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20" r:id="rId5"/>
    <p:sldId id="415" r:id="rId6"/>
    <p:sldId id="418" r:id="rId7"/>
    <p:sldId id="453" r:id="rId8"/>
    <p:sldId id="478" r:id="rId9"/>
    <p:sldId id="428" r:id="rId10"/>
    <p:sldId id="434" r:id="rId11"/>
    <p:sldId id="435" r:id="rId12"/>
    <p:sldId id="436" r:id="rId13"/>
    <p:sldId id="437" r:id="rId14"/>
    <p:sldId id="438" r:id="rId15"/>
    <p:sldId id="454" r:id="rId16"/>
    <p:sldId id="439" r:id="rId17"/>
    <p:sldId id="441" r:id="rId18"/>
    <p:sldId id="523" r:id="rId19"/>
    <p:sldId id="522" r:id="rId20"/>
    <p:sldId id="442" r:id="rId21"/>
    <p:sldId id="443" r:id="rId22"/>
    <p:sldId id="456" r:id="rId23"/>
    <p:sldId id="444" r:id="rId24"/>
    <p:sldId id="445" r:id="rId25"/>
    <p:sldId id="450" r:id="rId26"/>
    <p:sldId id="448" r:id="rId27"/>
    <p:sldId id="463" r:id="rId28"/>
    <p:sldId id="479" r:id="rId29"/>
    <p:sldId id="464" r:id="rId30"/>
    <p:sldId id="480" r:id="rId31"/>
    <p:sldId id="481" r:id="rId32"/>
    <p:sldId id="482" r:id="rId33"/>
    <p:sldId id="413" r:id="rId34"/>
    <p:sldId id="521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418"/>
            <p14:sldId id="453"/>
            <p14:sldId id="478"/>
            <p14:sldId id="428"/>
            <p14:sldId id="434"/>
            <p14:sldId id="435"/>
            <p14:sldId id="436"/>
            <p14:sldId id="437"/>
            <p14:sldId id="438"/>
            <p14:sldId id="454"/>
            <p14:sldId id="439"/>
            <p14:sldId id="441"/>
            <p14:sldId id="523"/>
            <p14:sldId id="522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79"/>
            <p14:sldId id="464"/>
            <p14:sldId id="480"/>
            <p14:sldId id="481"/>
            <p14:sldId id="482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9" autoAdjust="0"/>
    <p:restoredTop sz="94533" autoAdjust="0"/>
  </p:normalViewPr>
  <p:slideViewPr>
    <p:cSldViewPr>
      <p:cViewPr varScale="1">
        <p:scale>
          <a:sx n="86" d="100"/>
          <a:sy n="86" d="100"/>
        </p:scale>
        <p:origin x="3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691549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(int i = 1; 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</a:rPr>
              <a:t>int num = int.Parse(Console.ReadLine());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https://judge.softuni.bg/Contests/Compete/Index/1015#2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2507673"/>
            <a:ext cx="3733800" cy="983874"/>
          </a:xfrm>
          <a:prstGeom prst="wedgeRoundRectCallout">
            <a:avLst>
              <a:gd name="adj1" fmla="val -54675"/>
              <a:gd name="adj2" fmla="val 526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четем данни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на брой пъти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5984" y="4674848"/>
            <a:ext cx="914399" cy="1802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87712" y="1219200"/>
            <a:ext cx="8813399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int num =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3200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Use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dirty="0">
                <a:solidFill>
                  <a:schemeClr val="bg1"/>
                </a:solidFill>
              </a:rPr>
              <a:t>левите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read and calculate the rightSum</a:t>
            </a:r>
            <a:endParaRPr lang="bg-BG" sz="25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/>
              <a:t>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3200" dirty="0"/>
              <a:t>for-</a:t>
            </a:r>
            <a:r>
              <a:rPr lang="bg-BG" sz="3200" dirty="0"/>
              <a:t>цикли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% 2 ==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input.Length();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04" y="3032575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34061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>
                <a:cs typeface="Calibri"/>
              </a:rPr>
              <a:t>Символите, които използваме се представят като числа и са</a:t>
            </a:r>
            <a:br>
              <a:rPr lang="bg-BG" sz="3000" dirty="0">
                <a:cs typeface="Calibri"/>
              </a:rPr>
            </a:br>
            <a:r>
              <a:rPr lang="bg-BG" sz="3000" dirty="0">
                <a:cs typeface="Calibri"/>
              </a:rPr>
              <a:t>поместени са в 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ASCII 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таблицата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 marL="456565" indent="-456565">
              <a:lnSpc>
                <a:spcPct val="100000"/>
              </a:lnSpc>
            </a:pPr>
            <a:endParaRPr lang="bg-BG" sz="30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12812" y="3276600"/>
            <a:ext cx="582172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Символите могат да се репрезентират като числа: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828800"/>
            <a:ext cx="6477000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a = (int)5.66;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3000" b="1" noProof="1">
                <a:latin typeface="Consolas" pitchFamily="49" charset="0"/>
              </a:rPr>
              <a:t>(int)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31501"/>
            <a:ext cx="64770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3000" b="1" noProof="1">
                <a:latin typeface="Consolas" pitchFamily="49" charset="0"/>
              </a:rPr>
              <a:t>(char)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97;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hashtag = '#';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3887" y="3414653"/>
            <a:ext cx="2993563" cy="32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числа от конзолата: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 от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80314"/>
            <a:ext cx="9238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 int num = int.Parse(Console.ReadLine());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5612" y="4138752"/>
            <a:ext cx="643549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char symbol = text[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1412" y="3379089"/>
            <a:ext cx="2788727" cy="30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89680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1600200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847012" y="260377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80" y="4484245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32" y="144263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478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</a:t>
            </a:r>
            <a:r>
              <a:rPr lang="en-US" sz="2000" dirty="0">
                <a:hlinkClick r:id="rId4"/>
              </a:rPr>
              <a:t>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12" y="2269070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292365"/>
            <a:ext cx="2191890" cy="775606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5255704"/>
            <a:ext cx="5663639" cy="926029"/>
          </a:xfrm>
          <a:prstGeom prst="wedgeRoundRectCallout">
            <a:avLst>
              <a:gd name="adj1" fmla="val -36738"/>
              <a:gd name="adj2" fmla="val -8240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649139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  <p:sp>
        <p:nvSpPr>
          <p:cNvPr id="22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67853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6785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(int)5.66;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(int)5.44;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a = (char)67;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'#';    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46" y="538171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534184" y="60881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2" y="3249708"/>
            <a:ext cx="9601200" cy="26961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Console.Write("Latin alphabet: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(char letter = 'a'; letter &lt;= 'z'; letter++)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Console.WriteLine(letter);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2287</Words>
  <Application>Microsoft Office PowerPoint</Application>
  <PresentationFormat>Custom</PresentationFormat>
  <Paragraphs>459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Какво научихме днес? (2)</vt:lpstr>
      <vt:lpstr>Какво научихме днес? (3)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2018-11-09T23:03:33Z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