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1"/>
  </p:notesMasterIdLst>
  <p:handoutMasterIdLst>
    <p:handoutMasterId r:id="rId42"/>
  </p:handoutMasterIdLst>
  <p:sldIdLst>
    <p:sldId id="274" r:id="rId3"/>
    <p:sldId id="276" r:id="rId4"/>
    <p:sldId id="458" r:id="rId5"/>
    <p:sldId id="459" r:id="rId6"/>
    <p:sldId id="460" r:id="rId7"/>
    <p:sldId id="461" r:id="rId8"/>
    <p:sldId id="462" r:id="rId9"/>
    <p:sldId id="434" r:id="rId10"/>
    <p:sldId id="415" r:id="rId11"/>
    <p:sldId id="500" r:id="rId12"/>
    <p:sldId id="478" r:id="rId13"/>
    <p:sldId id="431" r:id="rId14"/>
    <p:sldId id="479" r:id="rId15"/>
    <p:sldId id="509" r:id="rId16"/>
    <p:sldId id="480" r:id="rId17"/>
    <p:sldId id="506" r:id="rId18"/>
    <p:sldId id="446" r:id="rId19"/>
    <p:sldId id="486" r:id="rId20"/>
    <p:sldId id="450" r:id="rId21"/>
    <p:sldId id="488" r:id="rId22"/>
    <p:sldId id="510" r:id="rId23"/>
    <p:sldId id="516" r:id="rId24"/>
    <p:sldId id="511" r:id="rId25"/>
    <p:sldId id="512" r:id="rId26"/>
    <p:sldId id="513" r:id="rId27"/>
    <p:sldId id="514" r:id="rId28"/>
    <p:sldId id="484" r:id="rId29"/>
    <p:sldId id="501" r:id="rId30"/>
    <p:sldId id="502" r:id="rId31"/>
    <p:sldId id="503" r:id="rId32"/>
    <p:sldId id="504" r:id="rId33"/>
    <p:sldId id="427" r:id="rId34"/>
    <p:sldId id="507" r:id="rId35"/>
    <p:sldId id="467" r:id="rId36"/>
    <p:sldId id="517" r:id="rId37"/>
    <p:sldId id="518" r:id="rId38"/>
    <p:sldId id="519" r:id="rId39"/>
    <p:sldId id="521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506"/>
            <p14:sldId id="446"/>
            <p14:sldId id="486"/>
            <p14:sldId id="450"/>
            <p14:sldId id="488"/>
            <p14:sldId id="510"/>
            <p14:sldId id="516"/>
            <p14:sldId id="511"/>
            <p14:sldId id="512"/>
            <p14:sldId id="513"/>
            <p14:sldId id="514"/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427"/>
            <p14:sldId id="507"/>
            <p14:sldId id="467"/>
            <p14:sldId id="517"/>
            <p14:sldId id="518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373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533" autoAdjust="0"/>
  </p:normalViewPr>
  <p:slideViewPr>
    <p:cSldViewPr>
      <p:cViewPr varScale="1">
        <p:scale>
          <a:sx n="86" d="100"/>
          <a:sy n="86" d="100"/>
        </p:scale>
        <p:origin x="36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7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60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69" r:id="rId18"/>
    <p:sldLayoutId id="2147483688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5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858" y="4386910"/>
            <a:ext cx="4176136" cy="21893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061" y="1501273"/>
            <a:ext cx="878270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Console.WriteLine("The number is: " + 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408354"/>
            <a:ext cx="9780986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(grade &gt;= 4.00)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sum +=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grades++;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2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https://judge.softuni.bg/Contests/Compete/Index/1014#1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b="1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 цели числа, докато не получи</a:t>
            </a:r>
          </a:p>
          <a:p>
            <a:pPr marL="377887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bg-BG" sz="3000" dirty="0"/>
              <a:t> 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4504A8A4-923C-4107-B07C-1DA2CE5E2D4A}"/>
              </a:ext>
            </a:extLst>
          </p:cNvPr>
          <p:cNvSpPr/>
          <p:nvPr/>
        </p:nvSpPr>
        <p:spPr>
          <a:xfrm>
            <a:off x="9903464" y="2360952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A36D8250-8AEC-4496-88E4-5F52E47C67B4}"/>
              </a:ext>
            </a:extLst>
          </p:cNvPr>
          <p:cNvSpPr/>
          <p:nvPr/>
        </p:nvSpPr>
        <p:spPr>
          <a:xfrm>
            <a:off x="8287810" y="2872606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02221F1F-833D-4568-9D1F-1651EF7B0AE2}"/>
              </a:ext>
            </a:extLst>
          </p:cNvPr>
          <p:cNvCxnSpPr/>
          <p:nvPr/>
        </p:nvCxnSpPr>
        <p:spPr>
          <a:xfrm rot="16200000" flipH="1">
            <a:off x="9152519" y="2755142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8">
            <a:extLst>
              <a:ext uri="{FF2B5EF4-FFF2-40B4-BE49-F238E27FC236}">
                <a16:creationId xmlns:a16="http://schemas.microsoft.com/office/drawing/2014/main" id="{7B290AE0-72F1-4F28-914D-6E3961F1C5F2}"/>
              </a:ext>
            </a:extLst>
          </p:cNvPr>
          <p:cNvCxnSpPr>
            <a:cxnSpLocks/>
          </p:cNvCxnSpPr>
          <p:nvPr/>
        </p:nvCxnSpPr>
        <p:spPr>
          <a:xfrm rot="5400000" flipH="1">
            <a:off x="7692120" y="2539309"/>
            <a:ext cx="1975172" cy="837604"/>
          </a:xfrm>
          <a:prstGeom prst="bentConnector4">
            <a:avLst>
              <a:gd name="adj1" fmla="val -26059"/>
              <a:gd name="adj2" fmla="val 17902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A5D55-02D8-4B3E-B37F-7D13F9BA97A1}"/>
              </a:ext>
            </a:extLst>
          </p:cNvPr>
          <p:cNvSpPr/>
          <p:nvPr/>
        </p:nvSpPr>
        <p:spPr>
          <a:xfrm>
            <a:off x="8255696" y="1497649"/>
            <a:ext cx="1750828" cy="88668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4A55A-157F-464F-A58E-253D55FFAE47}"/>
              </a:ext>
            </a:extLst>
          </p:cNvPr>
          <p:cNvSpPr txBox="1"/>
          <p:nvPr/>
        </p:nvSpPr>
        <p:spPr>
          <a:xfrm>
            <a:off x="8481562" y="3235561"/>
            <a:ext cx="128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нечетно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EAA7A-C0B9-4C0E-A531-1A559F1CC3ED}"/>
              </a:ext>
            </a:extLst>
          </p:cNvPr>
          <p:cNvCxnSpPr>
            <a:cxnSpLocks/>
          </p:cNvCxnSpPr>
          <p:nvPr/>
        </p:nvCxnSpPr>
        <p:spPr>
          <a:xfrm>
            <a:off x="9098508" y="2342381"/>
            <a:ext cx="0" cy="530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AF4626-1027-41C1-9372-A3D4C097E3A8}"/>
              </a:ext>
            </a:extLst>
          </p:cNvPr>
          <p:cNvGrpSpPr/>
          <p:nvPr/>
        </p:nvGrpSpPr>
        <p:grpSpPr>
          <a:xfrm>
            <a:off x="9699466" y="4321111"/>
            <a:ext cx="2104762" cy="845976"/>
            <a:chOff x="8342315" y="3780528"/>
            <a:chExt cx="1424097" cy="6273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21ED5-882B-4BEC-89F5-AC1DF809BC0C}"/>
                </a:ext>
              </a:extLst>
            </p:cNvPr>
            <p:cNvSpPr/>
            <p:nvPr/>
          </p:nvSpPr>
          <p:spPr>
            <a:xfrm>
              <a:off x="8342315" y="3780528"/>
              <a:ext cx="1424097" cy="62739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8ABEA0-57A6-47B9-BAFA-DCE24F41459C}"/>
                </a:ext>
              </a:extLst>
            </p:cNvPr>
            <p:cNvSpPr txBox="1"/>
            <p:nvPr/>
          </p:nvSpPr>
          <p:spPr>
            <a:xfrm>
              <a:off x="8421954" y="3780528"/>
              <a:ext cx="1264818" cy="60932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bg2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400" dirty="0"/>
                <a:t>Принтиране на числото</a:t>
              </a:r>
              <a:endParaRPr lang="en-US" sz="24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EFC50B-8110-4826-9C47-DCD3BCF8E29A}"/>
              </a:ext>
            </a:extLst>
          </p:cNvPr>
          <p:cNvSpPr txBox="1"/>
          <p:nvPr/>
        </p:nvSpPr>
        <p:spPr>
          <a:xfrm>
            <a:off x="10279986" y="2713327"/>
            <a:ext cx="94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bg2"/>
                </a:solidFill>
              </a:rPr>
              <a:t>четно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36B04-3E20-4702-B709-8C673CFAE4EF}"/>
              </a:ext>
            </a:extLst>
          </p:cNvPr>
          <p:cNvSpPr txBox="1"/>
          <p:nvPr/>
        </p:nvSpPr>
        <p:spPr>
          <a:xfrm>
            <a:off x="8310227" y="1497649"/>
            <a:ext cx="16962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Прочитане </a:t>
            </a:r>
            <a:br>
              <a:rPr lang="bg-BG" b="1" dirty="0">
                <a:solidFill>
                  <a:schemeClr val="bg2"/>
                </a:solidFill>
              </a:rPr>
            </a:br>
            <a:r>
              <a:rPr lang="bg-BG" b="1" dirty="0">
                <a:solidFill>
                  <a:schemeClr val="bg2"/>
                </a:solidFill>
              </a:rPr>
              <a:t>на число</a:t>
            </a:r>
            <a:endParaRPr lang="en-US" b="1" dirty="0">
              <a:solidFill>
                <a:schemeClr val="bg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END</a:t>
                </a:r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29" grpId="0" animBg="1"/>
      <p:bldP spid="31" grpId="0"/>
      <p:bldP spid="1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2141" y="1470134"/>
            <a:ext cx="1050454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(command == "END")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int.Parse(command);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2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1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3473" y="1447800"/>
            <a:ext cx="10061877" cy="43210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(counter &lt; n)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double amount = double.Parse(Console.ReadLine());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(amount &lt; 0) { </a:t>
            </a:r>
            <a:r>
              <a:rPr lang="en-US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86200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10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512" y="1447800"/>
            <a:ext cx="97536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0412" y="2264302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307842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33382" y="1253512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  <a:cs typeface="Calibri"/>
              </a:rPr>
              <a:t>Можем да инкрементираме/декрементираме числови </a:t>
            </a:r>
            <a:br>
              <a:rPr lang="bg-BG" sz="3200" dirty="0">
                <a:latin typeface="+mj-lt"/>
                <a:cs typeface="Calibri"/>
              </a:rPr>
            </a:br>
            <a:r>
              <a:rPr lang="bg-BG" sz="3200" dirty="0">
                <a:latin typeface="+mj-lt"/>
                <a:cs typeface="Calibri"/>
              </a:rPr>
              <a:t>стойности</a:t>
            </a:r>
            <a:endParaRPr lang="bg-BG" sz="3200" dirty="0">
              <a:latin typeface="+mj-lt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</a:rPr>
              <a:t>Използваме</a:t>
            </a:r>
            <a:r>
              <a:rPr lang="en-US" sz="3200" dirty="0">
                <a:latin typeface="+mj-lt"/>
              </a:rPr>
              <a:t> </a:t>
            </a:r>
            <a:r>
              <a:rPr lang="bg-BG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dirty="0"/>
              <a:t>  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/>
              <a:t> </a:t>
            </a:r>
            <a:r>
              <a:rPr lang="bg-BG" sz="3200" dirty="0"/>
              <a:t>цикли, за да повтаряме действие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докато е в сила дадено условие: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25" y="3600838"/>
            <a:ext cx="3323650" cy="2846057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86CD463B-03E9-4036-8731-65454195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766219"/>
            <a:ext cx="5955329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a = 5;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while(a &lt;= 10)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 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71133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прекъсваме циклите с оператора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D4BC9C7-6FDE-4970-8586-1964DE2D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083318"/>
            <a:ext cx="7767574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FE4EBBCD-B883-45F0-80AD-DBE534EB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3657600"/>
            <a:ext cx="4294496" cy="990600"/>
          </a:xfrm>
          <a:prstGeom prst="wedgeRoundRectCallout">
            <a:avLst>
              <a:gd name="adj1" fmla="val -61331"/>
              <a:gd name="adj2" fmla="val -369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6ED3E4-9C2E-4800-879E-D65470B6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73021" y="2095155"/>
            <a:ext cx="1926608" cy="1427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A8A4D1-7E23-45CC-8785-F87AB301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84" y="3810000"/>
            <a:ext cx="3323650" cy="28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5403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13734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32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13734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3243" y="507011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0582" y="2940760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5042" y="560564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1320627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3999449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2" y="3633086"/>
            <a:ext cx="3211077" cy="2095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259" y="304828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114" y="5088750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2794174" y="2873215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1956570" y="3358196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2163929" y="379176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794174" y="4686996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1956570" y="5222725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2101476" y="5357315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1387786" y="4591380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2723914" y="4853107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2884342" y="4657241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3564788" y="3574876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1894</Words>
  <Application>Microsoft Office PowerPoint</Application>
  <PresentationFormat>Custom</PresentationFormat>
  <Paragraphs>455</Paragraphs>
  <Slides>38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Завършване - условие </vt:lpstr>
      <vt:lpstr>Завършване - условие (2)</vt:lpstr>
      <vt:lpstr>Завършване - решение </vt:lpstr>
      <vt:lpstr>PowerPoint Presentation</vt:lpstr>
      <vt:lpstr>Безкраен цикъл</vt:lpstr>
      <vt:lpstr>Прекратяване на цикъл</vt:lpstr>
      <vt:lpstr>Редица цели числа - условие</vt:lpstr>
      <vt:lpstr>Редица цели числа - решение</vt:lpstr>
      <vt:lpstr>Баланс на сметка - условие</vt:lpstr>
      <vt:lpstr>Баланс на сметка - условие (2)</vt:lpstr>
      <vt:lpstr>Баланс на сметка - условие(3)</vt:lpstr>
      <vt:lpstr>Баланс на сметка - решение</vt:lpstr>
      <vt:lpstr>Редица числа 2k+1 - условие</vt:lpstr>
      <vt:lpstr>Редица числа 2k+1 - решение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2018-11-02T21:37:52Z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