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8"/>
  </p:notesMasterIdLst>
  <p:handoutMasterIdLst>
    <p:handoutMasterId r:id="rId19"/>
  </p:handoutMasterIdLst>
  <p:sldIdLst>
    <p:sldId id="471" r:id="rId3"/>
    <p:sldId id="463" r:id="rId4"/>
    <p:sldId id="475" r:id="rId5"/>
    <p:sldId id="476" r:id="rId6"/>
    <p:sldId id="461" r:id="rId7"/>
    <p:sldId id="467" r:id="rId8"/>
    <p:sldId id="437" r:id="rId9"/>
    <p:sldId id="474" r:id="rId10"/>
    <p:sldId id="455" r:id="rId11"/>
    <p:sldId id="439" r:id="rId12"/>
    <p:sldId id="444" r:id="rId13"/>
    <p:sldId id="468" r:id="rId14"/>
    <p:sldId id="469" r:id="rId15"/>
    <p:sldId id="470" r:id="rId16"/>
    <p:sldId id="466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595" autoAdjust="0"/>
  </p:normalViewPr>
  <p:slideViewPr>
    <p:cSldViewPr>
      <p:cViewPr varScale="1">
        <p:scale>
          <a:sx n="82" d="100"/>
          <a:sy n="82" d="100"/>
        </p:scale>
        <p:origin x="23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254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36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oftuni.bg/ab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9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6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kids.softuni.bg/" TargetMode="External"/><Relationship Id="rId7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hyperlink" Target="https://creative.softuni.bg/" TargetMode="Externa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hyperlink" Target="https://svetlina.softuni.bg/" TargetMode="External"/><Relationship Id="rId4" Type="http://schemas.openxmlformats.org/officeDocument/2006/relationships/hyperlink" Target="http://svetlina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hyperlink" Target="https://softuni.bg/courses/programming-basic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600" b="1" dirty="0"/>
              <a:t>Качествено образование, професия и работа за хиляди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43198"/>
            <a:ext cx="3442240" cy="895877"/>
          </a:xfrm>
        </p:spPr>
        <p:txBody>
          <a:bodyPr/>
          <a:lstStyle/>
          <a:p>
            <a:r>
              <a:rPr lang="bg-BG" sz="2600" dirty="0"/>
              <a:t>Преподавателски екип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1134-CF48-43A5-9E58-7E426004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1" y="2174910"/>
            <a:ext cx="3581400" cy="3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</a:t>
            </a:r>
            <a:r>
              <a:rPr lang="bg-BG" dirty="0"/>
              <a:t>8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PHP Developer: 80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2951663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dirty="0">
                <a:effectLst/>
              </a:rPr>
              <a:t>Всеки курс в СофтУни</a:t>
            </a:r>
            <a:br>
              <a:rPr lang="bg-BG" dirty="0">
                <a:effectLst/>
              </a:rPr>
            </a:br>
            <a:r>
              <a:rPr lang="bg-BG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dirty="0">
                <a:solidFill>
                  <a:schemeClr val="bg1"/>
                </a:solidFill>
                <a:effectLst/>
              </a:rPr>
              <a:t>з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ависи от трудността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1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/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182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softuni.bg/about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138023-6173-4505-85A7-104BB7CFF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8C278D-7E98-4179-80CB-5E70827FA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r>
              <a:rPr lang="en-US" sz="3600" b="1" dirty="0"/>
              <a:t> </a:t>
            </a:r>
            <a:r>
              <a:rPr lang="bg-BG" sz="3600" b="1" dirty="0"/>
              <a:t>за </a:t>
            </a:r>
            <a:r>
              <a:rPr lang="bg-BG" sz="3600" b="1"/>
              <a:t>хиляди хора</a:t>
            </a:r>
            <a:endParaRPr lang="bg-BG" sz="36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564506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5" y="3638326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44" y="3638326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3637696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94" y="3631793"/>
            <a:ext cx="1166096" cy="1350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9" y="3638326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7" y="3638329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580346" y="319759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580346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3974569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2139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61017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0064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40267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60307" y="295502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Вътрешна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D8F54-DEF8-49F7-9F44-030B4C28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424" y="2003270"/>
            <a:ext cx="7745976" cy="4854730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C#, Java, PHP,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BA1E9-CC5E-474F-86AB-29F2B2715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Хардуер, </a:t>
            </a:r>
            <a:r>
              <a:rPr lang="en-US" dirty="0"/>
              <a:t>UX,</a:t>
            </a:r>
            <a:r>
              <a:rPr lang="bg-BG" dirty="0"/>
              <a:t> алгоритми и други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Пример: Направление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C9B14A-5C4F-4A2D-98E5-4A67B36661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3012" y="2513469"/>
            <a:ext cx="6819900" cy="43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1751012" y="4463534"/>
            <a:ext cx="8991600" cy="1674780"/>
            <a:chOff x="6115383" y="3251110"/>
            <a:chExt cx="5565855" cy="1674780"/>
          </a:xfrm>
        </p:grpSpPr>
        <p:sp>
          <p:nvSpPr>
            <p:cNvPr id="23" name="Rounded Rectangle 8">
              <a:hlinkClick r:id="rId3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6115383" y="3251110"/>
              <a:ext cx="5565855" cy="1674780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6000" b="1" noProof="1">
                  <a:solidFill>
                    <a:srgbClr val="8CF4F2"/>
                  </a:solidFill>
                  <a:cs typeface="Consolas" pitchFamily="49" charset="0"/>
                </a:rPr>
                <a:t> 	</a:t>
              </a: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cs typeface="Consolas" pitchFamily="49" charset="0"/>
                </a:rPr>
                <a:t>	</a:t>
              </a:r>
              <a:r>
                <a:rPr lang="bg-BG" sz="3200" b="1" noProof="1">
                  <a:solidFill>
                    <a:schemeClr val="bg1"/>
                  </a:solidFill>
                </a:rPr>
                <a:t>(учене чрез игра за </a:t>
              </a:r>
              <a:r>
                <a:rPr lang="en-US" sz="3200" b="1" noProof="1">
                  <a:solidFill>
                    <a:schemeClr val="bg1"/>
                  </a:solidFill>
                </a:rPr>
                <a:t>1-</a:t>
              </a:r>
              <a:r>
                <a:rPr lang="bg-BG" sz="3200" b="1" noProof="1">
                  <a:solidFill>
                    <a:schemeClr val="bg1"/>
                  </a:solidFill>
                </a:rPr>
                <a:t>6 клас)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hlinkClick r:id="rId3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561" y="3664376"/>
              <a:ext cx="1700779" cy="9462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989012" y="1769589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Дизайн и крейтив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5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4" y="1843999"/>
              <a:ext cx="2270896" cy="7290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E1D29-ECEF-4600-B220-9AF1B9BE1C48}"/>
              </a:ext>
            </a:extLst>
          </p:cNvPr>
          <p:cNvGrpSpPr/>
          <p:nvPr/>
        </p:nvGrpSpPr>
        <p:grpSpPr>
          <a:xfrm>
            <a:off x="6120816" y="1801855"/>
            <a:ext cx="5257800" cy="2320099"/>
            <a:chOff x="608012" y="3050624"/>
            <a:chExt cx="5257800" cy="2075753"/>
          </a:xfrm>
        </p:grpSpPr>
        <p:sp>
          <p:nvSpPr>
            <p:cNvPr id="14" name="Rounded Rectangle 8">
              <a:hlinkClick r:id="rId7"/>
              <a:extLst>
                <a:ext uri="{FF2B5EF4-FFF2-40B4-BE49-F238E27FC236}">
                  <a16:creationId xmlns:a16="http://schemas.microsoft.com/office/drawing/2014/main" id="{15384695-9730-45F7-B049-60B97ACA99E1}"/>
                </a:ext>
              </a:extLst>
            </p:cNvPr>
            <p:cNvSpPr/>
            <p:nvPr/>
          </p:nvSpPr>
          <p:spPr>
            <a:xfrm>
              <a:off x="608012" y="3050624"/>
              <a:ext cx="5257800" cy="20757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chemeClr val="bg1"/>
                  </a:solidFill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</a:rPr>
                <a:t>7-</a:t>
              </a:r>
              <a:r>
                <a:rPr lang="bg-BG" sz="3200" b="1" noProof="1">
                  <a:solidFill>
                    <a:schemeClr val="bg1"/>
                  </a:solidFill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>
              <a:hlinkClick r:id="rId7"/>
              <a:extLst>
                <a:ext uri="{FF2B5EF4-FFF2-40B4-BE49-F238E27FC236}">
                  <a16:creationId xmlns:a16="http://schemas.microsoft.com/office/drawing/2014/main" id="{10DA827B-B88E-43EF-84E5-5F1794BD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61748"/>
              <a:ext cx="2165550" cy="638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 (2) 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26484" y="1466805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BFDDA-0448-4A59-9649-527D04D0717D}"/>
              </a:ext>
            </a:extLst>
          </p:cNvPr>
          <p:cNvGrpSpPr/>
          <p:nvPr/>
        </p:nvGrpSpPr>
        <p:grpSpPr>
          <a:xfrm>
            <a:off x="626484" y="3104887"/>
            <a:ext cx="10935856" cy="2191035"/>
            <a:chOff x="608012" y="4776364"/>
            <a:chExt cx="10935856" cy="2191035"/>
          </a:xfrm>
        </p:grpSpPr>
        <p:sp>
          <p:nvSpPr>
            <p:cNvPr id="14" name="Rounded Rectangle 8">
              <a:hlinkClick r:id="rId4"/>
              <a:extLst>
                <a:ext uri="{FF2B5EF4-FFF2-40B4-BE49-F238E27FC236}">
                  <a16:creationId xmlns:a16="http://schemas.microsoft.com/office/drawing/2014/main" id="{70F733DC-4099-4288-9DC1-9FE4E52F1791}"/>
                </a:ext>
              </a:extLst>
            </p:cNvPr>
            <p:cNvSpPr/>
            <p:nvPr/>
          </p:nvSpPr>
          <p:spPr>
            <a:xfrm>
              <a:off x="608012" y="4776364"/>
              <a:ext cx="10935856" cy="2191035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Частна гимназия за дигитални умения 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(приложно програмиране, графичен дизайн, дигитален маркетинг)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15" name="Picture 14">
              <a:hlinkClick r:id="rId5"/>
              <a:extLst>
                <a:ext uri="{FF2B5EF4-FFF2-40B4-BE49-F238E27FC236}">
                  <a16:creationId xmlns:a16="http://schemas.microsoft.com/office/drawing/2014/main" id="{D040F627-1DC4-4107-BD02-56ED5E5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33" y="5424221"/>
              <a:ext cx="2647034" cy="895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6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15+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Работа – кариерен център (</a:t>
            </a:r>
            <a:r>
              <a:rPr lang="bg-BG" dirty="0">
                <a:solidFill>
                  <a:schemeClr val="bg1"/>
                </a:solidFill>
              </a:rPr>
              <a:t>5.00+</a:t>
            </a:r>
            <a:r>
              <a:rPr lang="bg-BG" dirty="0"/>
              <a:t> резултат)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Безплатен старт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dirty="0">
                <a:solidFill>
                  <a:schemeClr val="bg1"/>
                </a:solidFill>
              </a:rPr>
              <a:t>всеки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месец</a:t>
            </a:r>
            <a:r>
              <a:rPr lang="bg-BG" dirty="0"/>
              <a:t> нов курс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Видове обучения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409154A4-5F7A-4288-BAEE-EA57F6E06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06984"/>
              </p:ext>
            </p:extLst>
          </p:nvPr>
        </p:nvGraphicFramePr>
        <p:xfrm>
          <a:off x="1141412" y="1447800"/>
          <a:ext cx="9677400" cy="2920941"/>
        </p:xfrm>
        <a:graphic>
          <a:graphicData uri="http://schemas.openxmlformats.org/drawingml/2006/table">
            <a:tbl>
              <a:tblPr/>
              <a:tblGrid>
                <a:gridCol w="4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Присъствено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Пряк достъп </a:t>
                      </a:r>
                      <a:r>
                        <a:rPr lang="bg-BG" b="0" dirty="0"/>
                        <a:t>до лектори и асистенти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Виртуална класна стая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Присъствени</a:t>
                      </a:r>
                      <a:r>
                        <a:rPr lang="bg-BG" b="0" dirty="0"/>
                        <a:t> упражнения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Достъп до учебни материали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Пряк достъп до колеги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Контакт с лектора чрез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sli.do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/>
                        <a:t>Възможност за </a:t>
                      </a: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работа в екип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6E29342-9880-4651-8C58-DECB7A07D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192508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24335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0200" y="37062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473246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2537" y="5499974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70200" y="154826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45393" y="5811161"/>
            <a:ext cx="190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</a:t>
            </a:r>
            <a:r>
              <a:rPr lang="bg-BG" sz="2600" dirty="0">
                <a:solidFill>
                  <a:schemeClr val="bg1"/>
                </a:solidFill>
              </a:rPr>
              <a:t>16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1647" y="2484134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979996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5979996" y="4655485"/>
            <a:ext cx="2052042" cy="84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074996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332412" y="4655485"/>
            <a:ext cx="647584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2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2922672" y="1221818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3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4577259" y="3731478"/>
            <a:ext cx="2736348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Tech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465407" y="3450848"/>
            <a:ext cx="33678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Фундаментален, </a:t>
            </a:r>
            <a:br>
              <a:rPr lang="bg-BG" sz="26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ориентационен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2F73F-98FE-497D-ABF2-E3D8629E03CA}"/>
              </a:ext>
            </a:extLst>
          </p:cNvPr>
          <p:cNvGrpSpPr/>
          <p:nvPr/>
        </p:nvGrpSpPr>
        <p:grpSpPr>
          <a:xfrm>
            <a:off x="3486233" y="5685724"/>
            <a:ext cx="4918399" cy="706802"/>
            <a:chOff x="3503612" y="5666405"/>
            <a:chExt cx="4918399" cy="706802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B9F98C2-75C2-475C-8648-8F7F958186C5}"/>
                </a:ext>
              </a:extLst>
            </p:cNvPr>
            <p:cNvSpPr/>
            <p:nvPr/>
          </p:nvSpPr>
          <p:spPr>
            <a:xfrm>
              <a:off x="3503612" y="5666405"/>
              <a:ext cx="1239666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Java</a:t>
              </a: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1259880-7BE3-4520-ABD5-A691CFEE7780}"/>
                </a:ext>
              </a:extLst>
            </p:cNvPr>
            <p:cNvSpPr/>
            <p:nvPr/>
          </p:nvSpPr>
          <p:spPr>
            <a:xfrm>
              <a:off x="5105926" y="5666405"/>
              <a:ext cx="762000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C#</a:t>
              </a: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2504244-89C6-479B-8313-D5B700D58A99}"/>
                </a:ext>
              </a:extLst>
            </p:cNvPr>
            <p:cNvSpPr/>
            <p:nvPr/>
          </p:nvSpPr>
          <p:spPr>
            <a:xfrm>
              <a:off x="6219509" y="5666405"/>
              <a:ext cx="1170072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PHP</a:t>
              </a:r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F6A97AFF-BC20-4887-9742-09B7DE9601F1}"/>
                </a:ext>
              </a:extLst>
            </p:cNvPr>
            <p:cNvSpPr/>
            <p:nvPr/>
          </p:nvSpPr>
          <p:spPr>
            <a:xfrm>
              <a:off x="7676824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31" grpId="0" animBg="1"/>
      <p:bldP spid="20" grpId="0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Custom</PresentationFormat>
  <Paragraphs>113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Софтуерен университет</vt:lpstr>
      <vt:lpstr>PowerPoint Presentation</vt:lpstr>
      <vt:lpstr>Вътрешна програма</vt:lpstr>
      <vt:lpstr>Отворена програма</vt:lpstr>
      <vt:lpstr>Направления в СофтУни</vt:lpstr>
      <vt:lpstr>Направления в СофтУни (2)   </vt:lpstr>
      <vt:lpstr>Добре дошли в СофтУни</vt:lpstr>
      <vt:lpstr>Видове обучения</vt:lpstr>
      <vt:lpstr>Учебен план</vt:lpstr>
      <vt:lpstr>Дипломи и сертификати</vt:lpstr>
      <vt:lpstr>Работа за завършилите</vt:lpstr>
      <vt:lpstr>PowerPoint Presentation</vt:lpstr>
      <vt:lpstr>Софтуни диамантени партньори</vt:lpstr>
      <vt:lpstr>Софтуни диамантени партньори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2018-10-05T16:44:52Z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