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</p:sldMasterIdLst>
  <p:notesMasterIdLst>
    <p:notesMasterId r:id="rId32"/>
  </p:notesMasterIdLst>
  <p:handoutMasterIdLst>
    <p:handoutMasterId r:id="rId33"/>
  </p:handoutMasterIdLst>
  <p:sldIdLst>
    <p:sldId id="274" r:id="rId3"/>
    <p:sldId id="276" r:id="rId4"/>
    <p:sldId id="353" r:id="rId5"/>
    <p:sldId id="389" r:id="rId6"/>
    <p:sldId id="453" r:id="rId7"/>
    <p:sldId id="447" r:id="rId8"/>
    <p:sldId id="449" r:id="rId9"/>
    <p:sldId id="450" r:id="rId10"/>
    <p:sldId id="439" r:id="rId11"/>
    <p:sldId id="455" r:id="rId12"/>
    <p:sldId id="454" r:id="rId13"/>
    <p:sldId id="446" r:id="rId14"/>
    <p:sldId id="396" r:id="rId15"/>
    <p:sldId id="432" r:id="rId16"/>
    <p:sldId id="399" r:id="rId17"/>
    <p:sldId id="403" r:id="rId18"/>
    <p:sldId id="400" r:id="rId19"/>
    <p:sldId id="411" r:id="rId20"/>
    <p:sldId id="401" r:id="rId21"/>
    <p:sldId id="459" r:id="rId22"/>
    <p:sldId id="426" r:id="rId23"/>
    <p:sldId id="493" r:id="rId24"/>
    <p:sldId id="496" r:id="rId25"/>
    <p:sldId id="349" r:id="rId26"/>
    <p:sldId id="456" r:id="rId27"/>
    <p:sldId id="490" r:id="rId28"/>
    <p:sldId id="491" r:id="rId29"/>
    <p:sldId id="413" r:id="rId30"/>
    <p:sldId id="497" r:id="rId3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FF90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54" autoAdjust="0"/>
    <p:restoredTop sz="94533" autoAdjust="0"/>
  </p:normalViewPr>
  <p:slideViewPr>
    <p:cSldViewPr>
      <p:cViewPr varScale="1">
        <p:scale>
          <a:sx n="86" d="100"/>
          <a:sy n="86" d="100"/>
        </p:scale>
        <p:origin x="480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6" d="100"/>
          <a:sy n="56" d="100"/>
        </p:scale>
        <p:origin x="2856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10/5/2018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825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416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77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17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352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607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717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5005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838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793609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31473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70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01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414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13670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17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219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2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7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7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5861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362258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47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2861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1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650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4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0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0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23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3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4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76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4" r:id="rId13"/>
    <p:sldLayoutId id="2147483685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com/products/visual-studio-community-v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010#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judge.softuni.bg/Contests/Practice/Index/1010#2" TargetMode="Externa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0#3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58.png"/><Relationship Id="rId4" Type="http://schemas.openxmlformats.org/officeDocument/2006/relationships/image" Target="../media/image55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6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0" Type="http://schemas.openxmlformats.org/officeDocument/2006/relationships/image" Target="../media/image64.png"/><Relationship Id="rId4" Type="http://schemas.openxmlformats.org/officeDocument/2006/relationships/image" Target="../media/image61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6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Да напишем първата си програма със </a:t>
            </a:r>
            <a:r>
              <a:rPr lang="en-US" dirty="0"/>
              <a:t>C# </a:t>
            </a:r>
            <a:r>
              <a:rPr lang="bg-BG" dirty="0"/>
              <a:t>и</a:t>
            </a:r>
            <a:r>
              <a:rPr lang="en-US" dirty="0"/>
              <a:t> Visual Studio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 стъпки в програмирането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8383" y="6230083"/>
            <a:ext cx="2950749" cy="382788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8383" y="5875491"/>
            <a:ext cx="2950749" cy="351754"/>
          </a:xfrm>
        </p:spPr>
        <p:txBody>
          <a:bodyPr/>
          <a:lstStyle/>
          <a:p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289840" cy="832014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868" y="1905000"/>
            <a:ext cx="2622262" cy="26760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227012" y="2562044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Програма</a:t>
            </a:r>
            <a:r>
              <a:rPr lang="bg-BG" dirty="0"/>
              <a:t> == </a:t>
            </a:r>
            <a:r>
              <a:rPr lang="bg-BG" dirty="0">
                <a:solidFill>
                  <a:schemeClr val="bg1"/>
                </a:solidFill>
              </a:rPr>
              <a:t>последователност от команди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Съдържа пресмятания, проверки, повторения, …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Текстът на програмата се нарича</a:t>
            </a:r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сорс код</a:t>
            </a:r>
          </a:p>
          <a:p>
            <a:pPr>
              <a:lnSpc>
                <a:spcPct val="100000"/>
              </a:lnSpc>
            </a:pPr>
            <a:r>
              <a:rPr lang="bg-BG" dirty="0"/>
              <a:t>Сорс кодът се компилира до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изпълним файл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Например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Program.cs</a:t>
            </a:r>
            <a:r>
              <a:rPr lang="en-US" dirty="0"/>
              <a:t> </a:t>
            </a:r>
            <a:r>
              <a:rPr lang="bg-BG" dirty="0">
                <a:sym typeface="Wingdings" panose="05000000000000000000" pitchFamily="2" charset="2"/>
              </a:rPr>
              <a:t>се компилира до </a:t>
            </a:r>
            <a:endParaRPr lang="en-US" dirty="0">
              <a:sym typeface="Wingdings" panose="05000000000000000000" pitchFamily="2" charset="2"/>
            </a:endParaRPr>
          </a:p>
          <a:p>
            <a:pPr marL="609219" lvl="1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Program.exe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Или се изпълнява директно</a:t>
            </a:r>
          </a:p>
          <a:p>
            <a:pPr lvl="2">
              <a:lnSpc>
                <a:spcPct val="100000"/>
              </a:lnSpc>
            </a:pPr>
            <a:r>
              <a:rPr lang="bg-BG" dirty="0"/>
              <a:t>Например </a:t>
            </a:r>
            <a:r>
              <a:rPr lang="en-US" dirty="0"/>
              <a:t>JavaScript</a:t>
            </a:r>
            <a:r>
              <a:rPr lang="bg-BG" dirty="0"/>
              <a:t> сорс кодът се изпълнява от </a:t>
            </a:r>
            <a:br>
              <a:rPr lang="en-US" dirty="0"/>
            </a:br>
            <a:r>
              <a:rPr lang="bg-BG" dirty="0"/>
              <a:t>уеб браузъра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Компютърни програми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28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179C8-656A-4075-AD19-4740D08641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Да направим конзолна програма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CA8A5-BD49-4CE9-9E8C-A0B0207AFE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Демонстрация на живо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281" y="1385091"/>
            <a:ext cx="2622262" cy="267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8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CA770-A459-495F-BE73-2DCEB142E4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bg-BG" sz="3200" dirty="0"/>
              <a:t>Програма, която намира лицето на триъгълник: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bg-BG" sz="3200" dirty="0"/>
          </a:p>
          <a:p>
            <a:pPr marL="571500" indent="-5715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bg-BG" sz="3200" dirty="0"/>
              <a:t>Програма, която проверява дали една дума </a:t>
            </a:r>
            <a:br>
              <a:rPr lang="bg-BG" sz="3200" dirty="0"/>
            </a:br>
            <a:r>
              <a:rPr lang="bg-BG" sz="3200" dirty="0"/>
              <a:t>се съдържа в друга:</a:t>
            </a:r>
          </a:p>
          <a:p>
            <a:pPr marL="571500" indent="-57150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bg-BG" sz="3200" dirty="0"/>
          </a:p>
          <a:p>
            <a:pPr marL="571500" indent="-5715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bg-BG" sz="3200" dirty="0"/>
              <a:t>Програма, която конвертира от левове в евро:</a:t>
            </a: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sz="3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72D2AA-0671-4384-9ACD-6DFD0FE99A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5212" y="1888601"/>
            <a:ext cx="7079489" cy="587441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r>
              <a:rPr lang="en-US" sz="2400" dirty="0"/>
              <a:t>Console.WriteLine((base</a:t>
            </a:r>
            <a:r>
              <a:rPr lang="bg-BG" sz="2400" dirty="0"/>
              <a:t> </a:t>
            </a:r>
            <a:r>
              <a:rPr lang="en-US" sz="2400" dirty="0"/>
              <a:t>*</a:t>
            </a:r>
            <a:r>
              <a:rPr lang="bg-BG" sz="2400" dirty="0"/>
              <a:t> </a:t>
            </a:r>
            <a:r>
              <a:rPr lang="en-US" sz="2400" dirty="0"/>
              <a:t>height)</a:t>
            </a:r>
            <a:r>
              <a:rPr lang="bg-BG" sz="2400" dirty="0"/>
              <a:t> </a:t>
            </a:r>
            <a:r>
              <a:rPr lang="en-US" sz="2400" dirty="0"/>
              <a:t>/</a:t>
            </a:r>
            <a:r>
              <a:rPr lang="bg-BG" sz="2400" dirty="0"/>
              <a:t> </a:t>
            </a:r>
            <a:r>
              <a:rPr lang="en-US" sz="2400" dirty="0"/>
              <a:t>2);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Компютърна програма – примери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4986A0D-6498-4EDA-A2AD-D54507F512B9}"/>
              </a:ext>
            </a:extLst>
          </p:cNvPr>
          <p:cNvSpPr txBox="1">
            <a:spLocks/>
          </p:cNvSpPr>
          <p:nvPr/>
        </p:nvSpPr>
        <p:spPr>
          <a:xfrm>
            <a:off x="1065213" y="3755959"/>
            <a:ext cx="7391400" cy="587441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Console.WriteLine("</a:t>
            </a:r>
            <a:r>
              <a:rPr lang="en-US" sz="2400" dirty="0" err="1"/>
              <a:t>gosho".Contains</a:t>
            </a:r>
            <a:r>
              <a:rPr lang="en-US" sz="2400" dirty="0"/>
              <a:t>("go"));</a:t>
            </a:r>
            <a:endParaRPr lang="nn-NO" sz="2400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2C5A9902-0DC8-47F0-B371-A80024CDCBD0}"/>
              </a:ext>
            </a:extLst>
          </p:cNvPr>
          <p:cNvSpPr txBox="1">
            <a:spLocks/>
          </p:cNvSpPr>
          <p:nvPr/>
        </p:nvSpPr>
        <p:spPr>
          <a:xfrm>
            <a:off x="1065213" y="4963522"/>
            <a:ext cx="8229600" cy="1633882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double</a:t>
            </a:r>
            <a:r>
              <a:rPr lang="nn-NO" sz="2400" dirty="0">
                <a:solidFill>
                  <a:schemeClr val="tx1"/>
                </a:solidFill>
              </a:rPr>
              <a:t> leva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dirty="0">
                <a:solidFill>
                  <a:schemeClr val="tx1"/>
                </a:solidFill>
              </a:rPr>
              <a:t>double euro = leva / 1.95583;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dirty="0">
                <a:solidFill>
                  <a:schemeClr val="tx1"/>
                </a:solidFill>
              </a:rPr>
              <a:t>Console.WriteLine(euro);</a:t>
            </a:r>
          </a:p>
        </p:txBody>
      </p:sp>
    </p:spTree>
    <p:extLst>
      <p:ext uri="{BB962C8B-B14F-4D97-AF65-F5344CB8AC3E}">
        <p14:creationId xmlns:p14="http://schemas.microsoft.com/office/powerpoint/2010/main" val="189221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A0DD60-D50E-4FDE-8A9B-306ECAF65F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 да програмирате, ви трябва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среда за разработка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Integrated Development Environment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IDE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За</a:t>
            </a:r>
            <a:r>
              <a:rPr lang="en-US" dirty="0"/>
              <a:t> C# </a:t>
            </a:r>
            <a:r>
              <a:rPr lang="en-US" dirty="0">
                <a:sym typeface="Wingdings" panose="05000000000000000000" pitchFamily="2" charset="2"/>
              </a:rPr>
              <a:t> Visual Studio; </a:t>
            </a:r>
            <a:r>
              <a:rPr lang="bg-BG" dirty="0">
                <a:sym typeface="Wingdings" panose="05000000000000000000" pitchFamily="2" charset="2"/>
              </a:rPr>
              <a:t>за</a:t>
            </a:r>
            <a:r>
              <a:rPr lang="en-US" dirty="0">
                <a:sym typeface="Wingdings" panose="05000000000000000000" pitchFamily="2" charset="2"/>
              </a:rPr>
              <a:t> Java  IntelliJ; </a:t>
            </a:r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PHP  PHP Storm</a:t>
            </a:r>
            <a:endParaRPr lang="bg-BG" dirty="0"/>
          </a:p>
          <a:p>
            <a:r>
              <a:rPr lang="bg-BG" dirty="0"/>
              <a:t>Инсталирайте си </a:t>
            </a:r>
            <a:r>
              <a:rPr lang="en-US" dirty="0"/>
              <a:t>Microsoft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Visual Studio Community 2017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https://visualstudio.com/products/visual-studio-community-vs</a:t>
            </a:r>
            <a:endParaRPr lang="bg-BG" dirty="0"/>
          </a:p>
          <a:p>
            <a:r>
              <a:rPr lang="bg-BG" dirty="0"/>
              <a:t>Приложението е </a:t>
            </a:r>
            <a:r>
              <a:rPr lang="bg-BG" dirty="0" err="1"/>
              <a:t>мултиплатформено</a:t>
            </a:r>
            <a:r>
              <a:rPr lang="bg-BG" dirty="0"/>
              <a:t> </a:t>
            </a:r>
            <a:br>
              <a:rPr lang="en-US" dirty="0"/>
            </a:br>
            <a:r>
              <a:rPr lang="en-US" dirty="0"/>
              <a:t>(Linux, Mac OS, Windows)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5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28A78-BDC7-4ACC-B35D-BEF1F9FB2B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Стартирайте </a:t>
            </a:r>
            <a:r>
              <a:rPr lang="en-US" dirty="0"/>
              <a:t>Visual Studio</a:t>
            </a:r>
          </a:p>
          <a:p>
            <a:pPr>
              <a:lnSpc>
                <a:spcPct val="110000"/>
              </a:lnSpc>
            </a:pPr>
            <a:r>
              <a:rPr lang="bg-BG" sz="3200" dirty="0"/>
              <a:t>Нов конзолен проект –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[File]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[New]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[Project]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[Visual C#]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[Console Application]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4F5422-43EA-437F-9795-E61A48A54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812" y="3021509"/>
            <a:ext cx="5486400" cy="36659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463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ECDDF-F70C-4EE6-8E42-61312FAA89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Сорс кодът на програма се пише в секцията </a:t>
            </a:r>
            <a:endParaRPr lang="en-US" sz="3200" dirty="0"/>
          </a:p>
          <a:p>
            <a:pPr marL="0" indent="0">
              <a:buNone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Main(string[]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args)</a:t>
            </a:r>
          </a:p>
          <a:p>
            <a:pPr lvl="1"/>
            <a:r>
              <a:rPr lang="bg-BG" sz="3000" dirty="0"/>
              <a:t>Между отварящата и затварящата скоба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chemeClr val="tx1"/>
              </a:buClr>
              <a:buSzPct val="100000"/>
            </a:pPr>
            <a:r>
              <a:rPr lang="bg-BG" sz="3000" dirty="0"/>
              <a:t>Натиснете </a:t>
            </a:r>
            <a:r>
              <a:rPr lang="en-US" sz="3000" dirty="0"/>
              <a:t>[Enter] </a:t>
            </a:r>
            <a:r>
              <a:rPr lang="bg-BG" sz="3000" dirty="0"/>
              <a:t>след отварящата скоба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chemeClr val="tx1"/>
              </a:buClr>
              <a:buSzPct val="100000"/>
            </a:pPr>
            <a:r>
              <a:rPr lang="bg-BG" sz="3000" dirty="0">
                <a:solidFill>
                  <a:schemeClr val="tx2"/>
                </a:solidFill>
              </a:rPr>
              <a:t>Кодът на програмата се пише</a:t>
            </a:r>
            <a:endParaRPr lang="en-US" sz="3000" dirty="0">
              <a:solidFill>
                <a:schemeClr val="tx2"/>
              </a:solidFill>
            </a:endParaRPr>
          </a:p>
          <a:p>
            <a:pPr marL="0" lvl="1" indent="0">
              <a:buClr>
                <a:schemeClr val="tx1"/>
              </a:buClr>
              <a:buSzPct val="100000"/>
              <a:buNone/>
            </a:pPr>
            <a:r>
              <a:rPr lang="en-US" sz="3000" dirty="0">
                <a:solidFill>
                  <a:schemeClr val="tx2"/>
                </a:solidFill>
              </a:rPr>
              <a:t>  </a:t>
            </a:r>
            <a:r>
              <a:rPr lang="bg-BG" sz="3000" dirty="0">
                <a:solidFill>
                  <a:schemeClr val="tx2"/>
                </a:solidFill>
              </a:rPr>
              <a:t> отместен навътре</a:t>
            </a:r>
            <a:endParaRPr lang="en-US" sz="3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489" y="3857372"/>
            <a:ext cx="4794890" cy="2530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098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869D3-7E89-4CE6-8B5A-7C9A767C2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bg-BG" sz="3600" dirty="0"/>
              <a:t>Напишете следния код: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C14267-C991-435F-8A14-F5598C874D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61017" y="1954077"/>
            <a:ext cx="6469889" cy="587441"/>
          </a:xfrm>
        </p:spPr>
        <p:txBody>
          <a:bodyPr/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dirty="0">
                <a:solidFill>
                  <a:schemeClr val="tx2"/>
                </a:solidFill>
              </a:rPr>
              <a:t>Console.WriteLine("Hello SoftUni");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12" y="2784720"/>
            <a:ext cx="8089901" cy="37777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27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27639-3C17-4030-A8C4-B74648716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За стартиране на програмата натиснете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[Ctrl + F5]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Ако няма грешки, програмата ще се изпълни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Резултатът ще се изпише на конзолата</a:t>
            </a:r>
            <a:r>
              <a:rPr lang="en-US" sz="3600" dirty="0"/>
              <a:t>      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dirty="0"/>
              <a:t>(в черния прозорец):</a:t>
            </a:r>
            <a:endParaRPr lang="en-US" sz="36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4038600"/>
            <a:ext cx="6248400" cy="143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1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00B8F-23E2-4AD9-B12F-C2F156DD07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Тествайте кода си в онлайн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3"/>
              </a:rPr>
              <a:t>https://judge.softuni.bg/Contests/Practice/Index/1010#0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програмата в </a:t>
            </a:r>
            <a:r>
              <a:rPr lang="en-US" dirty="0"/>
              <a:t>Judge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A778C7-D542-4634-9BBF-6FFA0AFFB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013" y="2667000"/>
            <a:ext cx="4151238" cy="3857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287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Типични грешки в </a:t>
            </a:r>
            <a:r>
              <a:rPr lang="en-US" dirty="0"/>
              <a:t>C# </a:t>
            </a:r>
            <a:r>
              <a:rPr lang="bg-BG" dirty="0"/>
              <a:t>програмите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9375" y="1262864"/>
            <a:ext cx="10033549" cy="5276048"/>
          </a:xfrm>
        </p:spPr>
        <p:txBody>
          <a:bodyPr/>
          <a:lstStyle/>
          <a:p>
            <a:r>
              <a:rPr lang="bg-BG" dirty="0"/>
              <a:t>Писане извън тялото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ain()</a:t>
            </a:r>
            <a:r>
              <a:rPr lang="bg-BG" dirty="0"/>
              <a:t> метода:</a:t>
            </a:r>
            <a:endParaRPr lang="en-US" dirty="0"/>
          </a:p>
          <a:p>
            <a:endParaRPr lang="en-US" dirty="0"/>
          </a:p>
          <a:p>
            <a:r>
              <a:rPr lang="bg-BG" dirty="0"/>
              <a:t>Бъркане на малки и главни букви: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461" y="1961827"/>
            <a:ext cx="5105400" cy="636645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461" y="3429000"/>
            <a:ext cx="5102506" cy="635371"/>
          </a:xfrm>
          <a:prstGeom prst="roundRect">
            <a:avLst>
              <a:gd name="adj" fmla="val 5807"/>
            </a:avLst>
          </a:prstGeom>
          <a:noFill/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9759" y="4379288"/>
            <a:ext cx="5093208" cy="641422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280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lvl="0" indent="-514350"/>
            <a:r>
              <a:rPr lang="bg-BG" dirty="0"/>
              <a:t>Какво означава да програмираме?</a:t>
            </a:r>
            <a:endParaRPr lang="en-US" dirty="0"/>
          </a:p>
          <a:p>
            <a:pPr marL="514350" lvl="0" indent="-514350"/>
            <a:r>
              <a:rPr lang="bg-BG" dirty="0"/>
              <a:t>Първа програма със </a:t>
            </a:r>
            <a:r>
              <a:rPr lang="en-US" dirty="0">
                <a:solidFill>
                  <a:schemeClr val="bg1"/>
                </a:solidFill>
              </a:rPr>
              <a:t>C#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</a:rPr>
              <a:t>Visual Studio</a:t>
            </a:r>
          </a:p>
          <a:p>
            <a:pPr marL="514350" lvl="0" indent="-514350"/>
            <a:r>
              <a:rPr lang="bg-BG" dirty="0"/>
              <a:t>Да направим конзолна програма</a:t>
            </a:r>
          </a:p>
          <a:p>
            <a:pPr marL="712788" lvl="1" indent="-409575"/>
            <a:r>
              <a:rPr lang="bg-BG" dirty="0"/>
              <a:t>Създаване на конзолна </a:t>
            </a:r>
            <a:r>
              <a:rPr lang="en-US" dirty="0"/>
              <a:t>C# </a:t>
            </a:r>
            <a:r>
              <a:rPr lang="bg-BG" dirty="0"/>
              <a:t>програма</a:t>
            </a:r>
          </a:p>
          <a:p>
            <a:pPr marL="712788" lvl="1" indent="-409575"/>
            <a:r>
              <a:rPr lang="bg-BG" dirty="0"/>
              <a:t>Стартиране на програмата</a:t>
            </a:r>
          </a:p>
          <a:p>
            <a:pPr marL="712788" lvl="1" indent="-409575"/>
            <a:r>
              <a:rPr lang="bg-BG" dirty="0"/>
              <a:t>Тестване в </a:t>
            </a:r>
            <a:r>
              <a:rPr lang="en-US" dirty="0"/>
              <a:t>judge </a:t>
            </a:r>
            <a:r>
              <a:rPr lang="bg-BG"/>
              <a:t>системата</a:t>
            </a:r>
            <a:br>
              <a:rPr lang="bg-BG" dirty="0"/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Типични грешки в </a:t>
            </a:r>
            <a:r>
              <a:rPr lang="en-US" dirty="0"/>
              <a:t>C# </a:t>
            </a:r>
            <a:r>
              <a:rPr lang="bg-BG" dirty="0"/>
              <a:t>програмите</a:t>
            </a:r>
            <a:r>
              <a:rPr lang="en-US" dirty="0"/>
              <a:t> (2)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Липса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/>
              <a:t> </a:t>
            </a:r>
            <a:r>
              <a:rPr lang="bg-BG" dirty="0"/>
              <a:t>в края на всяка команда</a:t>
            </a:r>
            <a:endParaRPr lang="en-US" dirty="0"/>
          </a:p>
          <a:p>
            <a:endParaRPr lang="en-US" dirty="0"/>
          </a:p>
          <a:p>
            <a:r>
              <a:rPr lang="bg-BG" dirty="0"/>
              <a:t>Липсваща кавичка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dirty="0"/>
              <a:t> или липсваща скоба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1837843"/>
            <a:ext cx="5105400" cy="615965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212" y="3402623"/>
            <a:ext cx="5466690" cy="615965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9212" y="4370438"/>
            <a:ext cx="5337970" cy="550847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132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1CB52-E4C5-4F27-9D60-FB4D2C03A6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Конзолни програми със </a:t>
            </a:r>
            <a:r>
              <a:rPr lang="en-US" dirty="0"/>
              <a:t>C#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F9F5FA-5AD9-4F1C-B445-A239436B4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7" name="Picture 2" descr="Ð ÐµÐ·ÑÐ»ÑÐ°Ñ Ñ Ð¸Ð·Ð¾Ð±ÑÐ°Ð¶ÐµÐ½Ð¸Ðµ Ð·Ð° c# logo">
            <a:extLst>
              <a:ext uri="{FF2B5EF4-FFF2-40B4-BE49-F238E27FC236}">
                <a16:creationId xmlns:a16="http://schemas.microsoft.com/office/drawing/2014/main" id="{A629B036-3B67-4172-B4BD-555CE34D0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065" y="1524000"/>
            <a:ext cx="2058694" cy="221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16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 принтира числата от </a:t>
            </a:r>
            <a:r>
              <a:rPr lang="bg-BG" dirty="0">
                <a:solidFill>
                  <a:schemeClr val="bg1"/>
                </a:solidFill>
              </a:rPr>
              <a:t>1</a:t>
            </a:r>
            <a:r>
              <a:rPr lang="bg-BG" dirty="0"/>
              <a:t> до </a:t>
            </a:r>
            <a:r>
              <a:rPr lang="bg-BG" dirty="0">
                <a:solidFill>
                  <a:schemeClr val="bg1"/>
                </a:solidFill>
              </a:rPr>
              <a:t>20</a:t>
            </a:r>
            <a:r>
              <a:rPr lang="bg-BG" dirty="0"/>
              <a:t>, </a:t>
            </a:r>
            <a:br>
              <a:rPr lang="bg-BG" dirty="0"/>
            </a:br>
            <a:r>
              <a:rPr lang="bg-BG" dirty="0"/>
              <a:t>всяко на нов ред</a:t>
            </a:r>
          </a:p>
          <a:p>
            <a:r>
              <a:rPr lang="bg-BG" dirty="0"/>
              <a:t>Решение: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20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934" y="3185528"/>
            <a:ext cx="3505200" cy="2372545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Console.WriteLine(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);</a:t>
            </a:r>
            <a:endParaRPr lang="bg-BG" sz="20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Console.WriteLine(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</a:rPr>
              <a:t>2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);</a:t>
            </a:r>
            <a:endParaRPr lang="bg-BG" sz="20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Console.WriteLine(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</a:rPr>
              <a:t>3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);</a:t>
            </a:r>
            <a:endParaRPr lang="bg-BG" sz="20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Console.WriteLine(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20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);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1BFE4460-9A8E-4D7C-81F5-936FD74E6EC7}"/>
              </a:ext>
            </a:extLst>
          </p:cNvPr>
          <p:cNvSpPr txBox="1">
            <a:spLocks/>
          </p:cNvSpPr>
          <p:nvPr/>
        </p:nvSpPr>
        <p:spPr>
          <a:xfrm>
            <a:off x="5839421" y="2481800"/>
            <a:ext cx="4876800" cy="777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Решение с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bg-BG" dirty="0">
                <a:latin typeface="+mj-lt"/>
              </a:rPr>
              <a:t>-цикъл</a:t>
            </a:r>
            <a:r>
              <a:rPr lang="en-US" dirty="0">
                <a:latin typeface="+mj-lt"/>
              </a:rPr>
              <a:t>:</a:t>
            </a:r>
            <a:endParaRPr lang="bg-BG" dirty="0">
              <a:latin typeface="+mj-lt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D4AE539-0A8D-4FF0-B814-4F14A5AF6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4407" y="3185528"/>
            <a:ext cx="5133005" cy="1910880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for (int i =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nn-NO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 i &lt;=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</a:rPr>
              <a:t>20</a:t>
            </a:r>
            <a:r>
              <a:rPr lang="nn-NO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 i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nn-NO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 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Console.WriteLine </a:t>
            </a:r>
            <a:r>
              <a:rPr lang="nn-NO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(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</a:rPr>
              <a:t>i</a:t>
            </a:r>
            <a:r>
              <a:rPr lang="nn-NO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  <a:endParaRPr lang="en-US" sz="20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41DB11-651A-4BF0-B386-F3DAB75A37BA}"/>
              </a:ext>
            </a:extLst>
          </p:cNvPr>
          <p:cNvGrpSpPr/>
          <p:nvPr/>
        </p:nvGrpSpPr>
        <p:grpSpPr>
          <a:xfrm>
            <a:off x="6034436" y="5249082"/>
            <a:ext cx="4892946" cy="1080000"/>
            <a:chOff x="6981815" y="5063680"/>
            <a:chExt cx="4843743" cy="1080000"/>
          </a:xfrm>
        </p:grpSpPr>
        <p:pic>
          <p:nvPicPr>
            <p:cNvPr id="1026" name="Picture 2" descr="Ð ÐµÐ·ÑÐ»ÑÐ°Ñ Ñ Ð¸Ð·Ð¾Ð±ÑÐ°Ð¶ÐµÐ½Ð¸Ðµ Ð·Ð° 1 png toy story">
              <a:extLst>
                <a:ext uri="{FF2B5EF4-FFF2-40B4-BE49-F238E27FC236}">
                  <a16:creationId xmlns:a16="http://schemas.microsoft.com/office/drawing/2014/main" id="{FE450382-82B2-4155-A569-E6EF62DA6D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1815" y="5063680"/>
              <a:ext cx="58975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id="{535A394C-157A-4DED-9CD5-F642187C3A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8307" y="5063680"/>
              <a:ext cx="1007251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Ð ÐµÐ·ÑÐ»ÑÐ°Ñ Ñ Ð¸Ð·Ð¾Ð±ÑÐ°Ð¶ÐµÐ½Ð¸Ðµ Ð·Ð° numero 2 de toy story">
              <a:extLst>
                <a:ext uri="{FF2B5EF4-FFF2-40B4-BE49-F238E27FC236}">
                  <a16:creationId xmlns:a16="http://schemas.microsoft.com/office/drawing/2014/main" id="{7C88DC20-B4C0-496A-9086-D2745FEFAD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8718" y="5063680"/>
              <a:ext cx="7605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22620E9-899F-473E-8E24-58AEF99C4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46304" y="5795400"/>
              <a:ext cx="348280" cy="34828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90DC115-619C-4A21-8EC8-23768E3D8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86918" y="5795400"/>
              <a:ext cx="348280" cy="34828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1979476-6E41-4A88-90FF-CB68E9489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27532" y="5795400"/>
              <a:ext cx="348280" cy="348280"/>
            </a:xfrm>
            <a:prstGeom prst="rect">
              <a:avLst/>
            </a:prstGeom>
          </p:spPr>
        </p:pic>
      </p:grp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4065ED09-348D-4B48-A17E-41B30E73853D}"/>
              </a:ext>
            </a:extLst>
          </p:cNvPr>
          <p:cNvSpPr txBox="1">
            <a:spLocks/>
          </p:cNvSpPr>
          <p:nvPr/>
        </p:nvSpPr>
        <p:spPr>
          <a:xfrm>
            <a:off x="697934" y="6297581"/>
            <a:ext cx="10787191" cy="5251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sz="2400" dirty="0"/>
              <a:t>Тестване на решението: </a:t>
            </a:r>
            <a:r>
              <a:rPr lang="en-GB" sz="2400" dirty="0">
                <a:hlinkClick r:id="rId6"/>
              </a:rPr>
              <a:t>https://judge.softuni.bg/Contests/Practice/Index/1010#2</a:t>
            </a:r>
            <a:r>
              <a:rPr lang="bg-BG" sz="2400" dirty="0">
                <a:hlinkClick r:id="rId6"/>
              </a:rPr>
              <a:t> 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80822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783" y="1260823"/>
            <a:ext cx="11815018" cy="4455648"/>
          </a:xfrm>
        </p:spPr>
        <p:txBody>
          <a:bodyPr/>
          <a:lstStyle/>
          <a:p>
            <a:r>
              <a:rPr lang="bg-BG" dirty="0"/>
              <a:t>Напишете програма, която прочита 2 числа </a:t>
            </a:r>
            <a:r>
              <a:rPr lang="bg-BG" b="1" dirty="0">
                <a:latin typeface="Consolas" panose="020B0609020204030204" pitchFamily="49" charset="0"/>
              </a:rPr>
              <a:t>а</a:t>
            </a:r>
            <a:r>
              <a:rPr lang="bg-BG" dirty="0"/>
              <a:t> и</a:t>
            </a:r>
            <a:r>
              <a:rPr lang="bg-BG" b="1" dirty="0">
                <a:latin typeface="+mj-lt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b </a:t>
            </a:r>
            <a:r>
              <a:rPr lang="bg-BG" dirty="0"/>
              <a:t>и изчислява лицето на правоъгълник</a:t>
            </a:r>
            <a:r>
              <a:rPr lang="en-US" dirty="0"/>
              <a:t> </a:t>
            </a:r>
            <a:r>
              <a:rPr lang="bg-BG" dirty="0"/>
              <a:t>:</a:t>
            </a:r>
            <a:endParaRPr lang="en-US" dirty="0"/>
          </a:p>
          <a:p>
            <a:r>
              <a:rPr lang="bg-BG" dirty="0"/>
              <a:t>Примерен вход и изход: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Решение:</a:t>
            </a:r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 на правоъгълник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725" y="3500645"/>
            <a:ext cx="590043" cy="525886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14</a:t>
            </a:r>
            <a:endParaRPr lang="en-US" sz="20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D4AE539-0A8D-4FF0-B814-4F14A5AF6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308" y="3267725"/>
            <a:ext cx="457200" cy="987551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2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7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9B3FC42-1A25-4A54-B398-B418798C3E96}"/>
              </a:ext>
            </a:extLst>
          </p:cNvPr>
          <p:cNvSpPr txBox="1">
            <a:spLocks/>
          </p:cNvSpPr>
          <p:nvPr/>
        </p:nvSpPr>
        <p:spPr>
          <a:xfrm>
            <a:off x="700816" y="6333472"/>
            <a:ext cx="10787191" cy="5251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sz="2400" dirty="0"/>
              <a:t>Тестване на решението: </a:t>
            </a:r>
            <a:r>
              <a:rPr lang="en-GB" sz="2400" dirty="0">
                <a:hlinkClick r:id="rId2"/>
              </a:rPr>
              <a:t>https://judge.softuni.bg/Contests/Practice/Index/1010#3</a:t>
            </a:r>
            <a:endParaRPr lang="bg-BG" sz="2400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B6F5230A-D2EF-418D-A054-CDCA91D72428}"/>
              </a:ext>
            </a:extLst>
          </p:cNvPr>
          <p:cNvSpPr/>
          <p:nvPr/>
        </p:nvSpPr>
        <p:spPr bwMode="auto">
          <a:xfrm>
            <a:off x="1646716" y="3644737"/>
            <a:ext cx="304801" cy="200057"/>
          </a:xfrm>
          <a:prstGeom prst="rightArrow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E058607-191D-4156-9AAB-5A5C98243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703" y="3503112"/>
            <a:ext cx="590043" cy="525886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56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A9A05A8F-8BEB-4ED8-8176-3B5DB0F45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4286" y="3270192"/>
            <a:ext cx="457200" cy="987551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7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8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E0BEE64-6201-4738-BE0D-2B24B6E2B9EB}"/>
              </a:ext>
            </a:extLst>
          </p:cNvPr>
          <p:cNvSpPr/>
          <p:nvPr/>
        </p:nvSpPr>
        <p:spPr bwMode="auto">
          <a:xfrm>
            <a:off x="4377694" y="3647204"/>
            <a:ext cx="304801" cy="233526"/>
          </a:xfrm>
          <a:prstGeom prst="rightArrow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A155CD89-28B8-4C49-88FB-FC58CF13A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0083" y="4575627"/>
            <a:ext cx="6473682" cy="1756992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noProof="1">
                <a:latin typeface="Consolas" panose="020B0609020204030204" pitchFamily="49" charset="0"/>
              </a:rPr>
              <a:t>double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2000" b="1" noProof="1">
                <a:latin typeface="Consolas" panose="020B0609020204030204" pitchFamily="49" charset="0"/>
              </a:rPr>
              <a:t> = double.Parse(Console.ReadLine());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double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000" b="1" noProof="1">
                <a:latin typeface="Consolas" panose="020B0609020204030204" pitchFamily="49" charset="0"/>
              </a:rPr>
              <a:t> = double.Parse(Console.ReadLine());</a:t>
            </a:r>
          </a:p>
          <a:p>
            <a:endParaRPr lang="en-US" sz="2000" b="1" noProof="1">
              <a:latin typeface="Consolas" panose="020B0609020204030204" pitchFamily="49" charset="0"/>
            </a:endParaRPr>
          </a:p>
          <a:p>
            <a:r>
              <a:rPr lang="en-US" sz="2000" b="1" noProof="1">
                <a:latin typeface="Consolas" panose="020B0609020204030204" pitchFamily="49" charset="0"/>
              </a:rPr>
              <a:t>double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r>
              <a:rPr lang="en-US" sz="2000" b="1" noProof="1">
                <a:latin typeface="Consolas" panose="020B0609020204030204" pitchFamily="49" charset="0"/>
              </a:rPr>
              <a:t>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 </a:t>
            </a:r>
            <a:r>
              <a:rPr lang="en-US" sz="2000" b="1" noProof="1">
                <a:latin typeface="Consolas" panose="020B0609020204030204" pitchFamily="49" charset="0"/>
              </a:rPr>
              <a:t>*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Console.WriteLine(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r>
              <a:rPr lang="en-US" sz="2000" b="1" noProof="1">
                <a:latin typeface="Consolas" panose="020B0609020204030204" pitchFamily="49" charset="0"/>
              </a:rPr>
              <a:t>);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313E102-E949-49D0-B1C5-9F5C6B5F4068}"/>
              </a:ext>
            </a:extLst>
          </p:cNvPr>
          <p:cNvGrpSpPr/>
          <p:nvPr/>
        </p:nvGrpSpPr>
        <p:grpSpPr>
          <a:xfrm>
            <a:off x="7315814" y="2009773"/>
            <a:ext cx="3983439" cy="2161262"/>
            <a:chOff x="7331743" y="2011750"/>
            <a:chExt cx="3983439" cy="216126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8EB429-76C8-4B90-B474-10BC3D56DE41}"/>
                </a:ext>
              </a:extLst>
            </p:cNvPr>
            <p:cNvSpPr/>
            <p:nvPr/>
          </p:nvSpPr>
          <p:spPr bwMode="auto">
            <a:xfrm>
              <a:off x="7962382" y="2011750"/>
              <a:ext cx="3352800" cy="1447800"/>
            </a:xfrm>
            <a:prstGeom prst="rect">
              <a:avLst/>
            </a:prstGeom>
            <a:noFill/>
            <a:ln w="28575">
              <a:solidFill>
                <a:schemeClr val="bg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 Placeholder 4">
              <a:extLst>
                <a:ext uri="{FF2B5EF4-FFF2-40B4-BE49-F238E27FC236}">
                  <a16:creationId xmlns:a16="http://schemas.microsoft.com/office/drawing/2014/main" id="{303A4977-6171-4909-A64F-2268A746C134}"/>
                </a:ext>
              </a:extLst>
            </p:cNvPr>
            <p:cNvSpPr txBox="1">
              <a:spLocks/>
            </p:cNvSpPr>
            <p:nvPr/>
          </p:nvSpPr>
          <p:spPr>
            <a:xfrm>
              <a:off x="7331743" y="2414490"/>
              <a:ext cx="537420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a</a:t>
              </a:r>
              <a:endParaRPr lang="bg-BG" dirty="0"/>
            </a:p>
          </p:txBody>
        </p:sp>
        <p:sp>
          <p:nvSpPr>
            <p:cNvPr id="25" name="Text Placeholder 4">
              <a:extLst>
                <a:ext uri="{FF2B5EF4-FFF2-40B4-BE49-F238E27FC236}">
                  <a16:creationId xmlns:a16="http://schemas.microsoft.com/office/drawing/2014/main" id="{040C58E0-DB8B-46BF-8481-65FF044DDEF0}"/>
                </a:ext>
              </a:extLst>
            </p:cNvPr>
            <p:cNvSpPr txBox="1">
              <a:spLocks/>
            </p:cNvSpPr>
            <p:nvPr/>
          </p:nvSpPr>
          <p:spPr>
            <a:xfrm>
              <a:off x="9370072" y="3530692"/>
              <a:ext cx="537420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b</a:t>
              </a:r>
              <a:endParaRPr lang="bg-BG" dirty="0"/>
            </a:p>
          </p:txBody>
        </p:sp>
        <p:sp>
          <p:nvSpPr>
            <p:cNvPr id="40" name="Text Placeholder 4">
              <a:extLst>
                <a:ext uri="{FF2B5EF4-FFF2-40B4-BE49-F238E27FC236}">
                  <a16:creationId xmlns:a16="http://schemas.microsoft.com/office/drawing/2014/main" id="{35AD2B94-CF7A-4C0D-8700-1446E24D72FB}"/>
                </a:ext>
              </a:extLst>
            </p:cNvPr>
            <p:cNvSpPr txBox="1">
              <a:spLocks/>
            </p:cNvSpPr>
            <p:nvPr/>
          </p:nvSpPr>
          <p:spPr>
            <a:xfrm>
              <a:off x="8514720" y="2436055"/>
              <a:ext cx="2358411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400" dirty="0"/>
                <a:t>area = a * b</a:t>
              </a:r>
              <a:endParaRPr lang="bg-BG" sz="3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265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2" grpId="0" animBg="1"/>
      <p:bldP spid="8" grpId="0" animBg="1"/>
      <p:bldP spid="9" grpId="0" animBg="1"/>
      <p:bldP spid="11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507097-63D1-4F56-9D62-F686E5D222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Програмиране</a:t>
            </a:r>
            <a:r>
              <a:rPr lang="bg-BG" sz="3200" dirty="0"/>
              <a:t> означава да пишем</a:t>
            </a:r>
            <a:r>
              <a:rPr lang="en-US" sz="3200" dirty="0"/>
              <a:t> </a:t>
            </a:r>
            <a:r>
              <a:rPr lang="bg-BG" sz="3200" dirty="0"/>
              <a:t>команди за компютъра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Компютърната програма 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поредица команди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000" dirty="0"/>
              <a:t>Използва се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език за програмиране </a:t>
            </a:r>
            <a:r>
              <a:rPr lang="bg-BG" sz="3000" dirty="0"/>
              <a:t>(например </a:t>
            </a:r>
            <a:r>
              <a:rPr lang="en-US" sz="3000" dirty="0"/>
              <a:t>C#</a:t>
            </a:r>
            <a:r>
              <a:rPr lang="bg-BG" sz="3000" dirty="0"/>
              <a:t>)</a:t>
            </a:r>
            <a:r>
              <a:rPr lang="en-US" sz="3000" dirty="0"/>
              <a:t> +</a:t>
            </a:r>
            <a:br>
              <a:rPr lang="bg-BG" sz="3000" dirty="0"/>
            </a:b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среда за разработка </a:t>
            </a:r>
            <a:r>
              <a:rPr lang="bg-BG" sz="3000" dirty="0"/>
              <a:t>(например </a:t>
            </a:r>
            <a:r>
              <a:rPr lang="en-US" sz="3000" dirty="0"/>
              <a:t>Visual Studio)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В </a:t>
            </a:r>
            <a:r>
              <a:rPr lang="en-US" sz="3200" dirty="0"/>
              <a:t>C# </a:t>
            </a:r>
            <a:r>
              <a:rPr lang="bg-BG" sz="3200" dirty="0"/>
              <a:t>командите се пишат в</a:t>
            </a:r>
            <a:r>
              <a:rPr lang="en-US" sz="3200" dirty="0"/>
              <a:t> </a:t>
            </a:r>
            <a:r>
              <a:rPr lang="bg-BG" sz="3200" dirty="0"/>
              <a:t>частта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Main(…)</a:t>
            </a:r>
            <a:endParaRPr lang="en-US" sz="3200" dirty="0"/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30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endParaRPr lang="en-US" sz="30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endParaRPr lang="en-US" sz="30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000" dirty="0"/>
              <a:t>Печатаме с </a:t>
            </a:r>
            <a:r>
              <a:rPr lang="en-US" sz="3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Console.WriteLine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(…)</a:t>
            </a:r>
            <a:r>
              <a:rPr lang="en-US" sz="3000" dirty="0"/>
              <a:t>, </a:t>
            </a:r>
            <a:r>
              <a:rPr lang="bg-BG" sz="3000" dirty="0"/>
              <a:t>стартираме с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[Ctrl+F5]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17612" y="3594588"/>
            <a:ext cx="5638800" cy="1910880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public static void Main(String[] args)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Console.WriteLine("Hello");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  <a:r>
              <a:rPr lang="bg-BG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endParaRPr lang="en-US" sz="20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35692" y="2876729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BA2507E-5007-4026-A61A-6B0086B884AC}"/>
              </a:ext>
            </a:extLst>
          </p:cNvPr>
          <p:cNvSpPr txBox="1">
            <a:spLocks/>
          </p:cNvSpPr>
          <p:nvPr/>
        </p:nvSpPr>
        <p:spPr>
          <a:xfrm>
            <a:off x="1477962" y="6429375"/>
            <a:ext cx="10483850" cy="352425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 fontScale="92500" lnSpcReduction="20000"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 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  <a:p>
            <a:pPr>
              <a:spcBef>
                <a:spcPts val="1800"/>
              </a:spcBef>
            </a:pPr>
            <a:r>
              <a:rPr lang="bg-BG" sz="3200" dirty="0"/>
              <a:t>Благодарности</a:t>
            </a:r>
            <a:r>
              <a:rPr lang="en-US" sz="3200" dirty="0"/>
              <a:t>: </a:t>
            </a:r>
            <a:r>
              <a:rPr lang="bg-BG" sz="3200" dirty="0"/>
              <a:t>настоящият материал може да съдържа части от следните източници</a:t>
            </a:r>
            <a:endParaRPr lang="en-US" sz="3200" dirty="0"/>
          </a:p>
          <a:p>
            <a:pPr lvl="1"/>
            <a:r>
              <a:rPr lang="bg-BG" sz="3200" dirty="0"/>
              <a:t>Книга </a:t>
            </a:r>
            <a:r>
              <a:rPr lang="en-US" sz="3200" dirty="0"/>
              <a:t>"</a:t>
            </a:r>
            <a:r>
              <a:rPr lang="bg-BG" sz="3200" dirty="0">
                <a:hlinkClick r:id="rId4"/>
              </a:rPr>
              <a:t>Основи на програмирането със </a:t>
            </a:r>
            <a:r>
              <a:rPr lang="en-US" sz="3200" dirty="0">
                <a:hlinkClick r:id="rId4"/>
              </a:rPr>
              <a:t>C#"</a:t>
            </a:r>
            <a:r>
              <a:rPr lang="bg-BG" sz="3200" dirty="0"/>
              <a:t> от Светлин Наков и колектив с лиценз</a:t>
            </a:r>
            <a:r>
              <a:rPr lang="en-US" sz="3200" dirty="0"/>
              <a:t> </a:t>
            </a:r>
            <a:r>
              <a:rPr lang="en-US" sz="3200" dirty="0">
                <a:hlinkClick r:id="rId5"/>
              </a:rPr>
              <a:t>CC-BY-SA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br>
              <a:rPr lang="bg-BG" sz="3200" dirty="0"/>
            </a:br>
            <a:r>
              <a:rPr lang="en-US" sz="3200" dirty="0"/>
              <a:t>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6674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22022-6E57-447C-8574-9E761EA4FD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Какво означава </a:t>
            </a:r>
            <a:br>
              <a:rPr lang="bg-BG" dirty="0"/>
            </a:br>
            <a:r>
              <a:rPr lang="bg-BG" dirty="0"/>
              <a:t>"да програмираме"?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3BBFD4-E641-4340-94D5-065569DA0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447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600" dirty="0"/>
              <a:t>Да даваме</a:t>
            </a:r>
            <a:r>
              <a:rPr lang="en-US" sz="3600" dirty="0"/>
              <a:t> </a:t>
            </a:r>
            <a:r>
              <a:rPr lang="bg-BG" sz="3600" dirty="0">
                <a:solidFill>
                  <a:schemeClr val="bg1"/>
                </a:solidFill>
              </a:rPr>
              <a:t>команди</a:t>
            </a:r>
            <a:r>
              <a:rPr lang="bg-BG" sz="3600" dirty="0"/>
              <a:t> на компютъра – </a:t>
            </a:r>
            <a:br>
              <a:rPr lang="bg-BG" sz="3600" dirty="0"/>
            </a:br>
            <a:r>
              <a:rPr lang="bg-BG" sz="3600" dirty="0"/>
              <a:t>да "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комуникираме</a:t>
            </a:r>
            <a:r>
              <a:rPr lang="bg-BG" sz="3600" dirty="0"/>
              <a:t>"</a:t>
            </a:r>
            <a:endParaRPr lang="en-US" sz="3600" dirty="0"/>
          </a:p>
          <a:p>
            <a:pPr>
              <a:lnSpc>
                <a:spcPct val="100000"/>
              </a:lnSpc>
            </a:pPr>
            <a:r>
              <a:rPr lang="bg-BG" sz="3600" dirty="0"/>
              <a:t> Командите се подреждат една след друга</a:t>
            </a:r>
          </a:p>
          <a:p>
            <a:pPr>
              <a:lnSpc>
                <a:spcPct val="100000"/>
              </a:lnSpc>
            </a:pPr>
            <a:r>
              <a:rPr lang="bg-BG" sz="3600" dirty="0"/>
              <a:t>В поредица, те образуват </a:t>
            </a:r>
            <a:br>
              <a:rPr lang="bg-BG" sz="3600" dirty="0"/>
            </a:br>
            <a:r>
              <a:rPr lang="bg-BG" sz="3600" dirty="0"/>
              <a:t>"</a:t>
            </a:r>
            <a:r>
              <a:rPr lang="bg-BG" sz="3600" dirty="0">
                <a:solidFill>
                  <a:schemeClr val="bg1"/>
                </a:solidFill>
              </a:rPr>
              <a:t>компютърна програма</a:t>
            </a:r>
            <a:r>
              <a:rPr lang="bg-BG" sz="3600" dirty="0"/>
              <a:t>"</a:t>
            </a:r>
          </a:p>
          <a:p>
            <a:pPr>
              <a:lnSpc>
                <a:spcPct val="100000"/>
              </a:lnSpc>
            </a:pPr>
            <a:endParaRPr lang="bg-BG" sz="3600" dirty="0"/>
          </a:p>
          <a:p>
            <a:endParaRPr lang="bg-BG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означава "програмиране"?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386A46-1D78-4709-8CBC-6C62401D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810" y="3892959"/>
            <a:ext cx="2504233" cy="250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1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1C844-0507-41AE-B30C-3BB28BCBEA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947" y="4876800"/>
            <a:ext cx="10958928" cy="768084"/>
          </a:xfrm>
        </p:spPr>
        <p:txBody>
          <a:bodyPr/>
          <a:lstStyle/>
          <a:p>
            <a:r>
              <a:rPr lang="bg-BG" sz="4400" dirty="0"/>
              <a:t>Езиците като начин на комуникация</a:t>
            </a:r>
            <a:endParaRPr lang="bg-BG" sz="4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6DF4FE-A205-42AB-BA33-075BA1B77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918" y="1941957"/>
            <a:ext cx="2820987" cy="158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9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84212" y="2547589"/>
            <a:ext cx="2057400" cy="781880"/>
          </a:xfrm>
          <a:prstGeom prst="wedgeRoundRectCallout">
            <a:avLst>
              <a:gd name="adj1" fmla="val -15294"/>
              <a:gd name="adj2" fmla="val 80428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Добър ден!</a:t>
            </a: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 flipH="1">
            <a:off x="3207077" y="1404671"/>
            <a:ext cx="2438400" cy="781880"/>
          </a:xfrm>
          <a:prstGeom prst="wedgeRoundRectCallout">
            <a:avLst>
              <a:gd name="adj1" fmla="val 7034"/>
              <a:gd name="adj2" fmla="val 93793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MD" sz="2800" dirty="0">
                <a:solidFill>
                  <a:srgbClr val="FFFFFF"/>
                </a:solidFill>
              </a:rPr>
              <a:t>Добрый день!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712277" y="1404671"/>
            <a:ext cx="1905000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Dobrý deň</a:t>
            </a:r>
            <a:r>
              <a:rPr lang="en-US" sz="2800" dirty="0">
                <a:solidFill>
                  <a:srgbClr val="FFFFFF"/>
                </a:solidFill>
              </a:rPr>
              <a:t>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 flipH="1">
            <a:off x="8387089" y="2545494"/>
            <a:ext cx="1906588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2800" dirty="0">
                <a:solidFill>
                  <a:srgbClr val="FFFFFF"/>
                </a:solidFill>
              </a:rPr>
              <a:t>Dobrý den</a:t>
            </a:r>
            <a:r>
              <a:rPr lang="en-US" sz="2800" dirty="0">
                <a:solidFill>
                  <a:srgbClr val="FFFFFF"/>
                </a:solidFill>
              </a:rPr>
              <a:t>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5220" y="5919509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български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4036814" y="4660557"/>
            <a:ext cx="1252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руски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5928407" y="4660557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словашки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838081" y="5874056"/>
            <a:ext cx="1319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чешки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5220" y="3536094"/>
            <a:ext cx="2253081" cy="2438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9064" y="2399588"/>
            <a:ext cx="2253081" cy="2438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04211" y="3443534"/>
            <a:ext cx="2253081" cy="24384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3156422" y="2363729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3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2" grpId="0" animBg="1"/>
      <p:bldP spid="23" grpId="0"/>
      <p:bldP spid="24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08012" y="1646580"/>
            <a:ext cx="5410200" cy="781880"/>
          </a:xfrm>
          <a:prstGeom prst="wedgeRoundRectCallout">
            <a:avLst>
              <a:gd name="adj1" fmla="val -12893"/>
              <a:gd name="adj2" fmla="val 82916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for(int i = 0; i &lt;= 10; i++)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6399212" y="1646580"/>
            <a:ext cx="5266063" cy="781880"/>
          </a:xfrm>
          <a:prstGeom prst="wedgeRoundRectCallout">
            <a:avLst>
              <a:gd name="adj1" fmla="val 15924"/>
              <a:gd name="adj2" fmla="val 8789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for($i = 0; $i &lt;= 10; $i++)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4812" y="2811520"/>
            <a:ext cx="2253081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567385" y="2773020"/>
            <a:ext cx="2253081" cy="2438400"/>
          </a:xfrm>
          <a:prstGeom prst="rect">
            <a:avLst/>
          </a:prstGeom>
        </p:spPr>
      </p:pic>
      <p:pic>
        <p:nvPicPr>
          <p:cNvPr id="1026" name="Picture 2" descr="Ð ÐµÐ·ÑÐ»ÑÐ°Ñ Ñ Ð¸Ð·Ð¾Ð±ÑÐ°Ð¶ÐµÐ½Ð¸Ðµ Ð·Ð° c# logo">
            <a:extLst>
              <a:ext uri="{FF2B5EF4-FFF2-40B4-BE49-F238E27FC236}">
                <a16:creationId xmlns:a16="http://schemas.microsoft.com/office/drawing/2014/main" id="{5BEB5997-EAC4-44BE-B3F7-4EA3ADCB7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2" y="5211420"/>
            <a:ext cx="990600" cy="106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php official logo">
            <a:extLst>
              <a:ext uri="{FF2B5EF4-FFF2-40B4-BE49-F238E27FC236}">
                <a16:creationId xmlns:a16="http://schemas.microsoft.com/office/drawing/2014/main" id="{EEE61104-E815-4FDF-99BB-2A83C7740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66" y="5249920"/>
            <a:ext cx="1828800" cy="98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14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(3)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08012" y="1632819"/>
            <a:ext cx="5410200" cy="781880"/>
          </a:xfrm>
          <a:prstGeom prst="wedgeRoundRectCallout">
            <a:avLst>
              <a:gd name="adj1" fmla="val -12893"/>
              <a:gd name="adj2" fmla="val 82916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for(int i = 0; i &lt;= 10; i++)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6426200" y="1632819"/>
            <a:ext cx="5334000" cy="781880"/>
          </a:xfrm>
          <a:prstGeom prst="wedgeRoundRectCallout">
            <a:avLst>
              <a:gd name="adj1" fmla="val 15924"/>
              <a:gd name="adj2" fmla="val 8789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for(let i = 0; i &lt;= 10; i++)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4812" y="2819400"/>
            <a:ext cx="2253081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567385" y="2819400"/>
            <a:ext cx="2253081" cy="2438400"/>
          </a:xfrm>
          <a:prstGeom prst="rect">
            <a:avLst/>
          </a:prstGeom>
        </p:spPr>
      </p:pic>
      <p:pic>
        <p:nvPicPr>
          <p:cNvPr id="12" name="Picture 4" descr="Ð ÐµÐ·ÑÐ»ÑÐ°Ñ Ñ Ð¸Ð·Ð¾Ð±ÑÐ°Ð¶ÐµÐ½Ð¸Ðµ Ð·Ð° java logo">
            <a:extLst>
              <a:ext uri="{FF2B5EF4-FFF2-40B4-BE49-F238E27FC236}">
                <a16:creationId xmlns:a16="http://schemas.microsoft.com/office/drawing/2014/main" id="{03BAC574-B738-42C7-83C4-45F491E72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2" y="5398924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Ð ÐµÐ·ÑÐ»ÑÐ°Ñ Ñ Ð¸Ð·Ð¾Ð±ÑÐ°Ð¶ÐµÐ½Ð¸Ðµ Ð·Ð° javascript official logo">
            <a:extLst>
              <a:ext uri="{FF2B5EF4-FFF2-40B4-BE49-F238E27FC236}">
                <a16:creationId xmlns:a16="http://schemas.microsoft.com/office/drawing/2014/main" id="{96027997-4BF6-421C-A3E5-D514DAF3C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364" y="5398924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46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F9F131-C88C-47FD-80E1-4DCDB3FA4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800" dirty="0"/>
              <a:t>Програмите се пишат на </a:t>
            </a:r>
            <a:r>
              <a:rPr lang="bg-BG" sz="3800" dirty="0">
                <a:solidFill>
                  <a:schemeClr val="tx2">
                    <a:lumMod val="75000"/>
                  </a:schemeClr>
                </a:solidFill>
              </a:rPr>
              <a:t>език за </a:t>
            </a:r>
            <a:br>
              <a:rPr lang="bg-BG" sz="3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3800" dirty="0">
                <a:solidFill>
                  <a:schemeClr val="tx2">
                    <a:lumMod val="75000"/>
                  </a:schemeClr>
                </a:solidFill>
              </a:rPr>
              <a:t>програмиране</a:t>
            </a:r>
          </a:p>
          <a:p>
            <a:pPr lvl="1">
              <a:lnSpc>
                <a:spcPct val="100000"/>
              </a:lnSpc>
            </a:pPr>
            <a:r>
              <a:rPr lang="bg-BG" sz="3800" dirty="0"/>
              <a:t>Например </a:t>
            </a:r>
            <a:r>
              <a:rPr lang="en-US" sz="3800" dirty="0"/>
              <a:t>C#, Java, JavaScript</a:t>
            </a:r>
            <a:r>
              <a:rPr lang="bg-BG" sz="3800" dirty="0"/>
              <a:t>,</a:t>
            </a:r>
            <a:r>
              <a:rPr lang="en-US" sz="3800" dirty="0"/>
              <a:t> Python, PHP</a:t>
            </a:r>
            <a:r>
              <a:rPr lang="bg-BG" sz="3800" dirty="0"/>
              <a:t>, </a:t>
            </a:r>
            <a:r>
              <a:rPr lang="en-US" sz="3800" dirty="0"/>
              <a:t>C</a:t>
            </a:r>
            <a:r>
              <a:rPr lang="bg-BG" sz="3800" dirty="0"/>
              <a:t>, </a:t>
            </a:r>
            <a:r>
              <a:rPr lang="en-US" sz="3800" dirty="0"/>
              <a:t>C++, </a:t>
            </a:r>
            <a:r>
              <a:rPr lang="bg-BG" sz="3800" dirty="0"/>
              <a:t>…</a:t>
            </a:r>
          </a:p>
          <a:p>
            <a:pPr lvl="1">
              <a:lnSpc>
                <a:spcPct val="100000"/>
              </a:lnSpc>
            </a:pPr>
            <a:r>
              <a:rPr lang="bg-BG" sz="3800" dirty="0"/>
              <a:t>Използва се </a:t>
            </a:r>
            <a:r>
              <a:rPr lang="bg-BG" sz="3800" dirty="0">
                <a:solidFill>
                  <a:schemeClr val="bg1"/>
                </a:solidFill>
              </a:rPr>
              <a:t>среда за програмиране </a:t>
            </a:r>
            <a:br>
              <a:rPr lang="bg-BG" sz="3800" dirty="0">
                <a:solidFill>
                  <a:schemeClr val="bg1"/>
                </a:solidFill>
              </a:rPr>
            </a:br>
            <a:r>
              <a:rPr lang="bg-BG" sz="3800" dirty="0"/>
              <a:t>(например</a:t>
            </a:r>
            <a:r>
              <a:rPr lang="en-US" sz="3800" dirty="0"/>
              <a:t> Visual Studio)</a:t>
            </a:r>
            <a:endParaRPr lang="bg-BG" sz="3800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Езици </a:t>
            </a:r>
            <a:r>
              <a:rPr lang="bg-BG"/>
              <a:t>за програмиране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1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1280</Words>
  <Application>Microsoft Office PowerPoint</Application>
  <PresentationFormat>Custom</PresentationFormat>
  <Paragraphs>246</Paragraphs>
  <Slides>29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Първи стъпки в програмирането</vt:lpstr>
      <vt:lpstr>Съдържание</vt:lpstr>
      <vt:lpstr>PowerPoint Presentation</vt:lpstr>
      <vt:lpstr>Какво означава "програмиране"?</vt:lpstr>
      <vt:lpstr>PowerPoint Presentation</vt:lpstr>
      <vt:lpstr>Начин на комуникация</vt:lpstr>
      <vt:lpstr>Начин на комуникация (2)</vt:lpstr>
      <vt:lpstr>Начин на комуникация (3)</vt:lpstr>
      <vt:lpstr>Езици за програмиране</vt:lpstr>
      <vt:lpstr>Компютърни програми</vt:lpstr>
      <vt:lpstr>PowerPoint Presentation</vt:lpstr>
      <vt:lpstr>Компютърна програма – примери</vt:lpstr>
      <vt:lpstr>Среда за разработка</vt:lpstr>
      <vt:lpstr>Създаване на конзолна програма</vt:lpstr>
      <vt:lpstr>Писане на програмен код</vt:lpstr>
      <vt:lpstr>Писане на програмен код (2)</vt:lpstr>
      <vt:lpstr>Стартиране на програмата</vt:lpstr>
      <vt:lpstr>Тестване на програмата в Judge</vt:lpstr>
      <vt:lpstr>Типични грешки в C# програмите</vt:lpstr>
      <vt:lpstr>Типични грешки в C# програмите (2)</vt:lpstr>
      <vt:lpstr>PowerPoint Presentation</vt:lpstr>
      <vt:lpstr>Числата от 1 до 20</vt:lpstr>
      <vt:lpstr>Лице на правоъгълник</vt:lpstr>
      <vt:lpstr>Какво научихме днес?</vt:lpstr>
      <vt:lpstr>PowerPoint Presentation</vt:lpstr>
      <vt:lpstr>СофтУни диамантени партньори</vt:lpstr>
      <vt:lpstr>СофтУни диамантени партньори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8</cp:revision>
  <dcterms:created xsi:type="dcterms:W3CDTF">2014-01-02T17:00:34Z</dcterms:created>
  <dcterms:modified xsi:type="dcterms:W3CDTF">2018-10-05T16:59:15Z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