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2"/>
  </p:sldMasterIdLst>
  <p:notesMasterIdLst>
    <p:notesMasterId r:id="rId45"/>
  </p:notesMasterIdLst>
  <p:handoutMasterIdLst>
    <p:handoutMasterId r:id="rId46"/>
  </p:handoutMasterIdLst>
  <p:sldIdLst>
    <p:sldId id="274" r:id="rId3"/>
    <p:sldId id="276" r:id="rId4"/>
    <p:sldId id="420" r:id="rId5"/>
    <p:sldId id="504" r:id="rId6"/>
    <p:sldId id="466" r:id="rId7"/>
    <p:sldId id="496" r:id="rId8"/>
    <p:sldId id="426" r:id="rId9"/>
    <p:sldId id="468" r:id="rId10"/>
    <p:sldId id="469" r:id="rId11"/>
    <p:sldId id="460" r:id="rId12"/>
    <p:sldId id="497" r:id="rId13"/>
    <p:sldId id="471" r:id="rId14"/>
    <p:sldId id="472" r:id="rId15"/>
    <p:sldId id="473" r:id="rId16"/>
    <p:sldId id="474" r:id="rId17"/>
    <p:sldId id="475" r:id="rId18"/>
    <p:sldId id="476" r:id="rId19"/>
    <p:sldId id="478" r:id="rId20"/>
    <p:sldId id="477" r:id="rId21"/>
    <p:sldId id="479" r:id="rId22"/>
    <p:sldId id="453" r:id="rId23"/>
    <p:sldId id="483" r:id="rId24"/>
    <p:sldId id="484" r:id="rId25"/>
    <p:sldId id="485" r:id="rId26"/>
    <p:sldId id="486" r:id="rId27"/>
    <p:sldId id="487" r:id="rId28"/>
    <p:sldId id="488" r:id="rId29"/>
    <p:sldId id="489" r:id="rId30"/>
    <p:sldId id="490" r:id="rId31"/>
    <p:sldId id="491" r:id="rId32"/>
    <p:sldId id="456" r:id="rId33"/>
    <p:sldId id="492" r:id="rId34"/>
    <p:sldId id="493" r:id="rId35"/>
    <p:sldId id="457" r:id="rId36"/>
    <p:sldId id="494" r:id="rId37"/>
    <p:sldId id="349" r:id="rId38"/>
    <p:sldId id="495" r:id="rId39"/>
    <p:sldId id="498" r:id="rId40"/>
    <p:sldId id="502" r:id="rId41"/>
    <p:sldId id="503" r:id="rId42"/>
    <p:sldId id="413" r:id="rId43"/>
    <p:sldId id="501" r:id="rId4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55AD5B-30A0-4846-8F24-6943BC7FE70C}">
          <p14:sldIdLst>
            <p14:sldId id="274"/>
            <p14:sldId id="276"/>
            <p14:sldId id="420"/>
            <p14:sldId id="504"/>
            <p14:sldId id="466"/>
            <p14:sldId id="496"/>
            <p14:sldId id="426"/>
            <p14:sldId id="468"/>
            <p14:sldId id="469"/>
            <p14:sldId id="460"/>
          </p14:sldIdLst>
        </p14:section>
        <p14:section name="По-сложни логически проверки" id="{3AB062C0-8079-4A71-B65B-1F05213509A0}">
          <p14:sldIdLst>
            <p14:sldId id="497"/>
            <p14:sldId id="471"/>
            <p14:sldId id="472"/>
            <p14:sldId id="473"/>
            <p14:sldId id="474"/>
            <p14:sldId id="475"/>
            <p14:sldId id="476"/>
            <p14:sldId id="478"/>
            <p14:sldId id="477"/>
            <p14:sldId id="479"/>
            <p14:sldId id="453"/>
            <p14:sldId id="483"/>
            <p14:sldId id="484"/>
            <p14:sldId id="485"/>
            <p14:sldId id="486"/>
            <p14:sldId id="487"/>
            <p14:sldId id="488"/>
          </p14:sldIdLst>
        </p14:section>
        <p14:section name="Switch-case" id="{B4646D63-E83B-470A-A934-5AC260B1B0A5}">
          <p14:sldIdLst>
            <p14:sldId id="489"/>
            <p14:sldId id="490"/>
            <p14:sldId id="491"/>
            <p14:sldId id="456"/>
            <p14:sldId id="492"/>
            <p14:sldId id="493"/>
            <p14:sldId id="457"/>
            <p14:sldId id="494"/>
            <p14:sldId id="349"/>
            <p14:sldId id="495"/>
            <p14:sldId id="498"/>
            <p14:sldId id="502"/>
            <p14:sldId id="503"/>
            <p14:sldId id="413"/>
            <p14:sldId id="5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DFFFF"/>
    <a:srgbClr val="0097CC"/>
    <a:srgbClr val="FFF0D9"/>
    <a:srgbClr val="F0F5FA"/>
    <a:srgbClr val="1A8AF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ен стил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ъл стил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72" autoAdjust="0"/>
    <p:restoredTop sz="94533" autoAdjust="0"/>
  </p:normalViewPr>
  <p:slideViewPr>
    <p:cSldViewPr>
      <p:cViewPr varScale="1">
        <p:scale>
          <a:sx n="88" d="100"/>
          <a:sy n="88" d="100"/>
        </p:scale>
        <p:origin x="252" y="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78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51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4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2952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6283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10/27/2018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10/27/2018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10/27/2018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10/27/2018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10/27/2018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10/27/2018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62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1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2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3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5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3#6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6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7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7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8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53.png"/><Relationship Id="rId4" Type="http://schemas.openxmlformats.org/officeDocument/2006/relationships/image" Target="../media/image50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0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1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Вложени условни конструкции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5612" y="5029200"/>
            <a:ext cx="2950749" cy="382788"/>
          </a:xfrm>
        </p:spPr>
        <p:txBody>
          <a:bodyPr/>
          <a:lstStyle/>
          <a:p>
            <a:pPr algn="l"/>
            <a:r>
              <a:rPr lang="bg-BG" noProof="1">
                <a:solidFill>
                  <a:schemeClr val="tx1"/>
                </a:solidFill>
              </a:rPr>
              <a:t>СофтУни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5612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>
                <a:solidFill>
                  <a:schemeClr val="tx1"/>
                </a:solidFill>
              </a:rPr>
              <a:t>Преподавателски</a:t>
            </a:r>
            <a:r>
              <a:rPr lang="bg-BG" sz="2000" dirty="0">
                <a:solidFill>
                  <a:schemeClr val="tx1"/>
                </a:solidFill>
              </a:rPr>
              <a:t> екип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7612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5212" y="5867400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5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022006"/>
            <a:ext cx="3561536" cy="299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Квартално магазинче - решение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1199" y="1295400"/>
            <a:ext cx="10668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productName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quantity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(productName == "coffee") price = quantity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// TODO: finish the checks for all the products…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check other two towns…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711199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429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22612" y="5240338"/>
            <a:ext cx="5701128" cy="768084"/>
          </a:xfrm>
        </p:spPr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03612" y="4495800"/>
            <a:ext cx="4959936" cy="820738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180012" y="16764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176843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булеви резултат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bg-BG" dirty="0"/>
              <a:t> 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433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38928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18771" y="2481533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"&amp;&amp;"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0714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075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764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18959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"||"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1811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2988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0412" y="5587580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0268" y="5492555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</a:t>
            </a:r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2400" dirty="0"/>
              <a:t>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1712" y="5571850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0023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1668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5909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5908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46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r>
              <a:rPr lang="en-US" dirty="0"/>
              <a:t/>
            </a:r>
            <a:br>
              <a:rPr lang="en-US" dirty="0"/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9111" y="4876800"/>
            <a:ext cx="7747501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609012" y="2746168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243800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Проверява дали точка е вътрешна за даден правоъгълник</a:t>
            </a:r>
          </a:p>
          <a:p>
            <a:pPr>
              <a:lnSpc>
                <a:spcPct val="100000"/>
              </a:lnSpc>
            </a:pPr>
            <a:r>
              <a:rPr lang="bg-BG" dirty="0"/>
              <a:t>Точка е вътрешна, ако е </a:t>
            </a:r>
            <a:r>
              <a:rPr lang="bg-BG" sz="3198" dirty="0"/>
              <a:t>едновременно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Надясно от лявата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Наляво от дясната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Надолу от горната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Точка в правоъгълник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Картина 5">
            <a:extLst>
              <a:ext uri="{FF2B5EF4-FFF2-40B4-BE49-F238E27FC236}">
                <a16:creationId xmlns:a16="http://schemas.microsoft.com/office/drawing/2014/main" id="{052AF7E2-B97A-40B6-A78F-827E22290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3080496"/>
            <a:ext cx="4142857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Точка в правоъгълник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55719" y="1447800"/>
            <a:ext cx="8586569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double x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double x1 = double.Parse(Console.ReadLine());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Read the coordinates of the points…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y1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y &lt;= y2)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Console.WriteLine("Inside");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Console.WriteLine("Outside");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22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163788" y="2105561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96" y="4343400"/>
            <a:ext cx="8643087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word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Зеленчуци: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423272" y="5849296"/>
            <a:ext cx="3077114" cy="523220"/>
            <a:chOff x="162386" y="5796812"/>
            <a:chExt cx="307711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62386" y="5796812"/>
              <a:ext cx="1301691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3285" y="5808433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4612" y="5840804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4184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34204" y="1447800"/>
            <a:ext cx="11187038" cy="38733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food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(food == "banana"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"apple"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"kiwi"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"cherry"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"lemon"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"grapes")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Console.Writeline("fruit");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(food == "tomato"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"cucumber"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/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food == "pepper"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"carrot")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Console.Writeline("vegetable");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Console.Writeline("unknown");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723" y="639240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977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3158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Чрез скоби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 ) </a:t>
            </a:r>
            <a:r>
              <a:rPr lang="bg-BG" dirty="0"/>
              <a:t>можем да приоритизираме условия </a:t>
            </a:r>
            <a:endParaRPr lang="bg-BG" b="1" dirty="0"/>
          </a:p>
          <a:p>
            <a:pPr>
              <a:spcBef>
                <a:spcPts val="1800"/>
              </a:spcBef>
            </a:pPr>
            <a:r>
              <a:rPr lang="bg-BG" sz="3600" dirty="0"/>
              <a:t>Пример:</a:t>
            </a:r>
          </a:p>
          <a:p>
            <a:pPr lvl="1">
              <a:spcBef>
                <a:spcPts val="1800"/>
              </a:spcBef>
            </a:pPr>
            <a:r>
              <a:rPr lang="bg-BG" sz="3400" dirty="0"/>
              <a:t>Проверка дали число е в диапазона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[100… 200]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sz="3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 е 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равно на 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12999A50-C4AD-4D97-ABB3-2547C99C0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7728" y="4191000"/>
            <a:ext cx="7591184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(a &gt;= 100 &amp;&amp; a &lt;= 200)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|| a == 0)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Console.WriteLine("In range");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4269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2" y="1388889"/>
            <a:ext cx="6742197" cy="5530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bg-BG" dirty="0"/>
              <a:t>Вложени</a:t>
            </a:r>
            <a:r>
              <a:rPr lang="en-US" dirty="0"/>
              <a:t> </a:t>
            </a:r>
            <a:r>
              <a:rPr lang="bg-BG" dirty="0"/>
              <a:t>условни конструкции</a:t>
            </a:r>
            <a:endParaRPr lang="en-US" dirty="0"/>
          </a:p>
          <a:p>
            <a:pPr marL="0" indent="0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</a:t>
            </a:r>
            <a:r>
              <a:rPr lang="en-US" dirty="0"/>
              <a:t>,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приоритет на условия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switch-case</a:t>
            </a:r>
            <a:r>
              <a:rPr lang="en-US" dirty="0"/>
              <a:t>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030" y="1388889"/>
            <a:ext cx="3800782" cy="46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изпълнено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7302" y="3278873"/>
            <a:ext cx="9911593" cy="24198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bool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5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750" b="1" noProof="1">
                <a:latin typeface="Consolas" pitchFamily="49" charset="0"/>
                <a:cs typeface="Consolas" pitchFamily="49" charset="0"/>
              </a:rPr>
              <a:t>isValid)</a:t>
            </a:r>
            <a:endParaRPr lang="bg-BG" sz="275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  Console.WriteLine("Invalid");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689433" y="3278873"/>
            <a:ext cx="1295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endParaRPr lang="en-US" sz="16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4212" y="5410200"/>
            <a:ext cx="10958928" cy="768084"/>
          </a:xfrm>
        </p:spPr>
        <p:txBody>
          <a:bodyPr/>
          <a:lstStyle/>
          <a:p>
            <a:r>
              <a:rPr lang="bg-BG" sz="4400" dirty="0"/>
              <a:t>Решаване на задачи в клас(</a:t>
            </a:r>
            <a:r>
              <a:rPr lang="bg-BG" sz="4400" noProof="1"/>
              <a:t>лаб</a:t>
            </a:r>
            <a:r>
              <a:rPr lang="bg-BG" sz="4400" dirty="0"/>
              <a:t>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65677" y="4572000"/>
            <a:ext cx="5395998" cy="882650"/>
          </a:xfrm>
        </p:spPr>
        <p:txBody>
          <a:bodyPr>
            <a:normAutofit/>
          </a:bodyPr>
          <a:lstStyle/>
          <a:p>
            <a:r>
              <a:rPr lang="bg-BG" sz="4400" dirty="0"/>
              <a:t>По-сложни проверки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53544"/>
            <a:ext cx="229245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200" dirty="0"/>
              <a:t>Чете потребителски вход:</a:t>
            </a:r>
          </a:p>
          <a:p>
            <a:pPr lvl="2"/>
            <a:r>
              <a:rPr lang="bg-BG" sz="3200" dirty="0"/>
              <a:t>Продукт</a:t>
            </a:r>
          </a:p>
          <a:p>
            <a:pPr lvl="2"/>
            <a:r>
              <a:rPr lang="bg-BG" sz="3200" dirty="0"/>
              <a:t>Ден</a:t>
            </a:r>
          </a:p>
          <a:p>
            <a:pPr lvl="2"/>
            <a:r>
              <a:rPr lang="bg-BG" sz="3200" dirty="0"/>
              <a:t>Количество</a:t>
            </a:r>
          </a:p>
          <a:p>
            <a:pPr lvl="1"/>
            <a:r>
              <a:rPr lang="bg-BG" sz="3200" dirty="0"/>
              <a:t>Извежда сумата, която трябва да се заплати според </a:t>
            </a:r>
            <a:r>
              <a:rPr lang="en-US" sz="3200" dirty="0"/>
              <a:t> </a:t>
            </a:r>
            <a:r>
              <a:rPr lang="bg-BG" sz="3200" dirty="0"/>
              <a:t>деня и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продукта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5098-E2BD-4CDE-8090-D90CB166E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97" y="2143421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70088-9D74-4E7F-BB37-30BB134C2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97" y="2707717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7F61F-1F92-4B4F-8912-19E8CE974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890" y="2143421"/>
            <a:ext cx="1677988" cy="16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8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5698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9982" y="5544977"/>
            <a:ext cx="915988" cy="4935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65500" y="5183050"/>
            <a:ext cx="153764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5614679"/>
            <a:ext cx="914400" cy="502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20165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137080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30901"/>
              </p:ext>
            </p:extLst>
          </p:nvPr>
        </p:nvGraphicFramePr>
        <p:xfrm>
          <a:off x="608012" y="1905000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15351"/>
              </p:ext>
            </p:extLst>
          </p:nvPr>
        </p:nvGraphicFramePr>
        <p:xfrm>
          <a:off x="608012" y="3736393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31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Магазин за плодове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3955" y="1219200"/>
            <a:ext cx="11353800" cy="50013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(day == "saturday" || day == "sunday")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(fruit == "banana")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(fruit == "apple") price = 1.25; </a:t>
            </a:r>
            <a:r>
              <a:rPr lang="en-US" sz="2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 </a:t>
            </a:r>
            <a:r>
              <a:rPr lang="bg-BG" sz="2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9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(day == "monday" || day == "tuesday" || 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	  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day == "wednesday" || day == "thursday" || 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day == "friday")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(fruit == "banana") price = 2.50;</a:t>
            </a:r>
            <a:r>
              <a:rPr lang="bg-BG" sz="29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 </a:t>
            </a:r>
            <a:r>
              <a:rPr lang="bg-BG" sz="29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6855" y="621932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96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от потребителя:</a:t>
            </a:r>
          </a:p>
          <a:p>
            <a:pPr lvl="2"/>
            <a:r>
              <a:rPr lang="bg-BG" dirty="0"/>
              <a:t>Град</a:t>
            </a:r>
          </a:p>
          <a:p>
            <a:pPr lvl="2"/>
            <a:r>
              <a:rPr lang="bg-BG" dirty="0"/>
              <a:t>Обем на продажби </a:t>
            </a:r>
            <a:r>
              <a:rPr lang="en-US" dirty="0"/>
              <a:t>(</a:t>
            </a:r>
            <a:r>
              <a:rPr lang="bg-BG" dirty="0"/>
              <a:t>реално число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Изчислява комисионната, която дадена фирма дава на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търговците според града и обема на продажбите</a:t>
            </a:r>
          </a:p>
          <a:p>
            <a:pPr lvl="1"/>
            <a:r>
              <a:rPr lang="bg-BG" dirty="0"/>
              <a:t>Извежда стойността на комисионната, закръглена до 2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цифри след десетичната запетая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32946-52EB-47D1-9C07-2C09AC7CD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1600200"/>
            <a:ext cx="1734884" cy="17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9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5504" y="768560"/>
            <a:ext cx="11815018" cy="5201066"/>
          </a:xfrm>
        </p:spPr>
        <p:txBody>
          <a:bodyPr/>
          <a:lstStyle/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– условие</a:t>
            </a:r>
            <a:r>
              <a:rPr lang="en-US"/>
              <a:t> (2)</a:t>
            </a:r>
            <a:r>
              <a:rPr lang="bg-BG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BBAE6-E215-4321-9A1B-BF492B9B2288}"/>
              </a:ext>
            </a:extLst>
          </p:cNvPr>
          <p:cNvGrpSpPr/>
          <p:nvPr/>
        </p:nvGrpSpPr>
        <p:grpSpPr>
          <a:xfrm>
            <a:off x="1065212" y="4564345"/>
            <a:ext cx="3568431" cy="908275"/>
            <a:chOff x="1816008" y="5254388"/>
            <a:chExt cx="3568431" cy="90827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31458" y="5442298"/>
              <a:ext cx="1152981" cy="5324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dirty="0">
                  <a:latin typeface="Consolas" panose="020B0609020204030204" pitchFamily="49" charset="0"/>
                </a:rPr>
                <a:t>27.50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16008" y="5254388"/>
              <a:ext cx="1593952" cy="9082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Plovdiv</a:t>
              </a:r>
            </a:p>
            <a:p>
              <a:r>
                <a:rPr lang="bg-BG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499.99</a:t>
              </a:r>
              <a:endPara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630209" y="5594225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167CEF-A3F1-4ED3-82AB-2D0C0EE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269" y="3946491"/>
            <a:ext cx="2143985" cy="214398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45315"/>
              </p:ext>
            </p:extLst>
          </p:nvPr>
        </p:nvGraphicFramePr>
        <p:xfrm>
          <a:off x="836612" y="1414783"/>
          <a:ext cx="10515600" cy="20142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6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 / цена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500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1 000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&gt;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83245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2417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59DC33C-B107-41EB-9DBE-261DD1434ACE}"/>
              </a:ext>
            </a:extLst>
          </p:cNvPr>
          <p:cNvSpPr/>
          <p:nvPr/>
        </p:nvSpPr>
        <p:spPr>
          <a:xfrm>
            <a:off x="653899" y="624001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https://judge.softuni.bg/Contests/Compete/Index/1013#6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85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D14DB2-3EC6-481C-9084-7262E9F29F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80997" y="1371600"/>
            <a:ext cx="109440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double commission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if (sales &gt;= 0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else if (sales &gt; 500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// TODO: check the other price ranges…</a:t>
            </a:r>
            <a:endParaRPr lang="en-US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if (town == "Varna") </a:t>
            </a: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if (town == "Plovdiv") </a:t>
            </a: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(commission &gt;=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Console.WriteLine("{0:f2}", sales * commission);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Console.WriteLine("error");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899" y="624001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773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70012" y="5638800"/>
            <a:ext cx="9746664" cy="768084"/>
          </a:xfrm>
        </p:spPr>
        <p:txBody>
          <a:bodyPr/>
          <a:lstStyle/>
          <a:p>
            <a:r>
              <a:rPr lang="bg-BG" sz="4000" dirty="0"/>
              <a:t>По-доброто</a:t>
            </a:r>
            <a:r>
              <a:rPr lang="en-US" sz="4000" dirty="0"/>
              <a:t> 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4000" dirty="0"/>
              <a:t>/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else</a:t>
            </a:r>
            <a:r>
              <a:rPr lang="en-US" sz="4000" dirty="0"/>
              <a:t> 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4000" dirty="0"/>
              <a:t>/</a:t>
            </a:r>
            <a:r>
              <a:rPr lang="en-US" sz="4000" dirty="0">
                <a:latin typeface="Consolas" pitchFamily="49" charset="0"/>
                <a:cs typeface="Consolas" pitchFamily="49" charset="0"/>
              </a:rPr>
              <a:t>else</a:t>
            </a:r>
            <a:r>
              <a:rPr lang="en-US" sz="4000" dirty="0"/>
              <a:t>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674812" y="4876800"/>
            <a:ext cx="9254832" cy="820738"/>
          </a:xfrm>
        </p:spPr>
        <p:txBody>
          <a:bodyPr>
            <a:noAutofit/>
          </a:bodyPr>
          <a:lstStyle/>
          <a:p>
            <a:pPr lvl="0"/>
            <a:r>
              <a:rPr lang="bg-BG" sz="4400" dirty="0"/>
              <a:t>Условна конструкция </a:t>
            </a:r>
            <a:r>
              <a:rPr lang="en-US" sz="4400" dirty="0">
                <a:latin typeface="Consolas" panose="020B0609020204030204" pitchFamily="49" charset="0"/>
              </a:rPr>
              <a:t>switch-case</a:t>
            </a:r>
            <a:endParaRPr lang="en-US" sz="4400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4875212" y="1752600"/>
            <a:ext cx="32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switch (number)</a:t>
            </a:r>
          </a:p>
          <a:p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case 1: …</a:t>
            </a:r>
            <a:b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bg-BG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case 2: …</a:t>
            </a:r>
          </a:p>
          <a:p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742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59445" y="2049527"/>
            <a:ext cx="3352800" cy="46535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306" y="2400232"/>
            <a:ext cx="2570320" cy="1396426"/>
          </a:xfrm>
          <a:prstGeom prst="wedgeRoundRectCallout">
            <a:avLst>
              <a:gd name="adj1" fmla="val -60723"/>
              <a:gd name="adj2" fmla="val -4741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switch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case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60" y="3276600"/>
            <a:ext cx="3544741" cy="1396426"/>
          </a:xfrm>
          <a:prstGeom prst="wedgeRoundRectCallout">
            <a:avLst>
              <a:gd name="adj1" fmla="val 60950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7674" y="2821817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397" y="4914612"/>
            <a:ext cx="4497386" cy="1396427"/>
          </a:xfrm>
          <a:prstGeom prst="wedgeRoundRectCallout">
            <a:avLst>
              <a:gd name="adj1" fmla="val -58104"/>
              <a:gd name="adj2" fmla="val -60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7674" y="5127809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7604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2012" y="4876800"/>
            <a:ext cx="8001000" cy="820738"/>
          </a:xfrm>
        </p:spPr>
        <p:txBody>
          <a:bodyPr>
            <a:noAutofit/>
          </a:bodyPr>
          <a:lstStyle/>
          <a:p>
            <a:r>
              <a:rPr lang="bg-BG" sz="4400" dirty="0"/>
              <a:t>Вложени условни конструкции</a:t>
            </a: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2A51D8-A0E0-45E9-8B6A-EFD301002A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8012" y="2209800"/>
            <a:ext cx="40386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03950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bg-BG" sz="3000" dirty="0"/>
              <a:t>,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bg-BG" sz="3000" dirty="0"/>
              <a:t>въведено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Извежда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Извежда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Error!</a:t>
            </a:r>
            <a:r>
              <a:rPr lang="en-US" sz="2800" dirty="0"/>
              <a:t>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dirty="0"/>
              <a:t>Примерен вход и изход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41412" y="4921379"/>
            <a:ext cx="2578905" cy="547341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6982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3799" y="4899147"/>
            <a:ext cx="2873778" cy="584612"/>
            <a:chOff x="1438962" y="5648264"/>
            <a:chExt cx="2873778" cy="5846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48264"/>
              <a:ext cx="1752600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53712" y="581978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1C8BC5-A37E-4903-8967-21662C955E69}"/>
              </a:ext>
            </a:extLst>
          </p:cNvPr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https://judge.softuni.bg/Contests/Compete/Index/1013#7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11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- решение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021576" y="1236230"/>
            <a:ext cx="8069472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Console.WriteLine("Monday");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Console.WriteLine("Tuesday");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//TODO: check the other days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Console.WriteLine("Sunday");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Console.WriteLine("Error!");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https://judge.softuni.bg/Contests/Compete/Index/1013#7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58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7512" y="1833837"/>
            <a:ext cx="3733800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//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0412" y="2819401"/>
            <a:ext cx="2133600" cy="2133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2755189"/>
            <a:ext cx="2994110" cy="1553301"/>
          </a:xfrm>
          <a:prstGeom prst="wedgeRoundRectCallout">
            <a:avLst>
              <a:gd name="adj1" fmla="val -62355"/>
              <a:gd name="adj2" fmla="val 383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за някое от трите условия в серията</a:t>
            </a:r>
          </a:p>
        </p:txBody>
      </p:sp>
    </p:spTree>
    <p:extLst>
      <p:ext uri="{BB962C8B-B14F-4D97-AF65-F5344CB8AC3E}">
        <p14:creationId xmlns:p14="http://schemas.microsoft.com/office/powerpoint/2010/main" val="3411318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600" dirty="0"/>
              <a:t>Напишете програма, която:</a:t>
            </a:r>
          </a:p>
          <a:p>
            <a:pPr lvl="1"/>
            <a:r>
              <a:rPr lang="bg-BG" sz="2600" dirty="0"/>
              <a:t>Чете от потребителя дума </a:t>
            </a:r>
            <a:r>
              <a:rPr lang="en-US" sz="2600" dirty="0"/>
              <a:t>(</a:t>
            </a:r>
            <a:r>
              <a:rPr lang="bg-BG" sz="2600" dirty="0"/>
              <a:t>животно</a:t>
            </a:r>
            <a:r>
              <a:rPr lang="en-US" sz="2600" dirty="0"/>
              <a:t>)</a:t>
            </a:r>
          </a:p>
          <a:p>
            <a:pPr lvl="2"/>
            <a:r>
              <a:rPr lang="bg-BG" sz="2600" dirty="0"/>
              <a:t>Възможен вход: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"dog"</a:t>
            </a:r>
            <a:r>
              <a:rPr lang="bg-BG" sz="2600" b="1" noProof="1">
                <a:latin typeface="+mj-lt"/>
                <a:cs typeface="Consolas" pitchFamily="49" charset="0"/>
              </a:rPr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"crocodile"</a:t>
            </a:r>
            <a:r>
              <a:rPr lang="bg-BG" sz="2600" b="1" noProof="1">
                <a:latin typeface="+mj-lt"/>
                <a:cs typeface="Consolas" pitchFamily="49" charset="0"/>
              </a:rPr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"tortoise"</a:t>
            </a:r>
            <a:r>
              <a:rPr lang="bg-BG" sz="2600" b="1" noProof="1">
                <a:latin typeface="+mj-lt"/>
                <a:cs typeface="Consolas" pitchFamily="49" charset="0"/>
              </a:rPr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"snake" </a:t>
            </a:r>
            <a:endParaRPr lang="bg-BG" sz="2600" dirty="0"/>
          </a:p>
          <a:p>
            <a:pPr lvl="1"/>
            <a:r>
              <a:rPr lang="bg-BG" sz="2600" dirty="0"/>
              <a:t>Извежда </a:t>
            </a:r>
            <a:r>
              <a:rPr lang="bg-BG" sz="2600" dirty="0">
                <a:solidFill>
                  <a:schemeClr val="tx2">
                    <a:lumMod val="75000"/>
                  </a:schemeClr>
                </a:solidFill>
              </a:rPr>
              <a:t>вида на животно според името му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sz="2600" dirty="0"/>
              <a:t>Бозайник – </a:t>
            </a:r>
            <a:r>
              <a:rPr lang="en-US" sz="2600" b="1" dirty="0"/>
              <a:t>"</a:t>
            </a:r>
            <a:r>
              <a:rPr lang="en-US" sz="2600" b="1" dirty="0">
                <a:latin typeface="Consolas" panose="020B0609020204030204" pitchFamily="49" charset="0"/>
              </a:rPr>
              <a:t>mammal</a:t>
            </a:r>
            <a:r>
              <a:rPr lang="en-US" sz="2600" b="1" dirty="0"/>
              <a:t>"</a:t>
            </a:r>
          </a:p>
          <a:p>
            <a:pPr lvl="2"/>
            <a:r>
              <a:rPr lang="bg-BG" sz="2600" dirty="0"/>
              <a:t>Влечуго – </a:t>
            </a:r>
            <a:r>
              <a:rPr lang="en-US" sz="2600" b="1" dirty="0"/>
              <a:t>"</a:t>
            </a:r>
            <a:r>
              <a:rPr lang="en-US" sz="2600" b="1" dirty="0">
                <a:latin typeface="Consolas" panose="020B0609020204030204" pitchFamily="49" charset="0"/>
              </a:rPr>
              <a:t>reptile</a:t>
            </a:r>
            <a:r>
              <a:rPr lang="en-US" sz="2600" b="1" dirty="0"/>
              <a:t>"</a:t>
            </a:r>
          </a:p>
          <a:p>
            <a:pPr lvl="2"/>
            <a:r>
              <a:rPr lang="bg-BG" sz="2600" dirty="0"/>
              <a:t>Други – </a:t>
            </a:r>
            <a:r>
              <a:rPr lang="en-US" sz="2600" b="1" dirty="0"/>
              <a:t>"</a:t>
            </a:r>
            <a:r>
              <a:rPr lang="en-US" sz="2600" b="1" dirty="0">
                <a:latin typeface="Consolas" panose="020B0609020204030204" pitchFamily="49" charset="0"/>
              </a:rPr>
              <a:t>unknown</a:t>
            </a:r>
            <a:r>
              <a:rPr lang="en-US" sz="2600" b="1" dirty="0"/>
              <a:t>"</a:t>
            </a:r>
          </a:p>
          <a:p>
            <a:r>
              <a:rPr lang="bg-BG" sz="2600" dirty="0"/>
              <a:t>Примерен вход и изход:</a:t>
            </a:r>
          </a:p>
          <a:p>
            <a:endParaRPr lang="en-US" sz="2800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 животно - условие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B6814E1-E905-4C8D-803C-582C40C77907}"/>
              </a:ext>
            </a:extLst>
          </p:cNvPr>
          <p:cNvGrpSpPr/>
          <p:nvPr/>
        </p:nvGrpSpPr>
        <p:grpSpPr>
          <a:xfrm>
            <a:off x="2348757" y="5847967"/>
            <a:ext cx="3140180" cy="523220"/>
            <a:chOff x="1446212" y="5876732"/>
            <a:chExt cx="2763850" cy="5232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F15011-B621-45E1-A6DB-BFDA2034E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059" y="5876732"/>
              <a:ext cx="152400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Consolas" pitchFamily="49" charset="0"/>
                </a:rPr>
                <a:t>mammal</a:t>
              </a:r>
              <a:endParaRPr lang="it-IT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9D00C6-C169-4D4C-AD18-ADB20738B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212" y="5898525"/>
              <a:ext cx="762000" cy="479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</a:rPr>
                <a:t>dog</a:t>
              </a:r>
              <a:endParaRPr lang="it-IT" sz="2800" b="1" noProof="1">
                <a:solidFill>
                  <a:schemeClr val="tx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ight Arrow 7">
              <a:extLst>
                <a:ext uri="{FF2B5EF4-FFF2-40B4-BE49-F238E27FC236}">
                  <a16:creationId xmlns:a16="http://schemas.microsoft.com/office/drawing/2014/main" id="{55CCAA47-3946-450E-B499-C47FA0E5AF43}"/>
                </a:ext>
              </a:extLst>
            </p:cNvPr>
            <p:cNvSpPr/>
            <p:nvPr/>
          </p:nvSpPr>
          <p:spPr>
            <a:xfrm>
              <a:off x="2305059" y="6022334"/>
              <a:ext cx="264733" cy="25175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8C2EF12-0E31-4EEF-84C3-B78163FDF5DE}"/>
              </a:ext>
            </a:extLst>
          </p:cNvPr>
          <p:cNvGrpSpPr/>
          <p:nvPr/>
        </p:nvGrpSpPr>
        <p:grpSpPr>
          <a:xfrm>
            <a:off x="6170612" y="5845605"/>
            <a:ext cx="3669456" cy="523220"/>
            <a:chOff x="5165650" y="5873291"/>
            <a:chExt cx="2690265" cy="5232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8D6B4D-B904-47EC-90A2-6B945C5D5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7505" y="5873291"/>
              <a:ext cx="1508410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</a:rPr>
                <a:t>unknown</a:t>
              </a:r>
              <a:endParaRPr lang="it-IT" sz="2800" b="1" noProof="1">
                <a:solidFill>
                  <a:schemeClr val="tx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28AFB3-978C-4ED5-A72E-4E09C419F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650" y="5898525"/>
              <a:ext cx="762000" cy="479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</a:rPr>
                <a:t>car</a:t>
              </a:r>
              <a:endParaRPr lang="it-IT" sz="2800" b="1" noProof="1">
                <a:solidFill>
                  <a:schemeClr val="tx2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" name="Right Arrow 7">
            <a:extLst>
              <a:ext uri="{FF2B5EF4-FFF2-40B4-BE49-F238E27FC236}">
                <a16:creationId xmlns:a16="http://schemas.microsoft.com/office/drawing/2014/main" id="{18DB05B0-6670-4865-B995-539130A350DE}"/>
              </a:ext>
            </a:extLst>
          </p:cNvPr>
          <p:cNvSpPr/>
          <p:nvPr/>
        </p:nvSpPr>
        <p:spPr>
          <a:xfrm>
            <a:off x="7311689" y="5981339"/>
            <a:ext cx="300779" cy="251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79678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 животно - решение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2120827" y="1322338"/>
            <a:ext cx="7947170" cy="49336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switch (animal)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"dog":</a:t>
            </a:r>
            <a:endParaRPr lang="bg-BG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Console.WriteLine("mammal");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"crocodile":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"tortoise":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"snake":</a:t>
            </a:r>
            <a:endParaRPr lang="bg-BG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Console.WriteLine("reptile");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Console.WriteLine("unknown");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255996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https://judge.softuni.bg/Contests/Compete/Index/1013#8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878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5612" y="5479251"/>
            <a:ext cx="10958928" cy="768084"/>
          </a:xfrm>
        </p:spPr>
        <p:txBody>
          <a:bodyPr/>
          <a:lstStyle/>
          <a:p>
            <a:r>
              <a:rPr lang="bg-BG" sz="4400" dirty="0"/>
              <a:t>Решаване на задачи в клас(</a:t>
            </a:r>
            <a:r>
              <a:rPr lang="bg-BG" sz="4400" noProof="1"/>
              <a:t>лаб</a:t>
            </a:r>
            <a:r>
              <a:rPr lang="bg-BG" sz="4400" dirty="0"/>
              <a:t>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15576" y="4704525"/>
            <a:ext cx="7239000" cy="774726"/>
          </a:xfrm>
        </p:spPr>
        <p:txBody>
          <a:bodyPr/>
          <a:lstStyle/>
          <a:p>
            <a:r>
              <a:rPr lang="bg-BG" dirty="0"/>
              <a:t>Вложени условни конструкции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19200"/>
            <a:ext cx="2209799" cy="27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5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Вложени условни конструкции:</a:t>
            </a:r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По-сложни проверки с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en-US" sz="3200" dirty="0"/>
              <a:t>,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0812" y="1589395"/>
            <a:ext cx="3295309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52600"/>
            <a:ext cx="4110816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(condition2)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{ Console.WriteLine("Point on the left or right side."); }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switch-case</a:t>
            </a:r>
            <a:r>
              <a:rPr lang="en-US" sz="3200" dirty="0"/>
              <a:t> </a:t>
            </a:r>
            <a:r>
              <a:rPr lang="bg-BG" sz="3200" dirty="0"/>
              <a:t>конструкция </a:t>
            </a:r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 </a:t>
            </a:r>
            <a:r>
              <a:rPr lang="en-US" dirty="0"/>
              <a:t>(2)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7012" y="3003789"/>
            <a:ext cx="3519901" cy="30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4E6FB86D-F210-4107-8350-D4F8EE971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1828800"/>
            <a:ext cx="3200400" cy="46535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switch (...)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… 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… :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60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58019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32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3" y="4510111"/>
            <a:ext cx="3487089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05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2362200"/>
            <a:ext cx="9296400" cy="38990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Console.WriteLine("condition2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2055812" y="3810000"/>
            <a:ext cx="8610600" cy="1981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5931746"/>
            <a:ext cx="4509308" cy="533400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Вложена </a:t>
            </a:r>
            <a:r>
              <a:rPr lang="en-US" sz="2800" b="1" dirty="0">
                <a:solidFill>
                  <a:schemeClr val="bg2"/>
                </a:solidFill>
              </a:rPr>
              <a:t>if</a:t>
            </a:r>
            <a:r>
              <a:rPr lang="bg-BG" sz="2800" b="1" dirty="0">
                <a:solidFill>
                  <a:schemeClr val="bg2"/>
                </a:solidFill>
              </a:rPr>
              <a:t> конструкция</a:t>
            </a:r>
          </a:p>
        </p:txBody>
      </p:sp>
    </p:spTree>
    <p:extLst>
      <p:ext uri="{BB962C8B-B14F-4D97-AF65-F5344CB8AC3E}">
        <p14:creationId xmlns:p14="http://schemas.microsoft.com/office/powerpoint/2010/main" val="35305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76319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се разпространяват под свободен лиценз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Чете от потребителя: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Възраст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Пол</a:t>
            </a:r>
          </a:p>
          <a:p>
            <a:pPr lvl="1">
              <a:lnSpc>
                <a:spcPct val="110000"/>
              </a:lnSpc>
            </a:pPr>
            <a:r>
              <a:rPr lang="bg-BG" sz="2800" dirty="0"/>
              <a:t>Принтира обръщение според въведените данни, както е показано на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2800" dirty="0"/>
              <a:t> (</a:t>
            </a:r>
            <a:r>
              <a:rPr lang="bg-BG" sz="2800" dirty="0"/>
              <a:t>в следващия слайд</a:t>
            </a:r>
            <a:r>
              <a:rPr lang="en-US" sz="2800" dirty="0"/>
              <a:t>)</a:t>
            </a:r>
            <a:endParaRPr lang="bg-BG" sz="2800" dirty="0"/>
          </a:p>
          <a:p>
            <a:pPr>
              <a:lnSpc>
                <a:spcPct val="110000"/>
              </a:lnSpc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1188852" y="5617866"/>
            <a:ext cx="2121547" cy="892552"/>
            <a:chOff x="1684152" y="5496496"/>
            <a:chExt cx="2121547" cy="89255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4172221" y="5617866"/>
            <a:ext cx="1863082" cy="892552"/>
            <a:chOff x="4307530" y="5496496"/>
            <a:chExt cx="1863082" cy="89255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524000"/>
            <a:ext cx="4231147" cy="19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2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r>
              <a:rPr lang="en-US" sz="3800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C82851-46FB-42D0-9147-AD793B8DE54C}"/>
              </a:ext>
            </a:extLst>
          </p:cNvPr>
          <p:cNvSpPr/>
          <p:nvPr/>
        </p:nvSpPr>
        <p:spPr>
          <a:xfrm>
            <a:off x="4157494" y="1269433"/>
            <a:ext cx="3072265" cy="1133413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Read age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</a:rPr>
              <a:t>Read gender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</p:cNvCxnSpPr>
          <p:nvPr/>
        </p:nvCxnSpPr>
        <p:spPr>
          <a:xfrm flipH="1">
            <a:off x="5693626" y="2483367"/>
            <a:ext cx="2380" cy="2651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68F6148-4398-4709-8C0C-CFC05A77871F}"/>
              </a:ext>
            </a:extLst>
          </p:cNvPr>
          <p:cNvSpPr/>
          <p:nvPr/>
        </p:nvSpPr>
        <p:spPr>
          <a:xfrm>
            <a:off x="3808412" y="2819400"/>
            <a:ext cx="3982878" cy="991037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Gender equals "f"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846782-9124-42E9-98FC-8B3CCF25A5D2}"/>
              </a:ext>
            </a:extLst>
          </p:cNvPr>
          <p:cNvSpPr txBox="1"/>
          <p:nvPr/>
        </p:nvSpPr>
        <p:spPr>
          <a:xfrm rot="18935076">
            <a:off x="3220568" y="3538966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D612956-2AFB-469D-9D09-6A3751CCB2CE}"/>
              </a:ext>
            </a:extLst>
          </p:cNvPr>
          <p:cNvSpPr/>
          <p:nvPr/>
        </p:nvSpPr>
        <p:spPr>
          <a:xfrm>
            <a:off x="2584483" y="4340999"/>
            <a:ext cx="1998604" cy="527902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age &lt; 16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4AC3C0-E3CF-4931-9056-C601409078A6}"/>
              </a:ext>
            </a:extLst>
          </p:cNvPr>
          <p:cNvSpPr txBox="1"/>
          <p:nvPr/>
        </p:nvSpPr>
        <p:spPr>
          <a:xfrm rot="18935076">
            <a:off x="2051014" y="4853222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01BF33-4109-4F75-AB8E-336C15FEE775}"/>
              </a:ext>
            </a:extLst>
          </p:cNvPr>
          <p:cNvSpPr txBox="1"/>
          <p:nvPr/>
        </p:nvSpPr>
        <p:spPr>
          <a:xfrm rot="2831618">
            <a:off x="4130542" y="4854082"/>
            <a:ext cx="770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296624" y="5597174"/>
            <a:ext cx="2005832" cy="506659"/>
          </a:xfrm>
          <a:prstGeom prst="parallelogram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Print "Miss</a:t>
            </a:r>
            <a:r>
              <a:rPr lang="en-US" dirty="0">
                <a:solidFill>
                  <a:schemeClr val="bg2"/>
                </a:solidFill>
              </a:rPr>
              <a:t>" 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78110849-13C6-4230-BC49-2C02E9B89AC4}"/>
              </a:ext>
            </a:extLst>
          </p:cNvPr>
          <p:cNvSpPr/>
          <p:nvPr/>
        </p:nvSpPr>
        <p:spPr>
          <a:xfrm flipH="1">
            <a:off x="3765582" y="5605368"/>
            <a:ext cx="1928045" cy="498465"/>
          </a:xfrm>
          <a:prstGeom prst="parallelogram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Print "Ms</a:t>
            </a:r>
            <a:r>
              <a:rPr lang="bg-BG" sz="2400" dirty="0">
                <a:solidFill>
                  <a:schemeClr val="bg2"/>
                </a:solidFill>
              </a:rPr>
              <a:t>.</a:t>
            </a:r>
            <a:r>
              <a:rPr lang="en-US" sz="2400" dirty="0">
                <a:solidFill>
                  <a:schemeClr val="bg2"/>
                </a:solidFill>
              </a:rPr>
              <a:t>"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2BA2B8-F811-4BDA-BD47-8DE06EAFB8F8}"/>
              </a:ext>
            </a:extLst>
          </p:cNvPr>
          <p:cNvCxnSpPr>
            <a:cxnSpLocks/>
          </p:cNvCxnSpPr>
          <p:nvPr/>
        </p:nvCxnSpPr>
        <p:spPr>
          <a:xfrm flipH="1">
            <a:off x="3552689" y="3685170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19FCA1-282A-46B4-B8BD-29043EADB542}"/>
              </a:ext>
            </a:extLst>
          </p:cNvPr>
          <p:cNvCxnSpPr>
            <a:cxnSpLocks/>
          </p:cNvCxnSpPr>
          <p:nvPr/>
        </p:nvCxnSpPr>
        <p:spPr>
          <a:xfrm flipH="1">
            <a:off x="2371590" y="4993325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AA54A1-9C0D-497D-A413-A081BF801CC2}"/>
              </a:ext>
            </a:extLst>
          </p:cNvPr>
          <p:cNvCxnSpPr>
            <a:cxnSpLocks/>
          </p:cNvCxnSpPr>
          <p:nvPr/>
        </p:nvCxnSpPr>
        <p:spPr>
          <a:xfrm>
            <a:off x="4132073" y="4993325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2DEC098-F319-4039-B337-C1B65849A9BE}"/>
              </a:ext>
            </a:extLst>
          </p:cNvPr>
          <p:cNvSpPr txBox="1"/>
          <p:nvPr/>
        </p:nvSpPr>
        <p:spPr>
          <a:xfrm rot="2664924" flipH="1">
            <a:off x="7748775" y="3557268"/>
            <a:ext cx="765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9C5E40E-59F0-4FE1-9F5B-ED84FA811EE6}"/>
              </a:ext>
            </a:extLst>
          </p:cNvPr>
          <p:cNvSpPr/>
          <p:nvPr/>
        </p:nvSpPr>
        <p:spPr>
          <a:xfrm>
            <a:off x="7506709" y="4358826"/>
            <a:ext cx="1974393" cy="527902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age &lt; 16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1925AD-3CC4-4197-AB5B-2222E192CB31}"/>
              </a:ext>
            </a:extLst>
          </p:cNvPr>
          <p:cNvSpPr txBox="1"/>
          <p:nvPr/>
        </p:nvSpPr>
        <p:spPr>
          <a:xfrm rot="18935076">
            <a:off x="7039031" y="4873617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B18D6B-FCB5-4DDA-8FCB-5FDB41A6A6D7}"/>
              </a:ext>
            </a:extLst>
          </p:cNvPr>
          <p:cNvSpPr txBox="1"/>
          <p:nvPr/>
        </p:nvSpPr>
        <p:spPr>
          <a:xfrm rot="2831618">
            <a:off x="9248266" y="4921836"/>
            <a:ext cx="806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251786" y="5597173"/>
            <a:ext cx="2381734" cy="506659"/>
          </a:xfrm>
          <a:prstGeom prst="parallelogram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28E56C7-4774-4B2A-821A-4FC1695A6062}"/>
              </a:ext>
            </a:extLst>
          </p:cNvPr>
          <p:cNvSpPr/>
          <p:nvPr/>
        </p:nvSpPr>
        <p:spPr>
          <a:xfrm flipH="1">
            <a:off x="8927794" y="5597173"/>
            <a:ext cx="1821357" cy="498465"/>
          </a:xfrm>
          <a:prstGeom prst="parallelogram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Print "Mr</a:t>
            </a:r>
            <a:r>
              <a:rPr lang="bg-BG" sz="2400" dirty="0">
                <a:solidFill>
                  <a:schemeClr val="bg2"/>
                </a:solidFill>
              </a:rPr>
              <a:t>.</a:t>
            </a:r>
            <a:r>
              <a:rPr lang="en-US" sz="2400" dirty="0">
                <a:solidFill>
                  <a:schemeClr val="bg2"/>
                </a:solidFill>
              </a:rPr>
              <a:t>"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6E7F899-1EDC-4CC7-A792-D650DE8B1CE8}"/>
              </a:ext>
            </a:extLst>
          </p:cNvPr>
          <p:cNvCxnSpPr>
            <a:cxnSpLocks/>
          </p:cNvCxnSpPr>
          <p:nvPr/>
        </p:nvCxnSpPr>
        <p:spPr>
          <a:xfrm>
            <a:off x="7755671" y="3748575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D707047-1824-449B-9BBD-7EC4CAD49214}"/>
              </a:ext>
            </a:extLst>
          </p:cNvPr>
          <p:cNvCxnSpPr>
            <a:cxnSpLocks/>
          </p:cNvCxnSpPr>
          <p:nvPr/>
        </p:nvCxnSpPr>
        <p:spPr>
          <a:xfrm flipH="1">
            <a:off x="7338364" y="5044452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D82281-3551-4C9C-9568-8D156FF14A84}"/>
              </a:ext>
            </a:extLst>
          </p:cNvPr>
          <p:cNvCxnSpPr>
            <a:cxnSpLocks/>
          </p:cNvCxnSpPr>
          <p:nvPr/>
        </p:nvCxnSpPr>
        <p:spPr>
          <a:xfrm>
            <a:off x="9230727" y="5055729"/>
            <a:ext cx="425787" cy="464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1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/>
      <p:bldP spid="28" grpId="0" animBg="1"/>
      <p:bldP spid="32" grpId="0"/>
      <p:bldP spid="34" grpId="0"/>
      <p:bldP spid="26" grpId="0" animBg="1"/>
      <p:bldP spid="42" grpId="0" animBg="1"/>
      <p:bldP spid="49" grpId="0"/>
      <p:bldP spid="50" grpId="0" animBg="1"/>
      <p:bldP spid="51" grpId="0"/>
      <p:bldP spid="52" grpId="0"/>
      <p:bldP spid="53" grpId="0" animBg="1"/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800" dirty="0"/>
              <a:t>Обръщение според възраст и пол - решение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31656" y="1347628"/>
            <a:ext cx="9912504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double age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gender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(age &lt; 16)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(gender == "m") Console.WriteLine("Master");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(gender == "f") Console.WriteLine("Miss");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(gender == "m") Console.WriteLine("Mr.");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(gender == "f") Console.WriteLine("Ms.");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53908" y="63246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потребителя:</a:t>
            </a:r>
          </a:p>
          <a:p>
            <a:pPr lvl="2"/>
            <a:r>
              <a:rPr lang="bg-BG" sz="2600" dirty="0"/>
              <a:t>Име на продукт</a:t>
            </a:r>
          </a:p>
          <a:p>
            <a:pPr lvl="2"/>
            <a:r>
              <a:rPr lang="bg-BG" sz="2600" dirty="0"/>
              <a:t>Град</a:t>
            </a:r>
          </a:p>
          <a:p>
            <a:pPr lvl="2"/>
            <a:r>
              <a:rPr lang="bg-BG" sz="2600" dirty="0"/>
              <a:t>Количество</a:t>
            </a:r>
          </a:p>
          <a:p>
            <a:pPr lvl="1"/>
            <a:r>
              <a:rPr lang="bg-BG" sz="3000" dirty="0"/>
              <a:t>Пресмята цената му спрямо таблицата:</a:t>
            </a:r>
          </a:p>
          <a:p>
            <a:pPr lvl="1"/>
            <a:endParaRPr lang="bg-BG" sz="3000" dirty="0"/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62357"/>
              </p:ext>
            </p:extLst>
          </p:nvPr>
        </p:nvGraphicFramePr>
        <p:xfrm>
          <a:off x="1370012" y="4724400"/>
          <a:ext cx="9092954" cy="1922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565" y="1295400"/>
            <a:ext cx="2356722" cy="23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6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0812" y="1496298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751512" y="2736502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180977" y="2731808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7936119" y="2731808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Rectangle 5"/>
          <p:cNvSpPr/>
          <p:nvPr/>
        </p:nvSpPr>
        <p:spPr>
          <a:xfrm>
            <a:off x="724321" y="633636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https://judge.softuni.bg/Contests/Compete/Index/1013#1</a:t>
            </a:r>
            <a:endParaRPr lang="en-US" sz="2400" dirty="0"/>
          </a:p>
        </p:txBody>
      </p: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5985327" y="3268532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489607" y="3269767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4931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3. Conditional-Statements</Template>
  <TotalTime>0</TotalTime>
  <Words>1994</Words>
  <Application>Microsoft Office PowerPoint</Application>
  <PresentationFormat>Custom</PresentationFormat>
  <Paragraphs>538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Вложени условни конструкции</vt:lpstr>
      <vt:lpstr>Съдържание</vt:lpstr>
      <vt:lpstr>Вложени условни конструкции</vt:lpstr>
      <vt:lpstr>Вложени проверки</vt:lpstr>
      <vt:lpstr>Обръщение според възраст и пол – условие</vt:lpstr>
      <vt:lpstr>Обръщение според възраст и пол – условие (2)</vt:lpstr>
      <vt:lpstr>Обръщение според възраст и пол - решение</vt:lpstr>
      <vt:lpstr>Квартално магазинче – условие</vt:lpstr>
      <vt:lpstr>Квартално магазинче – условие (2)</vt:lpstr>
      <vt:lpstr>Квартално магазинче - решение</vt:lpstr>
      <vt:lpstr>По-сложни проверки</vt:lpstr>
      <vt:lpstr>Булеви оператори</vt:lpstr>
      <vt:lpstr>Логическо "И"</vt:lpstr>
      <vt:lpstr>Точка в правоъгълник - условие</vt:lpstr>
      <vt:lpstr>Точка в правоъгълник - решение</vt:lpstr>
      <vt:lpstr>Логическо "ИЛИ"</vt:lpstr>
      <vt:lpstr>Плод или зеленчук - условие</vt:lpstr>
      <vt:lpstr>Плод или зеленчук - решение</vt:lpstr>
      <vt:lpstr>Приоритет на условия</vt:lpstr>
      <vt:lpstr>Логическо отрицание</vt:lpstr>
      <vt:lpstr>По-сложни проверки</vt:lpstr>
      <vt:lpstr>Магазин за плодове - условие</vt:lpstr>
      <vt:lpstr>Магазин за плодове - условие (2)</vt:lpstr>
      <vt:lpstr>Магазин за плодове - решение</vt:lpstr>
      <vt:lpstr>Търговски комисионни - условие</vt:lpstr>
      <vt:lpstr>Търговски комисионни – условие (2) </vt:lpstr>
      <vt:lpstr>Търговски комисионни - решение</vt:lpstr>
      <vt:lpstr>Условна конструкция switch-case</vt:lpstr>
      <vt:lpstr>Условна конструкция switch-case</vt:lpstr>
      <vt:lpstr>Ден от седмицата - условие</vt:lpstr>
      <vt:lpstr>Ден от седмицата - решение</vt:lpstr>
      <vt:lpstr>Множество случаи в switch-case</vt:lpstr>
      <vt:lpstr>Вид животно - условие</vt:lpstr>
      <vt:lpstr>Вид животно - решение</vt:lpstr>
      <vt:lpstr>Вложени условни конструкции</vt:lpstr>
      <vt:lpstr>Какво научихме днес?</vt:lpstr>
      <vt:lpstr>Какво научихме днес? (2)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2018-10-27T16:46:29Z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