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9" r:id="rId2"/>
  </p:sldMasterIdLst>
  <p:notesMasterIdLst>
    <p:notesMasterId r:id="rId37"/>
  </p:notesMasterIdLst>
  <p:handoutMasterIdLst>
    <p:handoutMasterId r:id="rId38"/>
  </p:handoutMasterIdLst>
  <p:sldIdLst>
    <p:sldId id="274" r:id="rId3"/>
    <p:sldId id="276" r:id="rId4"/>
    <p:sldId id="471" r:id="rId5"/>
    <p:sldId id="419" r:id="rId6"/>
    <p:sldId id="420" r:id="rId7"/>
    <p:sldId id="501" r:id="rId8"/>
    <p:sldId id="502" r:id="rId9"/>
    <p:sldId id="504" r:id="rId10"/>
    <p:sldId id="505" r:id="rId11"/>
    <p:sldId id="506" r:id="rId12"/>
    <p:sldId id="507" r:id="rId13"/>
    <p:sldId id="508" r:id="rId14"/>
    <p:sldId id="509" r:id="rId15"/>
    <p:sldId id="510" r:id="rId16"/>
    <p:sldId id="511" r:id="rId17"/>
    <p:sldId id="512" r:id="rId18"/>
    <p:sldId id="513" r:id="rId19"/>
    <p:sldId id="514" r:id="rId20"/>
    <p:sldId id="515" r:id="rId21"/>
    <p:sldId id="516" r:id="rId22"/>
    <p:sldId id="517" r:id="rId23"/>
    <p:sldId id="518" r:id="rId24"/>
    <p:sldId id="519" r:id="rId25"/>
    <p:sldId id="520" r:id="rId26"/>
    <p:sldId id="521" r:id="rId27"/>
    <p:sldId id="522" r:id="rId28"/>
    <p:sldId id="523" r:id="rId29"/>
    <p:sldId id="524" r:id="rId30"/>
    <p:sldId id="525" r:id="rId31"/>
    <p:sldId id="526" r:id="rId32"/>
    <p:sldId id="527" r:id="rId33"/>
    <p:sldId id="528" r:id="rId34"/>
    <p:sldId id="529" r:id="rId35"/>
    <p:sldId id="530" r:id="rId3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1AA141-4650-4A37-95FC-F8077557ADC6}">
          <p14:sldIdLst>
            <p14:sldId id="274"/>
            <p14:sldId id="276"/>
          </p14:sldIdLst>
        </p14:section>
        <p14:section name="Променливи и типове данни" id="{6CA3F2B5-4C62-4673-AE11-C846427A12C2}">
          <p14:sldIdLst>
            <p14:sldId id="471"/>
            <p14:sldId id="419"/>
            <p14:sldId id="420"/>
            <p14:sldId id="501"/>
            <p14:sldId id="502"/>
            <p14:sldId id="504"/>
            <p14:sldId id="505"/>
            <p14:sldId id="506"/>
          </p14:sldIdLst>
        </p14:section>
        <p14:section name="Прости операции" id="{128769E9-F003-4D1B-AC82-1A19DEACC358}">
          <p14:sldIdLst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</p14:sldIdLst>
        </p14:section>
        <p14:section name="Печатане на екрана" id="{586D64DA-A092-4901-8495-14050A9DD9AC}">
          <p14:sldIdLst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</p14:sldIdLst>
        </p14:section>
        <p14:section name="Обобщение" id="{E8E89E94-E30E-41AC-AE57-78FE94567DF2}">
          <p14:sldIdLst>
            <p14:sldId id="525"/>
            <p14:sldId id="526"/>
            <p14:sldId id="527"/>
            <p14:sldId id="528"/>
            <p14:sldId id="529"/>
            <p14:sldId id="5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0097CC"/>
    <a:srgbClr val="FFF0D9"/>
    <a:srgbClr val="FFA72A"/>
    <a:srgbClr val="F0F5FA"/>
    <a:srgbClr val="1A8AF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33" autoAdjust="0"/>
  </p:normalViewPr>
  <p:slideViewPr>
    <p:cSldViewPr>
      <p:cViewPr varScale="1">
        <p:scale>
          <a:sx n="103" d="100"/>
          <a:sy n="103" d="100"/>
        </p:scale>
        <p:origin x="85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55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61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53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68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81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43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46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13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50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10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4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633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398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8220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28197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49505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99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21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44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13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61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00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44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89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96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66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4824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593302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835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2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41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3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3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2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0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8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9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659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1#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1#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1#3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1#5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1#6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54.png"/><Relationship Id="rId4" Type="http://schemas.openxmlformats.org/officeDocument/2006/relationships/image" Target="../media/image51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1#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операции и пресмятания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2358106"/>
            <a:ext cx="2160896" cy="57158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213640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777" y="2027787"/>
            <a:ext cx="2622262" cy="267603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430590" y="3686743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E3077-E259-4497-900D-2A8A58A3A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Четене на дробно число</a:t>
            </a:r>
            <a:r>
              <a:rPr lang="en-US" sz="3600" dirty="0"/>
              <a:t> </a:t>
            </a:r>
            <a:r>
              <a:rPr lang="bg-BG" sz="3600" dirty="0"/>
              <a:t>от конзолата:</a:t>
            </a:r>
          </a:p>
          <a:p>
            <a:pPr marL="0" indent="0">
              <a:buNone/>
            </a:pPr>
            <a:endParaRPr lang="en-US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 конвертиране от инчове в сантиметри: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57536" y="3401667"/>
            <a:ext cx="9066076" cy="1388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 inches = </a:t>
            </a:r>
            <a:r>
              <a:rPr lang="nn-NO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it-IT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double centimeters =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057536" y="1960711"/>
            <a:ext cx="9066075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06512" y="625981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 </a:t>
            </a:r>
            <a:r>
              <a:rPr lang="en-US" sz="2400" dirty="0">
                <a:solidFill>
                  <a:srgbClr val="0097CC"/>
                </a:solidFill>
                <a:hlinkClick r:id="rId3"/>
              </a:rPr>
              <a:t>https://judge.softuni.bg/Contests/Practice/Index/1011#1</a:t>
            </a:r>
            <a:r>
              <a:rPr lang="en-US" sz="2400" dirty="0">
                <a:solidFill>
                  <a:srgbClr val="0097CC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867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7A6618-144A-4FA8-A6DC-F7FCC0EA6F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47E11-AE8C-4756-AD25-638BE0AA56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Работа с текст и числа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857" y="1524000"/>
            <a:ext cx="2237110" cy="22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dirty="0"/>
              <a:t>Да се </a:t>
            </a:r>
            <a:r>
              <a:rPr lang="bg-BG" dirty="0">
                <a:solidFill>
                  <a:schemeClr val="bg1"/>
                </a:solidFill>
              </a:rPr>
              <a:t>напише програма</a:t>
            </a:r>
            <a:r>
              <a:rPr lang="bg-BG" dirty="0"/>
              <a:t>, която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Чете от конзолата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име</a:t>
            </a:r>
            <a:r>
              <a:rPr lang="bg-BG" dirty="0"/>
              <a:t> на човек, въведено от </a:t>
            </a:r>
            <a:r>
              <a:rPr lang="bg-BG" dirty="0">
                <a:solidFill>
                  <a:schemeClr val="bg1"/>
                </a:solidFill>
              </a:rPr>
              <a:t>потребителя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Отпечатва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Hello,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"</a:t>
            </a:r>
            <a:r>
              <a:rPr lang="bg-BG" dirty="0"/>
              <a:t>, където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 </a:t>
            </a:r>
            <a:r>
              <a:rPr lang="bg-BG" dirty="0"/>
              <a:t>е </a:t>
            </a:r>
            <a:br>
              <a:rPr lang="en-US" dirty="0"/>
            </a:br>
            <a:r>
              <a:rPr lang="bg-BG" dirty="0">
                <a:solidFill>
                  <a:schemeClr val="bg1"/>
                </a:solidFill>
              </a:rPr>
              <a:t>въведеното </a:t>
            </a:r>
            <a:r>
              <a:rPr lang="bg-BG" dirty="0"/>
              <a:t>преди това </a:t>
            </a:r>
            <a:r>
              <a:rPr lang="bg-BG" b="1" dirty="0"/>
              <a:t>име</a:t>
            </a:r>
            <a:endParaRPr lang="en-US" b="1" dirty="0"/>
          </a:p>
          <a:p>
            <a:r>
              <a:rPr lang="bg-BG" sz="3200" dirty="0"/>
              <a:t>Примерен вход и изход: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1083653" y="4572000"/>
            <a:ext cx="5010759" cy="553229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18362" y="4893904"/>
              <a:ext cx="380868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1064459" y="5449596"/>
            <a:ext cx="5029953" cy="540149"/>
            <a:chOff x="736384" y="4800599"/>
            <a:chExt cx="4326768" cy="5035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089345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9B5DE4CC-557F-4136-B824-C059BCD6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740" y="3710589"/>
            <a:ext cx="2742371" cy="22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39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4212" y="1676400"/>
            <a:ext cx="7467600" cy="2697636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dirty="0">
                <a:solidFill>
                  <a:schemeClr val="tx1"/>
                </a:solidFill>
              </a:rPr>
              <a:t>Console.Write("Enter your name: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dirty="0">
                <a:solidFill>
                  <a:schemeClr val="tx1"/>
                </a:solidFill>
              </a:rPr>
              <a:t>string name = </a:t>
            </a:r>
            <a:r>
              <a:rPr lang="en-US" sz="2900" dirty="0">
                <a:solidFill>
                  <a:schemeClr val="tx1"/>
                </a:solidFill>
              </a:rPr>
              <a:t>Console.ReadLine()</a:t>
            </a:r>
            <a:r>
              <a:rPr lang="it-IT" sz="2900" dirty="0">
                <a:solidFill>
                  <a:schemeClr val="tx1"/>
                </a:solidFill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dirty="0">
                <a:solidFill>
                  <a:schemeClr val="tx1"/>
                </a:solidFill>
              </a:rPr>
              <a:t>Console.</a:t>
            </a:r>
            <a:r>
              <a:rPr lang="it-IT" sz="2900" dirty="0">
                <a:solidFill>
                  <a:schemeClr val="bg1"/>
                </a:solidFill>
              </a:rPr>
              <a:t>Write</a:t>
            </a:r>
            <a:r>
              <a:rPr lang="it-IT" sz="2900" dirty="0">
                <a:solidFill>
                  <a:schemeClr val="tx1"/>
                </a:solidFill>
              </a:rPr>
              <a:t>("Hello</a:t>
            </a:r>
            <a:r>
              <a:rPr lang="bg-BG" sz="2900" dirty="0">
                <a:solidFill>
                  <a:schemeClr val="tx1"/>
                </a:solidFill>
              </a:rPr>
              <a:t>,</a:t>
            </a:r>
            <a:r>
              <a:rPr lang="it-IT" sz="2900" dirty="0">
                <a:solidFill>
                  <a:schemeClr val="tx1"/>
                </a:solidFill>
              </a:rPr>
              <a:t> ");</a:t>
            </a:r>
            <a:endParaRPr lang="bg-BG" sz="2900" dirty="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dirty="0">
                <a:solidFill>
                  <a:schemeClr val="tx1"/>
                </a:solidFill>
              </a:rPr>
              <a:t>Console.</a:t>
            </a:r>
            <a:r>
              <a:rPr lang="it-IT" sz="2900" dirty="0">
                <a:solidFill>
                  <a:schemeClr val="bg1"/>
                </a:solidFill>
              </a:rPr>
              <a:t>WriteLine</a:t>
            </a:r>
            <a:r>
              <a:rPr lang="it-IT" sz="2900" dirty="0">
                <a:solidFill>
                  <a:schemeClr val="tx1"/>
                </a:solidFill>
              </a:rPr>
              <a:t>(name);</a:t>
            </a:r>
            <a:endParaRPr lang="en-US" sz="29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36353" y="61613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https://judge.softuni.bg/Contests/Practice/Index/1011#2</a:t>
            </a:r>
            <a:r>
              <a:rPr lang="en-US" sz="2400" dirty="0"/>
              <a:t> 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475412" y="3124200"/>
            <a:ext cx="3657600" cy="1052531"/>
          </a:xfrm>
          <a:prstGeom prst="wedgeRoundRectCallout">
            <a:avLst>
              <a:gd name="adj1" fmla="val -62168"/>
              <a:gd name="adj2" fmla="val -312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Курсорът остава на същия ред</a:t>
            </a:r>
          </a:p>
        </p:txBody>
      </p:sp>
    </p:spTree>
    <p:extLst>
      <p:ext uri="{BB962C8B-B14F-4D97-AF65-F5344CB8AC3E}">
        <p14:creationId xmlns:p14="http://schemas.microsoft.com/office/powerpoint/2010/main" val="126467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0612" y="1921747"/>
            <a:ext cx="939958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s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s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s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firstName + " " + lastName + " @ " + age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Console.WriteLine(str);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60612" y="4581311"/>
            <a:ext cx="9399588" cy="15696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s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"The sum is: " +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Console.WritelLine(sum);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7028541" y="3384088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7028540" y="5689306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849640" y="3860739"/>
            <a:ext cx="4124872" cy="932403"/>
          </a:xfrm>
          <a:prstGeom prst="wedgeRoundRectCallout">
            <a:avLst>
              <a:gd name="adj1" fmla="val -55392"/>
              <a:gd name="adj2" fmla="val -494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Резултатът е долепяне/конкатенация</a:t>
            </a:r>
          </a:p>
        </p:txBody>
      </p:sp>
    </p:spTree>
    <p:extLst>
      <p:ext uri="{BB962C8B-B14F-4D97-AF65-F5344CB8AC3E}">
        <p14:creationId xmlns:p14="http://schemas.microsoft.com/office/powerpoint/2010/main" val="351659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1612" y="1876842"/>
            <a:ext cx="457591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1613" y="4458200"/>
            <a:ext cx="67056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-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Console.WriteLine(result);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115511" y="2553951"/>
            <a:ext cx="1121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accent4"/>
                </a:solidFill>
                <a:latin typeface="Consolas" pitchFamily="49" charset="0"/>
              </a:rPr>
              <a:t>//</a:t>
            </a:r>
            <a:r>
              <a:rPr lang="bg-BG" sz="2800" dirty="0">
                <a:solidFill>
                  <a:schemeClr val="accent4"/>
                </a:solidFill>
              </a:rPr>
              <a:t> </a:t>
            </a:r>
            <a:r>
              <a:rPr lang="bg-BG" sz="2800" b="1" dirty="0">
                <a:solidFill>
                  <a:schemeClr val="accent4"/>
                </a:solidFill>
                <a:latin typeface="Consolas" pitchFamily="49" charset="0"/>
              </a:rPr>
              <a:t>12</a:t>
            </a:r>
            <a:endParaRPr lang="en-US" sz="2800" b="1" dirty="0">
              <a:solidFill>
                <a:schemeClr val="accent4"/>
              </a:solidFill>
              <a:latin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591829" y="953154"/>
            <a:ext cx="3529896" cy="35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7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1613" y="1855560"/>
            <a:ext cx="46101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1612" y="4347575"/>
            <a:ext cx="8153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error = a /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284912" y="2628231"/>
            <a:ext cx="106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b="1" dirty="0">
                <a:solidFill>
                  <a:schemeClr val="accent4"/>
                </a:solidFill>
                <a:latin typeface="Consolas" pitchFamily="49" charset="0"/>
              </a:rPr>
              <a:t>//</a:t>
            </a:r>
            <a:r>
              <a:rPr lang="bg-BG" sz="2500" dirty="0">
                <a:solidFill>
                  <a:schemeClr val="accent4"/>
                </a:solidFill>
              </a:rPr>
              <a:t> </a:t>
            </a:r>
            <a:r>
              <a:rPr lang="bg-BG" sz="2500" b="1" dirty="0">
                <a:solidFill>
                  <a:schemeClr val="accent4"/>
                </a:solidFill>
                <a:latin typeface="Consolas" pitchFamily="49" charset="0"/>
              </a:rPr>
              <a:t>35</a:t>
            </a:r>
            <a:endParaRPr lang="en-US" sz="2500" b="1" dirty="0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139699" y="5060034"/>
            <a:ext cx="49102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500" i="0" noProof="1">
                <a:solidFill>
                  <a:schemeClr val="accent4"/>
                </a:solidFill>
                <a:latin typeface="+mn-lt"/>
              </a:rPr>
              <a:t>// </a:t>
            </a:r>
            <a:r>
              <a:rPr lang="bg-BG" sz="2500" i="0" noProof="1">
                <a:solidFill>
                  <a:schemeClr val="accent4"/>
                </a:solidFill>
                <a:latin typeface="+mn-lt"/>
              </a:rPr>
              <a:t>6.25 </a:t>
            </a:r>
            <a:r>
              <a:rPr lang="en-US" sz="2500" i="0" noProof="1">
                <a:solidFill>
                  <a:schemeClr val="accent4"/>
                </a:solidFill>
                <a:latin typeface="+mn-lt"/>
              </a:rPr>
              <a:t>-</a:t>
            </a:r>
            <a:r>
              <a:rPr lang="bg-BG" sz="2500" i="0" noProof="1">
                <a:solidFill>
                  <a:schemeClr val="accent4"/>
                </a:solidFill>
                <a:latin typeface="+mn-lt"/>
              </a:rPr>
              <a:t> дробно делене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109536" y="5436301"/>
            <a:ext cx="49102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500" i="0" noProof="1">
                <a:solidFill>
                  <a:schemeClr val="accent4"/>
                </a:solidFill>
                <a:latin typeface="+mn-lt"/>
              </a:rPr>
              <a:t>// </a:t>
            </a:r>
            <a:r>
              <a:rPr lang="bg-BG" sz="2500" i="0" noProof="1">
                <a:solidFill>
                  <a:schemeClr val="accent4"/>
                </a:solidFill>
                <a:latin typeface="+mn-lt"/>
              </a:rPr>
              <a:t>Грешка: деление на 0</a:t>
            </a:r>
            <a:endParaRPr lang="en-US" sz="2500" i="0" noProof="1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150812" y="4655351"/>
            <a:ext cx="53642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b="1" dirty="0">
                <a:solidFill>
                  <a:schemeClr val="accent4"/>
                </a:solidFill>
              </a:rPr>
              <a:t>//</a:t>
            </a:r>
            <a:r>
              <a:rPr lang="bg-BG" sz="2500" dirty="0">
                <a:solidFill>
                  <a:schemeClr val="accent4"/>
                </a:solidFill>
              </a:rPr>
              <a:t> </a:t>
            </a:r>
            <a:r>
              <a:rPr lang="bg-BG" sz="2500" b="1" dirty="0">
                <a:solidFill>
                  <a:schemeClr val="accent4"/>
                </a:solidFill>
              </a:rPr>
              <a:t>6</a:t>
            </a:r>
            <a:r>
              <a:rPr lang="en-US" sz="2500" b="1" dirty="0">
                <a:solidFill>
                  <a:schemeClr val="accent4"/>
                </a:solidFill>
              </a:rPr>
              <a:t> -</a:t>
            </a:r>
            <a:r>
              <a:rPr lang="bg-BG" sz="2500" b="1" dirty="0">
                <a:solidFill>
                  <a:schemeClr val="accent4"/>
                </a:solidFill>
              </a:rPr>
              <a:t> дробната част се отрязва</a:t>
            </a:r>
            <a:endParaRPr lang="en-US" sz="2500" b="1" dirty="0">
              <a:solidFill>
                <a:schemeClr val="accent4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62F8A-4CDC-48E1-94B0-4BC5B777A7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6919">
            <a:off x="9543268" y="1887680"/>
            <a:ext cx="1657930" cy="165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5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Модул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остатък от целочислено</a:t>
            </a:r>
            <a:r>
              <a:rPr lang="bg-BG" dirty="0"/>
              <a:t> деление на числа</a:t>
            </a:r>
            <a:br>
              <a:rPr lang="bg-BG" dirty="0"/>
            </a:b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3" y="2729805"/>
            <a:ext cx="51831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833923"/>
            <a:ext cx="82311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9237" y="35915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cs typeface="Consolas" pitchFamily="49" charset="0"/>
              </a:rPr>
              <a:t>// </a:t>
            </a:r>
            <a:r>
              <a:rPr lang="en-GB" sz="2800" b="1" noProof="1">
                <a:solidFill>
                  <a:schemeClr val="accent4"/>
                </a:solidFill>
                <a:cs typeface="Consolas" pitchFamily="49" charset="0"/>
              </a:rPr>
              <a:t>1</a:t>
            </a:r>
            <a:endParaRPr lang="nn-NO" sz="2800" b="1" noProof="1">
              <a:solidFill>
                <a:schemeClr val="accent4"/>
              </a:solidFill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4771" y="4870234"/>
            <a:ext cx="4284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accent4"/>
                </a:solidFill>
                <a:cs typeface="Consolas" pitchFamily="49" charset="0"/>
              </a:rPr>
              <a:t>// 1 </a:t>
            </a:r>
            <a:r>
              <a:rPr lang="bg-BG" sz="2800" b="1" noProof="1">
                <a:solidFill>
                  <a:schemeClr val="accent4"/>
                </a:solidFill>
                <a:cs typeface="Consolas" pitchFamily="49" charset="0"/>
              </a:rPr>
              <a:t>–</a:t>
            </a:r>
            <a:r>
              <a:rPr lang="en-US" sz="2800" b="1" noProof="1">
                <a:solidFill>
                  <a:schemeClr val="accent4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4"/>
                </a:solidFill>
                <a:cs typeface="Consolas" pitchFamily="49" charset="0"/>
              </a:rPr>
              <a:t>числото</a:t>
            </a:r>
            <a:r>
              <a:rPr lang="en-US" sz="2800" b="1" noProof="1">
                <a:solidFill>
                  <a:schemeClr val="accent4"/>
                </a:solidFill>
                <a:cs typeface="Consolas" pitchFamily="49" charset="0"/>
              </a:rPr>
              <a:t> 3</a:t>
            </a:r>
            <a:r>
              <a:rPr lang="bg-BG" sz="2800" b="1" noProof="1">
                <a:solidFill>
                  <a:schemeClr val="accent4"/>
                </a:solidFill>
                <a:cs typeface="Consolas" pitchFamily="49" charset="0"/>
              </a:rPr>
              <a:t> е нечетно</a:t>
            </a:r>
            <a:r>
              <a:rPr lang="en-US" sz="2800" b="1" noProof="1">
                <a:solidFill>
                  <a:schemeClr val="accent4"/>
                </a:solidFill>
                <a:cs typeface="Consolas" pitchFamily="49" charset="0"/>
              </a:rPr>
              <a:t> </a:t>
            </a:r>
            <a:endParaRPr lang="en-US" sz="2800" b="1" dirty="0">
              <a:solidFill>
                <a:schemeClr val="accent4"/>
              </a:solidFill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9655" y="5295293"/>
            <a:ext cx="4916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i="0" noProof="1">
                <a:solidFill>
                  <a:schemeClr val="accent4"/>
                </a:solidFill>
                <a:latin typeface="+mn-lt"/>
              </a:rPr>
              <a:t>// </a:t>
            </a:r>
            <a:r>
              <a:rPr lang="bg-BG" i="0" noProof="1">
                <a:solidFill>
                  <a:schemeClr val="accent4"/>
                </a:solidFill>
                <a:latin typeface="+mn-lt"/>
              </a:rPr>
              <a:t>0 – числото</a:t>
            </a:r>
            <a:r>
              <a:rPr lang="en-US" i="0" noProof="1">
                <a:solidFill>
                  <a:schemeClr val="accent4"/>
                </a:solidFill>
                <a:latin typeface="+mn-lt"/>
              </a:rPr>
              <a:t> 4</a:t>
            </a:r>
            <a:r>
              <a:rPr lang="bg-BG" i="0" noProof="1">
                <a:solidFill>
                  <a:schemeClr val="accent4"/>
                </a:solidFill>
                <a:latin typeface="+mn-lt"/>
              </a:rPr>
              <a:t> е четно</a:t>
            </a:r>
            <a:endParaRPr lang="en-US" i="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19655" y="5723106"/>
            <a:ext cx="3938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i="0" noProof="1">
                <a:solidFill>
                  <a:schemeClr val="accent4"/>
                </a:solidFill>
                <a:latin typeface="+mn-lt"/>
              </a:rPr>
              <a:t>// </a:t>
            </a:r>
            <a:r>
              <a:rPr lang="bg-BG" i="0" noProof="1">
                <a:solidFill>
                  <a:schemeClr val="accent4"/>
                </a:solidFill>
                <a:latin typeface="+mn-lt"/>
              </a:rPr>
              <a:t>Грешка: деление на 0</a:t>
            </a:r>
            <a:endParaRPr lang="nn-NO" i="0" noProof="1">
              <a:solidFill>
                <a:schemeClr val="accent4"/>
              </a:solidFill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557" y="2252069"/>
            <a:ext cx="4401570" cy="241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9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деление на цели числа резултатът е </a:t>
            </a:r>
            <a:r>
              <a:rPr lang="bg-BG" dirty="0">
                <a:solidFill>
                  <a:schemeClr val="bg1"/>
                </a:solidFill>
              </a:rPr>
              <a:t>цяло число</a:t>
            </a:r>
            <a:r>
              <a:rPr lang="bg-BG" dirty="0"/>
              <a:t>:</a:t>
            </a:r>
          </a:p>
          <a:p>
            <a:endParaRPr lang="bg-BG" dirty="0"/>
          </a:p>
          <a:p>
            <a:endParaRPr lang="bg-BG" dirty="0"/>
          </a:p>
          <a:p>
            <a:pPr>
              <a:spcBef>
                <a:spcPts val="3000"/>
              </a:spcBef>
            </a:pPr>
            <a:r>
              <a:rPr lang="bg-BG" dirty="0"/>
              <a:t>При деление на дробни числа резултатът е </a:t>
            </a:r>
            <a:r>
              <a:rPr lang="bg-BG" dirty="0">
                <a:solidFill>
                  <a:schemeClr val="bg1"/>
                </a:solidFill>
              </a:rPr>
              <a:t>дробно число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436" y="1967805"/>
            <a:ext cx="105949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 /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 / 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3436" y="4267200"/>
            <a:ext cx="1059497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 /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2.0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 /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0.0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/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103766" y="2380653"/>
            <a:ext cx="5248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Целочислен резултат:6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736268" y="4708743"/>
            <a:ext cx="52382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Дробен резултат: 7.5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Infinity</a:t>
            </a:r>
            <a:endParaRPr lang="bg-BG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NaN</a:t>
            </a:r>
            <a:endParaRPr lang="bg-BG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7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7C90B9-8BA4-4E82-ACCE-F500DFC7B9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dirty="0"/>
              <a:t>В програмирането можем да пресмятаме </a:t>
            </a:r>
            <a:r>
              <a:rPr lang="bg-BG" dirty="0">
                <a:solidFill>
                  <a:schemeClr val="bg1"/>
                </a:solidFill>
              </a:rPr>
              <a:t>числени изрази</a:t>
            </a:r>
            <a:r>
              <a:rPr lang="en-US" dirty="0"/>
              <a:t>: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>
              <a:spcBef>
                <a:spcPts val="1200"/>
              </a:spcBef>
            </a:pPr>
            <a:r>
              <a:rPr lang="bg-BG" dirty="0"/>
              <a:t>Изчисляване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лице на трапец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Числени изрази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81200"/>
            <a:ext cx="5867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expr = (3 + 5) * (4 – 2);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581400"/>
            <a:ext cx="8991601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double b1 = </a:t>
            </a:r>
            <a:r>
              <a:rPr lang="en-US" sz="2800" b="1" noProof="1">
                <a:latin typeface="Consolas" pitchFamily="49" charset="0"/>
              </a:rPr>
              <a:t>double.Parse</a:t>
            </a:r>
            <a:r>
              <a:rPr lang="it-IT" sz="2800" b="1" noProof="1">
                <a:latin typeface="Consolas" pitchFamily="49" charset="0"/>
              </a:rPr>
              <a:t>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double b2 = </a:t>
            </a:r>
            <a:r>
              <a:rPr lang="en-US" sz="2800" b="1" noProof="1">
                <a:latin typeface="Consolas" pitchFamily="49" charset="0"/>
              </a:rPr>
              <a:t>double.Parse</a:t>
            </a:r>
            <a:r>
              <a:rPr lang="it-IT" sz="2800" b="1" noProof="1">
                <a:latin typeface="Consolas" pitchFamily="49" charset="0"/>
              </a:rPr>
              <a:t>(Console.ReadLine());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double h = </a:t>
            </a:r>
            <a:r>
              <a:rPr lang="en-US" sz="2800" b="1" noProof="1">
                <a:latin typeface="Consolas" pitchFamily="49" charset="0"/>
              </a:rPr>
              <a:t>double.Parse</a:t>
            </a:r>
            <a:r>
              <a:rPr lang="it-IT" sz="2800" b="1" noProof="1">
                <a:latin typeface="Consolas" pitchFamily="49" charset="0"/>
              </a:rPr>
              <a:t>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double area = (b1 + b2) * h / 2.0;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Console.WriteLine(area);</a:t>
            </a:r>
          </a:p>
        </p:txBody>
      </p:sp>
    </p:spTree>
    <p:extLst>
      <p:ext uri="{BB962C8B-B14F-4D97-AF65-F5344CB8AC3E}">
        <p14:creationId xmlns:p14="http://schemas.microsoft.com/office/powerpoint/2010/main" val="274815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5" y="1447800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Променливи и типове данни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Четене на потребителски вход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Прости операции</a:t>
            </a:r>
          </a:p>
          <a:p>
            <a:pPr marL="819096" lvl="1" indent="-514350"/>
            <a:r>
              <a:rPr lang="bg-BG" dirty="0"/>
              <a:t>Работа с текст</a:t>
            </a:r>
          </a:p>
          <a:p>
            <a:pPr marL="819096" lvl="1" indent="-514350"/>
            <a:r>
              <a:rPr lang="bg-BG" dirty="0"/>
              <a:t>Работа с числа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Печатане на екрана</a:t>
            </a:r>
            <a:endParaRPr lang="en-US" dirty="0"/>
          </a:p>
          <a:p>
            <a:pPr lvl="1"/>
            <a:r>
              <a:rPr lang="bg-BG" dirty="0"/>
              <a:t>Форматиране на изход</a:t>
            </a:r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FBB85A63-41A6-48E2-8AF2-E8085CCB95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6012" y="1763903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45EDF7-B454-4F60-9729-FBB9DC468F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Задачи с прости изчисления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6B64E7-C062-4F4C-B55C-E8F2B2040A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638800"/>
            <a:ext cx="10958928" cy="499819"/>
          </a:xfrm>
        </p:spPr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work png">
            <a:extLst>
              <a:ext uri="{FF2B5EF4-FFF2-40B4-BE49-F238E27FC236}">
                <a16:creationId xmlns:a16="http://schemas.microsoft.com/office/drawing/2014/main" id="{4A2620B7-41B5-4982-B023-EE4E33EF4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1393883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98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4C6FEE-1445-4ACE-9B7E-7B31CCB22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Печатане на конзолата</a:t>
            </a:r>
          </a:p>
        </p:txBody>
      </p:sp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5579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1099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4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 печатане на текст, числа и други данни, можем да ги </a:t>
            </a:r>
          </a:p>
          <a:p>
            <a:pPr marL="0" indent="0">
              <a:buNone/>
            </a:pPr>
            <a:r>
              <a:rPr lang="bg-BG" sz="3200" dirty="0"/>
              <a:t>     съединим, използвайки </a:t>
            </a:r>
            <a:r>
              <a:rPr lang="bg-BG" sz="3200" dirty="0">
                <a:solidFill>
                  <a:schemeClr val="bg1"/>
                </a:solidFill>
              </a:rPr>
              <a:t>шаблони</a:t>
            </a:r>
            <a:r>
              <a:rPr lang="en-US" sz="3200" dirty="0"/>
              <a:t> </a:t>
            </a:r>
            <a:r>
              <a:rPr lang="en-US" sz="3200" b="1" dirty="0"/>
              <a:t>{0}, {1}, {2} </a:t>
            </a:r>
            <a:r>
              <a:rPr lang="en-US" sz="3200" dirty="0"/>
              <a:t>…</a:t>
            </a:r>
            <a:endParaRPr lang="bg-BG" sz="3200" dirty="0"/>
          </a:p>
          <a:p>
            <a:pPr marL="0" indent="0">
              <a:buNone/>
            </a:pPr>
            <a:endParaRPr lang="en-US" sz="3200" dirty="0"/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2" y="2535659"/>
            <a:ext cx="100584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firstName = </a:t>
            </a:r>
            <a:r>
              <a:rPr lang="it-IT" sz="2800" b="1" noProof="1">
                <a:latin typeface="Consolas" pitchFamily="49" charset="0"/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lastName = </a:t>
            </a:r>
            <a:r>
              <a:rPr lang="it-IT" sz="2800" b="1" noProof="1">
                <a:latin typeface="Consolas" pitchFamily="49" charset="0"/>
              </a:rPr>
              <a:t>Console.ReadLine(); 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age = int.Parse(</a:t>
            </a:r>
            <a:r>
              <a:rPr lang="it-IT" sz="2800" b="1" noProof="1">
                <a:latin typeface="Consolas" pitchFamily="49" charset="0"/>
              </a:rPr>
              <a:t>Console.ReadLine()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town = </a:t>
            </a:r>
            <a:r>
              <a:rPr lang="it-IT" sz="2800" b="1" noProof="1">
                <a:latin typeface="Consolas" pitchFamily="49" charset="0"/>
              </a:rPr>
              <a:t>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Console.WriteLine("You are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{0}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{1}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{2}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{3}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.", firstName, lastName, age, town);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60470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https://judge.softuni.bg/Contests/Practice/Index/1011#3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659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(по-малко) цяло число: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bg-BG" dirty="0"/>
              <a:t>Закръгляне до най-близко число: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2558560"/>
            <a:ext cx="78498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up = Math.Ceiling(23.45);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1" y="3920995"/>
            <a:ext cx="78498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down = Math.Floor(45.67);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45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1" y="5186252"/>
            <a:ext cx="9220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{0:F2}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",123.456);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123.46</a:t>
            </a: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5729093"/>
            <a:ext cx="3680359" cy="870141"/>
          </a:xfrm>
          <a:prstGeom prst="wedgeRoundRectCallout">
            <a:avLst>
              <a:gd name="adj1" fmla="val -58905"/>
              <a:gd name="adj2" fmla="val -522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</p:spTree>
    <p:extLst>
      <p:ext uri="{BB962C8B-B14F-4D97-AF65-F5344CB8AC3E}">
        <p14:creationId xmlns:p14="http://schemas.microsoft.com/office/powerpoint/2010/main" val="404503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714E8-3308-435B-9DA6-26D8A7D4EB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Лица и периметри на фигури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DA27F-5BC8-41DD-A463-8A6CA8BE6F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35915"/>
            <a:ext cx="10958928" cy="499819"/>
          </a:xfrm>
        </p:spPr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721354"/>
            <a:ext cx="1963137" cy="1117601"/>
          </a:xfrm>
          <a:prstGeom prst="roundRect">
            <a:avLst>
              <a:gd name="adj" fmla="val 1444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008" y="2432553"/>
            <a:ext cx="1380201" cy="1207675"/>
          </a:xfrm>
          <a:prstGeom prst="roundRect">
            <a:avLst>
              <a:gd name="adj" fmla="val 6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619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Текстово поле 23">
            <a:extLst>
              <a:ext uri="{FF2B5EF4-FFF2-40B4-BE49-F238E27FC236}">
                <a16:creationId xmlns:a16="http://schemas.microsoft.com/office/drawing/2014/main" id="{655B208F-AF43-41DA-864F-D7EF10F9D1AD}"/>
              </a:ext>
            </a:extLst>
          </p:cNvPr>
          <p:cNvSpPr txBox="1"/>
          <p:nvPr/>
        </p:nvSpPr>
        <p:spPr>
          <a:xfrm>
            <a:off x="9224797" y="5033501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 = 2*R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D256A-8A76-4298-99A1-13CB7CF632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</a:t>
            </a:r>
            <a:r>
              <a:rPr lang="bg-BG" dirty="0">
                <a:solidFill>
                  <a:schemeClr val="bg1"/>
                </a:solidFill>
              </a:rPr>
              <a:t>програма</a:t>
            </a:r>
            <a:r>
              <a:rPr lang="bg-BG" dirty="0"/>
              <a:t>, която въвежда радиуса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</a:t>
            </a:r>
            <a:r>
              <a:rPr lang="bg-BG" dirty="0"/>
              <a:t>на кръг и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bg-BG" dirty="0"/>
              <a:t>изчислява </a:t>
            </a:r>
            <a:r>
              <a:rPr lang="bg-BG" dirty="0">
                <a:solidFill>
                  <a:schemeClr val="bg1"/>
                </a:solidFill>
              </a:rPr>
              <a:t>лицето</a:t>
            </a:r>
            <a:r>
              <a:rPr lang="bg-BG" dirty="0"/>
              <a:t> и </a:t>
            </a:r>
            <a:r>
              <a:rPr lang="bg-BG" dirty="0">
                <a:solidFill>
                  <a:schemeClr val="bg1"/>
                </a:solidFill>
              </a:rPr>
              <a:t>периметъра</a:t>
            </a:r>
            <a:r>
              <a:rPr lang="bg-BG" dirty="0"/>
              <a:t> на кръга </a:t>
            </a:r>
          </a:p>
          <a:p>
            <a:pPr lvl="1"/>
            <a:r>
              <a:rPr lang="bg-BG" dirty="0"/>
              <a:t>Лице 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r>
              <a:rPr lang="bg-BG" dirty="0"/>
              <a:t>Периметър =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/>
              <a:t> *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и лице на кръг –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6212" y="274320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≈</a:t>
            </a:r>
            <a:r>
              <a:rPr lang="bg-BG" sz="3200" dirty="0"/>
              <a:t> </a:t>
            </a:r>
            <a:r>
              <a:rPr lang="en-US" sz="3200" dirty="0"/>
              <a:t>3</a:t>
            </a:r>
            <a:r>
              <a:rPr lang="bg-BG" sz="3200" dirty="0"/>
              <a:t>.</a:t>
            </a:r>
            <a:r>
              <a:rPr lang="en-US" sz="3200" dirty="0"/>
              <a:t>14159265358979323846</a:t>
            </a:r>
            <a:r>
              <a:rPr lang="bg-BG" sz="3200" dirty="0"/>
              <a:t>…</a:t>
            </a:r>
            <a:endParaRPr lang="en-US" sz="3200" dirty="0"/>
          </a:p>
        </p:txBody>
      </p:sp>
      <p:grpSp>
        <p:nvGrpSpPr>
          <p:cNvPr id="7" name="Group 6"/>
          <p:cNvGrpSpPr/>
          <p:nvPr/>
        </p:nvGrpSpPr>
        <p:grpSpPr>
          <a:xfrm>
            <a:off x="1135916" y="3936515"/>
            <a:ext cx="7502089" cy="971035"/>
            <a:chOff x="982303" y="4800599"/>
            <a:chExt cx="7502089" cy="97103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982303" y="5050667"/>
              <a:ext cx="79947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2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019252" y="5206441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525581" y="4800599"/>
              <a:ext cx="5958811" cy="1040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Area = 12.5663706143592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Perimeter = 12.5663706143592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35916" y="5235091"/>
            <a:ext cx="7502089" cy="954107"/>
            <a:chOff x="982303" y="4800599"/>
            <a:chExt cx="7502089" cy="954107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982303" y="5089563"/>
              <a:ext cx="79947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12</a:t>
              </a:r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525581" y="4800599"/>
              <a:ext cx="5958811" cy="1040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Area = 452.38934211693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Perimeter = 75.398223686155</a:t>
              </a:r>
            </a:p>
          </p:txBody>
        </p:sp>
      </p:grpSp>
      <p:sp>
        <p:nvSpPr>
          <p:cNvPr id="15" name="Овал 14">
            <a:extLst>
              <a:ext uri="{FF2B5EF4-FFF2-40B4-BE49-F238E27FC236}">
                <a16:creationId xmlns:a16="http://schemas.microsoft.com/office/drawing/2014/main" id="{E5EFC7A7-0540-444C-8BD2-0127C17982F4}"/>
              </a:ext>
            </a:extLst>
          </p:cNvPr>
          <p:cNvSpPr/>
          <p:nvPr/>
        </p:nvSpPr>
        <p:spPr>
          <a:xfrm>
            <a:off x="9224797" y="3980085"/>
            <a:ext cx="2228822" cy="216388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17" name="Право съединение 16">
            <a:extLst>
              <a:ext uri="{FF2B5EF4-FFF2-40B4-BE49-F238E27FC236}">
                <a16:creationId xmlns:a16="http://schemas.microsoft.com/office/drawing/2014/main" id="{A647AC74-C043-403B-A3BD-1EFB7F4162D8}"/>
              </a:ext>
            </a:extLst>
          </p:cNvPr>
          <p:cNvCxnSpPr>
            <a:cxnSpLocks/>
            <a:endCxn id="15" idx="5"/>
          </p:cNvCxnSpPr>
          <p:nvPr/>
        </p:nvCxnSpPr>
        <p:spPr>
          <a:xfrm>
            <a:off x="10339208" y="5056566"/>
            <a:ext cx="788008" cy="77051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аво съединение 19">
            <a:extLst>
              <a:ext uri="{FF2B5EF4-FFF2-40B4-BE49-F238E27FC236}">
                <a16:creationId xmlns:a16="http://schemas.microsoft.com/office/drawing/2014/main" id="{0D839D82-4BA2-455B-8B5A-03E2E302F584}"/>
              </a:ext>
            </a:extLst>
          </p:cNvPr>
          <p:cNvCxnSpPr>
            <a:cxnSpLocks/>
            <a:stCxn id="15" idx="2"/>
            <a:endCxn id="15" idx="6"/>
          </p:cNvCxnSpPr>
          <p:nvPr/>
        </p:nvCxnSpPr>
        <p:spPr>
          <a:xfrm>
            <a:off x="9224797" y="5062027"/>
            <a:ext cx="222882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ово поле 20">
            <a:extLst>
              <a:ext uri="{FF2B5EF4-FFF2-40B4-BE49-F238E27FC236}">
                <a16:creationId xmlns:a16="http://schemas.microsoft.com/office/drawing/2014/main" id="{8C555B23-8978-4B33-ACE2-03FF6180275C}"/>
              </a:ext>
            </a:extLst>
          </p:cNvPr>
          <p:cNvSpPr txBox="1"/>
          <p:nvPr/>
        </p:nvSpPr>
        <p:spPr>
          <a:xfrm>
            <a:off x="11193754" y="3980082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8A9D24B9-5EB7-4DD6-9640-4E9F8E29DE80}"/>
              </a:ext>
            </a:extLst>
          </p:cNvPr>
          <p:cNvSpPr txBox="1"/>
          <p:nvPr/>
        </p:nvSpPr>
        <p:spPr>
          <a:xfrm>
            <a:off x="10130614" y="4675533"/>
            <a:ext cx="1344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 (</a:t>
            </a:r>
            <a:r>
              <a:rPr lang="bg-BG" sz="2000" dirty="0"/>
              <a:t>център</a:t>
            </a:r>
            <a:r>
              <a:rPr lang="en-US" sz="2000" dirty="0"/>
              <a:t>)</a:t>
            </a: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3F76447B-5070-4EAD-AEA3-A8EB8EA70079}"/>
              </a:ext>
            </a:extLst>
          </p:cNvPr>
          <p:cNvSpPr txBox="1"/>
          <p:nvPr/>
        </p:nvSpPr>
        <p:spPr>
          <a:xfrm>
            <a:off x="10339208" y="536262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sp>
        <p:nvSpPr>
          <p:cNvPr id="25" name="Right Arrow 8">
            <a:extLst>
              <a:ext uri="{FF2B5EF4-FFF2-40B4-BE49-F238E27FC236}">
                <a16:creationId xmlns:a16="http://schemas.microsoft.com/office/drawing/2014/main" id="{E324DE24-A255-402D-94DC-4AA4D99D4A82}"/>
              </a:ext>
            </a:extLst>
          </p:cNvPr>
          <p:cNvSpPr/>
          <p:nvPr/>
        </p:nvSpPr>
        <p:spPr>
          <a:xfrm>
            <a:off x="2162276" y="5679829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927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5" grpId="0" animBg="1"/>
      <p:bldP spid="21" grpId="0"/>
      <p:bldP spid="22" grpId="0"/>
      <p:bldP spid="23" grpId="0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и лице на кръг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676400"/>
            <a:ext cx="9067800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("Enter circle radius. r = ");</a:t>
            </a:r>
            <a:endParaRPr lang="bg-BG" sz="2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double r = 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700" b="1" noProof="1">
                <a:latin typeface="Consolas" pitchFamily="49" charset="0"/>
                <a:cs typeface="Consolas" pitchFamily="49" charset="0"/>
              </a:rPr>
              <a:t>.Parse(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Console.ReadLine());</a:t>
            </a:r>
            <a:endParaRPr lang="it-IT" sz="2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double area = </a:t>
            </a:r>
            <a:r>
              <a:rPr lang="it-IT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Math.PI </a:t>
            </a:r>
            <a:r>
              <a:rPr lang="it-IT" sz="2700" b="1" noProof="1">
                <a:latin typeface="Consolas" pitchFamily="49" charset="0"/>
                <a:cs typeface="Consolas" pitchFamily="49" charset="0"/>
              </a:rPr>
              <a:t>* r * r;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double perimeter = 2 * Math.PI * r;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Console.WriteLine("Area = " + area);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Console.WriteLine("Perimeter = " + perimeter);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59708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https://judge.softuni.bg/Contests/Practice/Index/1011#5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635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CCC8D0-1FD9-4F73-9908-ED7FA5197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</a:t>
            </a:r>
            <a:r>
              <a:rPr lang="bg-BG" sz="3200" dirty="0"/>
              <a:t> е зададен с координатите</a:t>
            </a:r>
            <a:br>
              <a:rPr lang="en-US" sz="3200" dirty="0"/>
            </a:br>
            <a:r>
              <a:rPr lang="bg-BG" sz="3200" dirty="0"/>
              <a:t>на два от своите срещуположни ъгъла</a:t>
            </a:r>
            <a:endParaRPr lang="en-US" sz="3200" dirty="0"/>
          </a:p>
          <a:p>
            <a:pPr lvl="1"/>
            <a:r>
              <a:rPr lang="bg-BG" sz="3000" dirty="0"/>
              <a:t>Да се пресметнат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площта</a:t>
            </a:r>
            <a:r>
              <a:rPr lang="bg-BG" sz="3000" dirty="0"/>
              <a:t>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периметъра</a:t>
            </a:r>
            <a:r>
              <a:rPr lang="bg-BG" sz="3000" dirty="0"/>
              <a:t> му</a:t>
            </a:r>
            <a:endParaRPr lang="en-US" sz="3000" dirty="0"/>
          </a:p>
          <a:p>
            <a:r>
              <a:rPr lang="bg-BG" sz="3200" dirty="0"/>
              <a:t>Примерен вход и изход:</a:t>
            </a:r>
            <a:endParaRPr lang="en-US" sz="32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700" dirty="0"/>
              <a:t>Лице на правоъгълник в равнината – пример</a:t>
            </a:r>
            <a:endParaRPr lang="en-US" sz="3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2" y="1602420"/>
            <a:ext cx="2957400" cy="2581459"/>
          </a:xfrm>
          <a:prstGeom prst="roundRect">
            <a:avLst>
              <a:gd name="adj" fmla="val 1388"/>
            </a:avLst>
          </a:prstGeom>
          <a:ln>
            <a:solidFill>
              <a:schemeClr val="accent6">
                <a:lumMod val="75000"/>
              </a:schemeClr>
            </a:solidFill>
          </a:ln>
        </p:spPr>
      </p:pic>
      <p:grpSp>
        <p:nvGrpSpPr>
          <p:cNvPr id="6" name="Group 5"/>
          <p:cNvGrpSpPr/>
          <p:nvPr/>
        </p:nvGrpSpPr>
        <p:grpSpPr>
          <a:xfrm>
            <a:off x="1446212" y="4202373"/>
            <a:ext cx="4169703" cy="1815882"/>
            <a:chOff x="753023" y="4886777"/>
            <a:chExt cx="6455171" cy="1815882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53023" y="4886777"/>
              <a:ext cx="1243228" cy="181588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1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4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782944" y="5317664"/>
              <a:ext cx="4425250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Area = 4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Perimeter = 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18212" y="4228499"/>
            <a:ext cx="4582878" cy="1815882"/>
            <a:chOff x="430443" y="4909900"/>
            <a:chExt cx="7094813" cy="1815882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30443" y="4909900"/>
              <a:ext cx="1243228" cy="181588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-20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20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-40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32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1964004" y="5723663"/>
              <a:ext cx="492182" cy="2917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2689448" y="5305813"/>
              <a:ext cx="4835808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Area = 240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Perimeter = 64</a:t>
              </a:r>
            </a:p>
          </p:txBody>
        </p:sp>
      </p:grpSp>
      <p:sp>
        <p:nvSpPr>
          <p:cNvPr id="15" name="Right Arrow 11">
            <a:extLst>
              <a:ext uri="{FF2B5EF4-FFF2-40B4-BE49-F238E27FC236}">
                <a16:creationId xmlns:a16="http://schemas.microsoft.com/office/drawing/2014/main" id="{7668199F-7A05-49CE-83F2-DD32DAA4771D}"/>
              </a:ext>
            </a:extLst>
          </p:cNvPr>
          <p:cNvSpPr/>
          <p:nvPr/>
        </p:nvSpPr>
        <p:spPr>
          <a:xfrm>
            <a:off x="2355138" y="5042263"/>
            <a:ext cx="302337" cy="291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366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3700" dirty="0"/>
              <a:t>Лице на правоъгълник в равнината – решение</a:t>
            </a:r>
            <a:endParaRPr lang="en-US" sz="3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2" y="1553719"/>
            <a:ext cx="101202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double x1 = double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.Parse(Console.ReadLine());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double y1 =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double</a:t>
            </a:r>
            <a:r>
              <a:rPr lang="it-IT" b="1" noProof="1">
                <a:latin typeface="Consolas" pitchFamily="49" charset="0"/>
                <a:cs typeface="Consolas" pitchFamily="49" charset="0"/>
              </a:rPr>
              <a:t>.Parse(Console.ReadLine());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double x2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 double</a:t>
            </a:r>
            <a:r>
              <a:rPr lang="it-IT" b="1" noProof="1">
                <a:latin typeface="Consolas" pitchFamily="49" charset="0"/>
                <a:cs typeface="Consolas" pitchFamily="49" charset="0"/>
              </a:rPr>
              <a:t>.Parse(Console.ReadLine());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double y2 =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double</a:t>
            </a:r>
            <a:r>
              <a:rPr lang="it-IT" b="1" noProof="1">
                <a:latin typeface="Consolas" pitchFamily="49" charset="0"/>
                <a:cs typeface="Consolas" pitchFamily="49" charset="0"/>
              </a:rPr>
              <a:t>.Parse(Console.ReadLine());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double width = Math.Max(x1, x2) - Math.Min(x1, x2);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double height = Math.Max(y1, y2) - Math.Min(y1, y2);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Console.WriteLine("Area = {0}", width * height);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Perimeter = {0}", 2 * (width + height));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0912" y="608640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https://judge.softuni.bg/Contests/Practice/Index/1011#6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452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C05014-A6B9-4EDF-B054-ED28FD2FD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5" y="1083629"/>
            <a:ext cx="11815018" cy="5201066"/>
          </a:xfrm>
        </p:spPr>
        <p:txBody>
          <a:bodyPr/>
          <a:lstStyle/>
          <a:p>
            <a:r>
              <a:rPr lang="bg-BG" sz="3600" dirty="0"/>
              <a:t>Въвеждане на текст</a:t>
            </a:r>
            <a:endParaRPr lang="en-US" sz="3600" dirty="0"/>
          </a:p>
          <a:p>
            <a:endParaRPr lang="bg-BG" sz="3600" dirty="0"/>
          </a:p>
          <a:p>
            <a:r>
              <a:rPr lang="bg-BG" sz="3600" dirty="0"/>
              <a:t>Четене на число</a:t>
            </a:r>
          </a:p>
          <a:p>
            <a:endParaRPr lang="en-US" sz="3600" dirty="0"/>
          </a:p>
          <a:p>
            <a:r>
              <a:rPr lang="bg-BG" sz="3600" dirty="0"/>
              <a:t>Пресмятания с числа: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3600" dirty="0"/>
          </a:p>
          <a:p>
            <a:r>
              <a:rPr lang="bg-BG" sz="3600" dirty="0"/>
              <a:t>Извеждане на текст по шаблон</a:t>
            </a:r>
            <a:endParaRPr lang="en-US" sz="3600" dirty="0"/>
          </a:p>
          <a:p>
            <a:endParaRPr lang="en-US" sz="36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47711" y="1858250"/>
            <a:ext cx="6478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Console.ReadLine();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47711" y="3339143"/>
            <a:ext cx="7773988" cy="507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700" b="1" noProof="1">
                <a:latin typeface="Consolas" pitchFamily="49" charset="0"/>
                <a:cs typeface="Consolas" pitchFamily="49" charset="0"/>
              </a:rPr>
              <a:t> = int.Parse(Console.ReadLine());</a:t>
            </a:r>
            <a:endParaRPr lang="en-US" sz="27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47711" y="4804648"/>
            <a:ext cx="33543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00" b="1" noProof="1">
                <a:latin typeface="Consolas" pitchFamily="49" charset="0"/>
              </a:rPr>
              <a:t>int </a:t>
            </a:r>
            <a:r>
              <a:rPr lang="en-US" sz="2700" b="1" noProof="1">
                <a:latin typeface="Consolas" pitchFamily="49" charset="0"/>
              </a:rPr>
              <a:t>sum </a:t>
            </a:r>
            <a:r>
              <a:rPr lang="nn-NO" sz="2700" b="1" noProof="1">
                <a:latin typeface="Consolas" pitchFamily="49" charset="0"/>
              </a:rPr>
              <a:t>=</a:t>
            </a:r>
            <a:r>
              <a:rPr lang="bg-BG" sz="2700" b="1" noProof="1">
                <a:latin typeface="Consolas" pitchFamily="49" charset="0"/>
              </a:rPr>
              <a:t> 5 + 3</a:t>
            </a:r>
            <a:r>
              <a:rPr lang="nn-NO" sz="2700" b="1" noProof="1">
                <a:latin typeface="Consolas" pitchFamily="49" charset="0"/>
              </a:rPr>
              <a:t>;</a:t>
            </a:r>
            <a:endParaRPr lang="en-US" sz="2700" b="1" noProof="1">
              <a:latin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47711" y="6143050"/>
            <a:ext cx="96789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Console.WriteLine("{0} + {1} = {2}", 3</a:t>
            </a:r>
            <a:r>
              <a:rPr lang="bg-BG" sz="2700" b="1" noProof="1">
                <a:latin typeface="Consolas" pitchFamily="49" charset="0"/>
              </a:rPr>
              <a:t>, </a:t>
            </a:r>
            <a:r>
              <a:rPr lang="en-US" sz="2700" b="1" noProof="1">
                <a:latin typeface="Consolas" pitchFamily="49" charset="0"/>
              </a:rPr>
              <a:t>5, 3 + 5);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32812" y="1720555"/>
            <a:ext cx="3332516" cy="285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66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4A7C25-AF27-4C32-83E5-B7EFBFFCD0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42" y="2141452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7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7026502" y="6457451"/>
            <a:ext cx="5149849" cy="3635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sz="8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84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731" y="1200744"/>
            <a:ext cx="6095011" cy="1314093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9" y="1400319"/>
            <a:ext cx="5352870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9" y="2317556"/>
            <a:ext cx="6665764" cy="303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066" y="2602492"/>
            <a:ext cx="3154360" cy="165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70" y="5230428"/>
            <a:ext cx="7165745" cy="99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023" y="4509831"/>
            <a:ext cx="3351927" cy="177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34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475" y="3048101"/>
            <a:ext cx="4142269" cy="3322919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456" y="1270267"/>
            <a:ext cx="3506115" cy="1450012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3" y="4961487"/>
            <a:ext cx="6685847" cy="1465630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3074" y="1253909"/>
            <a:ext cx="3536315" cy="1599860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54" y="1297650"/>
            <a:ext cx="4110401" cy="1739986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0" y="3323301"/>
            <a:ext cx="6676269" cy="12313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46694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br>
              <a:rPr lang="bg-BG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</a:t>
            </a:r>
            <a:br>
              <a:rPr lang="en-US" sz="3200" dirty="0"/>
            </a:br>
            <a:r>
              <a:rPr lang="bg-BG" sz="3200" dirty="0"/>
              <a:t>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със </a:t>
            </a:r>
            <a:r>
              <a:rPr lang="en-US" sz="3200" dirty="0">
                <a:hlinkClick r:id="rId4"/>
              </a:rPr>
              <a:t>C#"</a:t>
            </a:r>
            <a:r>
              <a:rPr lang="bg-BG" sz="3200" dirty="0"/>
              <a:t> от Светлин Наков и </a:t>
            </a:r>
            <a:br>
              <a:rPr lang="bg-BG" sz="3200" dirty="0"/>
            </a:br>
            <a:r>
              <a:rPr lang="bg-BG" sz="3200" dirty="0"/>
              <a:t>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06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bg-BG" sz="3200" dirty="0"/>
            </a:br>
            <a:r>
              <a:rPr lang="en-US" sz="3200" dirty="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</a:t>
            </a:r>
            <a:r>
              <a:rPr lang="bg-BG" dirty="0"/>
              <a:t> </a:t>
            </a:r>
            <a:r>
              <a:rPr lang="en-US" dirty="0"/>
              <a:t>@ Software University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0299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4"/>
            <a:ext cx="11815018" cy="5357075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Компютрите са машини, които обработват </a:t>
            </a:r>
            <a:r>
              <a:rPr lang="bg-BG" dirty="0">
                <a:solidFill>
                  <a:schemeClr val="bg1"/>
                </a:solidFill>
              </a:rPr>
              <a:t>данни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променливи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/>
              <a:t> имат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име</a:t>
            </a:r>
            <a:r>
              <a:rPr lang="en-US" dirty="0"/>
              <a:t>, </a:t>
            </a:r>
            <a:r>
              <a:rPr lang="bg-BG" dirty="0">
                <a:solidFill>
                  <a:schemeClr val="bg1"/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</a:rPr>
              <a:t>стойност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Дефиниране</a:t>
            </a:r>
            <a:r>
              <a:rPr lang="bg-BG" dirty="0"/>
              <a:t> на променлива и </a:t>
            </a:r>
            <a:r>
              <a:rPr lang="bg-BG" dirty="0">
                <a:solidFill>
                  <a:schemeClr val="bg1"/>
                </a:solidFill>
              </a:rPr>
              <a:t>присвояване</a:t>
            </a:r>
            <a:r>
              <a:rPr lang="bg-BG" dirty="0"/>
              <a:t>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След обработка данните се записват отново в </a:t>
            </a:r>
            <a:r>
              <a:rPr lang="bg-BG" dirty="0">
                <a:solidFill>
                  <a:schemeClr val="bg1"/>
                </a:solidFill>
              </a:rPr>
              <a:t>променливи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56012" y="4495800"/>
            <a:ext cx="3276600" cy="60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2665412" y="4254905"/>
            <a:ext cx="910341" cy="578882"/>
          </a:xfrm>
          <a:prstGeom prst="wedgeRoundRectCallout">
            <a:avLst>
              <a:gd name="adj1" fmla="val 69352"/>
              <a:gd name="adj2" fmla="val 334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227822" y="3965464"/>
            <a:ext cx="3721979" cy="578882"/>
          </a:xfrm>
          <a:prstGeom prst="wedgeRoundRectCallout">
            <a:avLst>
              <a:gd name="adj1" fmla="val -53402"/>
              <a:gd name="adj2" fmla="val 484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841766" y="5028331"/>
            <a:ext cx="4114800" cy="578882"/>
          </a:xfrm>
          <a:prstGeom prst="wedgeRoundRectCallout">
            <a:avLst>
              <a:gd name="adj1" fmla="val -55789"/>
              <a:gd name="adj2" fmla="val -510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(от тип число)</a:t>
            </a: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uiExpand="1" build="p"/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/>
              <a:t>съхраняват </a:t>
            </a:r>
            <a:r>
              <a:rPr lang="bg-BG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dirty="0"/>
              <a:t>Число, буква, текст (низ), дата, цвят, картинка, </a:t>
            </a:r>
            <a:endParaRPr lang="en-US" dirty="0"/>
          </a:p>
          <a:p>
            <a:pPr marL="609219" lvl="1" indent="0">
              <a:buNone/>
            </a:pPr>
            <a:r>
              <a:rPr lang="bg-BG" dirty="0"/>
              <a:t>списък</a:t>
            </a:r>
            <a:r>
              <a:rPr lang="en-US" dirty="0"/>
              <a:t>, …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double</a:t>
            </a:r>
            <a:r>
              <a:rPr lang="en-US" dirty="0"/>
              <a:t> 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char</a:t>
            </a:r>
            <a:r>
              <a:rPr lang="en-US" dirty="0"/>
              <a:t> 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символ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'b'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'#'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string</a:t>
            </a:r>
            <a:r>
              <a:rPr lang="en-US" dirty="0"/>
              <a:t> 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 (низ)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Banana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  <a:endParaRPr lang="bg-BG" dirty="0"/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DateTime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дата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01-07-2017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06/06/1997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082576-52D4-4112-BB4D-6580ED6D94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Четене на потребителски вход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9BA30-29BF-4014-B942-4A76112607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Работа с конзола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219200"/>
            <a:ext cx="2665008" cy="269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8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7374" y="1347002"/>
            <a:ext cx="9927138" cy="5276048"/>
          </a:xfrm>
        </p:spPr>
        <p:txBody>
          <a:bodyPr/>
          <a:lstStyle/>
          <a:p>
            <a:r>
              <a:rPr lang="bg-BG" sz="3200" dirty="0"/>
              <a:t>Всичко, което </a:t>
            </a:r>
            <a:r>
              <a:rPr lang="bg-BG" sz="3200" dirty="0">
                <a:solidFill>
                  <a:schemeClr val="bg1"/>
                </a:solidFill>
              </a:rPr>
              <a:t>получаваме</a:t>
            </a:r>
            <a:r>
              <a:rPr lang="bg-BG" sz="3200" dirty="0"/>
              <a:t> 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конзолата</a:t>
            </a:r>
            <a:r>
              <a:rPr lang="bg-BG" sz="3200" dirty="0"/>
              <a:t>, </a:t>
            </a:r>
            <a:br>
              <a:rPr lang="en-US" sz="3200" dirty="0"/>
            </a:br>
            <a:r>
              <a:rPr lang="bg-BG" sz="3200" dirty="0"/>
              <a:t>идва под формата на </a:t>
            </a:r>
            <a:r>
              <a:rPr lang="bg-BG" sz="3200" dirty="0">
                <a:solidFill>
                  <a:schemeClr val="bg1"/>
                </a:solidFill>
              </a:rPr>
              <a:t>текст</a:t>
            </a:r>
          </a:p>
          <a:p>
            <a:pPr lvl="1"/>
            <a:r>
              <a:rPr lang="bg-BG" sz="3000" dirty="0"/>
              <a:t>Всичко, което </a:t>
            </a:r>
            <a:r>
              <a:rPr lang="bg-BG" sz="3000" dirty="0">
                <a:solidFill>
                  <a:schemeClr val="bg1"/>
                </a:solidFill>
              </a:rPr>
              <a:t>печатаме</a:t>
            </a:r>
            <a:r>
              <a:rPr lang="bg-BG" sz="3000" dirty="0"/>
              <a:t>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конзолата</a:t>
            </a:r>
            <a:r>
              <a:rPr lang="bg-BG" sz="3000" dirty="0"/>
              <a:t>, се </a:t>
            </a:r>
            <a:r>
              <a:rPr lang="bg-BG" sz="3000" dirty="0">
                <a:solidFill>
                  <a:schemeClr val="bg1"/>
                </a:solidFill>
              </a:rPr>
              <a:t>преобразува в текст</a:t>
            </a:r>
          </a:p>
          <a:p>
            <a:r>
              <a:rPr lang="bg-BG" dirty="0"/>
              <a:t>Команда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четене</a:t>
            </a:r>
            <a:r>
              <a:rPr lang="bg-BG" dirty="0"/>
              <a:t> от конзолата:</a:t>
            </a:r>
          </a:p>
          <a:p>
            <a:pPr lvl="1"/>
            <a:r>
              <a:rPr lang="bg-BG" dirty="0"/>
              <a:t>Връща ни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текстът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въведен</a:t>
            </a:r>
            <a:r>
              <a:rPr lang="bg-BG" dirty="0"/>
              <a:t> от потребителя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198812" y="5181600"/>
            <a:ext cx="7239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1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4812" y="1117410"/>
            <a:ext cx="10033549" cy="5276048"/>
          </a:xfrm>
        </p:spPr>
        <p:txBody>
          <a:bodyPr/>
          <a:lstStyle/>
          <a:p>
            <a:r>
              <a:rPr lang="bg-BG" sz="3600" dirty="0"/>
              <a:t>Програма, която </a:t>
            </a:r>
            <a:r>
              <a:rPr lang="bg-BG" sz="3600" dirty="0">
                <a:solidFill>
                  <a:schemeClr val="bg1"/>
                </a:solidFill>
              </a:rPr>
              <a:t>чете</a:t>
            </a:r>
            <a:r>
              <a:rPr lang="bg-BG" sz="3600" dirty="0"/>
              <a:t> име от конзолата и го </a:t>
            </a:r>
            <a:br>
              <a:rPr lang="bg-BG" sz="3600" dirty="0"/>
            </a:br>
            <a:r>
              <a:rPr lang="bg-BG" sz="3600" dirty="0">
                <a:solidFill>
                  <a:schemeClr val="bg1"/>
                </a:solidFill>
              </a:rPr>
              <a:t>принтира</a:t>
            </a:r>
            <a:r>
              <a:rPr lang="bg-BG" sz="3600" dirty="0"/>
              <a:t>:</a:t>
            </a:r>
            <a:endParaRPr lang="en-US" sz="3600" dirty="0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482131" y="1888752"/>
            <a:ext cx="6661455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Console.WriteLine(name);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E47DBF83-D8DB-455C-8B82-C78F84C96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0600" y="4486633"/>
            <a:ext cx="1430074" cy="578882"/>
          </a:xfrm>
          <a:prstGeom prst="wedgeRoundRectCallout">
            <a:avLst>
              <a:gd name="adj1" fmla="val 70275"/>
              <a:gd name="adj2" fmla="val -581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Изход</a:t>
            </a:r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E0F631D5-B1D2-41A9-A3DA-B77EE5EE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999" y="3622079"/>
            <a:ext cx="2801675" cy="578882"/>
          </a:xfrm>
          <a:prstGeom prst="wedgeRoundRectCallout">
            <a:avLst>
              <a:gd name="adj1" fmla="val 60365"/>
              <a:gd name="adj2" fmla="val 312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Примерен вход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6739C2-0BF3-4003-8FFA-429DEEDF1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282" y="3429000"/>
            <a:ext cx="5584471" cy="150793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269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7212" y="1138314"/>
            <a:ext cx="10033549" cy="5276048"/>
          </a:xfrm>
        </p:spPr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пресмятане на лице на квадрат със страна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59308" y="3276600"/>
            <a:ext cx="8107103" cy="14450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 = </a:t>
            </a:r>
            <a:r>
              <a:rPr lang="nn-NO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59308" y="1901298"/>
            <a:ext cx="810710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84409" y="630409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 </a:t>
            </a:r>
            <a:r>
              <a:rPr lang="en-US" sz="2400" dirty="0">
                <a:solidFill>
                  <a:srgbClr val="FFA000"/>
                </a:solidFill>
                <a:hlinkClick r:id="rId3"/>
              </a:rPr>
              <a:t>https://judge.softuni.bg/Contests/Practice/Index/1011#0</a:t>
            </a:r>
            <a:r>
              <a:rPr lang="en-US" sz="2400" dirty="0">
                <a:solidFill>
                  <a:srgbClr val="FFA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360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2236</Words>
  <Application>Microsoft Office PowerPoint</Application>
  <PresentationFormat>Custom</PresentationFormat>
  <Paragraphs>377</Paragraphs>
  <Slides>34</Slides>
  <Notes>26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Прости операции и пресмятания</vt:lpstr>
      <vt:lpstr>Съдържание</vt:lpstr>
      <vt:lpstr>PowerPoint Presentation</vt:lpstr>
      <vt:lpstr>Променливи</vt:lpstr>
      <vt:lpstr>Типове данни</vt:lpstr>
      <vt:lpstr>PowerPoint Presentation</vt:lpstr>
      <vt:lpstr>Прочитане на текст</vt:lpstr>
      <vt:lpstr>Четене на текст</vt:lpstr>
      <vt:lpstr>Четене на числа</vt:lpstr>
      <vt:lpstr>Четене на дробно число</vt:lpstr>
      <vt:lpstr>PowerPoint Presentation</vt:lpstr>
      <vt:lpstr>Поздрав по име - пример</vt:lpstr>
      <vt:lpstr>Поздрав по име - решение</vt:lpstr>
      <vt:lpstr>Съединяване на текст и число</vt:lpstr>
      <vt:lpstr>Аритметични операции: + и -</vt:lpstr>
      <vt:lpstr>Аритметични операции: * и /</vt:lpstr>
      <vt:lpstr>Аритметични операции: %</vt:lpstr>
      <vt:lpstr>Особености при деление на числа</vt:lpstr>
      <vt:lpstr>Числени изрази</vt:lpstr>
      <vt:lpstr>PowerPoint Presentation</vt:lpstr>
      <vt:lpstr>PowerPoint Presentation</vt:lpstr>
      <vt:lpstr>Съединяване на текст и числа</vt:lpstr>
      <vt:lpstr>Закръгляне на числа</vt:lpstr>
      <vt:lpstr>PowerPoint Presentation</vt:lpstr>
      <vt:lpstr>Периметър и лице на кръг – пример</vt:lpstr>
      <vt:lpstr>Периметър и лице на кръг – решение</vt:lpstr>
      <vt:lpstr>Лице на правоъгълник в равнината – пример</vt:lpstr>
      <vt:lpstr>Лице на правоъгълник в равнината – решение</vt:lpstr>
      <vt:lpstr>Какво научихме днес?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2018-09-26T07:30:19Z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