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ministratordecisionres151-my.sharepoint.com/personal/aleli_villarin_decisionresearch_com/Documents/QA%20Files/Beazley/Sprint%20QA%20Metrics%20Report/2022/QA%20Metric%20Reports%202022%20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 Summary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Regression Summary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2B-4988-A234-AB98000804CF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2B-4988-A234-AB98000804C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July19!$E$4:$E$5</c:f>
              <c:strCache>
                <c:ptCount val="2"/>
                <c:pt idx="0">
                  <c:v>Manual</c:v>
                </c:pt>
                <c:pt idx="1">
                  <c:v>Automation</c:v>
                </c:pt>
              </c:strCache>
            </c:strRef>
          </c:cat>
          <c:val>
            <c:numRef>
              <c:f>July19!$F$4:$F$5</c:f>
              <c:numCache>
                <c:formatCode>0%</c:formatCode>
                <c:ptCount val="2"/>
                <c:pt idx="0">
                  <c:v>0.30177514792899407</c:v>
                </c:pt>
                <c:pt idx="1">
                  <c:v>0.69822485207100593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2B-4988-A234-AB98000804C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E772-85E3-4AAE-B37C-B1B5BEA7F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2008C-98B1-458E-8E83-DB469BF8C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8ACC-C1CC-4609-A3AC-82DEAAAE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9F68-5B91-4773-9E10-D6F491C1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492F-A307-4C33-9E19-5BBBE857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DED-1EA1-40C6-BC65-1F45E21D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0FBCE-5982-437C-9E1E-C6680ACF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8B1-BEBB-4A3C-91FF-8ACCD301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32F2-34D0-42DC-BCDC-301744D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D5619-7AC3-4CED-BBBB-BB4DBC09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15869-70DF-4325-A254-2A4E7AC0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CAD16-6F5F-443E-B405-0A3C8E361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98F3-73D0-4D94-9B91-EA76CC95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DD38-18CE-4627-8C8E-9EA9DD87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4971-2E33-4714-8969-AC6F5267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7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4DDC-FAD0-497A-B12D-C8B5BEE5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ABCA-F9EB-4579-A911-48AA12D3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E5B1-31CD-4256-AD18-AE320C8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5F76-D97A-45CA-8144-868C9324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EC49-AA3B-4D83-ACB8-2F1FB047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D9AC-A663-4BD8-8F2B-E110F3F1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9495-27F2-4202-BF27-4740E9A8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13CF-2136-4F40-9606-E242E230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E890-CADB-4490-ACF7-15A2021F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1588-1AD0-459B-B667-B8CA0B9D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EC3-13BE-444F-9D71-1C63E396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9738-2C3E-4F17-A990-ECA4C0F82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1AF9-FDCF-46BF-8DFA-FFF14C0B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B807-A92B-4FE4-9E9C-104B7166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B5FD3-EB10-4F62-8548-06E97483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80711-675D-405C-BCA5-91D3EA1E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D788-5EE9-4976-8310-859D8117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AFA5-8A45-4BD5-B8A8-F9B4ADCE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4A326-3DAC-4AEA-AC1B-CABD318F3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8B9D-5A6B-4B13-BA9D-FEAA4A87B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0834C-4313-44AD-8CFA-6F5D0EED8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5A533-3896-483F-A105-1120F8D5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9FF13-A15D-4523-AAC5-35CBFC49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64C8B-76C2-4B80-860F-6E9B701C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AF6D-22D3-4556-9708-462DA34E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A9CD5-F0A9-43F3-9A87-F39DF28A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2548D-63AF-4343-A7E2-496D1B62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53DF6-604F-450B-B1C9-F05941D1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5ED16-20AE-4FB1-8AEF-77844797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9E9E8-1275-440B-9A7A-B39D9F3C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4A946-5377-4EDD-90BF-4C060C53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3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0862-C7B5-4E72-9EF8-66C328EF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D729-16E5-412D-BAE0-C03C3565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9FE7D-F76C-45DF-A344-A2CF4F86B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4B614-7BA5-4D67-8F07-BE627FEF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01D4F-70A8-4390-B77B-CCE628B6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248E4-D9C1-4D90-8398-C0F7DB15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CC1E-5251-4B6B-8CAD-C4A87055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2BAFC-A8B0-4DB8-B48F-59384F71A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58896-EC4D-4233-A8EC-15737321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FB22C-7DB7-477C-B641-FC0BA0BF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2210-BE7C-4B7D-ADAC-8293A252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648C6-7843-44C4-AFA4-0FA8CF6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D3970-2DA2-4233-B5DF-5275D8AA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EB5E1-F7A8-4119-8E50-389DBA6C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FC-0E25-4B26-B8CE-8EB3B24B6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40E6-56DD-4D5B-806A-DF222BA22874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3244-7B91-4275-B7D5-34BA691D6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F642-091C-40CF-B999-70AA60601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CF6D0-29EB-40F6-9B2F-C440DAFB0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42F6-1411-4103-8996-C5208610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589" y="3964769"/>
            <a:ext cx="6115878" cy="643559"/>
          </a:xfrm>
        </p:spPr>
        <p:txBody>
          <a:bodyPr>
            <a:normAutofit/>
          </a:bodyPr>
          <a:lstStyle/>
          <a:p>
            <a:pPr algn="l"/>
            <a:r>
              <a:rPr lang="en-US" sz="3600" b="1" spc="-209" dirty="0">
                <a:solidFill>
                  <a:srgbClr val="CF118C"/>
                </a:solidFill>
              </a:rPr>
              <a:t>Sprint and Operational Recap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8BE93-6BA1-432A-85A2-5068271D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29" y="977146"/>
            <a:ext cx="2714526" cy="13069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6A55D4-A97F-4C62-8477-7E4C53421E57}"/>
              </a:ext>
            </a:extLst>
          </p:cNvPr>
          <p:cNvSpPr txBox="1">
            <a:spLocks/>
          </p:cNvSpPr>
          <p:nvPr/>
        </p:nvSpPr>
        <p:spPr>
          <a:xfrm>
            <a:off x="3343588" y="4634415"/>
            <a:ext cx="6115878" cy="643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pc="-209" dirty="0" smtClean="0">
                <a:solidFill>
                  <a:srgbClr val="CF118C"/>
                </a:solidFill>
              </a:rPr>
              <a:t>Production: </a:t>
            </a:r>
            <a:r>
              <a:rPr lang="en-US" sz="3600" b="1" spc="-209" dirty="0" smtClean="0">
                <a:solidFill>
                  <a:srgbClr val="CF118C"/>
                </a:solidFill>
              </a:rPr>
              <a:t>August 05</a:t>
            </a:r>
            <a:r>
              <a:rPr lang="en-US" sz="3600" b="1" spc="-209" dirty="0" smtClean="0">
                <a:solidFill>
                  <a:srgbClr val="CF118C"/>
                </a:solidFill>
              </a:rPr>
              <a:t>, </a:t>
            </a:r>
            <a:r>
              <a:rPr lang="en-US" sz="3600" b="1" spc="-209" dirty="0">
                <a:solidFill>
                  <a:srgbClr val="CF118C"/>
                </a:solidFill>
              </a:rPr>
              <a:t>2022</a:t>
            </a:r>
          </a:p>
        </p:txBody>
      </p:sp>
      <p:pic>
        <p:nvPicPr>
          <p:cNvPr id="1026" name="Picture 2" descr="Post Intelligence - company profile: Beazley - Insurance Post">
            <a:extLst>
              <a:ext uri="{FF2B5EF4-FFF2-40B4-BE49-F238E27FC236}">
                <a16:creationId xmlns:a16="http://schemas.microsoft.com/office/drawing/2014/main" id="{D767A499-1EE9-47B6-9345-C0F6BA96F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4"/>
          <a:stretch/>
        </p:blipFill>
        <p:spPr bwMode="auto">
          <a:xfrm>
            <a:off x="1789029" y="2434286"/>
            <a:ext cx="3306831" cy="16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62C7BE-AAF3-4935-91F6-9808DC667693}"/>
              </a:ext>
            </a:extLst>
          </p:cNvPr>
          <p:cNvCxnSpPr/>
          <p:nvPr/>
        </p:nvCxnSpPr>
        <p:spPr>
          <a:xfrm>
            <a:off x="1804364" y="3781711"/>
            <a:ext cx="0" cy="14536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1FB46-AA0A-4BA7-BC2F-99C8166AB8BA}"/>
              </a:ext>
            </a:extLst>
          </p:cNvPr>
          <p:cNvCxnSpPr>
            <a:cxnSpLocks/>
          </p:cNvCxnSpPr>
          <p:nvPr/>
        </p:nvCxnSpPr>
        <p:spPr>
          <a:xfrm>
            <a:off x="1804364" y="5235311"/>
            <a:ext cx="134192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DE97EC-E906-4B6C-BBBE-E32810A4EA58}"/>
              </a:ext>
            </a:extLst>
          </p:cNvPr>
          <p:cNvCxnSpPr>
            <a:cxnSpLocks/>
          </p:cNvCxnSpPr>
          <p:nvPr/>
        </p:nvCxnSpPr>
        <p:spPr>
          <a:xfrm>
            <a:off x="10532353" y="1581476"/>
            <a:ext cx="0" cy="365383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75D543-E38D-4540-83F7-4F054A1220CB}"/>
              </a:ext>
            </a:extLst>
          </p:cNvPr>
          <p:cNvCxnSpPr>
            <a:cxnSpLocks/>
          </p:cNvCxnSpPr>
          <p:nvPr/>
        </p:nvCxnSpPr>
        <p:spPr>
          <a:xfrm flipH="1">
            <a:off x="8426335" y="5209224"/>
            <a:ext cx="210601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DF8E9-9DC8-4D1C-A1C5-F91CF4F12596}"/>
              </a:ext>
            </a:extLst>
          </p:cNvPr>
          <p:cNvCxnSpPr>
            <a:cxnSpLocks/>
          </p:cNvCxnSpPr>
          <p:nvPr/>
        </p:nvCxnSpPr>
        <p:spPr>
          <a:xfrm>
            <a:off x="5095860" y="1581476"/>
            <a:ext cx="5436493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96A55D4-A97F-4C62-8477-7E4C53421E57}"/>
              </a:ext>
            </a:extLst>
          </p:cNvPr>
          <p:cNvSpPr txBox="1">
            <a:spLocks/>
          </p:cNvSpPr>
          <p:nvPr/>
        </p:nvSpPr>
        <p:spPr>
          <a:xfrm>
            <a:off x="3343588" y="5277974"/>
            <a:ext cx="6115878" cy="643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spc="-209" dirty="0" smtClean="0">
                <a:solidFill>
                  <a:srgbClr val="CF118C"/>
                </a:solidFill>
              </a:rPr>
              <a:t>Production: </a:t>
            </a:r>
            <a:r>
              <a:rPr lang="en-US" sz="3600" b="1" spc="-209" dirty="0" smtClean="0">
                <a:solidFill>
                  <a:srgbClr val="CF118C"/>
                </a:solidFill>
              </a:rPr>
              <a:t>August</a:t>
            </a:r>
            <a:r>
              <a:rPr lang="en-US" sz="3600" b="1" spc="-209" dirty="0" smtClean="0">
                <a:solidFill>
                  <a:srgbClr val="CF118C"/>
                </a:solidFill>
              </a:rPr>
              <a:t> 12</a:t>
            </a:r>
            <a:r>
              <a:rPr lang="en-US" sz="3600" b="1" spc="-209" dirty="0" smtClean="0">
                <a:solidFill>
                  <a:srgbClr val="CF118C"/>
                </a:solidFill>
              </a:rPr>
              <a:t>, 2022</a:t>
            </a:r>
            <a:endParaRPr lang="en-US" sz="3600" b="1" spc="-209" dirty="0">
              <a:solidFill>
                <a:srgbClr val="CF1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5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CCCA-F7B1-4B77-BE66-62218C6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79" y="264295"/>
            <a:ext cx="10631821" cy="63577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F118C"/>
                </a:solidFill>
              </a:rPr>
              <a:t>Completed Sprint : </a:t>
            </a:r>
            <a:r>
              <a:rPr lang="en-US" sz="2400" dirty="0">
                <a:solidFill>
                  <a:srgbClr val="CF118C"/>
                </a:solidFill>
              </a:rPr>
              <a:t>July 29th, 2022– Aug  12th, 2022 </a:t>
            </a:r>
            <a:endParaRPr lang="en-US" sz="2400" dirty="0">
              <a:solidFill>
                <a:srgbClr val="CF118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62F9-3821-4FD3-A968-5E29B678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79" y="1011601"/>
            <a:ext cx="10748041" cy="408880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F118C"/>
                </a:solidFill>
              </a:rPr>
              <a:t>Objective</a:t>
            </a:r>
            <a:r>
              <a:rPr lang="en-US" sz="2400" dirty="0" smtClean="0">
                <a:solidFill>
                  <a:srgbClr val="CF118C"/>
                </a:solidFill>
              </a:rPr>
              <a:t>: </a:t>
            </a:r>
            <a:r>
              <a:rPr lang="en-US" sz="1800" dirty="0" smtClean="0">
                <a:solidFill>
                  <a:srgbClr val="CF118C"/>
                </a:solidFill>
              </a:rPr>
              <a:t>BBR updates and defect resolution</a:t>
            </a:r>
            <a:endParaRPr lang="en-US" sz="1800" dirty="0">
              <a:solidFill>
                <a:srgbClr val="CF118C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37154E-D079-4ABC-A1B0-FD899A017809}"/>
              </a:ext>
            </a:extLst>
          </p:cNvPr>
          <p:cNvCxnSpPr>
            <a:cxnSpLocks/>
          </p:cNvCxnSpPr>
          <p:nvPr/>
        </p:nvCxnSpPr>
        <p:spPr>
          <a:xfrm>
            <a:off x="721979" y="861022"/>
            <a:ext cx="107480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96F4C-501F-4D97-887E-BC0105CE160C}"/>
              </a:ext>
            </a:extLst>
          </p:cNvPr>
          <p:cNvCxnSpPr>
            <a:cxnSpLocks/>
          </p:cNvCxnSpPr>
          <p:nvPr/>
        </p:nvCxnSpPr>
        <p:spPr>
          <a:xfrm>
            <a:off x="721979" y="6444958"/>
            <a:ext cx="107480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208F5-39A0-4B56-93EF-DA0B97325C25}"/>
              </a:ext>
            </a:extLst>
          </p:cNvPr>
          <p:cNvSpPr/>
          <p:nvPr/>
        </p:nvSpPr>
        <p:spPr>
          <a:xfrm>
            <a:off x="721980" y="1891106"/>
            <a:ext cx="4973426" cy="445324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118C"/>
                </a:solidFill>
              </a:rPr>
              <a:t>Beazley Breach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Sublimit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Updates to application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F118C"/>
                </a:solidFill>
              </a:rPr>
              <a:t>MediaTech Package</a:t>
            </a:r>
            <a:endParaRPr lang="en-US" dirty="0" smtClean="0">
              <a:solidFill>
                <a:srgbClr val="CF118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Dynamic </a:t>
            </a:r>
            <a:r>
              <a:rPr lang="en-US" dirty="0" smtClean="0">
                <a:solidFill>
                  <a:schemeClr val="tx1"/>
                </a:solidFill>
              </a:rPr>
              <a:t>sub-limit rating based on answers to RSA </a:t>
            </a:r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F118C"/>
                </a:solidFill>
              </a:rPr>
              <a:t>Defects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large number of defects were resolved with this </a:t>
            </a:r>
            <a:r>
              <a:rPr lang="en-US" dirty="0" smtClean="0">
                <a:solidFill>
                  <a:schemeClr val="tx1"/>
                </a:solidFill>
              </a:rPr>
              <a:t>release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Now allowing special characters that were once blocked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Corrected a renewal creation issue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19612D-6495-4C95-A708-997417316289}"/>
              </a:ext>
            </a:extLst>
          </p:cNvPr>
          <p:cNvSpPr txBox="1">
            <a:spLocks/>
          </p:cNvSpPr>
          <p:nvPr/>
        </p:nvSpPr>
        <p:spPr>
          <a:xfrm>
            <a:off x="721979" y="1521093"/>
            <a:ext cx="4973427" cy="353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Key Functional Deliveries and Highlights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208F5-39A0-4B56-93EF-DA0B97325C25}"/>
              </a:ext>
            </a:extLst>
          </p:cNvPr>
          <p:cNvSpPr/>
          <p:nvPr/>
        </p:nvSpPr>
        <p:spPr>
          <a:xfrm>
            <a:off x="6122126" y="4696337"/>
            <a:ext cx="5347894" cy="164800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CF118C"/>
                </a:solidFill>
              </a:rPr>
              <a:t>The team was able to balance defect resolution with the delivery of priority stories</a:t>
            </a:r>
            <a:endParaRPr lang="en-US" sz="1700" dirty="0">
              <a:solidFill>
                <a:srgbClr val="CF118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44" y="1874966"/>
            <a:ext cx="4595258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CCCA-F7B1-4B77-BE66-62218C6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79" y="224369"/>
            <a:ext cx="10631821" cy="6357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F118C"/>
                </a:solidFill>
              </a:rPr>
              <a:t>Completed Sprint : </a:t>
            </a:r>
            <a:r>
              <a:rPr lang="en-US" sz="2400" dirty="0">
                <a:solidFill>
                  <a:srgbClr val="CF118C"/>
                </a:solidFill>
              </a:rPr>
              <a:t>July 29th</a:t>
            </a:r>
            <a:r>
              <a:rPr lang="en-US" sz="2400" spc="-209" dirty="0">
                <a:solidFill>
                  <a:srgbClr val="CF118C"/>
                </a:solidFill>
              </a:rPr>
              <a:t>, 2022– Aug  </a:t>
            </a:r>
            <a:r>
              <a:rPr lang="en-US" sz="2400" spc="-209" dirty="0" smtClean="0">
                <a:solidFill>
                  <a:srgbClr val="CF118C"/>
                </a:solidFill>
              </a:rPr>
              <a:t>12th</a:t>
            </a:r>
            <a:r>
              <a:rPr lang="en-US" sz="2400" spc="-209" dirty="0">
                <a:solidFill>
                  <a:srgbClr val="CF118C"/>
                </a:solidFill>
              </a:rPr>
              <a:t>, 2022 </a:t>
            </a:r>
            <a:endParaRPr lang="en-US" sz="2400" dirty="0">
              <a:solidFill>
                <a:srgbClr val="CF118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62F9-3821-4FD3-A968-5E29B678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79" y="935055"/>
            <a:ext cx="10748041" cy="604733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CF118C"/>
                </a:solidFill>
              </a:rPr>
              <a:t>Quality Assurance</a:t>
            </a:r>
            <a:endParaRPr lang="en-US" sz="3200" dirty="0">
              <a:solidFill>
                <a:srgbClr val="CF118C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37154E-D079-4ABC-A1B0-FD899A017809}"/>
              </a:ext>
            </a:extLst>
          </p:cNvPr>
          <p:cNvCxnSpPr>
            <a:cxnSpLocks/>
          </p:cNvCxnSpPr>
          <p:nvPr/>
        </p:nvCxnSpPr>
        <p:spPr>
          <a:xfrm>
            <a:off x="721979" y="861022"/>
            <a:ext cx="107480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96F4C-501F-4D97-887E-BC0105CE160C}"/>
              </a:ext>
            </a:extLst>
          </p:cNvPr>
          <p:cNvCxnSpPr>
            <a:cxnSpLocks/>
          </p:cNvCxnSpPr>
          <p:nvPr/>
        </p:nvCxnSpPr>
        <p:spPr>
          <a:xfrm>
            <a:off x="721979" y="6628433"/>
            <a:ext cx="107480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5081CA0-C44F-4E0A-9F70-0B9E0E071F91}"/>
              </a:ext>
            </a:extLst>
          </p:cNvPr>
          <p:cNvSpPr/>
          <p:nvPr/>
        </p:nvSpPr>
        <p:spPr>
          <a:xfrm>
            <a:off x="749883" y="1886036"/>
            <a:ext cx="5829911" cy="470766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118C"/>
                </a:solidFill>
              </a:rPr>
              <a:t>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96% automated regression passed including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run 124 automation scripts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96 end to end scenarios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28 API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118C"/>
                </a:solidFill>
              </a:rPr>
              <a:t>Manual Regression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Bug Fixes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Key Deliverable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BBR – API </a:t>
            </a:r>
            <a:r>
              <a:rPr lang="en-US" dirty="0">
                <a:solidFill>
                  <a:schemeClr val="tx1"/>
                </a:solidFill>
              </a:rPr>
              <a:t>Retail Business industry class is Allowed but was Declined in DRC - No pricings</a:t>
            </a:r>
            <a:endParaRPr lang="en-US" sz="1600" dirty="0">
              <a:solidFill>
                <a:schemeClr val="tx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BBR – API – Industry Class Updates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BMT - Add BMT Endorsement for CA -Music Copyright Claims Exclusion endorsement - E14973 082021 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25631-5FCE-48E0-9159-0FC5EDF20776}"/>
              </a:ext>
            </a:extLst>
          </p:cNvPr>
          <p:cNvSpPr/>
          <p:nvPr/>
        </p:nvSpPr>
        <p:spPr>
          <a:xfrm>
            <a:off x="6884068" y="1891105"/>
            <a:ext cx="4585952" cy="357169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F118C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441B320-6EC7-48AB-99CB-45BC9B80BA2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04028" y="21422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5B00892-B529-42A9-9173-43FFBDD80B4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98020" y="1896892"/>
          <a:ext cx="4572000" cy="3565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01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CCCA-F7B1-4B77-BE66-62218C6D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79" y="264295"/>
            <a:ext cx="10631821" cy="6357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F118C"/>
                </a:solidFill>
              </a:rPr>
              <a:t>Current Sprint : </a:t>
            </a:r>
            <a:r>
              <a:rPr lang="en-US" sz="2400" dirty="0" smtClean="0">
                <a:solidFill>
                  <a:srgbClr val="CF118C"/>
                </a:solidFill>
              </a:rPr>
              <a:t>Beginning </a:t>
            </a:r>
            <a:r>
              <a:rPr lang="en-US" sz="2400" spc="-209" dirty="0" smtClean="0">
                <a:solidFill>
                  <a:srgbClr val="CF118C"/>
                </a:solidFill>
              </a:rPr>
              <a:t>August 05, </a:t>
            </a:r>
            <a:r>
              <a:rPr lang="en-US" sz="2400" spc="-209" dirty="0" smtClean="0">
                <a:solidFill>
                  <a:srgbClr val="CF118C"/>
                </a:solidFill>
              </a:rPr>
              <a:t>2022</a:t>
            </a:r>
            <a:endParaRPr lang="en-US" sz="2400" dirty="0">
              <a:solidFill>
                <a:srgbClr val="CF118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262F9-3821-4FD3-A968-5E29B678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79" y="1011601"/>
            <a:ext cx="10748041" cy="380022"/>
          </a:xfr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CF118C"/>
                </a:solidFill>
              </a:rPr>
              <a:t>Objective:</a:t>
            </a:r>
            <a:r>
              <a:rPr lang="en-US" sz="2400" dirty="0">
                <a:solidFill>
                  <a:srgbClr val="CF118C"/>
                </a:solidFill>
              </a:rPr>
              <a:t> </a:t>
            </a:r>
            <a:r>
              <a:rPr lang="en-US" sz="1900" dirty="0" smtClean="0">
                <a:solidFill>
                  <a:srgbClr val="CF118C"/>
                </a:solidFill>
              </a:rPr>
              <a:t>API, Endorsements, Defects</a:t>
            </a:r>
            <a:endParaRPr lang="en-US" sz="1900" dirty="0">
              <a:solidFill>
                <a:srgbClr val="CF118C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37154E-D079-4ABC-A1B0-FD899A017809}"/>
              </a:ext>
            </a:extLst>
          </p:cNvPr>
          <p:cNvCxnSpPr>
            <a:cxnSpLocks/>
          </p:cNvCxnSpPr>
          <p:nvPr/>
        </p:nvCxnSpPr>
        <p:spPr>
          <a:xfrm>
            <a:off x="721979" y="861022"/>
            <a:ext cx="107480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96F4C-501F-4D97-887E-BC0105CE160C}"/>
              </a:ext>
            </a:extLst>
          </p:cNvPr>
          <p:cNvCxnSpPr>
            <a:cxnSpLocks/>
          </p:cNvCxnSpPr>
          <p:nvPr/>
        </p:nvCxnSpPr>
        <p:spPr>
          <a:xfrm>
            <a:off x="721979" y="6444958"/>
            <a:ext cx="107480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1B208F5-39A0-4B56-93EF-DA0B97325C25}"/>
              </a:ext>
            </a:extLst>
          </p:cNvPr>
          <p:cNvSpPr/>
          <p:nvPr/>
        </p:nvSpPr>
        <p:spPr>
          <a:xfrm>
            <a:off x="6122127" y="4698460"/>
            <a:ext cx="5347894" cy="164800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F118C"/>
                </a:solidFill>
              </a:rPr>
              <a:t>We are </a:t>
            </a:r>
            <a:r>
              <a:rPr lang="en-US" dirty="0">
                <a:solidFill>
                  <a:srgbClr val="CF118C"/>
                </a:solidFill>
              </a:rPr>
              <a:t>on track </a:t>
            </a:r>
            <a:r>
              <a:rPr lang="en-US" dirty="0" smtClean="0">
                <a:solidFill>
                  <a:srgbClr val="CF118C"/>
                </a:solidFill>
              </a:rPr>
              <a:t>to </a:t>
            </a:r>
            <a:r>
              <a:rPr lang="en-US" dirty="0" smtClean="0">
                <a:solidFill>
                  <a:srgbClr val="CF118C"/>
                </a:solidFill>
              </a:rPr>
              <a:t>deliver high priority features along with several defect fixes to UAT on 8/16/22.</a:t>
            </a:r>
            <a:endParaRPr lang="en-US" dirty="0">
              <a:solidFill>
                <a:srgbClr val="CF118C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9612D-6495-4C95-A708-997417316289}"/>
              </a:ext>
            </a:extLst>
          </p:cNvPr>
          <p:cNvSpPr txBox="1">
            <a:spLocks/>
          </p:cNvSpPr>
          <p:nvPr/>
        </p:nvSpPr>
        <p:spPr>
          <a:xfrm>
            <a:off x="721979" y="1521093"/>
            <a:ext cx="5225975" cy="353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Key Functional Deliveries and Highlights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519612D-6495-4C95-A708-997417316289}"/>
              </a:ext>
            </a:extLst>
          </p:cNvPr>
          <p:cNvSpPr txBox="1">
            <a:spLocks/>
          </p:cNvSpPr>
          <p:nvPr/>
        </p:nvSpPr>
        <p:spPr>
          <a:xfrm>
            <a:off x="6898394" y="1521877"/>
            <a:ext cx="3787468" cy="353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Current Sprint Status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B208F5-39A0-4B56-93EF-DA0B97325C25}"/>
              </a:ext>
            </a:extLst>
          </p:cNvPr>
          <p:cNvSpPr/>
          <p:nvPr/>
        </p:nvSpPr>
        <p:spPr>
          <a:xfrm>
            <a:off x="721978" y="1874967"/>
            <a:ext cx="5225975" cy="448667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F118C"/>
                </a:solidFill>
              </a:rPr>
              <a:t>Beazley Breach Response</a:t>
            </a:r>
            <a:endParaRPr lang="en-US" dirty="0">
              <a:solidFill>
                <a:srgbClr val="CF118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Adding/updating several endorsements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Industry Class updates for including Surplus 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Including RSA logic to update sub-limits instead of blocking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F118C"/>
                </a:solidFill>
              </a:rPr>
              <a:t>MediaTech Package</a:t>
            </a:r>
            <a:endParaRPr lang="en-US" dirty="0">
              <a:solidFill>
                <a:srgbClr val="CF118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Update to the NJ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F118C"/>
                </a:solidFill>
              </a:rPr>
              <a:t>Defects/Improvements</a:t>
            </a:r>
            <a:endParaRPr lang="en-US" dirty="0">
              <a:solidFill>
                <a:srgbClr val="CF118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Invoice generation issue on rollbacks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Industry class naming corrected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394" y="1903955"/>
            <a:ext cx="3779848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3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44809</TotalTime>
  <Words>267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Sprint and Operational Recap</vt:lpstr>
      <vt:lpstr>Completed Sprint : July 29th, 2022– Aug  12th, 2022 </vt:lpstr>
      <vt:lpstr>Completed Sprint : July 29th, 2022– Aug  12th, 2022 </vt:lpstr>
      <vt:lpstr>Current Sprint : Beginning August 05,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and Operational Recap</dc:title>
  <dc:creator>Kevin Powers</dc:creator>
  <cp:lastModifiedBy>Daniel Diaz</cp:lastModifiedBy>
  <cp:revision>160</cp:revision>
  <dcterms:created xsi:type="dcterms:W3CDTF">2021-06-30T16:42:41Z</dcterms:created>
  <dcterms:modified xsi:type="dcterms:W3CDTF">2022-08-13T01:16:05Z</dcterms:modified>
</cp:coreProperties>
</file>