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4800443b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a4800443b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9a42b29a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cb9a42b29a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b9a42b29a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640cc0b25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640cc0b25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640cc0b25_0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9a42b29a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cb9a42b29a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b9a42b29a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b9a42b29a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cb9a42b29a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cb9a42b29a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40cc0b25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e640cc0b25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640cc0b25_0_3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640cc0b2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640cc0b2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e640cc0b25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640cc0b2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e640cc0b2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640cc0b2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b9a42b29a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cb9a42b29a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b9a42b29a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40cc0b25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e640cc0b25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640cc0b25_0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640cc0b25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e640cc0b25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e640cc0b25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0754095f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4c0754095f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c0754095f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433f781091176ea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5433f781091176ea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433f781091176ea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640cc0b25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e640cc0b2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e640cc0b25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8551ff1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b8551ff1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8551ff17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b9a42b29a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cb9a42b29a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cb9a42b29a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640cc0b25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e640cc0b25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e640cc0b25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854a47ed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b854a47ed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b854a47ed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640cc0b25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e640cc0b25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e640cc0b25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b9a42b29a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cb9a42b29a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cb9a42b29a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e22daa3e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de22daa3e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de22daa3e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640cc0b25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e640cc0b25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e640cc0b25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42b29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cb9a42b29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b9a42b29a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b57cb26a1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5b57cb26a1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40cc0b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640cc0b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640cc0b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42b29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b9a42b29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cb9a42b29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40cc0b25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640cc0b2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640cc0b25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40cc0b2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640cc0b2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640cc0b2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40cc0b25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640cc0b2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640cc0b25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9a42b29a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cb9a42b29a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b9a42b29a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Intro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UN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-grande.png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93111" t="0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/>
          <p:nvPr/>
        </p:nvSpPr>
        <p:spPr>
          <a:xfrm>
            <a:off x="968194" y="532031"/>
            <a:ext cx="562800" cy="5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- 3 Collage">
  <p:cSld name="Pictures - 3 Collag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88" y="804158"/>
            <a:ext cx="6495222" cy="389403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2163900" y="1170975"/>
            <a:ext cx="54000" cy="53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244317" y="1170975"/>
            <a:ext cx="54000" cy="53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2324733" y="1170975"/>
            <a:ext cx="54000" cy="53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Puntos - Megalat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58633" r="0" t="0"/>
          <a:stretch/>
        </p:blipFill>
        <p:spPr>
          <a:xfrm>
            <a:off x="-2" y="556925"/>
            <a:ext cx="692025" cy="19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/>
        </p:nvSpPr>
        <p:spPr>
          <a:xfrm>
            <a:off x="225450" y="186300"/>
            <a:ext cx="462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Claro Video</a:t>
            </a:r>
            <a:endParaRPr sz="1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Punto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225450" y="186300"/>
            <a:ext cx="462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Claro Video</a:t>
            </a:r>
            <a:endParaRPr sz="11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0" y="776875"/>
            <a:ext cx="9144000" cy="436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ama--grande.png"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93111" t="0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1">
  <p:cSld name="Intro Slide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/>
        </p:nvSpPr>
        <p:spPr>
          <a:xfrm>
            <a:off x="-152412" y="3823625"/>
            <a:ext cx="474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9E4"/>
                </a:solidFill>
                <a:latin typeface="Proxima Nova"/>
                <a:ea typeface="Proxima Nova"/>
                <a:cs typeface="Proxima Nova"/>
                <a:sym typeface="Proxima Nova"/>
              </a:rPr>
              <a:t>? ? ? ? ? ? ? ? ? ? ? ? ? ? ? ? ? ? ? ? ? ? ? ? ? ? ? ? ? ? ? ? ? ? ? ? ? ? ? ? ? ? ? ? ? ? ? ? ? ? ?</a:t>
            </a:r>
            <a:endParaRPr b="1" sz="3000">
              <a:solidFill>
                <a:srgbClr val="FFF9E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9E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9E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9E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3" name="Google Shape;73;p19"/>
          <p:cNvGrpSpPr/>
          <p:nvPr/>
        </p:nvGrpSpPr>
        <p:grpSpPr>
          <a:xfrm>
            <a:off x="4517288" y="-11325"/>
            <a:ext cx="4745100" cy="5214000"/>
            <a:chOff x="4517288" y="-11325"/>
            <a:chExt cx="4745100" cy="5214000"/>
          </a:xfrm>
        </p:grpSpPr>
        <p:sp>
          <p:nvSpPr>
            <p:cNvPr id="74" name="Google Shape;74;p19"/>
            <p:cNvSpPr/>
            <p:nvPr/>
          </p:nvSpPr>
          <p:spPr>
            <a:xfrm>
              <a:off x="4565700" y="-11325"/>
              <a:ext cx="4599000" cy="52140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 txBox="1"/>
            <p:nvPr/>
          </p:nvSpPr>
          <p:spPr>
            <a:xfrm>
              <a:off x="4517288" y="1756734"/>
              <a:ext cx="47451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C3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? ? ? ? ? ? ? ? ? ? ? ? ? ? ? ? ? ? ? ? ? ? ? ? ? ? ? ? ? ? ? ? ? ?</a:t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C3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? ? ? ? ? ? ? ? ? ? ? ? ? ? ? ? ? ? ? ? ? ? ? ? ? ? ? ? ? ? ? ? ? ? ? ? ? ? ? ? ? ? ? ? ? ? ? ? ? ? ? ? ? ? ? ? ? ? ? ? ? ? ? ? ? ? ? ? ? ? ? ? ? ? ? ? ? ? ? ? ? ? ? ? ?</a:t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C3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? ? ? ? ? ? ? ? ? ? ? ? ? ? ? ? ? ? ? ? ? ? ? ? ? ? ? ? ? ? ? ? ? ? ? ? ? ? ? ? ? ? ? ? ? ? ? ? ? ? ? ? ? ? ? ? ? ? ? ? ? ? ? ? ? ? ? ? ? ? ? ? ? ? ? ? ? ? ? ? ? ? ? ? ?</a:t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FFCC3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76" name="Google Shape;76;p19"/>
          <p:cNvSpPr/>
          <p:nvPr/>
        </p:nvSpPr>
        <p:spPr>
          <a:xfrm>
            <a:off x="4592700" y="-147800"/>
            <a:ext cx="4551300" cy="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-197079" y="5145958"/>
            <a:ext cx="9400200" cy="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9"/>
          <p:cNvSpPr/>
          <p:nvPr/>
        </p:nvSpPr>
        <p:spPr>
          <a:xfrm>
            <a:off x="-137936" y="3862550"/>
            <a:ext cx="138000" cy="14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a Subtítulo - 1 Texto">
  <p:cSld name="Basica Subtítulo - 1 Text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" y="893"/>
            <a:ext cx="893" cy="89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 txBox="1"/>
          <p:nvPr>
            <p:ph type="title"/>
          </p:nvPr>
        </p:nvSpPr>
        <p:spPr>
          <a:xfrm>
            <a:off x="693869" y="298452"/>
            <a:ext cx="8171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0" lIns="15225" spcFirstLastPara="1" rIns="15225" wrap="square" tIns="76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None/>
              <a:defRPr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693869" y="679227"/>
            <a:ext cx="817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0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 algn="l">
              <a:spcBef>
                <a:spcPts val="16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16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6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6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323621" y="4813109"/>
            <a:ext cx="8510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400" spcFirstLastPara="1" rIns="14400" wrap="square" tIns="0">
            <a:noAutofit/>
          </a:bodyPr>
          <a:lstStyle>
            <a:lvl1pPr indent="-228600" lvl="0" marL="457200" rtl="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675"/>
              <a:buNone/>
              <a:defRPr sz="675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675"/>
              <a:buNone/>
              <a:defRPr sz="675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675"/>
              <a:buNone/>
              <a:defRPr sz="675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348395" y="1125415"/>
            <a:ext cx="8517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4325" lvl="1" marL="914400" rtl="0" algn="l">
              <a:spcBef>
                <a:spcPts val="6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sz="135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9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6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6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emiliano-monteverdi-meli/hexagonal-architecture-example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rama--grande.png"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" y="426125"/>
            <a:ext cx="9125350" cy="4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/>
          <p:nvPr/>
        </p:nvSpPr>
        <p:spPr>
          <a:xfrm>
            <a:off x="9325" y="1420325"/>
            <a:ext cx="4115100" cy="13557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20625" y="1701725"/>
            <a:ext cx="3892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Arquitectura Hexagonal</a:t>
            </a:r>
            <a:endParaRPr b="1"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22073" y="3866075"/>
            <a:ext cx="2185800" cy="6702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6689350" y="92175"/>
            <a:ext cx="232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Emiliano Monteverdi - 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06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/08/2021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4">
            <a:alphaModFix/>
          </a:blip>
          <a:srcRect b="0" l="0" r="34184" t="0"/>
          <a:stretch/>
        </p:blipFill>
        <p:spPr>
          <a:xfrm>
            <a:off x="317456" y="3897190"/>
            <a:ext cx="1595048" cy="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 b="2837" l="11684" r="8615" t="3520"/>
          <a:stretch/>
        </p:blipFill>
        <p:spPr>
          <a:xfrm>
            <a:off x="1653750" y="643150"/>
            <a:ext cx="5836500" cy="385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37" y="606425"/>
            <a:ext cx="6393124" cy="44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Son las interfaces que definen como tiene que ser hecha la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comunicación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el actor y el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Existen dos categorías: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Puertos para actores </a:t>
            </a:r>
            <a:r>
              <a:rPr b="1" i="1" lang="en" sz="13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Drivers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el set de acciones que el núcleo provee y expone al exterior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Puertos para actores </a:t>
            </a:r>
            <a:r>
              <a:rPr b="1" i="1" lang="en" sz="13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Driven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el set de acciones que el actor tiene que implementar.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2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Puertos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987" y="1550199"/>
            <a:ext cx="4520026" cy="20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76" y="727050"/>
            <a:ext cx="4496120" cy="17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325" y="2201325"/>
            <a:ext cx="1585300" cy="11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625" y="2991850"/>
            <a:ext cx="3555426" cy="19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7">
            <a:alphaModFix/>
          </a:blip>
          <a:srcRect b="53192" l="3929" r="8542" t="3314"/>
          <a:stretch/>
        </p:blipFill>
        <p:spPr>
          <a:xfrm>
            <a:off x="7071400" y="727038"/>
            <a:ext cx="1684649" cy="7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8">
            <a:alphaModFix/>
          </a:blip>
          <a:srcRect b="4932" l="4020" r="8574" t="51572"/>
          <a:stretch/>
        </p:blipFill>
        <p:spPr>
          <a:xfrm>
            <a:off x="778563" y="4204188"/>
            <a:ext cx="1684675" cy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1" name="Google Shape;241;p35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 - Puertos - Servicios 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0" y="1373350"/>
            <a:ext cx="4308804" cy="86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250" y="2398100"/>
            <a:ext cx="5614850" cy="9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3" name="Google Shape;253;p36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 - Puertos - Repositorios 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050" y="1383200"/>
            <a:ext cx="3332109" cy="87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050" y="2414603"/>
            <a:ext cx="4743502" cy="152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Son los responsables de la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transformación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una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petición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un actor hacia el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y viceversa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Existen dos categorías: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Adaptador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puertos </a:t>
            </a:r>
            <a:r>
              <a:rPr b="1" i="1" lang="en" sz="13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Drivers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ransforma una solicitud de tecnología específica (i.e, HTTP) en una llamada a un servicio del núcleo (i.e, metodo Create()  de la entidad Transaction).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Adaptador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puertos </a:t>
            </a:r>
            <a:r>
              <a:rPr b="1" i="1" lang="en" sz="13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Driven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 una solicitud de tecnología agnóstica (i.e, guardar objeto) desde el núcleo en una solicitud de tecnología específica (i.e, guardar objeto en MySQL) por parte del actor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6" name="Google Shape;266;p37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7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Adaptadores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88" y="669925"/>
            <a:ext cx="6956427" cy="427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Adaptadores - Handler - HTTP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4">
            <a:alphaModFix/>
          </a:blip>
          <a:srcRect b="0" l="0" r="5687" t="0"/>
          <a:stretch/>
        </p:blipFill>
        <p:spPr>
          <a:xfrm>
            <a:off x="960150" y="1376325"/>
            <a:ext cx="7832100" cy="27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2"/>
          <p:cNvSpPr txBox="1"/>
          <p:nvPr/>
        </p:nvSpPr>
        <p:spPr>
          <a:xfrm>
            <a:off x="3929550" y="2304000"/>
            <a:ext cx="1284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es?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6" name="Google Shape;296;p40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0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Capa de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 Servicio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0" y="1376325"/>
            <a:ext cx="59817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5">
            <a:alphaModFix/>
          </a:blip>
          <a:srcRect b="0" l="2441" r="11905" t="0"/>
          <a:stretch/>
        </p:blipFill>
        <p:spPr>
          <a:xfrm>
            <a:off x="960150" y="1376325"/>
            <a:ext cx="7832100" cy="14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8" name="Google Shape;308;p41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41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Adaptadores - Repositorio - KVS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2544" r="3910" t="0"/>
          <a:stretch/>
        </p:blipFill>
        <p:spPr>
          <a:xfrm>
            <a:off x="955050" y="1385700"/>
            <a:ext cx="7823574" cy="1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9" name="Google Shape;319;p42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2"/>
          <p:cNvSpPr txBox="1"/>
          <p:nvPr/>
        </p:nvSpPr>
        <p:spPr>
          <a:xfrm>
            <a:off x="2641350" y="2304000"/>
            <a:ext cx="3861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Inyección de dependencias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99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48665" r="49751" t="0"/>
          <a:stretch/>
        </p:blipFill>
        <p:spPr>
          <a:xfrm>
            <a:off x="4488118" y="806525"/>
            <a:ext cx="99550" cy="35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4">
            <a:alphaModFix/>
          </a:blip>
          <a:srcRect b="0" l="50152" r="0" t="0"/>
          <a:stretch/>
        </p:blipFill>
        <p:spPr>
          <a:xfrm>
            <a:off x="4795098" y="806525"/>
            <a:ext cx="3134651" cy="35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 rotWithShape="1">
          <a:blip r:embed="rId4">
            <a:alphaModFix/>
          </a:blip>
          <a:srcRect b="0" l="0" r="51217" t="0"/>
          <a:stretch/>
        </p:blipFill>
        <p:spPr>
          <a:xfrm>
            <a:off x="1213019" y="806525"/>
            <a:ext cx="3067675" cy="35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0" name="Google Shape;340;p44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4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Inyección de dependencias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0" y="1308250"/>
            <a:ext cx="4878336" cy="35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1" name="Google Shape;351;p45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Inyección de dependencias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0" y="1308250"/>
            <a:ext cx="4487065" cy="35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2" name="Google Shape;362;p46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Scaffolding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 rotWithShape="1">
          <a:blip r:embed="rId4">
            <a:alphaModFix/>
          </a:blip>
          <a:srcRect b="4351" l="0" r="0" t="0"/>
          <a:stretch/>
        </p:blipFill>
        <p:spPr>
          <a:xfrm>
            <a:off x="2991225" y="1254875"/>
            <a:ext cx="1383125" cy="37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325" y="1925963"/>
            <a:ext cx="1495976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Github</a:t>
            </a:r>
            <a:endParaRPr sz="13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5" name="Google Shape;375;p47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/>
        </p:nvSpPr>
        <p:spPr>
          <a:xfrm>
            <a:off x="965250" y="772750"/>
            <a:ext cx="6491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: caso de estudio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7" name="Google Shape;3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Agnóstica al mundo exterior.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Independiente de servicios externos.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Facil de testear de forma aislada.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Separa las diferentes tasas de cambio.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Alta mantenibilidad.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Promueve buenas prácticas de desarrollo.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48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6" name="Google Shape;386;p48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8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 un gran esfuerzo para proyectos pequeños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 que cada desarrollador siga buenas prácticas.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4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7" name="Google Shape;397;p49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3"/>
          <p:cNvSpPr txBox="1"/>
          <p:nvPr/>
        </p:nvSpPr>
        <p:spPr>
          <a:xfrm>
            <a:off x="3092100" y="2304000"/>
            <a:ext cx="2959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 es lo que hace?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rama--grande.png"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" y="448550"/>
            <a:ext cx="9125350" cy="44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0"/>
          <p:cNvSpPr/>
          <p:nvPr/>
        </p:nvSpPr>
        <p:spPr>
          <a:xfrm>
            <a:off x="9325" y="1420325"/>
            <a:ext cx="4115100" cy="13557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1084825" y="1701725"/>
            <a:ext cx="1964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¡ GRACIAS </a:t>
            </a:r>
            <a:r>
              <a:rPr b="1" lang="en" sz="2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1"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22073" y="3866075"/>
            <a:ext cx="2185800" cy="670200"/>
          </a:xfrm>
          <a:prstGeom prst="rect">
            <a:avLst/>
          </a:prstGeom>
          <a:solidFill>
            <a:srgbClr val="0099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0"/>
          <p:cNvPicPr preferRelativeResize="0"/>
          <p:nvPr/>
        </p:nvPicPr>
        <p:blipFill rotWithShape="1">
          <a:blip r:embed="rId4">
            <a:alphaModFix/>
          </a:blip>
          <a:srcRect b="0" l="0" r="34184" t="0"/>
          <a:stretch/>
        </p:blipFill>
        <p:spPr>
          <a:xfrm>
            <a:off x="317456" y="3897190"/>
            <a:ext cx="1595048" cy="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0"/>
          <p:cNvSpPr txBox="1"/>
          <p:nvPr/>
        </p:nvSpPr>
        <p:spPr>
          <a:xfrm>
            <a:off x="6689350" y="107125"/>
            <a:ext cx="232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Emiliano Monteverdi - 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06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/08/2021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24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Caso de estudio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875" y="1373850"/>
            <a:ext cx="5300249" cy="239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5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4704" l="11795" r="13454" t="11739"/>
          <a:stretch/>
        </p:blipFill>
        <p:spPr>
          <a:xfrm>
            <a:off x="3375837" y="1461550"/>
            <a:ext cx="2392325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6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 - Dominio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0" y="1351575"/>
            <a:ext cx="3246476" cy="123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69" y="2760544"/>
            <a:ext cx="3241666" cy="122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7" name="Google Shape;157;p27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 - Servicios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0" y="1348225"/>
            <a:ext cx="6184549" cy="131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050" y="2837730"/>
            <a:ext cx="4315748" cy="143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8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 - Servicios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0" y="2922950"/>
            <a:ext cx="4631977" cy="14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050" y="1366950"/>
            <a:ext cx="6932150" cy="14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878879" y="1346200"/>
            <a:ext cx="76779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Son elementos del mundo real que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interactúan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con el núcleo.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Existen dos categorías: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Drivers: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son los que inician la comunicación con el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núcleo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Driven: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son los que esperan que el núcleo sea el que inicie la comunicación.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29"/>
          <p:cNvCxnSpPr/>
          <p:nvPr/>
        </p:nvCxnSpPr>
        <p:spPr>
          <a:xfrm>
            <a:off x="955050" y="551417"/>
            <a:ext cx="615900" cy="0"/>
          </a:xfrm>
          <a:prstGeom prst="straightConnector1">
            <a:avLst/>
          </a:prstGeom>
          <a:noFill/>
          <a:ln cap="flat" cmpd="sng" w="76200">
            <a:solidFill>
              <a:srgbClr val="0099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9"/>
          <p:cNvSpPr txBox="1"/>
          <p:nvPr/>
        </p:nvSpPr>
        <p:spPr>
          <a:xfrm>
            <a:off x="965250" y="772750"/>
            <a:ext cx="583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99EE"/>
                </a:solidFill>
                <a:latin typeface="Proxima Nova"/>
                <a:ea typeface="Proxima Nova"/>
                <a:cs typeface="Proxima Nova"/>
                <a:sym typeface="Proxima Nova"/>
              </a:rPr>
              <a:t>Actores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432948"/>
            <a:ext cx="823225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