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65" r:id="rId6"/>
    <p:sldId id="266" r:id="rId7"/>
    <p:sldId id="268" r:id="rId8"/>
    <p:sldId id="267"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96"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B503-ED81-4030-9710-4CA50664D1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0FC298-E3C7-4E89-913B-AE21B5011F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3710D4-E558-41F2-ADCB-37F580F45F4A}"/>
              </a:ext>
            </a:extLst>
          </p:cNvPr>
          <p:cNvSpPr>
            <a:spLocks noGrp="1"/>
          </p:cNvSpPr>
          <p:nvPr>
            <p:ph type="dt" sz="half" idx="10"/>
          </p:nvPr>
        </p:nvSpPr>
        <p:spPr/>
        <p:txBody>
          <a:bodyPr/>
          <a:lstStyle/>
          <a:p>
            <a:fld id="{13ABEBCC-B39D-4516-9018-5828D7CB71E7}" type="datetimeFigureOut">
              <a:rPr lang="en-US" smtClean="0"/>
              <a:t>5/13/2018</a:t>
            </a:fld>
            <a:endParaRPr lang="en-US"/>
          </a:p>
        </p:txBody>
      </p:sp>
      <p:sp>
        <p:nvSpPr>
          <p:cNvPr id="5" name="Footer Placeholder 4">
            <a:extLst>
              <a:ext uri="{FF2B5EF4-FFF2-40B4-BE49-F238E27FC236}">
                <a16:creationId xmlns:a16="http://schemas.microsoft.com/office/drawing/2014/main" id="{4F918BC0-6E0C-4406-A799-4D588952D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0CF42-B7D7-4DDC-BF36-256DD0248F12}"/>
              </a:ext>
            </a:extLst>
          </p:cNvPr>
          <p:cNvSpPr>
            <a:spLocks noGrp="1"/>
          </p:cNvSpPr>
          <p:nvPr>
            <p:ph type="sldNum" sz="quarter" idx="12"/>
          </p:nvPr>
        </p:nvSpPr>
        <p:spPr/>
        <p:txBody>
          <a:bodyPr/>
          <a:lstStyle/>
          <a:p>
            <a:fld id="{E82974A4-3C3F-42C4-84B2-D77B88989D4D}" type="slidenum">
              <a:rPr lang="en-US" smtClean="0"/>
              <a:t>‹#›</a:t>
            </a:fld>
            <a:endParaRPr lang="en-US"/>
          </a:p>
        </p:txBody>
      </p:sp>
    </p:spTree>
    <p:extLst>
      <p:ext uri="{BB962C8B-B14F-4D97-AF65-F5344CB8AC3E}">
        <p14:creationId xmlns:p14="http://schemas.microsoft.com/office/powerpoint/2010/main" val="873950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A615-322C-4405-AEEF-B2EA4E73A7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5AAB01-8B41-490A-8A63-F2E8320386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2AC95-D603-490B-B7A8-18C6A626CC8B}"/>
              </a:ext>
            </a:extLst>
          </p:cNvPr>
          <p:cNvSpPr>
            <a:spLocks noGrp="1"/>
          </p:cNvSpPr>
          <p:nvPr>
            <p:ph type="dt" sz="half" idx="10"/>
          </p:nvPr>
        </p:nvSpPr>
        <p:spPr/>
        <p:txBody>
          <a:bodyPr/>
          <a:lstStyle/>
          <a:p>
            <a:fld id="{13ABEBCC-B39D-4516-9018-5828D7CB71E7}" type="datetimeFigureOut">
              <a:rPr lang="en-US" smtClean="0"/>
              <a:t>5/13/2018</a:t>
            </a:fld>
            <a:endParaRPr lang="en-US"/>
          </a:p>
        </p:txBody>
      </p:sp>
      <p:sp>
        <p:nvSpPr>
          <p:cNvPr id="5" name="Footer Placeholder 4">
            <a:extLst>
              <a:ext uri="{FF2B5EF4-FFF2-40B4-BE49-F238E27FC236}">
                <a16:creationId xmlns:a16="http://schemas.microsoft.com/office/drawing/2014/main" id="{D2E61D47-716D-4937-A241-920D0825E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FD8A8-5EF1-4354-9E49-99925B53BDD9}"/>
              </a:ext>
            </a:extLst>
          </p:cNvPr>
          <p:cNvSpPr>
            <a:spLocks noGrp="1"/>
          </p:cNvSpPr>
          <p:nvPr>
            <p:ph type="sldNum" sz="quarter" idx="12"/>
          </p:nvPr>
        </p:nvSpPr>
        <p:spPr/>
        <p:txBody>
          <a:bodyPr/>
          <a:lstStyle/>
          <a:p>
            <a:fld id="{E82974A4-3C3F-42C4-84B2-D77B88989D4D}" type="slidenum">
              <a:rPr lang="en-US" smtClean="0"/>
              <a:t>‹#›</a:t>
            </a:fld>
            <a:endParaRPr lang="en-US"/>
          </a:p>
        </p:txBody>
      </p:sp>
    </p:spTree>
    <p:extLst>
      <p:ext uri="{BB962C8B-B14F-4D97-AF65-F5344CB8AC3E}">
        <p14:creationId xmlns:p14="http://schemas.microsoft.com/office/powerpoint/2010/main" val="153136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59CAD5-DF4F-49CB-A3E5-40519382BC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E4ABD0-3B5E-4AB6-8DB0-C75B7A9C92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D83BDF-2945-4ECD-AAC9-18729A1BAEDF}"/>
              </a:ext>
            </a:extLst>
          </p:cNvPr>
          <p:cNvSpPr>
            <a:spLocks noGrp="1"/>
          </p:cNvSpPr>
          <p:nvPr>
            <p:ph type="dt" sz="half" idx="10"/>
          </p:nvPr>
        </p:nvSpPr>
        <p:spPr/>
        <p:txBody>
          <a:bodyPr/>
          <a:lstStyle/>
          <a:p>
            <a:fld id="{13ABEBCC-B39D-4516-9018-5828D7CB71E7}" type="datetimeFigureOut">
              <a:rPr lang="en-US" smtClean="0"/>
              <a:t>5/13/2018</a:t>
            </a:fld>
            <a:endParaRPr lang="en-US"/>
          </a:p>
        </p:txBody>
      </p:sp>
      <p:sp>
        <p:nvSpPr>
          <p:cNvPr id="5" name="Footer Placeholder 4">
            <a:extLst>
              <a:ext uri="{FF2B5EF4-FFF2-40B4-BE49-F238E27FC236}">
                <a16:creationId xmlns:a16="http://schemas.microsoft.com/office/drawing/2014/main" id="{680F4F78-674D-472F-9F86-054F4EFF2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AA1A9-842B-4620-BFFE-BE7EB09CD832}"/>
              </a:ext>
            </a:extLst>
          </p:cNvPr>
          <p:cNvSpPr>
            <a:spLocks noGrp="1"/>
          </p:cNvSpPr>
          <p:nvPr>
            <p:ph type="sldNum" sz="quarter" idx="12"/>
          </p:nvPr>
        </p:nvSpPr>
        <p:spPr/>
        <p:txBody>
          <a:bodyPr/>
          <a:lstStyle/>
          <a:p>
            <a:fld id="{E82974A4-3C3F-42C4-84B2-D77B88989D4D}" type="slidenum">
              <a:rPr lang="en-US" smtClean="0"/>
              <a:t>‹#›</a:t>
            </a:fld>
            <a:endParaRPr lang="en-US"/>
          </a:p>
        </p:txBody>
      </p:sp>
    </p:spTree>
    <p:extLst>
      <p:ext uri="{BB962C8B-B14F-4D97-AF65-F5344CB8AC3E}">
        <p14:creationId xmlns:p14="http://schemas.microsoft.com/office/powerpoint/2010/main" val="419275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C9A0-F1F8-4AC8-B519-37D50CA399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D7C89-CDC5-4C41-90A1-25BC2C12C4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E1002-50E6-4DD2-BD36-FA5D94EC4CB5}"/>
              </a:ext>
            </a:extLst>
          </p:cNvPr>
          <p:cNvSpPr>
            <a:spLocks noGrp="1"/>
          </p:cNvSpPr>
          <p:nvPr>
            <p:ph type="dt" sz="half" idx="10"/>
          </p:nvPr>
        </p:nvSpPr>
        <p:spPr/>
        <p:txBody>
          <a:bodyPr/>
          <a:lstStyle/>
          <a:p>
            <a:fld id="{13ABEBCC-B39D-4516-9018-5828D7CB71E7}" type="datetimeFigureOut">
              <a:rPr lang="en-US" smtClean="0"/>
              <a:t>5/13/2018</a:t>
            </a:fld>
            <a:endParaRPr lang="en-US"/>
          </a:p>
        </p:txBody>
      </p:sp>
      <p:sp>
        <p:nvSpPr>
          <p:cNvPr id="5" name="Footer Placeholder 4">
            <a:extLst>
              <a:ext uri="{FF2B5EF4-FFF2-40B4-BE49-F238E27FC236}">
                <a16:creationId xmlns:a16="http://schemas.microsoft.com/office/drawing/2014/main" id="{4595CAFC-46E7-4308-9F1B-9B4BF122A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BBE17-5C4F-49B9-90A6-429EB46BA6F9}"/>
              </a:ext>
            </a:extLst>
          </p:cNvPr>
          <p:cNvSpPr>
            <a:spLocks noGrp="1"/>
          </p:cNvSpPr>
          <p:nvPr>
            <p:ph type="sldNum" sz="quarter" idx="12"/>
          </p:nvPr>
        </p:nvSpPr>
        <p:spPr/>
        <p:txBody>
          <a:bodyPr/>
          <a:lstStyle/>
          <a:p>
            <a:fld id="{E82974A4-3C3F-42C4-84B2-D77B88989D4D}" type="slidenum">
              <a:rPr lang="en-US" smtClean="0"/>
              <a:t>‹#›</a:t>
            </a:fld>
            <a:endParaRPr lang="en-US"/>
          </a:p>
        </p:txBody>
      </p:sp>
    </p:spTree>
    <p:extLst>
      <p:ext uri="{BB962C8B-B14F-4D97-AF65-F5344CB8AC3E}">
        <p14:creationId xmlns:p14="http://schemas.microsoft.com/office/powerpoint/2010/main" val="249619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0EE44-88C4-4C63-B175-D8761B1D52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147261-EA6B-4C50-A954-AC2304703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4A4389-3D08-4D28-9C3D-3E2C40DC4DCC}"/>
              </a:ext>
            </a:extLst>
          </p:cNvPr>
          <p:cNvSpPr>
            <a:spLocks noGrp="1"/>
          </p:cNvSpPr>
          <p:nvPr>
            <p:ph type="dt" sz="half" idx="10"/>
          </p:nvPr>
        </p:nvSpPr>
        <p:spPr/>
        <p:txBody>
          <a:bodyPr/>
          <a:lstStyle/>
          <a:p>
            <a:fld id="{13ABEBCC-B39D-4516-9018-5828D7CB71E7}" type="datetimeFigureOut">
              <a:rPr lang="en-US" smtClean="0"/>
              <a:t>5/13/2018</a:t>
            </a:fld>
            <a:endParaRPr lang="en-US"/>
          </a:p>
        </p:txBody>
      </p:sp>
      <p:sp>
        <p:nvSpPr>
          <p:cNvPr id="5" name="Footer Placeholder 4">
            <a:extLst>
              <a:ext uri="{FF2B5EF4-FFF2-40B4-BE49-F238E27FC236}">
                <a16:creationId xmlns:a16="http://schemas.microsoft.com/office/drawing/2014/main" id="{22243DC1-B0DC-403D-8153-6F237B399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D3030-4233-4683-ADF6-94574921D67E}"/>
              </a:ext>
            </a:extLst>
          </p:cNvPr>
          <p:cNvSpPr>
            <a:spLocks noGrp="1"/>
          </p:cNvSpPr>
          <p:nvPr>
            <p:ph type="sldNum" sz="quarter" idx="12"/>
          </p:nvPr>
        </p:nvSpPr>
        <p:spPr/>
        <p:txBody>
          <a:bodyPr/>
          <a:lstStyle/>
          <a:p>
            <a:fld id="{E82974A4-3C3F-42C4-84B2-D77B88989D4D}" type="slidenum">
              <a:rPr lang="en-US" smtClean="0"/>
              <a:t>‹#›</a:t>
            </a:fld>
            <a:endParaRPr lang="en-US"/>
          </a:p>
        </p:txBody>
      </p:sp>
    </p:spTree>
    <p:extLst>
      <p:ext uri="{BB962C8B-B14F-4D97-AF65-F5344CB8AC3E}">
        <p14:creationId xmlns:p14="http://schemas.microsoft.com/office/powerpoint/2010/main" val="3711156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50A3-831A-4D9E-8C25-74E4E5DD88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DC3552-5537-4F9E-85B2-8A957F0096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060B90-8EE5-4C51-9ECB-5682611B1A3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0A456E-2A07-4A8C-A726-0B2719DDD2CE}"/>
              </a:ext>
            </a:extLst>
          </p:cNvPr>
          <p:cNvSpPr>
            <a:spLocks noGrp="1"/>
          </p:cNvSpPr>
          <p:nvPr>
            <p:ph type="dt" sz="half" idx="10"/>
          </p:nvPr>
        </p:nvSpPr>
        <p:spPr/>
        <p:txBody>
          <a:bodyPr/>
          <a:lstStyle/>
          <a:p>
            <a:fld id="{13ABEBCC-B39D-4516-9018-5828D7CB71E7}" type="datetimeFigureOut">
              <a:rPr lang="en-US" smtClean="0"/>
              <a:t>5/13/2018</a:t>
            </a:fld>
            <a:endParaRPr lang="en-US"/>
          </a:p>
        </p:txBody>
      </p:sp>
      <p:sp>
        <p:nvSpPr>
          <p:cNvPr id="6" name="Footer Placeholder 5">
            <a:extLst>
              <a:ext uri="{FF2B5EF4-FFF2-40B4-BE49-F238E27FC236}">
                <a16:creationId xmlns:a16="http://schemas.microsoft.com/office/drawing/2014/main" id="{F9952D3A-4D9C-43C7-8E8C-DCDAAFD49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69FA6A-ED5B-4994-BD4E-55A1A72858D7}"/>
              </a:ext>
            </a:extLst>
          </p:cNvPr>
          <p:cNvSpPr>
            <a:spLocks noGrp="1"/>
          </p:cNvSpPr>
          <p:nvPr>
            <p:ph type="sldNum" sz="quarter" idx="12"/>
          </p:nvPr>
        </p:nvSpPr>
        <p:spPr/>
        <p:txBody>
          <a:bodyPr/>
          <a:lstStyle/>
          <a:p>
            <a:fld id="{E82974A4-3C3F-42C4-84B2-D77B88989D4D}" type="slidenum">
              <a:rPr lang="en-US" smtClean="0"/>
              <a:t>‹#›</a:t>
            </a:fld>
            <a:endParaRPr lang="en-US"/>
          </a:p>
        </p:txBody>
      </p:sp>
    </p:spTree>
    <p:extLst>
      <p:ext uri="{BB962C8B-B14F-4D97-AF65-F5344CB8AC3E}">
        <p14:creationId xmlns:p14="http://schemas.microsoft.com/office/powerpoint/2010/main" val="6037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08CA-A021-4273-AD86-A751B0FD21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C306C4-D7AA-407C-A750-E00FC4E26F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33AF23-302A-41E2-8E9C-6571BCF2536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8620DE-C2D5-40C2-A7DE-959AD91F0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7D4417F-D70C-45F8-91F5-113B4AF7E8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971EC2-8F75-4134-BA95-5FB982812052}"/>
              </a:ext>
            </a:extLst>
          </p:cNvPr>
          <p:cNvSpPr>
            <a:spLocks noGrp="1"/>
          </p:cNvSpPr>
          <p:nvPr>
            <p:ph type="dt" sz="half" idx="10"/>
          </p:nvPr>
        </p:nvSpPr>
        <p:spPr/>
        <p:txBody>
          <a:bodyPr/>
          <a:lstStyle/>
          <a:p>
            <a:fld id="{13ABEBCC-B39D-4516-9018-5828D7CB71E7}" type="datetimeFigureOut">
              <a:rPr lang="en-US" smtClean="0"/>
              <a:t>5/13/2018</a:t>
            </a:fld>
            <a:endParaRPr lang="en-US"/>
          </a:p>
        </p:txBody>
      </p:sp>
      <p:sp>
        <p:nvSpPr>
          <p:cNvPr id="8" name="Footer Placeholder 7">
            <a:extLst>
              <a:ext uri="{FF2B5EF4-FFF2-40B4-BE49-F238E27FC236}">
                <a16:creationId xmlns:a16="http://schemas.microsoft.com/office/drawing/2014/main" id="{F504CE93-F68F-4736-BE4A-F61562440A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4DA789-966D-4F45-B2B4-B305770D8D47}"/>
              </a:ext>
            </a:extLst>
          </p:cNvPr>
          <p:cNvSpPr>
            <a:spLocks noGrp="1"/>
          </p:cNvSpPr>
          <p:nvPr>
            <p:ph type="sldNum" sz="quarter" idx="12"/>
          </p:nvPr>
        </p:nvSpPr>
        <p:spPr/>
        <p:txBody>
          <a:bodyPr/>
          <a:lstStyle/>
          <a:p>
            <a:fld id="{E82974A4-3C3F-42C4-84B2-D77B88989D4D}" type="slidenum">
              <a:rPr lang="en-US" smtClean="0"/>
              <a:t>‹#›</a:t>
            </a:fld>
            <a:endParaRPr lang="en-US"/>
          </a:p>
        </p:txBody>
      </p:sp>
    </p:spTree>
    <p:extLst>
      <p:ext uri="{BB962C8B-B14F-4D97-AF65-F5344CB8AC3E}">
        <p14:creationId xmlns:p14="http://schemas.microsoft.com/office/powerpoint/2010/main" val="177795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A0A0-3004-4A97-84DB-F573B54DF9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D1F11D-A88F-4EA7-973E-DBF41AC3D70D}"/>
              </a:ext>
            </a:extLst>
          </p:cNvPr>
          <p:cNvSpPr>
            <a:spLocks noGrp="1"/>
          </p:cNvSpPr>
          <p:nvPr>
            <p:ph type="dt" sz="half" idx="10"/>
          </p:nvPr>
        </p:nvSpPr>
        <p:spPr/>
        <p:txBody>
          <a:bodyPr/>
          <a:lstStyle/>
          <a:p>
            <a:fld id="{13ABEBCC-B39D-4516-9018-5828D7CB71E7}" type="datetimeFigureOut">
              <a:rPr lang="en-US" smtClean="0"/>
              <a:t>5/13/2018</a:t>
            </a:fld>
            <a:endParaRPr lang="en-US"/>
          </a:p>
        </p:txBody>
      </p:sp>
      <p:sp>
        <p:nvSpPr>
          <p:cNvPr id="4" name="Footer Placeholder 3">
            <a:extLst>
              <a:ext uri="{FF2B5EF4-FFF2-40B4-BE49-F238E27FC236}">
                <a16:creationId xmlns:a16="http://schemas.microsoft.com/office/drawing/2014/main" id="{1652F39A-C6DA-4F63-B207-96ABEF77CF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169D97-5FBB-43AA-9651-D052EB35534A}"/>
              </a:ext>
            </a:extLst>
          </p:cNvPr>
          <p:cNvSpPr>
            <a:spLocks noGrp="1"/>
          </p:cNvSpPr>
          <p:nvPr>
            <p:ph type="sldNum" sz="quarter" idx="12"/>
          </p:nvPr>
        </p:nvSpPr>
        <p:spPr/>
        <p:txBody>
          <a:bodyPr/>
          <a:lstStyle/>
          <a:p>
            <a:fld id="{E82974A4-3C3F-42C4-84B2-D77B88989D4D}" type="slidenum">
              <a:rPr lang="en-US" smtClean="0"/>
              <a:t>‹#›</a:t>
            </a:fld>
            <a:endParaRPr lang="en-US"/>
          </a:p>
        </p:txBody>
      </p:sp>
    </p:spTree>
    <p:extLst>
      <p:ext uri="{BB962C8B-B14F-4D97-AF65-F5344CB8AC3E}">
        <p14:creationId xmlns:p14="http://schemas.microsoft.com/office/powerpoint/2010/main" val="55681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7CA1D6-4E75-4159-A397-F249BD6590D4}"/>
              </a:ext>
            </a:extLst>
          </p:cNvPr>
          <p:cNvSpPr>
            <a:spLocks noGrp="1"/>
          </p:cNvSpPr>
          <p:nvPr>
            <p:ph type="dt" sz="half" idx="10"/>
          </p:nvPr>
        </p:nvSpPr>
        <p:spPr/>
        <p:txBody>
          <a:bodyPr/>
          <a:lstStyle/>
          <a:p>
            <a:fld id="{13ABEBCC-B39D-4516-9018-5828D7CB71E7}" type="datetimeFigureOut">
              <a:rPr lang="en-US" smtClean="0"/>
              <a:t>5/13/2018</a:t>
            </a:fld>
            <a:endParaRPr lang="en-US"/>
          </a:p>
        </p:txBody>
      </p:sp>
      <p:sp>
        <p:nvSpPr>
          <p:cNvPr id="3" name="Footer Placeholder 2">
            <a:extLst>
              <a:ext uri="{FF2B5EF4-FFF2-40B4-BE49-F238E27FC236}">
                <a16:creationId xmlns:a16="http://schemas.microsoft.com/office/drawing/2014/main" id="{90F8568A-3CE1-4310-B0E8-A427A6F396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46F014-ECAF-4A8F-A50D-58AB432548B7}"/>
              </a:ext>
            </a:extLst>
          </p:cNvPr>
          <p:cNvSpPr>
            <a:spLocks noGrp="1"/>
          </p:cNvSpPr>
          <p:nvPr>
            <p:ph type="sldNum" sz="quarter" idx="12"/>
          </p:nvPr>
        </p:nvSpPr>
        <p:spPr/>
        <p:txBody>
          <a:bodyPr/>
          <a:lstStyle/>
          <a:p>
            <a:fld id="{E82974A4-3C3F-42C4-84B2-D77B88989D4D}" type="slidenum">
              <a:rPr lang="en-US" smtClean="0"/>
              <a:t>‹#›</a:t>
            </a:fld>
            <a:endParaRPr lang="en-US"/>
          </a:p>
        </p:txBody>
      </p:sp>
    </p:spTree>
    <p:extLst>
      <p:ext uri="{BB962C8B-B14F-4D97-AF65-F5344CB8AC3E}">
        <p14:creationId xmlns:p14="http://schemas.microsoft.com/office/powerpoint/2010/main" val="2945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BB12-C8F2-4283-9D40-E944B071D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9BB03-6AEA-43DD-AC70-F080B227B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25F9EE-0339-4E3A-8081-42B4655CA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F794D3-D247-4031-8E84-EAF9AF89BEFB}"/>
              </a:ext>
            </a:extLst>
          </p:cNvPr>
          <p:cNvSpPr>
            <a:spLocks noGrp="1"/>
          </p:cNvSpPr>
          <p:nvPr>
            <p:ph type="dt" sz="half" idx="10"/>
          </p:nvPr>
        </p:nvSpPr>
        <p:spPr/>
        <p:txBody>
          <a:bodyPr/>
          <a:lstStyle/>
          <a:p>
            <a:fld id="{13ABEBCC-B39D-4516-9018-5828D7CB71E7}" type="datetimeFigureOut">
              <a:rPr lang="en-US" smtClean="0"/>
              <a:t>5/13/2018</a:t>
            </a:fld>
            <a:endParaRPr lang="en-US"/>
          </a:p>
        </p:txBody>
      </p:sp>
      <p:sp>
        <p:nvSpPr>
          <p:cNvPr id="6" name="Footer Placeholder 5">
            <a:extLst>
              <a:ext uri="{FF2B5EF4-FFF2-40B4-BE49-F238E27FC236}">
                <a16:creationId xmlns:a16="http://schemas.microsoft.com/office/drawing/2014/main" id="{7E9D2037-3837-462D-B0A9-41E967F34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3129CA-2039-4D9B-89F6-73BCAA5DA2A4}"/>
              </a:ext>
            </a:extLst>
          </p:cNvPr>
          <p:cNvSpPr>
            <a:spLocks noGrp="1"/>
          </p:cNvSpPr>
          <p:nvPr>
            <p:ph type="sldNum" sz="quarter" idx="12"/>
          </p:nvPr>
        </p:nvSpPr>
        <p:spPr/>
        <p:txBody>
          <a:bodyPr/>
          <a:lstStyle/>
          <a:p>
            <a:fld id="{E82974A4-3C3F-42C4-84B2-D77B88989D4D}" type="slidenum">
              <a:rPr lang="en-US" smtClean="0"/>
              <a:t>‹#›</a:t>
            </a:fld>
            <a:endParaRPr lang="en-US"/>
          </a:p>
        </p:txBody>
      </p:sp>
    </p:spTree>
    <p:extLst>
      <p:ext uri="{BB962C8B-B14F-4D97-AF65-F5344CB8AC3E}">
        <p14:creationId xmlns:p14="http://schemas.microsoft.com/office/powerpoint/2010/main" val="305341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01A-B3B7-4A6C-979A-A932DC5FE8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B12704-8180-410C-BF5A-1D82D499D4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BABCDD-1EF2-41EB-A069-A92C4506E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B9E453-6992-4122-8747-1D5F44B74F1E}"/>
              </a:ext>
            </a:extLst>
          </p:cNvPr>
          <p:cNvSpPr>
            <a:spLocks noGrp="1"/>
          </p:cNvSpPr>
          <p:nvPr>
            <p:ph type="dt" sz="half" idx="10"/>
          </p:nvPr>
        </p:nvSpPr>
        <p:spPr/>
        <p:txBody>
          <a:bodyPr/>
          <a:lstStyle/>
          <a:p>
            <a:fld id="{13ABEBCC-B39D-4516-9018-5828D7CB71E7}" type="datetimeFigureOut">
              <a:rPr lang="en-US" smtClean="0"/>
              <a:t>5/13/2018</a:t>
            </a:fld>
            <a:endParaRPr lang="en-US"/>
          </a:p>
        </p:txBody>
      </p:sp>
      <p:sp>
        <p:nvSpPr>
          <p:cNvPr id="6" name="Footer Placeholder 5">
            <a:extLst>
              <a:ext uri="{FF2B5EF4-FFF2-40B4-BE49-F238E27FC236}">
                <a16:creationId xmlns:a16="http://schemas.microsoft.com/office/drawing/2014/main" id="{F2AAA5E8-1CC3-4347-8298-9EF071E99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BE8D6A-4D18-4841-8DE8-C991A0FC35E9}"/>
              </a:ext>
            </a:extLst>
          </p:cNvPr>
          <p:cNvSpPr>
            <a:spLocks noGrp="1"/>
          </p:cNvSpPr>
          <p:nvPr>
            <p:ph type="sldNum" sz="quarter" idx="12"/>
          </p:nvPr>
        </p:nvSpPr>
        <p:spPr/>
        <p:txBody>
          <a:bodyPr/>
          <a:lstStyle/>
          <a:p>
            <a:fld id="{E82974A4-3C3F-42C4-84B2-D77B88989D4D}" type="slidenum">
              <a:rPr lang="en-US" smtClean="0"/>
              <a:t>‹#›</a:t>
            </a:fld>
            <a:endParaRPr lang="en-US"/>
          </a:p>
        </p:txBody>
      </p:sp>
    </p:spTree>
    <p:extLst>
      <p:ext uri="{BB962C8B-B14F-4D97-AF65-F5344CB8AC3E}">
        <p14:creationId xmlns:p14="http://schemas.microsoft.com/office/powerpoint/2010/main" val="88902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D634C0-5EAC-46F4-A524-AC2C88E576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7848EE-2EDF-4209-AA97-8C9ADA15F6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BFACC7-F1FF-4101-BAD1-AB876E346D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ABEBCC-B39D-4516-9018-5828D7CB71E7}" type="datetimeFigureOut">
              <a:rPr lang="en-US" smtClean="0"/>
              <a:t>5/13/2018</a:t>
            </a:fld>
            <a:endParaRPr lang="en-US"/>
          </a:p>
        </p:txBody>
      </p:sp>
      <p:sp>
        <p:nvSpPr>
          <p:cNvPr id="5" name="Footer Placeholder 4">
            <a:extLst>
              <a:ext uri="{FF2B5EF4-FFF2-40B4-BE49-F238E27FC236}">
                <a16:creationId xmlns:a16="http://schemas.microsoft.com/office/drawing/2014/main" id="{9309A5B4-CF15-4792-B236-C969A8E776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8AF526-5904-4A38-B912-8383F956C8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974A4-3C3F-42C4-84B2-D77B88989D4D}" type="slidenum">
              <a:rPr lang="en-US" smtClean="0"/>
              <a:t>‹#›</a:t>
            </a:fld>
            <a:endParaRPr lang="en-US"/>
          </a:p>
        </p:txBody>
      </p:sp>
    </p:spTree>
    <p:extLst>
      <p:ext uri="{BB962C8B-B14F-4D97-AF65-F5344CB8AC3E}">
        <p14:creationId xmlns:p14="http://schemas.microsoft.com/office/powerpoint/2010/main" val="3690357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5EA78-33DC-485A-BD9F-CE9CF6448121}"/>
              </a:ext>
            </a:extLst>
          </p:cNvPr>
          <p:cNvSpPr>
            <a:spLocks noGrp="1"/>
          </p:cNvSpPr>
          <p:nvPr>
            <p:ph type="ctrTitle"/>
          </p:nvPr>
        </p:nvSpPr>
        <p:spPr/>
        <p:txBody>
          <a:bodyPr/>
          <a:lstStyle/>
          <a:p>
            <a:r>
              <a:rPr lang="en-US" dirty="0" err="1"/>
              <a:t>Ochelarii</a:t>
            </a:r>
            <a:r>
              <a:rPr lang="en-US" dirty="0"/>
              <a:t>. </a:t>
            </a:r>
            <a:r>
              <a:rPr lang="en-US" dirty="0" err="1"/>
              <a:t>Lup</a:t>
            </a:r>
            <a:r>
              <a:rPr lang="ro-RO" dirty="0"/>
              <a:t>a.</a:t>
            </a:r>
            <a:endParaRPr lang="en-US" dirty="0"/>
          </a:p>
        </p:txBody>
      </p:sp>
      <p:sp>
        <p:nvSpPr>
          <p:cNvPr id="3" name="Subtitle 2">
            <a:extLst>
              <a:ext uri="{FF2B5EF4-FFF2-40B4-BE49-F238E27FC236}">
                <a16:creationId xmlns:a16="http://schemas.microsoft.com/office/drawing/2014/main" id="{1251E2E9-819C-4CF4-8619-AA1529ED2BCC}"/>
              </a:ext>
            </a:extLst>
          </p:cNvPr>
          <p:cNvSpPr>
            <a:spLocks noGrp="1"/>
          </p:cNvSpPr>
          <p:nvPr>
            <p:ph type="subTitle" idx="1"/>
          </p:nvPr>
        </p:nvSpPr>
        <p:spPr/>
        <p:txBody>
          <a:bodyPr/>
          <a:lstStyle/>
          <a:p>
            <a:r>
              <a:rPr lang="ro-RO" dirty="0">
                <a:latin typeface="Futura Lt BT" panose="020B0402020204020303" pitchFamily="34" charset="0"/>
                <a:ea typeface="Gulim" panose="020B0503020000020004" pitchFamily="34" charset="-127"/>
              </a:rPr>
              <a:t>Budeanu Robert</a:t>
            </a:r>
            <a:r>
              <a:rPr lang="en-US" dirty="0">
                <a:latin typeface="Futura Lt BT" panose="020B0402020204020303" pitchFamily="34" charset="0"/>
                <a:ea typeface="Gulim" panose="020B0503020000020004" pitchFamily="34" charset="-127"/>
              </a:rPr>
              <a:t> | </a:t>
            </a:r>
            <a:r>
              <a:rPr lang="ro-RO" dirty="0">
                <a:latin typeface="Futura Lt BT" panose="020B0402020204020303" pitchFamily="34" charset="0"/>
                <a:ea typeface="Gulim" panose="020B0503020000020004" pitchFamily="34" charset="-127"/>
              </a:rPr>
              <a:t>Radu Emilia </a:t>
            </a:r>
            <a:r>
              <a:rPr lang="en-US" dirty="0">
                <a:latin typeface="Futura Lt BT" panose="020B0402020204020303" pitchFamily="34" charset="0"/>
                <a:ea typeface="Gulim" panose="020B0503020000020004" pitchFamily="34" charset="-127"/>
              </a:rPr>
              <a:t>| </a:t>
            </a:r>
            <a:r>
              <a:rPr lang="ro-RO" dirty="0">
                <a:latin typeface="Futura Lt BT" panose="020B0402020204020303" pitchFamily="34" charset="0"/>
                <a:ea typeface="Gulim" panose="020B0503020000020004" pitchFamily="34" charset="-127"/>
              </a:rPr>
              <a:t>Prof. Ciocoiu Laura</a:t>
            </a:r>
            <a:endParaRPr lang="en-US" dirty="0">
              <a:latin typeface="Futura Lt BT" panose="020B0402020204020303" pitchFamily="34" charset="0"/>
              <a:ea typeface="Gulim" panose="020B0503020000020004" pitchFamily="34" charset="-127"/>
            </a:endParaRPr>
          </a:p>
          <a:p>
            <a:r>
              <a:rPr lang="en-US" sz="1500" dirty="0" err="1">
                <a:latin typeface="Futura Lt BT" panose="020B0402020204020303" pitchFamily="34" charset="0"/>
                <a:ea typeface="Gulim" panose="020B0503020000020004" pitchFamily="34" charset="-127"/>
              </a:rPr>
              <a:t>clasa</a:t>
            </a:r>
            <a:r>
              <a:rPr lang="en-US" sz="1500" dirty="0">
                <a:latin typeface="Futura Lt BT" panose="020B0402020204020303" pitchFamily="34" charset="0"/>
                <a:ea typeface="Gulim" panose="020B0503020000020004" pitchFamily="34" charset="-127"/>
              </a:rPr>
              <a:t> a VII-a A</a:t>
            </a:r>
          </a:p>
        </p:txBody>
      </p:sp>
    </p:spTree>
    <p:extLst>
      <p:ext uri="{BB962C8B-B14F-4D97-AF65-F5344CB8AC3E}">
        <p14:creationId xmlns:p14="http://schemas.microsoft.com/office/powerpoint/2010/main" val="15343128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940F-3DE7-46BB-87AC-9EEBC0845843}"/>
              </a:ext>
            </a:extLst>
          </p:cNvPr>
          <p:cNvSpPr>
            <a:spLocks noGrp="1"/>
          </p:cNvSpPr>
          <p:nvPr>
            <p:ph type="title"/>
          </p:nvPr>
        </p:nvSpPr>
        <p:spPr>
          <a:xfrm>
            <a:off x="838198" y="1030144"/>
            <a:ext cx="10515600" cy="1325563"/>
          </a:xfrm>
        </p:spPr>
        <p:txBody>
          <a:bodyPr/>
          <a:lstStyle/>
          <a:p>
            <a:pPr algn="ctr"/>
            <a:r>
              <a:rPr lang="ro-RO" dirty="0"/>
              <a:t>ochelari</a:t>
            </a:r>
            <a:endParaRPr lang="en-US" dirty="0"/>
          </a:p>
        </p:txBody>
      </p:sp>
      <p:sp>
        <p:nvSpPr>
          <p:cNvPr id="3" name="Content Placeholder 2">
            <a:extLst>
              <a:ext uri="{FF2B5EF4-FFF2-40B4-BE49-F238E27FC236}">
                <a16:creationId xmlns:a16="http://schemas.microsoft.com/office/drawing/2014/main" id="{B8281DFB-32AA-4F2C-A53E-899538B17AD8}"/>
              </a:ext>
            </a:extLst>
          </p:cNvPr>
          <p:cNvSpPr>
            <a:spLocks noGrp="1"/>
          </p:cNvSpPr>
          <p:nvPr>
            <p:ph idx="1"/>
          </p:nvPr>
        </p:nvSpPr>
        <p:spPr>
          <a:xfrm>
            <a:off x="2058554" y="2612128"/>
            <a:ext cx="8074891" cy="2284557"/>
          </a:xfrm>
        </p:spPr>
        <p:txBody>
          <a:bodyPr/>
          <a:lstStyle/>
          <a:p>
            <a:pPr marL="0" indent="0" algn="ctr">
              <a:buNone/>
            </a:pPr>
            <a:r>
              <a:rPr lang="ro-RO" dirty="0">
                <a:latin typeface="Calibri Light" panose="020F0302020204030204" pitchFamily="34" charset="0"/>
                <a:cs typeface="Calibri Light" panose="020F0302020204030204" pitchFamily="34" charset="0"/>
              </a:rPr>
              <a:t>d</a:t>
            </a:r>
            <a:r>
              <a:rPr lang="en-US" dirty="0" err="1">
                <a:latin typeface="Calibri Light" panose="020F0302020204030204" pitchFamily="34" charset="0"/>
                <a:cs typeface="Calibri Light" panose="020F0302020204030204" pitchFamily="34" charset="0"/>
              </a:rPr>
              <a:t>ispozitiv</a:t>
            </a:r>
            <a:r>
              <a:rPr lang="en-US" dirty="0">
                <a:latin typeface="Calibri Light" panose="020F0302020204030204" pitchFamily="34" charset="0"/>
                <a:cs typeface="Calibri Light" panose="020F0302020204030204" pitchFamily="34" charset="0"/>
              </a:rPr>
              <a:t> optic medical </a:t>
            </a:r>
            <a:r>
              <a:rPr lang="en-US" dirty="0" err="1">
                <a:latin typeface="Calibri Light" panose="020F0302020204030204" pitchFamily="34" charset="0"/>
                <a:cs typeface="Calibri Light" panose="020F0302020204030204" pitchFamily="34" charset="0"/>
              </a:rPr>
              <a:t>sau</a:t>
            </a:r>
            <a:r>
              <a:rPr lang="en-US" dirty="0">
                <a:latin typeface="Calibri Light" panose="020F0302020204030204" pitchFamily="34" charset="0"/>
                <a:cs typeface="Calibri Light" panose="020F0302020204030204" pitchFamily="34" charset="0"/>
              </a:rPr>
              <a:t> de </a:t>
            </a:r>
            <a:r>
              <a:rPr lang="en-US" dirty="0" err="1">
                <a:latin typeface="Calibri Light" panose="020F0302020204030204" pitchFamily="34" charset="0"/>
                <a:cs typeface="Calibri Light" panose="020F0302020204030204" pitchFamily="34" charset="0"/>
              </a:rPr>
              <a:t>protecție</a:t>
            </a:r>
            <a:r>
              <a:rPr lang="en-US" dirty="0">
                <a:latin typeface="Calibri Light" panose="020F0302020204030204" pitchFamily="34" charset="0"/>
                <a:cs typeface="Calibri Light" panose="020F0302020204030204" pitchFamily="34" charset="0"/>
              </a:rPr>
              <a:t> format din </a:t>
            </a:r>
            <a:r>
              <a:rPr lang="en-US" dirty="0" err="1">
                <a:latin typeface="Calibri Light" panose="020F0302020204030204" pitchFamily="34" charset="0"/>
                <a:cs typeface="Calibri Light" panose="020F0302020204030204" pitchFamily="34" charset="0"/>
              </a:rPr>
              <a:t>două</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lentile</a:t>
            </a:r>
            <a:r>
              <a:rPr lang="en-US" dirty="0">
                <a:latin typeface="Calibri Light" panose="020F0302020204030204" pitchFamily="34" charset="0"/>
                <a:cs typeface="Calibri Light" panose="020F0302020204030204" pitchFamily="34" charset="0"/>
              </a:rPr>
              <a:t> (fixate </a:t>
            </a:r>
            <a:r>
              <a:rPr lang="en-US" dirty="0" err="1">
                <a:latin typeface="Calibri Light" panose="020F0302020204030204" pitchFamily="34" charset="0"/>
                <a:cs typeface="Calibri Light" panose="020F0302020204030204" pitchFamily="34" charset="0"/>
              </a:rPr>
              <a:t>într</a:t>
            </a:r>
            <a:r>
              <a:rPr lang="en-US" dirty="0">
                <a:latin typeface="Calibri Light" panose="020F0302020204030204" pitchFamily="34" charset="0"/>
                <a:cs typeface="Calibri Light" panose="020F0302020204030204" pitchFamily="34" charset="0"/>
              </a:rPr>
              <a:t>-o </a:t>
            </a:r>
            <a:r>
              <a:rPr lang="en-US" dirty="0" err="1">
                <a:latin typeface="Calibri Light" panose="020F0302020204030204" pitchFamily="34" charset="0"/>
                <a:cs typeface="Calibri Light" panose="020F0302020204030204" pitchFamily="34" charset="0"/>
              </a:rPr>
              <a:t>ramă</a:t>
            </a:r>
            <a:r>
              <a:rPr lang="en-US" dirty="0">
                <a:latin typeface="Calibri Light" panose="020F0302020204030204" pitchFamily="34" charset="0"/>
                <a:cs typeface="Calibri Light" panose="020F0302020204030204" pitchFamily="34" charset="0"/>
              </a:rPr>
              <a:t>), care se </a:t>
            </a:r>
            <a:r>
              <a:rPr lang="en-US" dirty="0" err="1">
                <a:latin typeface="Calibri Light" panose="020F0302020204030204" pitchFamily="34" charset="0"/>
                <a:cs typeface="Calibri Light" panose="020F0302020204030204" pitchFamily="34" charset="0"/>
              </a:rPr>
              <a:t>pune</a:t>
            </a:r>
            <a:r>
              <a:rPr lang="en-US" dirty="0">
                <a:latin typeface="Calibri Light" panose="020F0302020204030204" pitchFamily="34" charset="0"/>
                <a:cs typeface="Calibri Light" panose="020F0302020204030204" pitchFamily="34" charset="0"/>
              </a:rPr>
              <a:t> la </a:t>
            </a:r>
            <a:r>
              <a:rPr lang="en-US" dirty="0" err="1">
                <a:latin typeface="Calibri Light" panose="020F0302020204030204" pitchFamily="34" charset="0"/>
                <a:cs typeface="Calibri Light" panose="020F0302020204030204" pitchFamily="34" charset="0"/>
              </a:rPr>
              <a:t>ochi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sprijinit</a:t>
            </a:r>
            <a:r>
              <a:rPr lang="en-US" dirty="0">
                <a:latin typeface="Calibri Light" panose="020F0302020204030204" pitchFamily="34" charset="0"/>
                <a:cs typeface="Calibri Light" panose="020F0302020204030204" pitchFamily="34" charset="0"/>
              </a:rPr>
              <a:t> pe </a:t>
            </a:r>
            <a:r>
              <a:rPr lang="en-US" dirty="0" err="1">
                <a:latin typeface="Calibri Light" panose="020F0302020204030204" pitchFamily="34" charset="0"/>
                <a:cs typeface="Calibri Light" panose="020F0302020204030204" pitchFamily="34" charset="0"/>
              </a:rPr>
              <a:t>rădăcina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nasului</a:t>
            </a:r>
            <a:r>
              <a:rPr lang="en-US" dirty="0">
                <a:latin typeface="Calibri Light" panose="020F0302020204030204" pitchFamily="34" charset="0"/>
                <a:cs typeface="Calibri Light" panose="020F0302020204030204" pitchFamily="34" charset="0"/>
              </a:rPr>
              <a:t>) cu </a:t>
            </a:r>
            <a:r>
              <a:rPr lang="en-US" dirty="0" err="1">
                <a:latin typeface="Calibri Light" panose="020F0302020204030204" pitchFamily="34" charset="0"/>
                <a:cs typeface="Calibri Light" panose="020F0302020204030204" pitchFamily="34" charset="0"/>
              </a:rPr>
              <a:t>scopul</a:t>
            </a:r>
            <a:r>
              <a:rPr lang="en-US" dirty="0">
                <a:latin typeface="Calibri Light" panose="020F0302020204030204" pitchFamily="34" charset="0"/>
                <a:cs typeface="Calibri Light" panose="020F0302020204030204" pitchFamily="34" charset="0"/>
              </a:rPr>
              <a:t> de a </a:t>
            </a:r>
            <a:r>
              <a:rPr lang="en-US" dirty="0" err="1">
                <a:latin typeface="Calibri Light" panose="020F0302020204030204" pitchFamily="34" charset="0"/>
                <a:cs typeface="Calibri Light" panose="020F0302020204030204" pitchFamily="34" charset="0"/>
              </a:rPr>
              <a:t>corecta</a:t>
            </a:r>
            <a:r>
              <a:rPr lang="en-US" dirty="0">
                <a:latin typeface="Calibri Light" panose="020F0302020204030204" pitchFamily="34" charset="0"/>
                <a:cs typeface="Calibri Light" panose="020F0302020204030204" pitchFamily="34" charset="0"/>
              </a:rPr>
              <a:t> un defect de </a:t>
            </a:r>
            <a:r>
              <a:rPr lang="en-US" dirty="0" err="1">
                <a:latin typeface="Calibri Light" panose="020F0302020204030204" pitchFamily="34" charset="0"/>
                <a:cs typeface="Calibri Light" panose="020F0302020204030204" pitchFamily="34" charset="0"/>
              </a:rPr>
              <a:t>vedere</a:t>
            </a:r>
            <a:r>
              <a:rPr lang="en-US" dirty="0">
                <a:latin typeface="Calibri Light" panose="020F0302020204030204" pitchFamily="34" charset="0"/>
                <a:cs typeface="Calibri Light" panose="020F0302020204030204" pitchFamily="34" charset="0"/>
              </a:rPr>
              <a:t>, de a </a:t>
            </a:r>
            <a:r>
              <a:rPr lang="en-US" dirty="0" err="1">
                <a:latin typeface="Calibri Light" panose="020F0302020204030204" pitchFamily="34" charset="0"/>
                <a:cs typeface="Calibri Light" panose="020F0302020204030204" pitchFamily="34" charset="0"/>
              </a:rPr>
              <a:t>apăra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ochii</a:t>
            </a:r>
            <a:r>
              <a:rPr lang="en-US" dirty="0">
                <a:latin typeface="Calibri Light" panose="020F0302020204030204" pitchFamily="34" charset="0"/>
                <a:cs typeface="Calibri Light" panose="020F0302020204030204" pitchFamily="34" charset="0"/>
              </a:rPr>
              <a:t> de </a:t>
            </a:r>
            <a:r>
              <a:rPr lang="en-US" dirty="0" err="1">
                <a:latin typeface="Calibri Light" panose="020F0302020204030204" pitchFamily="34" charset="0"/>
                <a:cs typeface="Calibri Light" panose="020F0302020204030204" pitchFamily="34" charset="0"/>
              </a:rPr>
              <a:t>praf</a:t>
            </a:r>
            <a:r>
              <a:rPr lang="en-US" dirty="0">
                <a:latin typeface="Calibri Light" panose="020F0302020204030204" pitchFamily="34" charset="0"/>
                <a:cs typeface="Calibri Light" panose="020F0302020204030204" pitchFamily="34" charset="0"/>
              </a:rPr>
              <a:t>, de o </a:t>
            </a:r>
            <a:r>
              <a:rPr lang="en-US" dirty="0" err="1">
                <a:latin typeface="Calibri Light" panose="020F0302020204030204" pitchFamily="34" charset="0"/>
                <a:cs typeface="Calibri Light" panose="020F0302020204030204" pitchFamily="34" charset="0"/>
              </a:rPr>
              <a:t>lumină</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prea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puternică</a:t>
            </a:r>
            <a:r>
              <a:rPr lang="en-US" dirty="0">
                <a:latin typeface="Calibri Light" panose="020F0302020204030204" pitchFamily="34" charset="0"/>
                <a:cs typeface="Calibri Light" panose="020F0302020204030204" pitchFamily="34" charset="0"/>
              </a:rPr>
              <a:t> etc.</a:t>
            </a:r>
          </a:p>
        </p:txBody>
      </p:sp>
      <p:sp>
        <p:nvSpPr>
          <p:cNvPr id="4" name="Content Placeholder 2">
            <a:extLst>
              <a:ext uri="{FF2B5EF4-FFF2-40B4-BE49-F238E27FC236}">
                <a16:creationId xmlns:a16="http://schemas.microsoft.com/office/drawing/2014/main" id="{966FDFF2-A0C7-4372-94FD-E53A55FA3325}"/>
              </a:ext>
            </a:extLst>
          </p:cNvPr>
          <p:cNvSpPr txBox="1">
            <a:spLocks/>
          </p:cNvSpPr>
          <p:nvPr/>
        </p:nvSpPr>
        <p:spPr>
          <a:xfrm>
            <a:off x="4748644" y="1942347"/>
            <a:ext cx="2694709" cy="11150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ro-RO" i="1" dirty="0">
                <a:latin typeface="Futura Lt BT" panose="020B0402020204020303" pitchFamily="34" charset="0"/>
              </a:rPr>
              <a:t>s.m. pl.</a:t>
            </a:r>
            <a:endParaRPr lang="en-US" i="1" dirty="0">
              <a:latin typeface="Futura Lt BT" panose="020B0402020204020303" pitchFamily="34" charset="0"/>
            </a:endParaRPr>
          </a:p>
        </p:txBody>
      </p:sp>
      <p:pic>
        <p:nvPicPr>
          <p:cNvPr id="5" name="Graphic 4">
            <a:extLst>
              <a:ext uri="{FF2B5EF4-FFF2-40B4-BE49-F238E27FC236}">
                <a16:creationId xmlns:a16="http://schemas.microsoft.com/office/drawing/2014/main" id="{BD69D95F-A210-46DC-A98B-9022C70BF1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8285" y="5275406"/>
            <a:ext cx="1495425" cy="552450"/>
          </a:xfrm>
          <a:prstGeom prst="rect">
            <a:avLst/>
          </a:prstGeom>
        </p:spPr>
      </p:pic>
    </p:spTree>
    <p:extLst>
      <p:ext uri="{BB962C8B-B14F-4D97-AF65-F5344CB8AC3E}">
        <p14:creationId xmlns:p14="http://schemas.microsoft.com/office/powerpoint/2010/main" val="196731574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940F-3DE7-46BB-87AC-9EEBC0845843}"/>
              </a:ext>
            </a:extLst>
          </p:cNvPr>
          <p:cNvSpPr>
            <a:spLocks noGrp="1"/>
          </p:cNvSpPr>
          <p:nvPr>
            <p:ph type="title"/>
          </p:nvPr>
        </p:nvSpPr>
        <p:spPr>
          <a:xfrm>
            <a:off x="838200" y="106507"/>
            <a:ext cx="10515600" cy="1325563"/>
          </a:xfrm>
        </p:spPr>
        <p:txBody>
          <a:bodyPr/>
          <a:lstStyle/>
          <a:p>
            <a:pPr algn="ctr"/>
            <a:r>
              <a:rPr lang="ro-RO" dirty="0"/>
              <a:t>Clasificare ochelari:</a:t>
            </a:r>
            <a:endParaRPr lang="en-US" dirty="0"/>
          </a:p>
        </p:txBody>
      </p:sp>
      <p:sp>
        <p:nvSpPr>
          <p:cNvPr id="3" name="Content Placeholder 2">
            <a:extLst>
              <a:ext uri="{FF2B5EF4-FFF2-40B4-BE49-F238E27FC236}">
                <a16:creationId xmlns:a16="http://schemas.microsoft.com/office/drawing/2014/main" id="{B8281DFB-32AA-4F2C-A53E-899538B17AD8}"/>
              </a:ext>
            </a:extLst>
          </p:cNvPr>
          <p:cNvSpPr>
            <a:spLocks noGrp="1"/>
          </p:cNvSpPr>
          <p:nvPr>
            <p:ph idx="1"/>
          </p:nvPr>
        </p:nvSpPr>
        <p:spPr>
          <a:xfrm>
            <a:off x="838200" y="1522238"/>
            <a:ext cx="10515600" cy="4850853"/>
          </a:xfrm>
        </p:spPr>
        <p:txBody>
          <a:bodyPr>
            <a:normAutofit fontScale="85000" lnSpcReduction="20000"/>
          </a:bodyPr>
          <a:lstStyle/>
          <a:p>
            <a:pPr marL="0" indent="0" algn="ctr">
              <a:buNone/>
            </a:pPr>
            <a:r>
              <a:rPr lang="ro-RO" dirty="0">
                <a:latin typeface="Calibri Light" panose="020F0302020204030204" pitchFamily="34" charset="0"/>
                <a:cs typeface="Calibri Light" panose="020F0302020204030204" pitchFamily="34" charset="0"/>
              </a:rPr>
              <a:t>Ochelari de vedere cu lentile monofocale</a:t>
            </a:r>
          </a:p>
          <a:p>
            <a:pPr marL="0" indent="0" algn="ctr">
              <a:buNone/>
            </a:pPr>
            <a:r>
              <a:rPr lang="ro-RO" sz="2000" dirty="0">
                <a:latin typeface="Calibri Light" panose="020F0302020204030204" pitchFamily="34" charset="0"/>
                <a:cs typeface="Calibri Light" panose="020F0302020204030204" pitchFamily="34" charset="0"/>
              </a:rPr>
              <a:t>specifice prescripțiilor standard</a:t>
            </a:r>
            <a:br>
              <a:rPr lang="ro-RO" dirty="0">
                <a:latin typeface="Calibri Light" panose="020F0302020204030204" pitchFamily="34" charset="0"/>
                <a:cs typeface="Calibri Light" panose="020F0302020204030204" pitchFamily="34" charset="0"/>
              </a:rPr>
            </a:br>
            <a:endParaRPr lang="ro-RO" dirty="0">
              <a:latin typeface="Calibri Light" panose="020F0302020204030204" pitchFamily="34" charset="0"/>
              <a:cs typeface="Calibri Light" panose="020F0302020204030204" pitchFamily="34" charset="0"/>
            </a:endParaRPr>
          </a:p>
          <a:p>
            <a:pPr marL="0" indent="0" algn="ctr">
              <a:buNone/>
            </a:pPr>
            <a:r>
              <a:rPr lang="it-IT" dirty="0">
                <a:latin typeface="Calibri Light" panose="020F0302020204030204" pitchFamily="34" charset="0"/>
                <a:cs typeface="Calibri Light" panose="020F0302020204030204" pitchFamily="34" charset="0"/>
              </a:rPr>
              <a:t>Ochelari de vedere cu lentile pentru calculator </a:t>
            </a:r>
            <a:endParaRPr lang="ro-RO" dirty="0">
              <a:latin typeface="Calibri Light" panose="020F0302020204030204" pitchFamily="34" charset="0"/>
              <a:cs typeface="Calibri Light" panose="020F0302020204030204" pitchFamily="34" charset="0"/>
            </a:endParaRPr>
          </a:p>
          <a:p>
            <a:pPr marL="0" indent="0" algn="ctr">
              <a:buNone/>
            </a:pPr>
            <a:r>
              <a:rPr lang="ro-RO" sz="2000" dirty="0">
                <a:latin typeface="Calibri Light" panose="020F0302020204030204" pitchFamily="34" charset="0"/>
                <a:cs typeface="Calibri Light" panose="020F0302020204030204" pitchFamily="34" charset="0"/>
              </a:rPr>
              <a:t>lentile monofocale din plastic cu indice 1.50 ce asigură un confort vizual maxim celor care lucrează la computer</a:t>
            </a:r>
          </a:p>
          <a:p>
            <a:pPr marL="0" indent="0" algn="ctr">
              <a:buNone/>
            </a:pPr>
            <a:endParaRPr lang="ro-RO" sz="2000" dirty="0">
              <a:latin typeface="Calibri Light" panose="020F0302020204030204" pitchFamily="34" charset="0"/>
              <a:cs typeface="Calibri Light" panose="020F0302020204030204" pitchFamily="34" charset="0"/>
            </a:endParaRPr>
          </a:p>
          <a:p>
            <a:pPr marL="0" indent="0" algn="ctr">
              <a:buNone/>
            </a:pPr>
            <a:r>
              <a:rPr lang="it-IT" dirty="0">
                <a:latin typeface="Calibri Light" panose="020F0302020204030204" pitchFamily="34" charset="0"/>
                <a:cs typeface="Calibri Light" panose="020F0302020204030204" pitchFamily="34" charset="0"/>
              </a:rPr>
              <a:t>Ochelari de vedere cu lentile fotocromatice</a:t>
            </a:r>
            <a:endParaRPr lang="ro-RO" dirty="0">
              <a:latin typeface="Calibri Light" panose="020F0302020204030204" pitchFamily="34" charset="0"/>
              <a:cs typeface="Calibri Light" panose="020F0302020204030204" pitchFamily="34" charset="0"/>
            </a:endParaRPr>
          </a:p>
          <a:p>
            <a:pPr marL="0" indent="0" algn="ctr">
              <a:buNone/>
            </a:pPr>
            <a:r>
              <a:rPr lang="ro-RO" sz="2000" dirty="0">
                <a:latin typeface="Calibri Light" panose="020F0302020204030204" pitchFamily="34" charset="0"/>
                <a:cs typeface="Calibri Light" panose="020F0302020204030204" pitchFamily="34" charset="0"/>
              </a:rPr>
              <a:t>oferă tehnologia avansată a lentilelor fotocromatice și claritate inegalabilă</a:t>
            </a:r>
          </a:p>
          <a:p>
            <a:pPr marL="0" indent="0" algn="ctr">
              <a:buNone/>
            </a:pPr>
            <a:endParaRPr lang="ro-RO" sz="2000" dirty="0">
              <a:latin typeface="Calibri Light" panose="020F0302020204030204" pitchFamily="34" charset="0"/>
              <a:cs typeface="Calibri Light" panose="020F0302020204030204" pitchFamily="34" charset="0"/>
            </a:endParaRPr>
          </a:p>
          <a:p>
            <a:pPr marL="0" indent="0" algn="ctr">
              <a:buNone/>
            </a:pPr>
            <a:r>
              <a:rPr lang="ro-RO" dirty="0">
                <a:latin typeface="Calibri Light" panose="020F0302020204030204" pitchFamily="34" charset="0"/>
                <a:cs typeface="Calibri Light" panose="020F0302020204030204" pitchFamily="34" charset="0"/>
              </a:rPr>
              <a:t>Ochelari de vedere cu lentile de soare cu dioptrii</a:t>
            </a:r>
          </a:p>
          <a:p>
            <a:pPr marL="0" indent="0" algn="ctr">
              <a:buNone/>
            </a:pPr>
            <a:r>
              <a:rPr lang="it-IT" sz="2000" dirty="0">
                <a:latin typeface="Calibri Light" panose="020F0302020204030204" pitchFamily="34" charset="0"/>
                <a:cs typeface="Calibri Light" panose="020F0302020204030204" pitchFamily="34" charset="0"/>
              </a:rPr>
              <a:t>protejarea ochilor împotriva razelor solare</a:t>
            </a:r>
            <a:endParaRPr lang="ro-RO" sz="2000" dirty="0">
              <a:latin typeface="Calibri Light" panose="020F0302020204030204" pitchFamily="34" charset="0"/>
              <a:cs typeface="Calibri Light" panose="020F0302020204030204" pitchFamily="34" charset="0"/>
            </a:endParaRPr>
          </a:p>
          <a:p>
            <a:pPr marL="0" indent="0" algn="ctr">
              <a:buNone/>
            </a:pPr>
            <a:endParaRPr lang="ro-RO" sz="2000" dirty="0">
              <a:latin typeface="Calibri Light" panose="020F0302020204030204" pitchFamily="34" charset="0"/>
              <a:cs typeface="Calibri Light" panose="020F0302020204030204" pitchFamily="34" charset="0"/>
            </a:endParaRPr>
          </a:p>
          <a:p>
            <a:pPr marL="0" indent="0" algn="ctr">
              <a:buNone/>
            </a:pPr>
            <a:r>
              <a:rPr lang="ro-RO" dirty="0">
                <a:latin typeface="Calibri Light" panose="020F0302020204030204" pitchFamily="34" charset="0"/>
                <a:cs typeface="Calibri Light" panose="020F0302020204030204" pitchFamily="34" charset="0"/>
              </a:rPr>
              <a:t>Ochelari de vedere cu lentile de soare polarizate cu dioptrii</a:t>
            </a:r>
          </a:p>
          <a:p>
            <a:pPr marL="0" indent="0" algn="ctr">
              <a:buNone/>
            </a:pPr>
            <a:r>
              <a:rPr lang="ro-RO" sz="2000" dirty="0">
                <a:latin typeface="Calibri Light" panose="020F0302020204030204" pitchFamily="34" charset="0"/>
                <a:cs typeface="Calibri Light" panose="020F0302020204030204" pitchFamily="34" charset="0"/>
              </a:rPr>
              <a:t>blochează lumina polarizată orizontal, eliminând complet strălucirea supărătoare și periculoasă</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195539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anim calcmode="lin" valueType="num">
                                      <p:cBhvr>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anim calcmode="lin" valueType="num">
                                      <p:cBhvr>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anim calcmode="lin" valueType="num">
                                      <p:cBhvr>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anim calcmode="lin" valueType="num">
                                      <p:cBhvr>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anim calcmode="lin" valueType="num">
                                      <p:cBhvr>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42" presetClass="entr" presetSubtype="0" fill="hold"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anim calcmode="lin" valueType="num">
                                      <p:cBhvr>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2" dur="500" fill="hold"/>
                                        <p:tgtEl>
                                          <p:spTgt spid="3">
                                            <p:txEl>
                                              <p:pRg st="8" end="8"/>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anim calcmode="lin" valueType="num">
                                      <p:cBhvr>
                                        <p:cTn id="4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7" dur="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42" presetClass="entr" presetSubtype="0" fill="hold"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anim calcmode="lin" valueType="num">
                                      <p:cBhvr>
                                        <p:cTn id="5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3" dur="500" fill="hold"/>
                                        <p:tgtEl>
                                          <p:spTgt spid="3">
                                            <p:txEl>
                                              <p:pRg st="11" end="11"/>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500"/>
                                        <p:tgtEl>
                                          <p:spTgt spid="3">
                                            <p:txEl>
                                              <p:pRg st="12" end="12"/>
                                            </p:txEl>
                                          </p:spTgt>
                                        </p:tgtEl>
                                      </p:cBhvr>
                                    </p:animEffect>
                                    <p:anim calcmode="lin" valueType="num">
                                      <p:cBhvr>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8" dur="5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940F-3DE7-46BB-87AC-9EEBC0845843}"/>
              </a:ext>
            </a:extLst>
          </p:cNvPr>
          <p:cNvSpPr>
            <a:spLocks noGrp="1"/>
          </p:cNvSpPr>
          <p:nvPr>
            <p:ph type="title"/>
          </p:nvPr>
        </p:nvSpPr>
        <p:spPr>
          <a:xfrm>
            <a:off x="838198" y="1030144"/>
            <a:ext cx="10515600" cy="1325563"/>
          </a:xfrm>
        </p:spPr>
        <p:txBody>
          <a:bodyPr/>
          <a:lstStyle/>
          <a:p>
            <a:pPr algn="ctr"/>
            <a:r>
              <a:rPr lang="ro-RO" dirty="0"/>
              <a:t>lupă</a:t>
            </a:r>
            <a:endParaRPr lang="en-US" dirty="0"/>
          </a:p>
        </p:txBody>
      </p:sp>
      <p:sp>
        <p:nvSpPr>
          <p:cNvPr id="3" name="Content Placeholder 2">
            <a:extLst>
              <a:ext uri="{FF2B5EF4-FFF2-40B4-BE49-F238E27FC236}">
                <a16:creationId xmlns:a16="http://schemas.microsoft.com/office/drawing/2014/main" id="{B8281DFB-32AA-4F2C-A53E-899538B17AD8}"/>
              </a:ext>
            </a:extLst>
          </p:cNvPr>
          <p:cNvSpPr>
            <a:spLocks noGrp="1"/>
          </p:cNvSpPr>
          <p:nvPr>
            <p:ph idx="1"/>
          </p:nvPr>
        </p:nvSpPr>
        <p:spPr>
          <a:xfrm>
            <a:off x="2058554" y="2612128"/>
            <a:ext cx="8074891" cy="2284557"/>
          </a:xfrm>
        </p:spPr>
        <p:txBody>
          <a:bodyPr/>
          <a:lstStyle/>
          <a:p>
            <a:pPr marL="0" indent="0" algn="ctr">
              <a:buNone/>
            </a:pPr>
            <a:r>
              <a:rPr lang="ro-RO" dirty="0">
                <a:latin typeface="Calibri Light" panose="020F0302020204030204" pitchFamily="34" charset="0"/>
                <a:cs typeface="Calibri Light" panose="020F0302020204030204" pitchFamily="34" charset="0"/>
              </a:rPr>
              <a:t>instrument optic alcătuit dintr-o lentilă convergentă sau dintr-un ansamblu convergent de lentile care, fiind așezate în fața unui obiect, dau o imagine mărită a acestuia. </a:t>
            </a:r>
            <a:endParaRPr lang="en-US" dirty="0">
              <a:latin typeface="Calibri Light" panose="020F0302020204030204" pitchFamily="34" charset="0"/>
              <a:cs typeface="Calibri Light" panose="020F0302020204030204" pitchFamily="34" charset="0"/>
            </a:endParaRPr>
          </a:p>
        </p:txBody>
      </p:sp>
      <p:sp>
        <p:nvSpPr>
          <p:cNvPr id="4" name="Content Placeholder 2">
            <a:extLst>
              <a:ext uri="{FF2B5EF4-FFF2-40B4-BE49-F238E27FC236}">
                <a16:creationId xmlns:a16="http://schemas.microsoft.com/office/drawing/2014/main" id="{966FDFF2-A0C7-4372-94FD-E53A55FA3325}"/>
              </a:ext>
            </a:extLst>
          </p:cNvPr>
          <p:cNvSpPr txBox="1">
            <a:spLocks/>
          </p:cNvSpPr>
          <p:nvPr/>
        </p:nvSpPr>
        <p:spPr>
          <a:xfrm>
            <a:off x="4748644" y="1942347"/>
            <a:ext cx="2694709" cy="11150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ro-RO" i="1" dirty="0">
                <a:latin typeface="Futura Lt BT" panose="020B0402020204020303" pitchFamily="34" charset="0"/>
              </a:rPr>
              <a:t>s.f.</a:t>
            </a:r>
            <a:endParaRPr lang="en-US" i="1" dirty="0">
              <a:latin typeface="Futura Lt BT" panose="020B0402020204020303" pitchFamily="34" charset="0"/>
            </a:endParaRPr>
          </a:p>
        </p:txBody>
      </p:sp>
      <p:pic>
        <p:nvPicPr>
          <p:cNvPr id="6" name="Graphic 5">
            <a:extLst>
              <a:ext uri="{FF2B5EF4-FFF2-40B4-BE49-F238E27FC236}">
                <a16:creationId xmlns:a16="http://schemas.microsoft.com/office/drawing/2014/main" id="{E316393F-CCD8-465C-96F6-09D4DDB58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91016" y="4896685"/>
            <a:ext cx="1209964" cy="1174836"/>
          </a:xfrm>
          <a:prstGeom prst="rect">
            <a:avLst/>
          </a:prstGeom>
        </p:spPr>
      </p:pic>
    </p:spTree>
    <p:extLst>
      <p:ext uri="{BB962C8B-B14F-4D97-AF65-F5344CB8AC3E}">
        <p14:creationId xmlns:p14="http://schemas.microsoft.com/office/powerpoint/2010/main" val="319288710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940F-3DE7-46BB-87AC-9EEBC0845843}"/>
              </a:ext>
            </a:extLst>
          </p:cNvPr>
          <p:cNvSpPr>
            <a:spLocks noGrp="1"/>
          </p:cNvSpPr>
          <p:nvPr>
            <p:ph type="title"/>
          </p:nvPr>
        </p:nvSpPr>
        <p:spPr>
          <a:xfrm>
            <a:off x="838200" y="106507"/>
            <a:ext cx="10515600" cy="1325563"/>
          </a:xfrm>
        </p:spPr>
        <p:txBody>
          <a:bodyPr/>
          <a:lstStyle/>
          <a:p>
            <a:pPr algn="ctr"/>
            <a:r>
              <a:rPr lang="ro-RO" dirty="0"/>
              <a:t>Clasificare lupă:</a:t>
            </a:r>
            <a:endParaRPr lang="en-US" dirty="0"/>
          </a:p>
        </p:txBody>
      </p:sp>
      <p:sp>
        <p:nvSpPr>
          <p:cNvPr id="3" name="Content Placeholder 2">
            <a:extLst>
              <a:ext uri="{FF2B5EF4-FFF2-40B4-BE49-F238E27FC236}">
                <a16:creationId xmlns:a16="http://schemas.microsoft.com/office/drawing/2014/main" id="{B8281DFB-32AA-4F2C-A53E-899538B17AD8}"/>
              </a:ext>
            </a:extLst>
          </p:cNvPr>
          <p:cNvSpPr>
            <a:spLocks noGrp="1"/>
          </p:cNvSpPr>
          <p:nvPr>
            <p:ph idx="1"/>
          </p:nvPr>
        </p:nvSpPr>
        <p:spPr>
          <a:xfrm>
            <a:off x="838200" y="1106906"/>
            <a:ext cx="10515600" cy="5266186"/>
          </a:xfrm>
        </p:spPr>
        <p:txBody>
          <a:bodyPr>
            <a:normAutofit fontScale="70000" lnSpcReduction="20000"/>
          </a:bodyPr>
          <a:lstStyle/>
          <a:p>
            <a:pPr marL="0" indent="0" algn="ctr">
              <a:buNone/>
            </a:pPr>
            <a:r>
              <a:rPr lang="ro-RO" dirty="0">
                <a:latin typeface="Calibri Light" panose="020F0302020204030204" pitchFamily="34" charset="0"/>
                <a:cs typeface="Calibri Light" panose="020F0302020204030204" pitchFamily="34" charset="0"/>
              </a:rPr>
              <a:t>Lupa de mână</a:t>
            </a:r>
          </a:p>
          <a:p>
            <a:pPr marL="0" indent="0" algn="ctr">
              <a:buNone/>
            </a:pPr>
            <a:r>
              <a:rPr lang="ro-RO" sz="2000" dirty="0">
                <a:latin typeface="Calibri Light" panose="020F0302020204030204" pitchFamily="34" charset="0"/>
                <a:cs typeface="Calibri Light" panose="020F0302020204030204" pitchFamily="34" charset="0"/>
              </a:rPr>
              <a:t>cea mai cunoscută și utilizată, disponibilă în numeroase mărimi, forme și lentile</a:t>
            </a:r>
            <a:br>
              <a:rPr lang="ro-RO" dirty="0">
                <a:latin typeface="Calibri Light" panose="020F0302020204030204" pitchFamily="34" charset="0"/>
                <a:cs typeface="Calibri Light" panose="020F0302020204030204" pitchFamily="34" charset="0"/>
              </a:rPr>
            </a:br>
            <a:endParaRPr lang="ro-RO" dirty="0">
              <a:latin typeface="Calibri Light" panose="020F0302020204030204" pitchFamily="34" charset="0"/>
              <a:cs typeface="Calibri Light" panose="020F0302020204030204" pitchFamily="34" charset="0"/>
            </a:endParaRPr>
          </a:p>
          <a:p>
            <a:pPr marL="0" indent="0" algn="ctr">
              <a:buNone/>
            </a:pPr>
            <a:r>
              <a:rPr lang="ro-RO" dirty="0">
                <a:latin typeface="Calibri Light" panose="020F0302020204030204" pitchFamily="34" charset="0"/>
                <a:cs typeface="Calibri Light" panose="020F0302020204030204" pitchFamily="34" charset="0"/>
              </a:rPr>
              <a:t>Lupa cu iluminare</a:t>
            </a:r>
          </a:p>
          <a:p>
            <a:pPr marL="0" indent="0" algn="ctr">
              <a:buNone/>
            </a:pPr>
            <a:r>
              <a:rPr lang="ro-RO" sz="2000" dirty="0">
                <a:latin typeface="Calibri Light" panose="020F0302020204030204" pitchFamily="34" charset="0"/>
                <a:cs typeface="Calibri Light" panose="020F0302020204030204" pitchFamily="34" charset="0"/>
              </a:rPr>
              <a:t>de dimensiuni mici, ce poate fi folosită și pe timp de noapte, alimentată de baterii</a:t>
            </a:r>
          </a:p>
          <a:p>
            <a:pPr marL="0" indent="0" algn="ctr">
              <a:buNone/>
            </a:pPr>
            <a:endParaRPr lang="ro-RO" sz="2000" dirty="0">
              <a:latin typeface="Calibri Light" panose="020F0302020204030204" pitchFamily="34" charset="0"/>
              <a:cs typeface="Calibri Light" panose="020F0302020204030204" pitchFamily="34" charset="0"/>
            </a:endParaRPr>
          </a:p>
          <a:p>
            <a:pPr marL="0" indent="0" algn="ctr">
              <a:buNone/>
            </a:pPr>
            <a:r>
              <a:rPr lang="ro-RO" dirty="0">
                <a:latin typeface="Calibri Light" panose="020F0302020204030204" pitchFamily="34" charset="0"/>
                <a:cs typeface="Calibri Light" panose="020F0302020204030204" pitchFamily="34" charset="0"/>
              </a:rPr>
              <a:t>Lupa textilă</a:t>
            </a:r>
          </a:p>
          <a:p>
            <a:pPr marL="0" indent="0" algn="ctr">
              <a:buNone/>
            </a:pPr>
            <a:r>
              <a:rPr lang="ro-RO" sz="2000" dirty="0">
                <a:latin typeface="Calibri Light" panose="020F0302020204030204" pitchFamily="34" charset="0"/>
                <a:cs typeface="Calibri Light" panose="020F0302020204030204" pitchFamily="34" charset="0"/>
              </a:rPr>
              <a:t>conține o singură lentilă din sticlă</a:t>
            </a:r>
          </a:p>
          <a:p>
            <a:pPr marL="0" indent="0" algn="ctr">
              <a:buNone/>
            </a:pPr>
            <a:endParaRPr lang="ro-RO" sz="2000" dirty="0">
              <a:latin typeface="Calibri Light" panose="020F0302020204030204" pitchFamily="34" charset="0"/>
              <a:cs typeface="Calibri Light" panose="020F0302020204030204" pitchFamily="34" charset="0"/>
            </a:endParaRPr>
          </a:p>
          <a:p>
            <a:pPr marL="0" indent="0" algn="ctr">
              <a:buNone/>
            </a:pPr>
            <a:r>
              <a:rPr lang="ro-RO" dirty="0">
                <a:latin typeface="Calibri Light" panose="020F0302020204030204" pitchFamily="34" charset="0"/>
                <a:cs typeface="Calibri Light" panose="020F0302020204030204" pitchFamily="34" charset="0"/>
              </a:rPr>
              <a:t>Lupa de buzunar</a:t>
            </a:r>
          </a:p>
          <a:p>
            <a:pPr marL="0" indent="0" algn="ctr">
              <a:buNone/>
            </a:pPr>
            <a:r>
              <a:rPr lang="ro-RO" sz="2000" dirty="0">
                <a:latin typeface="Calibri Light" panose="020F0302020204030204" pitchFamily="34" charset="0"/>
                <a:cs typeface="Calibri Light" panose="020F0302020204030204" pitchFamily="34" charset="0"/>
              </a:rPr>
              <a:t>cunoscută și sub denumirea de lupă filatelică, are dimensiuni mici, însă este precisă, datorită faptului că de obicei conține trei lentile</a:t>
            </a:r>
          </a:p>
          <a:p>
            <a:pPr marL="0" indent="0" algn="ctr">
              <a:buNone/>
            </a:pPr>
            <a:endParaRPr lang="ro-RO" sz="2000" dirty="0">
              <a:latin typeface="Calibri Light" panose="020F0302020204030204" pitchFamily="34" charset="0"/>
              <a:cs typeface="Calibri Light" panose="020F0302020204030204" pitchFamily="34" charset="0"/>
            </a:endParaRPr>
          </a:p>
          <a:p>
            <a:pPr marL="0" indent="0" algn="ctr">
              <a:buNone/>
            </a:pPr>
            <a:r>
              <a:rPr lang="ro-RO" dirty="0">
                <a:latin typeface="Calibri Light" panose="020F0302020204030204" pitchFamily="34" charset="0"/>
                <a:cs typeface="Calibri Light" panose="020F0302020204030204" pitchFamily="34" charset="0"/>
              </a:rPr>
              <a:t>Lupa cu mărire (zoom)</a:t>
            </a:r>
          </a:p>
          <a:p>
            <a:pPr marL="0" indent="0" algn="ctr">
              <a:buNone/>
            </a:pPr>
            <a:r>
              <a:rPr lang="ro-RO" sz="2000" dirty="0">
                <a:latin typeface="Calibri Light" panose="020F0302020204030204" pitchFamily="34" charset="0"/>
                <a:cs typeface="Calibri Light" panose="020F0302020204030204" pitchFamily="34" charset="0"/>
              </a:rPr>
              <a:t>funcționează pe acelasi principiu ca și o lupă normală, doar că utilizatorul nu mai este nevoit sa depărteze sau să aproprie lupa de obiect</a:t>
            </a:r>
          </a:p>
          <a:p>
            <a:pPr marL="0" indent="0" algn="ctr">
              <a:buNone/>
            </a:pPr>
            <a:endParaRPr lang="ro-RO" sz="2000" dirty="0">
              <a:latin typeface="Calibri Light" panose="020F0302020204030204" pitchFamily="34" charset="0"/>
              <a:cs typeface="Calibri Light" panose="020F0302020204030204" pitchFamily="34" charset="0"/>
            </a:endParaRPr>
          </a:p>
          <a:p>
            <a:pPr marL="0" indent="0" algn="ctr">
              <a:buNone/>
            </a:pPr>
            <a:r>
              <a:rPr lang="ro-RO" dirty="0">
                <a:latin typeface="Calibri Light" panose="020F0302020204030204" pitchFamily="34" charset="0"/>
                <a:cs typeface="Calibri Light" panose="020F0302020204030204" pitchFamily="34" charset="0"/>
              </a:rPr>
              <a:t>Lupa cu tehnologie LED</a:t>
            </a:r>
          </a:p>
          <a:p>
            <a:pPr marL="0" indent="0" algn="ctr">
              <a:buNone/>
            </a:pPr>
            <a:r>
              <a:rPr lang="ro-RO" sz="2000" dirty="0">
                <a:latin typeface="Calibri Light" panose="020F0302020204030204" pitchFamily="34" charset="0"/>
                <a:cs typeface="Calibri Light" panose="020F0302020204030204" pitchFamily="34" charset="0"/>
              </a:rPr>
              <a:t>este foarte precisă și reda orice imagine în cel mai mic detaliu. Poate avea numeroase LED-uri încorporate, care pot fi folosite pentru a obține o imagine cu o luminozitate puternică, foarte aproape de cea naturală, sau chiar se poate mări contrastul.</a:t>
            </a:r>
            <a:endParaRPr lang="en-US" baseline="-25000" dirty="0">
              <a:latin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5C0804F7-211A-4200-B525-46240186D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8821" y="1033272"/>
            <a:ext cx="683019" cy="615678"/>
          </a:xfrm>
          <a:prstGeom prst="rect">
            <a:avLst/>
          </a:prstGeom>
        </p:spPr>
      </p:pic>
      <p:pic>
        <p:nvPicPr>
          <p:cNvPr id="6" name="Picture 5">
            <a:extLst>
              <a:ext uri="{FF2B5EF4-FFF2-40B4-BE49-F238E27FC236}">
                <a16:creationId xmlns:a16="http://schemas.microsoft.com/office/drawing/2014/main" id="{C1FDD813-703A-442D-9F37-B5D39051A1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9106" y="1958454"/>
            <a:ext cx="666508" cy="617261"/>
          </a:xfrm>
          <a:prstGeom prst="rect">
            <a:avLst/>
          </a:prstGeom>
        </p:spPr>
      </p:pic>
      <p:pic>
        <p:nvPicPr>
          <p:cNvPr id="7" name="Picture 6">
            <a:extLst>
              <a:ext uri="{FF2B5EF4-FFF2-40B4-BE49-F238E27FC236}">
                <a16:creationId xmlns:a16="http://schemas.microsoft.com/office/drawing/2014/main" id="{823A6052-6239-4C90-B536-CD6C6F8E7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0900" y="2852927"/>
            <a:ext cx="694290" cy="640159"/>
          </a:xfrm>
          <a:prstGeom prst="rect">
            <a:avLst/>
          </a:prstGeom>
        </p:spPr>
      </p:pic>
      <p:pic>
        <p:nvPicPr>
          <p:cNvPr id="8" name="Picture 7">
            <a:extLst>
              <a:ext uri="{FF2B5EF4-FFF2-40B4-BE49-F238E27FC236}">
                <a16:creationId xmlns:a16="http://schemas.microsoft.com/office/drawing/2014/main" id="{53E3C758-3F23-4FAB-B6B9-C6271B62FD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01628" y="3739999"/>
            <a:ext cx="747552" cy="719519"/>
          </a:xfrm>
          <a:prstGeom prst="rect">
            <a:avLst/>
          </a:prstGeom>
        </p:spPr>
      </p:pic>
      <p:pic>
        <p:nvPicPr>
          <p:cNvPr id="9" name="Picture 8">
            <a:extLst>
              <a:ext uri="{FF2B5EF4-FFF2-40B4-BE49-F238E27FC236}">
                <a16:creationId xmlns:a16="http://schemas.microsoft.com/office/drawing/2014/main" id="{335D8387-C79D-442A-BEA2-752CC3362B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01627" y="4698910"/>
            <a:ext cx="747553" cy="535435"/>
          </a:xfrm>
          <a:prstGeom prst="rect">
            <a:avLst/>
          </a:prstGeom>
        </p:spPr>
      </p:pic>
      <p:pic>
        <p:nvPicPr>
          <p:cNvPr id="10" name="Picture 9">
            <a:extLst>
              <a:ext uri="{FF2B5EF4-FFF2-40B4-BE49-F238E27FC236}">
                <a16:creationId xmlns:a16="http://schemas.microsoft.com/office/drawing/2014/main" id="{DBE838AB-0BB8-4E46-ABD2-3B88EEA8C4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53800" y="5676317"/>
            <a:ext cx="593738" cy="568698"/>
          </a:xfrm>
          <a:prstGeom prst="rect">
            <a:avLst/>
          </a:prstGeom>
        </p:spPr>
      </p:pic>
    </p:spTree>
    <p:extLst>
      <p:ext uri="{BB962C8B-B14F-4D97-AF65-F5344CB8AC3E}">
        <p14:creationId xmlns:p14="http://schemas.microsoft.com/office/powerpoint/2010/main" val="17295727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anim calcmode="lin" valueType="num">
                                      <p:cBhvr>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childTnLst>
                          </p:cTn>
                        </p:par>
                        <p:par>
                          <p:cTn id="20" fill="hold">
                            <p:stCondLst>
                              <p:cond delay="500"/>
                            </p:stCondLst>
                            <p:childTnLst>
                              <p:par>
                                <p:cTn id="21" presetID="42" presetClass="entr" presetSubtype="0"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anim calcmode="lin" valueType="num">
                                      <p:cBhvr>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anim calcmode="lin" valueType="num">
                                      <p:cBhvr>
                                        <p:cTn id="34" dur="500" fill="hold"/>
                                        <p:tgtEl>
                                          <p:spTgt spid="6"/>
                                        </p:tgtEl>
                                        <p:attrNameLst>
                                          <p:attrName>ppt_x</p:attrName>
                                        </p:attrNameLst>
                                      </p:cBhvr>
                                      <p:tavLst>
                                        <p:tav tm="0">
                                          <p:val>
                                            <p:strVal val="#ppt_x"/>
                                          </p:val>
                                        </p:tav>
                                        <p:tav tm="100000">
                                          <p:val>
                                            <p:strVal val="#ppt_x"/>
                                          </p:val>
                                        </p:tav>
                                      </p:tavLst>
                                    </p:anim>
                                    <p:anim calcmode="lin" valueType="num">
                                      <p:cBhvr>
                                        <p:cTn id="35" dur="500" fill="hold"/>
                                        <p:tgtEl>
                                          <p:spTgt spid="6"/>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anim calcmode="lin" valueType="num">
                                      <p:cBhvr>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500" fill="hold"/>
                                        <p:tgtEl>
                                          <p:spTgt spid="3">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anim calcmode="lin" valueType="num">
                                      <p:cBhvr>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500" fill="hold"/>
                                        <p:tgtEl>
                                          <p:spTgt spid="3">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anim calcmode="lin" valueType="num">
                                      <p:cBhvr>
                                        <p:cTn id="50" dur="500" fill="hold"/>
                                        <p:tgtEl>
                                          <p:spTgt spid="7"/>
                                        </p:tgtEl>
                                        <p:attrNameLst>
                                          <p:attrName>ppt_x</p:attrName>
                                        </p:attrNameLst>
                                      </p:cBhvr>
                                      <p:tavLst>
                                        <p:tav tm="0">
                                          <p:val>
                                            <p:strVal val="#ppt_x"/>
                                          </p:val>
                                        </p:tav>
                                        <p:tav tm="100000">
                                          <p:val>
                                            <p:strVal val="#ppt_x"/>
                                          </p:val>
                                        </p:tav>
                                      </p:tavLst>
                                    </p:anim>
                                    <p:anim calcmode="lin" valueType="num">
                                      <p:cBhvr>
                                        <p:cTn id="51" dur="500" fill="hold"/>
                                        <p:tgtEl>
                                          <p:spTgt spid="7"/>
                                        </p:tgtEl>
                                        <p:attrNameLst>
                                          <p:attrName>ppt_y</p:attrName>
                                        </p:attrNameLst>
                                      </p:cBhvr>
                                      <p:tavLst>
                                        <p:tav tm="0">
                                          <p:val>
                                            <p:strVal val="#ppt_y+.1"/>
                                          </p:val>
                                        </p:tav>
                                        <p:tav tm="100000">
                                          <p:val>
                                            <p:strVal val="#ppt_y"/>
                                          </p:val>
                                        </p:tav>
                                      </p:tavLst>
                                    </p:anim>
                                  </p:childTnLst>
                                </p:cTn>
                              </p:par>
                            </p:childTnLst>
                          </p:cTn>
                        </p:par>
                        <p:par>
                          <p:cTn id="52" fill="hold">
                            <p:stCondLst>
                              <p:cond delay="1500"/>
                            </p:stCondLst>
                            <p:childTnLst>
                              <p:par>
                                <p:cTn id="53" presetID="42" presetClass="entr" presetSubtype="0" fill="hold" nodeType="after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anim calcmode="lin" valueType="num">
                                      <p:cBhvr>
                                        <p:cTn id="5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5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500"/>
                                        <p:tgtEl>
                                          <p:spTgt spid="3">
                                            <p:txEl>
                                              <p:pRg st="9" end="9"/>
                                            </p:txEl>
                                          </p:spTgt>
                                        </p:tgtEl>
                                      </p:cBhvr>
                                    </p:animEffect>
                                    <p:anim calcmode="lin" valueType="num">
                                      <p:cBhvr>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500" fill="hold"/>
                                        <p:tgtEl>
                                          <p:spTgt spid="3">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500"/>
                                        <p:tgtEl>
                                          <p:spTgt spid="8"/>
                                        </p:tgtEl>
                                      </p:cBhvr>
                                    </p:animEffect>
                                    <p:anim calcmode="lin" valueType="num">
                                      <p:cBhvr>
                                        <p:cTn id="66" dur="500" fill="hold"/>
                                        <p:tgtEl>
                                          <p:spTgt spid="8"/>
                                        </p:tgtEl>
                                        <p:attrNameLst>
                                          <p:attrName>ppt_x</p:attrName>
                                        </p:attrNameLst>
                                      </p:cBhvr>
                                      <p:tavLst>
                                        <p:tav tm="0">
                                          <p:val>
                                            <p:strVal val="#ppt_x"/>
                                          </p:val>
                                        </p:tav>
                                        <p:tav tm="100000">
                                          <p:val>
                                            <p:strVal val="#ppt_x"/>
                                          </p:val>
                                        </p:tav>
                                      </p:tavLst>
                                    </p:anim>
                                    <p:anim calcmode="lin" valueType="num">
                                      <p:cBhvr>
                                        <p:cTn id="67" dur="500" fill="hold"/>
                                        <p:tgtEl>
                                          <p:spTgt spid="8"/>
                                        </p:tgtEl>
                                        <p:attrNameLst>
                                          <p:attrName>ppt_y</p:attrName>
                                        </p:attrNameLst>
                                      </p:cBhvr>
                                      <p:tavLst>
                                        <p:tav tm="0">
                                          <p:val>
                                            <p:strVal val="#ppt_y+.1"/>
                                          </p:val>
                                        </p:tav>
                                        <p:tav tm="100000">
                                          <p:val>
                                            <p:strVal val="#ppt_y"/>
                                          </p:val>
                                        </p:tav>
                                      </p:tavLst>
                                    </p:anim>
                                  </p:childTnLst>
                                </p:cTn>
                              </p:par>
                            </p:childTnLst>
                          </p:cTn>
                        </p:par>
                        <p:par>
                          <p:cTn id="68" fill="hold">
                            <p:stCondLst>
                              <p:cond delay="2000"/>
                            </p:stCondLst>
                            <p:childTnLst>
                              <p:par>
                                <p:cTn id="69" presetID="42" presetClass="entr" presetSubtype="0" fill="hold" nodeType="after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Effect transition="in" filter="fade">
                                      <p:cBhvr>
                                        <p:cTn id="71" dur="500"/>
                                        <p:tgtEl>
                                          <p:spTgt spid="3">
                                            <p:txEl>
                                              <p:pRg st="11" end="11"/>
                                            </p:txEl>
                                          </p:spTgt>
                                        </p:tgtEl>
                                      </p:cBhvr>
                                    </p:animEffect>
                                    <p:anim calcmode="lin" valueType="num">
                                      <p:cBhvr>
                                        <p:cTn id="7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3" dur="500" fill="hold"/>
                                        <p:tgtEl>
                                          <p:spTgt spid="3">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
                                            <p:txEl>
                                              <p:pRg st="12" end="12"/>
                                            </p:txEl>
                                          </p:spTgt>
                                        </p:tgtEl>
                                        <p:attrNameLst>
                                          <p:attrName>style.visibility</p:attrName>
                                        </p:attrNameLst>
                                      </p:cBhvr>
                                      <p:to>
                                        <p:strVal val="visible"/>
                                      </p:to>
                                    </p:set>
                                    <p:animEffect transition="in" filter="fade">
                                      <p:cBhvr>
                                        <p:cTn id="76" dur="500"/>
                                        <p:tgtEl>
                                          <p:spTgt spid="3">
                                            <p:txEl>
                                              <p:pRg st="12" end="12"/>
                                            </p:txEl>
                                          </p:spTgt>
                                        </p:tgtEl>
                                      </p:cBhvr>
                                    </p:animEffect>
                                    <p:anim calcmode="lin" valueType="num">
                                      <p:cBhvr>
                                        <p:cTn id="7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8" dur="500" fill="hold"/>
                                        <p:tgtEl>
                                          <p:spTgt spid="3">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500"/>
                                        <p:tgtEl>
                                          <p:spTgt spid="9"/>
                                        </p:tgtEl>
                                      </p:cBhvr>
                                    </p:animEffect>
                                    <p:anim calcmode="lin" valueType="num">
                                      <p:cBhvr>
                                        <p:cTn id="82" dur="500" fill="hold"/>
                                        <p:tgtEl>
                                          <p:spTgt spid="9"/>
                                        </p:tgtEl>
                                        <p:attrNameLst>
                                          <p:attrName>ppt_x</p:attrName>
                                        </p:attrNameLst>
                                      </p:cBhvr>
                                      <p:tavLst>
                                        <p:tav tm="0">
                                          <p:val>
                                            <p:strVal val="#ppt_x"/>
                                          </p:val>
                                        </p:tav>
                                        <p:tav tm="100000">
                                          <p:val>
                                            <p:strVal val="#ppt_x"/>
                                          </p:val>
                                        </p:tav>
                                      </p:tavLst>
                                    </p:anim>
                                    <p:anim calcmode="lin" valueType="num">
                                      <p:cBhvr>
                                        <p:cTn id="83" dur="500" fill="hold"/>
                                        <p:tgtEl>
                                          <p:spTgt spid="9"/>
                                        </p:tgtEl>
                                        <p:attrNameLst>
                                          <p:attrName>ppt_y</p:attrName>
                                        </p:attrNameLst>
                                      </p:cBhvr>
                                      <p:tavLst>
                                        <p:tav tm="0">
                                          <p:val>
                                            <p:strVal val="#ppt_y+.1"/>
                                          </p:val>
                                        </p:tav>
                                        <p:tav tm="100000">
                                          <p:val>
                                            <p:strVal val="#ppt_y"/>
                                          </p:val>
                                        </p:tav>
                                      </p:tavLst>
                                    </p:anim>
                                  </p:childTnLst>
                                </p:cTn>
                              </p:par>
                            </p:childTnLst>
                          </p:cTn>
                        </p:par>
                        <p:par>
                          <p:cTn id="84" fill="hold">
                            <p:stCondLst>
                              <p:cond delay="2500"/>
                            </p:stCondLst>
                            <p:childTnLst>
                              <p:par>
                                <p:cTn id="85" presetID="42" presetClass="entr" presetSubtype="0" fill="hold" nodeType="after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Effect transition="in" filter="fade">
                                      <p:cBhvr>
                                        <p:cTn id="87" dur="500"/>
                                        <p:tgtEl>
                                          <p:spTgt spid="3">
                                            <p:txEl>
                                              <p:pRg st="14" end="14"/>
                                            </p:txEl>
                                          </p:spTgt>
                                        </p:tgtEl>
                                      </p:cBhvr>
                                    </p:animEffect>
                                    <p:anim calcmode="lin" valueType="num">
                                      <p:cBhvr>
                                        <p:cTn id="88"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9" dur="500" fill="hold"/>
                                        <p:tgtEl>
                                          <p:spTgt spid="3">
                                            <p:txEl>
                                              <p:pRg st="14" end="14"/>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
                                            <p:txEl>
                                              <p:pRg st="15" end="15"/>
                                            </p:txEl>
                                          </p:spTgt>
                                        </p:tgtEl>
                                        <p:attrNameLst>
                                          <p:attrName>style.visibility</p:attrName>
                                        </p:attrNameLst>
                                      </p:cBhvr>
                                      <p:to>
                                        <p:strVal val="visible"/>
                                      </p:to>
                                    </p:set>
                                    <p:animEffect transition="in" filter="fade">
                                      <p:cBhvr>
                                        <p:cTn id="92" dur="500"/>
                                        <p:tgtEl>
                                          <p:spTgt spid="3">
                                            <p:txEl>
                                              <p:pRg st="15" end="15"/>
                                            </p:txEl>
                                          </p:spTgt>
                                        </p:tgtEl>
                                      </p:cBhvr>
                                    </p:animEffect>
                                    <p:anim calcmode="lin" valueType="num">
                                      <p:cBhvr>
                                        <p:cTn id="9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94" dur="500" fill="hold"/>
                                        <p:tgtEl>
                                          <p:spTgt spid="3">
                                            <p:txEl>
                                              <p:pRg st="15" end="15"/>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fade">
                                      <p:cBhvr>
                                        <p:cTn id="97" dur="500"/>
                                        <p:tgtEl>
                                          <p:spTgt spid="10"/>
                                        </p:tgtEl>
                                      </p:cBhvr>
                                    </p:animEffect>
                                    <p:anim calcmode="lin" valueType="num">
                                      <p:cBhvr>
                                        <p:cTn id="98" dur="500" fill="hold"/>
                                        <p:tgtEl>
                                          <p:spTgt spid="10"/>
                                        </p:tgtEl>
                                        <p:attrNameLst>
                                          <p:attrName>ppt_x</p:attrName>
                                        </p:attrNameLst>
                                      </p:cBhvr>
                                      <p:tavLst>
                                        <p:tav tm="0">
                                          <p:val>
                                            <p:strVal val="#ppt_x"/>
                                          </p:val>
                                        </p:tav>
                                        <p:tav tm="100000">
                                          <p:val>
                                            <p:strVal val="#ppt_x"/>
                                          </p:val>
                                        </p:tav>
                                      </p:tavLst>
                                    </p:anim>
                                    <p:anim calcmode="lin" valueType="num">
                                      <p:cBhvr>
                                        <p:cTn id="9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940F-3DE7-46BB-87AC-9EEBC0845843}"/>
              </a:ext>
            </a:extLst>
          </p:cNvPr>
          <p:cNvSpPr>
            <a:spLocks noGrp="1"/>
          </p:cNvSpPr>
          <p:nvPr>
            <p:ph type="title"/>
          </p:nvPr>
        </p:nvSpPr>
        <p:spPr>
          <a:xfrm>
            <a:off x="838198" y="1030144"/>
            <a:ext cx="10515600" cy="1325563"/>
          </a:xfrm>
        </p:spPr>
        <p:txBody>
          <a:bodyPr/>
          <a:lstStyle/>
          <a:p>
            <a:pPr algn="ctr"/>
            <a:r>
              <a:rPr lang="ro-RO" dirty="0"/>
              <a:t>construcția ochelarilor</a:t>
            </a:r>
            <a:endParaRPr lang="en-US" dirty="0"/>
          </a:p>
        </p:txBody>
      </p:sp>
      <p:sp>
        <p:nvSpPr>
          <p:cNvPr id="3" name="Content Placeholder 2">
            <a:extLst>
              <a:ext uri="{FF2B5EF4-FFF2-40B4-BE49-F238E27FC236}">
                <a16:creationId xmlns:a16="http://schemas.microsoft.com/office/drawing/2014/main" id="{B8281DFB-32AA-4F2C-A53E-899538B17AD8}"/>
              </a:ext>
            </a:extLst>
          </p:cNvPr>
          <p:cNvSpPr>
            <a:spLocks noGrp="1"/>
          </p:cNvSpPr>
          <p:nvPr>
            <p:ph idx="1"/>
          </p:nvPr>
        </p:nvSpPr>
        <p:spPr>
          <a:xfrm>
            <a:off x="2058554" y="2612128"/>
            <a:ext cx="8074891" cy="2284557"/>
          </a:xfrm>
        </p:spPr>
        <p:txBody>
          <a:bodyPr/>
          <a:lstStyle/>
          <a:p>
            <a:pPr marL="0" indent="0" algn="ctr">
              <a:buNone/>
            </a:pPr>
            <a:r>
              <a:rPr lang="ro-RO" dirty="0">
                <a:latin typeface="Calibri Light" panose="020F0302020204030204" pitchFamily="34" charset="0"/>
                <a:cs typeface="Calibri Light" panose="020F0302020204030204" pitchFamily="34" charset="0"/>
              </a:rPr>
              <a:t>Ochelarii sunt instrumente optice alcătuite dintr-o ramă și două lentile sau prisme purtate în fața ochilor pentru corectarea unor defecte ale vederii, protecție sau cu rol estetic.</a:t>
            </a:r>
            <a:endParaRPr lang="en-US" dirty="0">
              <a:latin typeface="Calibri Light" panose="020F0302020204030204" pitchFamily="34" charset="0"/>
              <a:cs typeface="Calibri Light" panose="020F0302020204030204" pitchFamily="34" charset="0"/>
            </a:endParaRPr>
          </a:p>
        </p:txBody>
      </p:sp>
      <p:pic>
        <p:nvPicPr>
          <p:cNvPr id="6" name="Picture 5">
            <a:extLst>
              <a:ext uri="{FF2B5EF4-FFF2-40B4-BE49-F238E27FC236}">
                <a16:creationId xmlns:a16="http://schemas.microsoft.com/office/drawing/2014/main" id="{F9AF24E6-35DD-467A-976A-922F7E62F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598" y="4129079"/>
            <a:ext cx="3352800" cy="2552700"/>
          </a:xfrm>
          <a:prstGeom prst="rect">
            <a:avLst/>
          </a:prstGeom>
        </p:spPr>
      </p:pic>
    </p:spTree>
    <p:extLst>
      <p:ext uri="{BB962C8B-B14F-4D97-AF65-F5344CB8AC3E}">
        <p14:creationId xmlns:p14="http://schemas.microsoft.com/office/powerpoint/2010/main" val="125318405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940F-3DE7-46BB-87AC-9EEBC0845843}"/>
              </a:ext>
            </a:extLst>
          </p:cNvPr>
          <p:cNvSpPr>
            <a:spLocks noGrp="1"/>
          </p:cNvSpPr>
          <p:nvPr>
            <p:ph type="title"/>
          </p:nvPr>
        </p:nvSpPr>
        <p:spPr>
          <a:xfrm>
            <a:off x="838200" y="426640"/>
            <a:ext cx="10515600" cy="1325563"/>
          </a:xfrm>
        </p:spPr>
        <p:txBody>
          <a:bodyPr/>
          <a:lstStyle/>
          <a:p>
            <a:pPr algn="ctr"/>
            <a:r>
              <a:rPr lang="ro-RO" dirty="0"/>
              <a:t>funcționarea ochelarilor</a:t>
            </a:r>
            <a:endParaRPr lang="en-US" dirty="0"/>
          </a:p>
        </p:txBody>
      </p:sp>
      <p:sp>
        <p:nvSpPr>
          <p:cNvPr id="3" name="Content Placeholder 2">
            <a:extLst>
              <a:ext uri="{FF2B5EF4-FFF2-40B4-BE49-F238E27FC236}">
                <a16:creationId xmlns:a16="http://schemas.microsoft.com/office/drawing/2014/main" id="{B8281DFB-32AA-4F2C-A53E-899538B17AD8}"/>
              </a:ext>
            </a:extLst>
          </p:cNvPr>
          <p:cNvSpPr>
            <a:spLocks noGrp="1"/>
          </p:cNvSpPr>
          <p:nvPr>
            <p:ph idx="1"/>
          </p:nvPr>
        </p:nvSpPr>
        <p:spPr>
          <a:xfrm>
            <a:off x="431292" y="2054344"/>
            <a:ext cx="11329415" cy="2284557"/>
          </a:xfrm>
        </p:spPr>
        <p:txBody>
          <a:bodyPr>
            <a:normAutofit/>
          </a:bodyPr>
          <a:lstStyle/>
          <a:p>
            <a:pPr marL="0" indent="0" algn="ctr">
              <a:buNone/>
            </a:pPr>
            <a:r>
              <a:rPr lang="ro-RO" dirty="0">
                <a:latin typeface="Calibri Light" panose="020F0302020204030204" pitchFamily="34" charset="0"/>
                <a:cs typeface="Calibri Light" panose="020F0302020204030204" pitchFamily="34" charset="0"/>
              </a:rPr>
              <a:t>Ochelarii cu lentile speciale sunt utilizați în cazul în care parametri vederii se abat de la vizualizarea normală, indiferent dacă devierea se datorează formei globului ocular și modificării suprafețelor refractare, puterii de refracție a mijlocului optic, unei schimbări în sistemul muscular sau unei modificări a densității și elasticității cristalinului, etc.</a:t>
            </a:r>
          </a:p>
        </p:txBody>
      </p:sp>
      <p:pic>
        <p:nvPicPr>
          <p:cNvPr id="5" name="Picture 4">
            <a:extLst>
              <a:ext uri="{FF2B5EF4-FFF2-40B4-BE49-F238E27FC236}">
                <a16:creationId xmlns:a16="http://schemas.microsoft.com/office/drawing/2014/main" id="{6CF5B13F-BB82-426A-B74B-6A365DF86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291" y="4189306"/>
            <a:ext cx="4944388" cy="2668694"/>
          </a:xfrm>
          <a:prstGeom prst="rect">
            <a:avLst/>
          </a:prstGeom>
        </p:spPr>
      </p:pic>
    </p:spTree>
    <p:extLst>
      <p:ext uri="{BB962C8B-B14F-4D97-AF65-F5344CB8AC3E}">
        <p14:creationId xmlns:p14="http://schemas.microsoft.com/office/powerpoint/2010/main" val="4193262419"/>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940F-3DE7-46BB-87AC-9EEBC0845843}"/>
              </a:ext>
            </a:extLst>
          </p:cNvPr>
          <p:cNvSpPr>
            <a:spLocks noGrp="1"/>
          </p:cNvSpPr>
          <p:nvPr>
            <p:ph type="title"/>
          </p:nvPr>
        </p:nvSpPr>
        <p:spPr>
          <a:xfrm>
            <a:off x="838198" y="1030144"/>
            <a:ext cx="10515600" cy="1325563"/>
          </a:xfrm>
        </p:spPr>
        <p:txBody>
          <a:bodyPr/>
          <a:lstStyle/>
          <a:p>
            <a:pPr algn="ctr"/>
            <a:r>
              <a:rPr lang="ro-RO" dirty="0"/>
              <a:t>construcția lupei</a:t>
            </a:r>
            <a:endParaRPr lang="en-US" dirty="0"/>
          </a:p>
        </p:txBody>
      </p:sp>
      <p:sp>
        <p:nvSpPr>
          <p:cNvPr id="3" name="Content Placeholder 2">
            <a:extLst>
              <a:ext uri="{FF2B5EF4-FFF2-40B4-BE49-F238E27FC236}">
                <a16:creationId xmlns:a16="http://schemas.microsoft.com/office/drawing/2014/main" id="{B8281DFB-32AA-4F2C-A53E-899538B17AD8}"/>
              </a:ext>
            </a:extLst>
          </p:cNvPr>
          <p:cNvSpPr>
            <a:spLocks noGrp="1"/>
          </p:cNvSpPr>
          <p:nvPr>
            <p:ph idx="1"/>
          </p:nvPr>
        </p:nvSpPr>
        <p:spPr>
          <a:xfrm>
            <a:off x="1129859" y="2648704"/>
            <a:ext cx="9932277" cy="2284557"/>
          </a:xfrm>
        </p:spPr>
        <p:txBody>
          <a:bodyPr>
            <a:normAutofit lnSpcReduction="10000"/>
          </a:bodyPr>
          <a:lstStyle/>
          <a:p>
            <a:pPr marL="0" indent="0" algn="ctr">
              <a:buNone/>
            </a:pPr>
            <a:r>
              <a:rPr lang="ro-RO" dirty="0">
                <a:latin typeface="Calibri Light" panose="020F0302020204030204" pitchFamily="34" charset="0"/>
                <a:cs typeface="Calibri Light" panose="020F0302020204030204" pitchFamily="34" charset="0"/>
              </a:rPr>
              <a:t>O lupă uzuală are o distanță focală de circa 25 cm, corespunzând unei puteri optice de 4 dioptrii. Grosismentul (mărirea aparentă a dimensiunilor unui obiect cu ajutorul unor instrumente optice) unei astfel de lupe este de "2×". Grosismentul unei lupe de ceasornicar sau de bijutier ajunge până la valoarea de "10×".</a:t>
            </a:r>
            <a:br>
              <a:rPr lang="ro-RO" dirty="0">
                <a:latin typeface="Calibri Light" panose="020F0302020204030204" pitchFamily="34" charset="0"/>
                <a:cs typeface="Calibri Light" panose="020F0302020204030204" pitchFamily="34" charset="0"/>
              </a:rPr>
            </a:br>
            <a:endParaRPr lang="en-US" dirty="0">
              <a:latin typeface="Calibri Light" panose="020F0302020204030204" pitchFamily="34" charset="0"/>
              <a:cs typeface="Calibri Light" panose="020F0302020204030204" pitchFamily="34" charset="0"/>
            </a:endParaRPr>
          </a:p>
        </p:txBody>
      </p:sp>
      <p:pic>
        <p:nvPicPr>
          <p:cNvPr id="7" name="Graphic 6">
            <a:extLst>
              <a:ext uri="{FF2B5EF4-FFF2-40B4-BE49-F238E27FC236}">
                <a16:creationId xmlns:a16="http://schemas.microsoft.com/office/drawing/2014/main" id="{327657E0-3310-4E2A-BB88-0959EFAB72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91016" y="4896685"/>
            <a:ext cx="1209964" cy="1174836"/>
          </a:xfrm>
          <a:prstGeom prst="rect">
            <a:avLst/>
          </a:prstGeom>
        </p:spPr>
      </p:pic>
    </p:spTree>
    <p:extLst>
      <p:ext uri="{BB962C8B-B14F-4D97-AF65-F5344CB8AC3E}">
        <p14:creationId xmlns:p14="http://schemas.microsoft.com/office/powerpoint/2010/main" val="95293137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940F-3DE7-46BB-87AC-9EEBC0845843}"/>
              </a:ext>
            </a:extLst>
          </p:cNvPr>
          <p:cNvSpPr>
            <a:spLocks noGrp="1"/>
          </p:cNvSpPr>
          <p:nvPr>
            <p:ph type="title"/>
          </p:nvPr>
        </p:nvSpPr>
        <p:spPr>
          <a:xfrm>
            <a:off x="838200" y="426640"/>
            <a:ext cx="10515600" cy="1325563"/>
          </a:xfrm>
        </p:spPr>
        <p:txBody>
          <a:bodyPr/>
          <a:lstStyle/>
          <a:p>
            <a:pPr algn="ctr"/>
            <a:r>
              <a:rPr lang="ro-RO" dirty="0"/>
              <a:t>funcționarea lupei</a:t>
            </a:r>
            <a:endParaRPr lang="en-US" dirty="0"/>
          </a:p>
        </p:txBody>
      </p:sp>
      <p:sp>
        <p:nvSpPr>
          <p:cNvPr id="3" name="Content Placeholder 2">
            <a:extLst>
              <a:ext uri="{FF2B5EF4-FFF2-40B4-BE49-F238E27FC236}">
                <a16:creationId xmlns:a16="http://schemas.microsoft.com/office/drawing/2014/main" id="{B8281DFB-32AA-4F2C-A53E-899538B17AD8}"/>
              </a:ext>
            </a:extLst>
          </p:cNvPr>
          <p:cNvSpPr>
            <a:spLocks noGrp="1"/>
          </p:cNvSpPr>
          <p:nvPr>
            <p:ph idx="1"/>
          </p:nvPr>
        </p:nvSpPr>
        <p:spPr>
          <a:xfrm>
            <a:off x="431292" y="2054344"/>
            <a:ext cx="11329415" cy="2284557"/>
          </a:xfrm>
        </p:spPr>
        <p:txBody>
          <a:bodyPr>
            <a:normAutofit/>
          </a:bodyPr>
          <a:lstStyle/>
          <a:p>
            <a:pPr marL="0" indent="0" algn="ctr">
              <a:buNone/>
            </a:pPr>
            <a:r>
              <a:rPr lang="ro-RO" dirty="0">
                <a:latin typeface="Calibri Light" panose="020F0302020204030204" pitchFamily="34" charset="0"/>
                <a:cs typeface="Calibri Light" panose="020F0302020204030204" pitchFamily="34" charset="0"/>
              </a:rPr>
              <a:t>La schimbarea distanţei lupei faţă de obiect se poate observa cum imaginea virtuală îşi schimbă la rândui ei dimensiunile. După cum puteţi vedea în imaginea de alături, odată cu depărtarea lupei de obiect, acesta pare mai mare; este ca şi cum obiectul ar fi mai aproape de dumneavoastră, ca şi cum o fotografie a obiectului se apropie sau de depărtează de ochi.</a:t>
            </a:r>
          </a:p>
        </p:txBody>
      </p:sp>
      <p:pic>
        <p:nvPicPr>
          <p:cNvPr id="6" name="Picture 5">
            <a:extLst>
              <a:ext uri="{FF2B5EF4-FFF2-40B4-BE49-F238E27FC236}">
                <a16:creationId xmlns:a16="http://schemas.microsoft.com/office/drawing/2014/main" id="{DD2DA476-6DA5-4DCE-910F-A9682C2D8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805" y="4356578"/>
            <a:ext cx="4944388" cy="2501422"/>
          </a:xfrm>
          <a:prstGeom prst="rect">
            <a:avLst/>
          </a:prstGeom>
        </p:spPr>
      </p:pic>
    </p:spTree>
    <p:extLst>
      <p:ext uri="{BB962C8B-B14F-4D97-AF65-F5344CB8AC3E}">
        <p14:creationId xmlns:p14="http://schemas.microsoft.com/office/powerpoint/2010/main" val="3738591454"/>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307</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Gulim</vt:lpstr>
      <vt:lpstr>Arial</vt:lpstr>
      <vt:lpstr>Calibri</vt:lpstr>
      <vt:lpstr>Calibri Light</vt:lpstr>
      <vt:lpstr>Futura Lt BT</vt:lpstr>
      <vt:lpstr>Office Theme</vt:lpstr>
      <vt:lpstr>Ochelarii. Lupa.</vt:lpstr>
      <vt:lpstr>ochelari</vt:lpstr>
      <vt:lpstr>Clasificare ochelari:</vt:lpstr>
      <vt:lpstr>lupă</vt:lpstr>
      <vt:lpstr>Clasificare lupă:</vt:lpstr>
      <vt:lpstr>construcția ochelarilor</vt:lpstr>
      <vt:lpstr>funcționarea ochelarilor</vt:lpstr>
      <vt:lpstr>construcția lupei</vt:lpstr>
      <vt:lpstr>funcționarea lupei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Ochelarii. Lupa.</dc:title>
  <dc:creator>Emi Radu</dc:creator>
  <cp:lastModifiedBy>Emi Radu</cp:lastModifiedBy>
  <cp:revision>7</cp:revision>
  <dcterms:created xsi:type="dcterms:W3CDTF">2018-05-13T09:07:49Z</dcterms:created>
  <dcterms:modified xsi:type="dcterms:W3CDTF">2018-05-13T10:12:46Z</dcterms:modified>
</cp:coreProperties>
</file>