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1"/>
  </p:notesMasterIdLst>
  <p:handoutMasterIdLst>
    <p:handoutMasterId r:id="rId12"/>
  </p:handoutMasterIdLst>
  <p:sldIdLst>
    <p:sldId id="256" r:id="rId2"/>
    <p:sldId id="262" r:id="rId3"/>
    <p:sldId id="257" r:id="rId4"/>
    <p:sldId id="258" r:id="rId5"/>
    <p:sldId id="259" r:id="rId6"/>
    <p:sldId id="260" r:id="rId7"/>
    <p:sldId id="263" r:id="rId8"/>
    <p:sldId id="264" r:id="rId9"/>
    <p:sldId id="261" r:id="rId10"/>
  </p:sldIdLst>
  <p:sldSz cx="18288000" cy="10287000"/>
  <p:notesSz cx="6858000" cy="9144000"/>
  <p:embeddedFontLst>
    <p:embeddedFont>
      <p:font typeface="Arial Black" panose="020B0A04020102020204" pitchFamily="34" charset="0"/>
      <p:bold r:id="rId13"/>
    </p:embeddedFon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Century Gothic Paneuropean" panose="020B0604020202020204" charset="0"/>
      <p:regular r:id="rId22"/>
    </p:embeddedFont>
    <p:embeddedFont>
      <p:font typeface="Century Gothic Paneuropean Bold Italic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82E7931-944C-4E56-B4A7-E93B9FED94CD}">
          <p14:sldIdLst>
            <p14:sldId id="256"/>
          </p14:sldIdLst>
        </p14:section>
        <p14:section name="Corps" id="{0BACAD7B-8AEF-4159-8D66-850C359FFD1D}">
          <p14:sldIdLst>
            <p14:sldId id="262"/>
            <p14:sldId id="257"/>
            <p14:sldId id="258"/>
            <p14:sldId id="259"/>
            <p14:sldId id="260"/>
            <p14:sldId id="263"/>
            <p14:sldId id="264"/>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052"/>
    <a:srgbClr val="01CFE0"/>
    <a:srgbClr val="048593"/>
    <a:srgbClr val="F35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206" autoAdjust="0"/>
  </p:normalViewPr>
  <p:slideViewPr>
    <p:cSldViewPr>
      <p:cViewPr>
        <p:scale>
          <a:sx n="50" d="100"/>
          <a:sy n="50" d="100"/>
        </p:scale>
        <p:origin x="30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D732D45-359F-4769-BFE1-5243A552F0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M"/>
          </a:p>
        </p:txBody>
      </p:sp>
      <p:sp>
        <p:nvSpPr>
          <p:cNvPr id="3" name="Espace réservé de la date 2">
            <a:extLst>
              <a:ext uri="{FF2B5EF4-FFF2-40B4-BE49-F238E27FC236}">
                <a16:creationId xmlns:a16="http://schemas.microsoft.com/office/drawing/2014/main" id="{F0A90065-F399-4D87-881D-4A3B2648DA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E26B3E-9334-45D9-AB08-6A85AF4C7439}" type="datetimeFigureOut">
              <a:rPr lang="fr-CM" smtClean="0"/>
              <a:t>18/02/2025</a:t>
            </a:fld>
            <a:endParaRPr lang="fr-CM"/>
          </a:p>
        </p:txBody>
      </p:sp>
      <p:sp>
        <p:nvSpPr>
          <p:cNvPr id="4" name="Espace réservé du pied de page 3">
            <a:extLst>
              <a:ext uri="{FF2B5EF4-FFF2-40B4-BE49-F238E27FC236}">
                <a16:creationId xmlns:a16="http://schemas.microsoft.com/office/drawing/2014/main" id="{9DCA8694-B7FD-420B-915F-F6D8D97F50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M"/>
          </a:p>
        </p:txBody>
      </p:sp>
      <p:sp>
        <p:nvSpPr>
          <p:cNvPr id="5" name="Espace réservé du numéro de diapositive 4">
            <a:extLst>
              <a:ext uri="{FF2B5EF4-FFF2-40B4-BE49-F238E27FC236}">
                <a16:creationId xmlns:a16="http://schemas.microsoft.com/office/drawing/2014/main" id="{5D5ACC6F-CDEF-4939-AB4A-7FB2C79C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7D05B-39B6-40C4-9B75-F767FB67BD86}" type="slidenum">
              <a:rPr lang="fr-CM" smtClean="0"/>
              <a:t>‹N°›</a:t>
            </a:fld>
            <a:endParaRPr lang="fr-CM"/>
          </a:p>
        </p:txBody>
      </p:sp>
    </p:spTree>
    <p:extLst>
      <p:ext uri="{BB962C8B-B14F-4D97-AF65-F5344CB8AC3E}">
        <p14:creationId xmlns:p14="http://schemas.microsoft.com/office/powerpoint/2010/main" val="2370333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M"/>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1FA23-5410-4C45-9B7E-FDEF01248CBE}" type="datetimeFigureOut">
              <a:rPr lang="fr-CM" smtClean="0"/>
              <a:t>18/02/2025</a:t>
            </a:fld>
            <a:endParaRPr lang="fr-CM"/>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M"/>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M"/>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80FE0-1F7C-49B8-9B6C-017E21173D16}" type="slidenum">
              <a:rPr lang="fr-CM" smtClean="0"/>
              <a:t>‹N°›</a:t>
            </a:fld>
            <a:endParaRPr lang="fr-CM"/>
          </a:p>
        </p:txBody>
      </p:sp>
    </p:spTree>
    <p:extLst>
      <p:ext uri="{BB962C8B-B14F-4D97-AF65-F5344CB8AC3E}">
        <p14:creationId xmlns:p14="http://schemas.microsoft.com/office/powerpoint/2010/main" val="23665127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76583F1-B23D-45A8-8734-6F1E40E6372A}" type="datetime1">
              <a:rPr lang="en-US" smtClean="0"/>
              <a:t>2/18/2025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2D1443-71E7-4C03-8491-8762CF23482B}" type="datetime1">
              <a:rPr lang="en-US" smtClean="0"/>
              <a:t>2/18/2025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82967F1-BB4F-4AC8-B9AD-6F73173C3352}" type="datetime1">
              <a:rPr lang="en-US" smtClean="0"/>
              <a:t>2/18/2025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56F5067-F291-4B21-865D-30488EE7477E}" type="datetime1">
              <a:rPr lang="en-US" smtClean="0"/>
              <a:t>2/18/2025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E74318-C4EB-4AE6-9C0D-0DD9ADADF1F3}" type="datetime1">
              <a:rPr lang="en-US" smtClean="0"/>
              <a:t>2/18/2025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62DE84B-50AD-4C5F-B719-883B6800505B}" type="datetime1">
              <a:rPr lang="en-US" smtClean="0"/>
              <a:t>2/18/2025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0160640-ACD5-46E4-8128-17346B452892}" type="datetime1">
              <a:rPr lang="en-US" smtClean="0"/>
              <a:t>2/18/2025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6254441-FEC3-4C1C-8BDA-1EA0CA82CEA3}" type="datetime1">
              <a:rPr lang="en-US" smtClean="0"/>
              <a:t>2/18/2025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B54914A-30CB-4E9E-A7FF-80A4B1B06F4C}" type="datetime1">
              <a:rPr lang="en-US" smtClean="0"/>
              <a:t>2/18/2025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4000" b="1">
                <a:solidFill>
                  <a:srgbClr val="F35721"/>
                </a:solidFill>
                <a:latin typeface="Arial Black" panose="020B0A04020102020204" pitchFamily="34" charset="0"/>
              </a:defRPr>
            </a:lvl1pPr>
          </a:lstStyle>
          <a:p>
            <a:fld id="{B6F15528-21DE-4FAA-801E-634DDDAF4B2B}"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545ACC4-3E20-488E-84E5-C6B46DBDFE9C}" type="datetime1">
              <a:rPr lang="en-US" smtClean="0"/>
              <a:t>2/18/2025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E88CCC2-4F72-4B59-9166-F6981F95F62F}" type="datetime1">
              <a:rPr lang="en-US" smtClean="0"/>
              <a:t>2/18/2025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5849600" y="96393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hyperlink" Target="mailto:contact@kekottech.co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9.sv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hyperlink" Target="http://www.kekottech.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nom-utilisateur/nom-depot.git" TargetMode="External"/><Relationship Id="rId5" Type="http://schemas.openxmlformats.org/officeDocument/2006/relationships/hyperlink" Target="mailto:email@gmail.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3" name="AutoShape 3"/>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4" name="Freeform 4"/>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5346407" y="1029367"/>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4">
              <a:alphaModFix amt="10999"/>
            </a:blip>
            <a:stretch>
              <a:fillRect/>
            </a:stretch>
          </a:blipFill>
        </p:spPr>
      </p:sp>
      <p:sp>
        <p:nvSpPr>
          <p:cNvPr id="6" name="Freeform 6"/>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043764" y="2476500"/>
            <a:ext cx="16229942" cy="3151760"/>
          </a:xfrm>
          <a:prstGeom prst="rect">
            <a:avLst/>
          </a:prstGeom>
        </p:spPr>
        <p:txBody>
          <a:bodyPr lIns="0" tIns="0" rIns="0" bIns="0" rtlCol="0" anchor="t">
            <a:spAutoFit/>
          </a:bodyPr>
          <a:lstStyle/>
          <a:p>
            <a:pPr marL="0" lvl="0" indent="0" algn="ctr">
              <a:lnSpc>
                <a:spcPct val="150000"/>
              </a:lnSpc>
              <a:spcBef>
                <a:spcPct val="0"/>
              </a:spcBef>
            </a:pPr>
            <a:r>
              <a:rPr lang="en-US" sz="7200" b="1" dirty="0">
                <a:solidFill>
                  <a:srgbClr val="048593"/>
                </a:solidFill>
                <a:latin typeface="Arial Black" panose="020B0A04020102020204" pitchFamily="34" charset="0"/>
                <a:ea typeface="Century Gothic Paneuropean Italics"/>
                <a:cs typeface="Century Gothic Paneuropean Italics"/>
                <a:sym typeface="Century Gothic Paneuropean Italics"/>
              </a:rPr>
              <a:t>GESTION DU CODE AVEC GIT ET GITHUB</a:t>
            </a:r>
          </a:p>
        </p:txBody>
      </p:sp>
      <p:sp>
        <p:nvSpPr>
          <p:cNvPr id="9" name="TextBox 9"/>
          <p:cNvSpPr txBox="1"/>
          <p:nvPr/>
        </p:nvSpPr>
        <p:spPr>
          <a:xfrm>
            <a:off x="5649752" y="7048500"/>
            <a:ext cx="6988496"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48593"/>
                </a:solidFill>
                <a:latin typeface="Century Gothic Paneuropean"/>
                <a:ea typeface="Century Gothic Paneuropean"/>
                <a:cs typeface="Century Gothic Paneuropean"/>
                <a:sym typeface="Century Gothic Paneuropean"/>
              </a:rPr>
              <a:t>19 02, 2025</a:t>
            </a:r>
          </a:p>
        </p:txBody>
      </p:sp>
      <p:sp>
        <p:nvSpPr>
          <p:cNvPr id="10" name="TextBox 10"/>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48593"/>
                </a:solidFill>
                <a:latin typeface="Century Gothic Paneuropean"/>
                <a:ea typeface="Century Gothic Paneuropean"/>
                <a:cs typeface="Century Gothic Paneuropean"/>
                <a:sym typeface="Century Gothic Paneuropean"/>
              </a:rPr>
              <a:t>Prepared by TEDOM MAGNI ANGE EMILIE</a:t>
            </a:r>
          </a:p>
        </p:txBody>
      </p:sp>
      <p:grpSp>
        <p:nvGrpSpPr>
          <p:cNvPr id="11" name="Group 11"/>
          <p:cNvGrpSpPr/>
          <p:nvPr/>
        </p:nvGrpSpPr>
        <p:grpSpPr>
          <a:xfrm>
            <a:off x="2798304" y="9563100"/>
            <a:ext cx="12691393" cy="535185"/>
            <a:chOff x="0" y="0"/>
            <a:chExt cx="16921857" cy="713580"/>
          </a:xfrm>
        </p:grpSpPr>
        <p:sp>
          <p:nvSpPr>
            <p:cNvPr id="12" name="Freeform 12"/>
            <p:cNvSpPr/>
            <p:nvPr/>
          </p:nvSpPr>
          <p:spPr>
            <a:xfrm>
              <a:off x="5916832" y="3732"/>
              <a:ext cx="706115" cy="706115"/>
            </a:xfrm>
            <a:custGeom>
              <a:avLst/>
              <a:gdLst/>
              <a:ahLst/>
              <a:cxnLst/>
              <a:rect l="l" t="t" r="r" b="b"/>
              <a:pathLst>
                <a:path w="706115" h="706115">
                  <a:moveTo>
                    <a:pt x="0" y="0"/>
                  </a:moveTo>
                  <a:lnTo>
                    <a:pt x="706116" y="0"/>
                  </a:lnTo>
                  <a:lnTo>
                    <a:pt x="706116" y="706116"/>
                  </a:lnTo>
                  <a:lnTo>
                    <a:pt x="0" y="7061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6720621" y="106699"/>
              <a:ext cx="3653985" cy="462081"/>
            </a:xfrm>
            <a:prstGeom prst="rect">
              <a:avLst/>
            </a:prstGeom>
          </p:spPr>
          <p:txBody>
            <a:bodyPr lIns="0" tIns="0" rIns="0" bIns="0" rtlCol="0" anchor="t">
              <a:spAutoFit/>
            </a:bodyPr>
            <a:lstStyle/>
            <a:p>
              <a:pPr algn="l">
                <a:lnSpc>
                  <a:spcPts val="2983"/>
                </a:lnSpc>
                <a:spcBef>
                  <a:spcPct val="0"/>
                </a:spcBef>
              </a:pPr>
              <a:r>
                <a:rPr lang="en-US" sz="2130" dirty="0">
                  <a:solidFill>
                    <a:srgbClr val="0D1614"/>
                  </a:solidFill>
                  <a:latin typeface="Century Gothic Paneuropean"/>
                  <a:ea typeface="Century Gothic Paneuropean"/>
                  <a:cs typeface="Century Gothic Paneuropean"/>
                  <a:sym typeface="Century Gothic Paneuropean"/>
                </a:rPr>
                <a:t>+237 689-607-516</a:t>
              </a:r>
            </a:p>
          </p:txBody>
        </p:sp>
        <p:sp>
          <p:nvSpPr>
            <p:cNvPr id="14" name="Freeform 14"/>
            <p:cNvSpPr/>
            <p:nvPr/>
          </p:nvSpPr>
          <p:spPr>
            <a:xfrm>
              <a:off x="0" y="3732"/>
              <a:ext cx="706115" cy="706115"/>
            </a:xfrm>
            <a:custGeom>
              <a:avLst/>
              <a:gdLst/>
              <a:ahLst/>
              <a:cxnLst/>
              <a:rect l="l" t="t" r="r" b="b"/>
              <a:pathLst>
                <a:path w="706115" h="706115">
                  <a:moveTo>
                    <a:pt x="0" y="0"/>
                  </a:moveTo>
                  <a:lnTo>
                    <a:pt x="706115" y="0"/>
                  </a:lnTo>
                  <a:lnTo>
                    <a:pt x="706115" y="706116"/>
                  </a:lnTo>
                  <a:lnTo>
                    <a:pt x="0" y="7061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TextBox 15"/>
            <p:cNvSpPr txBox="1"/>
            <p:nvPr/>
          </p:nvSpPr>
          <p:spPr>
            <a:xfrm>
              <a:off x="803789" y="106699"/>
              <a:ext cx="4453686" cy="461233"/>
            </a:xfrm>
            <a:prstGeom prst="rect">
              <a:avLst/>
            </a:prstGeom>
          </p:spPr>
          <p:txBody>
            <a:bodyPr lIns="0" tIns="0" rIns="0" bIns="0" rtlCol="0" anchor="t">
              <a:spAutoFit/>
            </a:bodyPr>
            <a:lstStyle/>
            <a:p>
              <a:pPr algn="l">
                <a:lnSpc>
                  <a:spcPts val="2983"/>
                </a:lnSpc>
                <a:spcBef>
                  <a:spcPct val="0"/>
                </a:spcBef>
              </a:pPr>
              <a:r>
                <a:rPr lang="en-US" sz="2130" u="sng">
                  <a:solidFill>
                    <a:srgbClr val="0D1614"/>
                  </a:solidFill>
                  <a:latin typeface="Century Gothic Paneuropean"/>
                  <a:ea typeface="Century Gothic Paneuropean"/>
                  <a:cs typeface="Century Gothic Paneuropean"/>
                  <a:sym typeface="Century Gothic Paneuropean"/>
                  <a:hlinkClick r:id="rId9" tooltip="http://www.kekottech.com"/>
                </a:rPr>
                <a:t>www.kekottech.com</a:t>
              </a:r>
            </a:p>
          </p:txBody>
        </p:sp>
        <p:sp>
          <p:nvSpPr>
            <p:cNvPr id="16" name="Freeform 16"/>
            <p:cNvSpPr/>
            <p:nvPr/>
          </p:nvSpPr>
          <p:spPr>
            <a:xfrm>
              <a:off x="11651329" y="0"/>
              <a:ext cx="713580" cy="713580"/>
            </a:xfrm>
            <a:custGeom>
              <a:avLst/>
              <a:gdLst/>
              <a:ahLst/>
              <a:cxnLst/>
              <a:rect l="l" t="t" r="r" b="b"/>
              <a:pathLst>
                <a:path w="713580" h="713580">
                  <a:moveTo>
                    <a:pt x="0" y="0"/>
                  </a:moveTo>
                  <a:lnTo>
                    <a:pt x="713580" y="0"/>
                  </a:lnTo>
                  <a:lnTo>
                    <a:pt x="713580" y="713580"/>
                  </a:lnTo>
                  <a:lnTo>
                    <a:pt x="0" y="71358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7" name="TextBox 17"/>
            <p:cNvSpPr txBox="1"/>
            <p:nvPr/>
          </p:nvSpPr>
          <p:spPr>
            <a:xfrm>
              <a:off x="12468171" y="106699"/>
              <a:ext cx="4453686" cy="462081"/>
            </a:xfrm>
            <a:prstGeom prst="rect">
              <a:avLst/>
            </a:prstGeom>
          </p:spPr>
          <p:txBody>
            <a:bodyPr lIns="0" tIns="0" rIns="0" bIns="0" rtlCol="0" anchor="t">
              <a:spAutoFit/>
            </a:bodyPr>
            <a:lstStyle/>
            <a:p>
              <a:pPr algn="l">
                <a:lnSpc>
                  <a:spcPts val="2983"/>
                </a:lnSpc>
                <a:spcBef>
                  <a:spcPct val="0"/>
                </a:spcBef>
              </a:pPr>
              <a:r>
                <a:rPr lang="en-US" sz="2130" u="sng">
                  <a:solidFill>
                    <a:srgbClr val="0D1614"/>
                  </a:solidFill>
                  <a:latin typeface="Century Gothic Paneuropean"/>
                  <a:ea typeface="Century Gothic Paneuropean"/>
                  <a:cs typeface="Century Gothic Paneuropean"/>
                  <a:sym typeface="Century Gothic Paneuropean"/>
                  <a:hlinkClick r:id="rId12" tooltip="mailto:contact@kekottech.com"/>
                </a:rPr>
                <a:t>contact@kekottech.com</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9563645"/>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46407" y="1358566"/>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4">
              <a:alphaModFix amt="10999"/>
            </a:blip>
            <a:stretch>
              <a:fillRect/>
            </a:stretch>
          </a:blipFill>
        </p:spPr>
      </p:sp>
      <p:sp>
        <p:nvSpPr>
          <p:cNvPr id="4" name="AutoShape 4"/>
          <p:cNvSpPr/>
          <p:nvPr/>
        </p:nvSpPr>
        <p:spPr>
          <a:xfrm>
            <a:off x="13640055" y="669316"/>
            <a:ext cx="2660471" cy="0"/>
          </a:xfrm>
          <a:prstGeom prst="line">
            <a:avLst/>
          </a:prstGeom>
          <a:ln w="66675" cap="flat">
            <a:solidFill>
              <a:srgbClr val="0F4662"/>
            </a:solidFill>
            <a:prstDash val="solid"/>
            <a:headEnd type="none" w="sm" len="sm"/>
            <a:tailEnd type="none" w="sm" len="sm"/>
          </a:ln>
        </p:spPr>
      </p:sp>
      <p:sp>
        <p:nvSpPr>
          <p:cNvPr id="5" name="Freeform 5"/>
          <p:cNvSpPr/>
          <p:nvPr/>
        </p:nvSpPr>
        <p:spPr>
          <a:xfrm>
            <a:off x="16658377" y="624622"/>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995894" y="9619694"/>
            <a:ext cx="2660471" cy="0"/>
          </a:xfrm>
          <a:prstGeom prst="line">
            <a:avLst/>
          </a:prstGeom>
          <a:ln w="66675" cap="flat">
            <a:solidFill>
              <a:srgbClr val="0F4662"/>
            </a:solidFill>
            <a:prstDash val="solid"/>
            <a:headEnd type="none" w="sm" len="sm"/>
            <a:tailEnd type="none" w="sm" len="sm"/>
          </a:ln>
        </p:spPr>
      </p:sp>
      <p:sp>
        <p:nvSpPr>
          <p:cNvPr id="7" name="TextBox 9">
            <a:extLst>
              <a:ext uri="{FF2B5EF4-FFF2-40B4-BE49-F238E27FC236}">
                <a16:creationId xmlns:a16="http://schemas.microsoft.com/office/drawing/2014/main" id="{F5DAD23B-34D2-4B95-86B0-8372D755CD1B}"/>
              </a:ext>
            </a:extLst>
          </p:cNvPr>
          <p:cNvSpPr txBox="1"/>
          <p:nvPr/>
        </p:nvSpPr>
        <p:spPr>
          <a:xfrm>
            <a:off x="1037471" y="720511"/>
            <a:ext cx="12253504" cy="603563"/>
          </a:xfrm>
          <a:prstGeom prst="rect">
            <a:avLst/>
          </a:prstGeom>
        </p:spPr>
        <p:txBody>
          <a:bodyPr wrap="square" lIns="0" tIns="0" rIns="0" bIns="0" rtlCol="0" anchor="t">
            <a:spAutoFit/>
          </a:bodyPr>
          <a:lstStyle/>
          <a:p>
            <a:pPr marL="0" lvl="0" indent="0">
              <a:lnSpc>
                <a:spcPts val="4397"/>
              </a:lnSpc>
              <a:spcBef>
                <a:spcPct val="0"/>
              </a:spcBef>
            </a:pPr>
            <a:r>
              <a:rPr lang="en-US" sz="6000" b="1" u="sng" dirty="0">
                <a:solidFill>
                  <a:srgbClr val="048593"/>
                </a:solidFill>
                <a:latin typeface="Times New Roman" panose="02020603050405020304" pitchFamily="18" charset="0"/>
                <a:ea typeface="Century Gothic Paneuropean"/>
                <a:cs typeface="Times New Roman" panose="02020603050405020304" pitchFamily="18" charset="0"/>
                <a:sym typeface="Century Gothic Paneuropean"/>
              </a:rPr>
              <a:t>Plan</a:t>
            </a:r>
          </a:p>
        </p:txBody>
      </p:sp>
      <p:sp>
        <p:nvSpPr>
          <p:cNvPr id="11" name="Espace réservé du numéro de diapositive 10">
            <a:extLst>
              <a:ext uri="{FF2B5EF4-FFF2-40B4-BE49-F238E27FC236}">
                <a16:creationId xmlns:a16="http://schemas.microsoft.com/office/drawing/2014/main" id="{96D02627-E986-4320-94BC-3CE8F51A5926}"/>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Heptagone 7">
            <a:extLst>
              <a:ext uri="{FF2B5EF4-FFF2-40B4-BE49-F238E27FC236}">
                <a16:creationId xmlns:a16="http://schemas.microsoft.com/office/drawing/2014/main" id="{E527C70E-05D9-41F1-BF6A-AD00E26B511F}"/>
              </a:ext>
            </a:extLst>
          </p:cNvPr>
          <p:cNvSpPr/>
          <p:nvPr/>
        </p:nvSpPr>
        <p:spPr>
          <a:xfrm>
            <a:off x="1394970" y="1924248"/>
            <a:ext cx="814829" cy="755936"/>
          </a:xfrm>
          <a:prstGeom prst="heptagon">
            <a:avLst/>
          </a:prstGeom>
          <a:solidFill>
            <a:srgbClr val="2F4052"/>
          </a:solidFill>
          <a:ln>
            <a:solidFill>
              <a:srgbClr val="048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atin typeface="Arial Black" panose="020B0A04020102020204" pitchFamily="34" charset="0"/>
              </a:rPr>
              <a:t>I.</a:t>
            </a:r>
            <a:endParaRPr lang="fr-CM" sz="2000" dirty="0">
              <a:latin typeface="Arial Black" panose="020B0A04020102020204" pitchFamily="34" charset="0"/>
            </a:endParaRPr>
          </a:p>
        </p:txBody>
      </p:sp>
      <p:sp>
        <p:nvSpPr>
          <p:cNvPr id="10" name="Heptagone 9">
            <a:extLst>
              <a:ext uri="{FF2B5EF4-FFF2-40B4-BE49-F238E27FC236}">
                <a16:creationId xmlns:a16="http://schemas.microsoft.com/office/drawing/2014/main" id="{C01B52A1-7A3E-44E9-B962-BCD79BC869F5}"/>
              </a:ext>
            </a:extLst>
          </p:cNvPr>
          <p:cNvSpPr/>
          <p:nvPr/>
        </p:nvSpPr>
        <p:spPr>
          <a:xfrm>
            <a:off x="1394971" y="3073312"/>
            <a:ext cx="814829" cy="755936"/>
          </a:xfrm>
          <a:prstGeom prst="heptagon">
            <a:avLst/>
          </a:prstGeom>
          <a:solidFill>
            <a:srgbClr val="2F4052"/>
          </a:solidFill>
          <a:ln>
            <a:solidFill>
              <a:srgbClr val="048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atin typeface="Arial Black" panose="020B0A04020102020204" pitchFamily="34" charset="0"/>
              </a:rPr>
              <a:t>II.</a:t>
            </a:r>
            <a:endParaRPr lang="fr-CM" sz="2000" dirty="0">
              <a:latin typeface="Arial Black" panose="020B0A04020102020204" pitchFamily="34" charset="0"/>
            </a:endParaRPr>
          </a:p>
        </p:txBody>
      </p:sp>
      <p:sp>
        <p:nvSpPr>
          <p:cNvPr id="16" name="Heptagone 15">
            <a:extLst>
              <a:ext uri="{FF2B5EF4-FFF2-40B4-BE49-F238E27FC236}">
                <a16:creationId xmlns:a16="http://schemas.microsoft.com/office/drawing/2014/main" id="{92B07D79-DEB4-4C31-B5BD-738B968F8459}"/>
              </a:ext>
            </a:extLst>
          </p:cNvPr>
          <p:cNvSpPr/>
          <p:nvPr/>
        </p:nvSpPr>
        <p:spPr>
          <a:xfrm>
            <a:off x="1394971" y="4222376"/>
            <a:ext cx="814829" cy="755936"/>
          </a:xfrm>
          <a:prstGeom prst="heptagon">
            <a:avLst/>
          </a:prstGeom>
          <a:solidFill>
            <a:srgbClr val="2F4052"/>
          </a:solidFill>
          <a:ln>
            <a:solidFill>
              <a:srgbClr val="048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atin typeface="Arial Black" panose="020B0A04020102020204" pitchFamily="34" charset="0"/>
              </a:rPr>
              <a:t>III.</a:t>
            </a:r>
            <a:endParaRPr lang="fr-CM" sz="2000" dirty="0">
              <a:latin typeface="Arial Black" panose="020B0A04020102020204" pitchFamily="34" charset="0"/>
            </a:endParaRPr>
          </a:p>
        </p:txBody>
      </p:sp>
      <p:sp>
        <p:nvSpPr>
          <p:cNvPr id="17" name="Heptagone 16">
            <a:extLst>
              <a:ext uri="{FF2B5EF4-FFF2-40B4-BE49-F238E27FC236}">
                <a16:creationId xmlns:a16="http://schemas.microsoft.com/office/drawing/2014/main" id="{56D12F50-C3D9-4BB8-8428-BC17B42F4E6D}"/>
              </a:ext>
            </a:extLst>
          </p:cNvPr>
          <p:cNvSpPr/>
          <p:nvPr/>
        </p:nvSpPr>
        <p:spPr>
          <a:xfrm>
            <a:off x="1394970" y="5371440"/>
            <a:ext cx="814829" cy="755936"/>
          </a:xfrm>
          <a:prstGeom prst="heptagon">
            <a:avLst/>
          </a:prstGeom>
          <a:solidFill>
            <a:srgbClr val="2F4052"/>
          </a:solidFill>
          <a:ln>
            <a:solidFill>
              <a:srgbClr val="048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atin typeface="Arial Black" panose="020B0A04020102020204" pitchFamily="34" charset="0"/>
              </a:rPr>
              <a:t>IV.</a:t>
            </a:r>
            <a:endParaRPr lang="fr-CM" sz="2000" dirty="0">
              <a:latin typeface="Arial Black" panose="020B0A04020102020204" pitchFamily="34" charset="0"/>
            </a:endParaRPr>
          </a:p>
        </p:txBody>
      </p:sp>
      <p:sp>
        <p:nvSpPr>
          <p:cNvPr id="18" name="Heptagone 17">
            <a:extLst>
              <a:ext uri="{FF2B5EF4-FFF2-40B4-BE49-F238E27FC236}">
                <a16:creationId xmlns:a16="http://schemas.microsoft.com/office/drawing/2014/main" id="{354192F0-12B5-4A20-A0E7-9457CF768C41}"/>
              </a:ext>
            </a:extLst>
          </p:cNvPr>
          <p:cNvSpPr/>
          <p:nvPr/>
        </p:nvSpPr>
        <p:spPr>
          <a:xfrm>
            <a:off x="1425704" y="6517802"/>
            <a:ext cx="814829" cy="755936"/>
          </a:xfrm>
          <a:prstGeom prst="heptagon">
            <a:avLst/>
          </a:prstGeom>
          <a:solidFill>
            <a:srgbClr val="2F4052"/>
          </a:solidFill>
          <a:ln>
            <a:solidFill>
              <a:srgbClr val="048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atin typeface="Arial Black" panose="020B0A04020102020204" pitchFamily="34" charset="0"/>
              </a:rPr>
              <a:t>V.</a:t>
            </a:r>
            <a:endParaRPr lang="fr-CM" sz="2000" dirty="0">
              <a:latin typeface="Arial Black" panose="020B0A04020102020204" pitchFamily="34" charset="0"/>
            </a:endParaRPr>
          </a:p>
        </p:txBody>
      </p:sp>
      <p:sp>
        <p:nvSpPr>
          <p:cNvPr id="19" name="Heptagone 18">
            <a:extLst>
              <a:ext uri="{FF2B5EF4-FFF2-40B4-BE49-F238E27FC236}">
                <a16:creationId xmlns:a16="http://schemas.microsoft.com/office/drawing/2014/main" id="{349F226F-383F-488B-AE31-75978C649293}"/>
              </a:ext>
            </a:extLst>
          </p:cNvPr>
          <p:cNvSpPr/>
          <p:nvPr/>
        </p:nvSpPr>
        <p:spPr>
          <a:xfrm>
            <a:off x="1410972" y="7664164"/>
            <a:ext cx="814829" cy="755936"/>
          </a:xfrm>
          <a:prstGeom prst="heptagon">
            <a:avLst/>
          </a:prstGeom>
          <a:solidFill>
            <a:srgbClr val="2F4052"/>
          </a:solidFill>
          <a:ln>
            <a:solidFill>
              <a:srgbClr val="048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latin typeface="Arial Black" panose="020B0A04020102020204" pitchFamily="34" charset="0"/>
              </a:rPr>
              <a:t>VI.</a:t>
            </a:r>
            <a:endParaRPr lang="fr-CM" sz="2000" dirty="0">
              <a:latin typeface="Arial Black" panose="020B0A04020102020204" pitchFamily="34" charset="0"/>
            </a:endParaRPr>
          </a:p>
        </p:txBody>
      </p:sp>
      <p:sp>
        <p:nvSpPr>
          <p:cNvPr id="9" name="Rectangle 8">
            <a:extLst>
              <a:ext uri="{FF2B5EF4-FFF2-40B4-BE49-F238E27FC236}">
                <a16:creationId xmlns:a16="http://schemas.microsoft.com/office/drawing/2014/main" id="{817DAA81-7D63-4B42-87D1-DA307E7B19ED}"/>
              </a:ext>
            </a:extLst>
          </p:cNvPr>
          <p:cNvSpPr/>
          <p:nvPr/>
        </p:nvSpPr>
        <p:spPr>
          <a:xfrm>
            <a:off x="2497232" y="1924248"/>
            <a:ext cx="8382000" cy="755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dirty="0">
                <a:solidFill>
                  <a:srgbClr val="048593"/>
                </a:solidFill>
                <a:latin typeface="Arial Black" panose="020B0A04020102020204" pitchFamily="34" charset="0"/>
                <a:cs typeface="Times New Roman" panose="02020603050405020304" pitchFamily="18" charset="0"/>
              </a:rPr>
              <a:t>Introduction a Git et GitHub</a:t>
            </a:r>
            <a:endParaRPr lang="fr-CM" sz="3200" dirty="0">
              <a:solidFill>
                <a:schemeClr val="tx1"/>
              </a:solidFill>
              <a:latin typeface="Arial Black" panose="020B0A0402010202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106A0C4D-350D-4918-83E6-1BF39DA5DF4A}"/>
              </a:ext>
            </a:extLst>
          </p:cNvPr>
          <p:cNvSpPr/>
          <p:nvPr/>
        </p:nvSpPr>
        <p:spPr>
          <a:xfrm>
            <a:off x="2497232" y="3073312"/>
            <a:ext cx="8382000" cy="755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dirty="0">
                <a:solidFill>
                  <a:srgbClr val="048593"/>
                </a:solidFill>
                <a:latin typeface="Arial Black" panose="020B0A04020102020204" pitchFamily="34" charset="0"/>
                <a:cs typeface="Times New Roman" panose="02020603050405020304" pitchFamily="18" charset="0"/>
              </a:rPr>
              <a:t>Installation et Configuration</a:t>
            </a:r>
            <a:endParaRPr lang="fr-CM" sz="3200" dirty="0">
              <a:solidFill>
                <a:srgbClr val="048593"/>
              </a:solidFill>
              <a:latin typeface="Arial Black" panose="020B0A0402010202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16A73B71-8A6F-43FF-906B-9E24577F4CC7}"/>
              </a:ext>
            </a:extLst>
          </p:cNvPr>
          <p:cNvSpPr/>
          <p:nvPr/>
        </p:nvSpPr>
        <p:spPr>
          <a:xfrm>
            <a:off x="2497232" y="4222367"/>
            <a:ext cx="8382000" cy="755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dirty="0">
                <a:solidFill>
                  <a:srgbClr val="048593"/>
                </a:solidFill>
                <a:latin typeface="Arial Black" panose="020B0A04020102020204" pitchFamily="34" charset="0"/>
                <a:cs typeface="Times New Roman" panose="02020603050405020304" pitchFamily="18" charset="0"/>
              </a:rPr>
              <a:t>Concepts de Base de Git</a:t>
            </a:r>
            <a:endParaRPr lang="fr-CM" sz="3200" dirty="0">
              <a:solidFill>
                <a:srgbClr val="048593"/>
              </a:solidFill>
              <a:latin typeface="Arial Black" panose="020B0A0402010202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F49F98B4-29FA-4513-AE4F-037DF72AB367}"/>
              </a:ext>
            </a:extLst>
          </p:cNvPr>
          <p:cNvSpPr/>
          <p:nvPr/>
        </p:nvSpPr>
        <p:spPr>
          <a:xfrm>
            <a:off x="2516282" y="5371422"/>
            <a:ext cx="8382000" cy="755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dirty="0">
                <a:solidFill>
                  <a:srgbClr val="048593"/>
                </a:solidFill>
                <a:latin typeface="Arial Black" panose="020B0A04020102020204" pitchFamily="34" charset="0"/>
                <a:cs typeface="Times New Roman" panose="02020603050405020304" pitchFamily="18" charset="0"/>
              </a:rPr>
              <a:t>Collaboration avec Git et GitHub</a:t>
            </a:r>
            <a:endParaRPr lang="fr-CM" sz="3200" dirty="0">
              <a:solidFill>
                <a:srgbClr val="048593"/>
              </a:solidFill>
              <a:latin typeface="Arial Black" panose="020B0A0402010202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D805640A-DAEE-417E-9528-DFBE3055D9E1}"/>
              </a:ext>
            </a:extLst>
          </p:cNvPr>
          <p:cNvSpPr/>
          <p:nvPr/>
        </p:nvSpPr>
        <p:spPr>
          <a:xfrm>
            <a:off x="2497232" y="6517802"/>
            <a:ext cx="8382000" cy="755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dirty="0">
                <a:solidFill>
                  <a:srgbClr val="048593"/>
                </a:solidFill>
                <a:latin typeface="Arial Black" panose="020B0A04020102020204" pitchFamily="34" charset="0"/>
                <a:cs typeface="Times New Roman" panose="02020603050405020304" pitchFamily="18" charset="0"/>
              </a:rPr>
              <a:t>Bonnes Pratiques de Gestion de Code</a:t>
            </a:r>
            <a:endParaRPr lang="fr-CM" sz="3200" dirty="0">
              <a:solidFill>
                <a:srgbClr val="048593"/>
              </a:solidFill>
              <a:latin typeface="Arial Black" panose="020B0A0402010202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38A005D0-94AA-4215-8DA4-2D5DC69AF180}"/>
              </a:ext>
            </a:extLst>
          </p:cNvPr>
          <p:cNvSpPr/>
          <p:nvPr/>
        </p:nvSpPr>
        <p:spPr>
          <a:xfrm>
            <a:off x="2497232" y="7662356"/>
            <a:ext cx="8382000" cy="755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dirty="0">
                <a:solidFill>
                  <a:srgbClr val="048593"/>
                </a:solidFill>
                <a:latin typeface="Arial Black" panose="020B0A04020102020204" pitchFamily="34" charset="0"/>
                <a:cs typeface="Times New Roman" panose="02020603050405020304" pitchFamily="18" charset="0"/>
              </a:rPr>
              <a:t>Conclusion</a:t>
            </a:r>
            <a:endParaRPr lang="fr-CM" sz="3200" dirty="0">
              <a:solidFill>
                <a:srgbClr val="048593"/>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117294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9563645"/>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46407" y="1283880"/>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4">
              <a:alphaModFix amt="10999"/>
            </a:blip>
            <a:stretch>
              <a:fillRect/>
            </a:stretch>
          </a:blipFill>
        </p:spPr>
      </p:sp>
      <p:sp>
        <p:nvSpPr>
          <p:cNvPr id="4" name="AutoShape 4"/>
          <p:cNvSpPr/>
          <p:nvPr/>
        </p:nvSpPr>
        <p:spPr>
          <a:xfrm>
            <a:off x="13640055" y="669316"/>
            <a:ext cx="2660471" cy="0"/>
          </a:xfrm>
          <a:prstGeom prst="line">
            <a:avLst/>
          </a:prstGeom>
          <a:ln w="66675" cap="flat">
            <a:solidFill>
              <a:srgbClr val="0F4662"/>
            </a:solidFill>
            <a:prstDash val="solid"/>
            <a:headEnd type="none" w="sm" len="sm"/>
            <a:tailEnd type="none" w="sm" len="sm"/>
          </a:ln>
        </p:spPr>
      </p:sp>
      <p:sp>
        <p:nvSpPr>
          <p:cNvPr id="5" name="Freeform 5"/>
          <p:cNvSpPr/>
          <p:nvPr/>
        </p:nvSpPr>
        <p:spPr>
          <a:xfrm>
            <a:off x="16658377" y="624622"/>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995894" y="9619694"/>
            <a:ext cx="2660471" cy="0"/>
          </a:xfrm>
          <a:prstGeom prst="line">
            <a:avLst/>
          </a:prstGeom>
          <a:ln w="66675" cap="flat">
            <a:solidFill>
              <a:srgbClr val="0F4662"/>
            </a:solidFill>
            <a:prstDash val="solid"/>
            <a:headEnd type="none" w="sm" len="sm"/>
            <a:tailEnd type="none" w="sm" len="sm"/>
          </a:ln>
        </p:spPr>
      </p:sp>
      <p:sp>
        <p:nvSpPr>
          <p:cNvPr id="7" name="TextBox 9">
            <a:extLst>
              <a:ext uri="{FF2B5EF4-FFF2-40B4-BE49-F238E27FC236}">
                <a16:creationId xmlns:a16="http://schemas.microsoft.com/office/drawing/2014/main" id="{F5DAD23B-34D2-4B95-86B0-8372D755CD1B}"/>
              </a:ext>
            </a:extLst>
          </p:cNvPr>
          <p:cNvSpPr txBox="1"/>
          <p:nvPr/>
        </p:nvSpPr>
        <p:spPr>
          <a:xfrm>
            <a:off x="1037471" y="720511"/>
            <a:ext cx="12253504" cy="9631676"/>
          </a:xfrm>
          <a:prstGeom prst="rect">
            <a:avLst/>
          </a:prstGeom>
        </p:spPr>
        <p:txBody>
          <a:bodyPr wrap="square" lIns="0" tIns="0" rIns="0" bIns="0" rtlCol="0" anchor="t">
            <a:spAutoFit/>
          </a:bodyPr>
          <a:lstStyle/>
          <a:p>
            <a:pPr marL="1143000" indent="-1143000">
              <a:lnSpc>
                <a:spcPts val="4397"/>
              </a:lnSpc>
              <a:spcBef>
                <a:spcPct val="0"/>
              </a:spcBef>
              <a:buFontTx/>
              <a:buAutoNum type="romanUcPeriod"/>
            </a:pPr>
            <a:r>
              <a:rPr lang="fr-FR" sz="6000" b="1" dirty="0">
                <a:solidFill>
                  <a:srgbClr val="048593"/>
                </a:solidFill>
                <a:latin typeface="Arial Black" panose="020B0A04020102020204" pitchFamily="34" charset="0"/>
                <a:cs typeface="Times New Roman" panose="02020603050405020304" pitchFamily="18" charset="0"/>
              </a:rPr>
              <a:t>Introduction a Git et GitHub</a:t>
            </a:r>
          </a:p>
          <a:p>
            <a:pPr>
              <a:lnSpc>
                <a:spcPts val="4397"/>
              </a:lnSpc>
              <a:spcBef>
                <a:spcPct val="0"/>
              </a:spcBef>
            </a:pPr>
            <a:endParaRPr lang="fr-CM" sz="4000" b="1" dirty="0">
              <a:solidFill>
                <a:schemeClr val="tx1"/>
              </a:solidFill>
              <a:latin typeface="Century Gothic" panose="020B0502020202020204" pitchFamily="34" charset="0"/>
              <a:cs typeface="Times New Roman" panose="02020603050405020304" pitchFamily="18" charset="0"/>
            </a:endParaRPr>
          </a:p>
          <a:p>
            <a:pPr algn="just"/>
            <a:r>
              <a:rPr lang="fr-FR" sz="4000" b="1" dirty="0">
                <a:latin typeface="Century Gothic" panose="020B0502020202020204" pitchFamily="34" charset="0"/>
              </a:rPr>
              <a:t>	Git</a:t>
            </a:r>
            <a:r>
              <a:rPr lang="fr-FR" sz="4000" dirty="0">
                <a:latin typeface="Century Gothic" panose="020B0502020202020204" pitchFamily="34" charset="0"/>
              </a:rPr>
              <a:t> est un système de contrôle de version qui permet de suivre les modifications des fichiers, facilitant ainsi la collaboration entre développeurs. Il offre la possibilité de gérer les différentes versions d'un projet et de revenir à des versions antérieures si nécessaire.</a:t>
            </a:r>
          </a:p>
          <a:p>
            <a:pPr algn="just"/>
            <a:endParaRPr lang="fr-FR" sz="4000" dirty="0">
              <a:latin typeface="Century Gothic" panose="020B0502020202020204" pitchFamily="34" charset="0"/>
            </a:endParaRPr>
          </a:p>
          <a:p>
            <a:pPr algn="just"/>
            <a:r>
              <a:rPr lang="fr-FR" sz="4000" b="1" dirty="0">
                <a:latin typeface="Century Gothic" panose="020B0502020202020204" pitchFamily="34" charset="0"/>
              </a:rPr>
              <a:t>GitHub</a:t>
            </a:r>
            <a:r>
              <a:rPr lang="fr-FR" sz="4000" dirty="0">
                <a:latin typeface="Century Gothic" panose="020B0502020202020204" pitchFamily="34" charset="0"/>
              </a:rPr>
              <a:t> est une plateforme en ligne qui héberge des dépôts Git. Elle permet de partager du code, de gérer des tâches et de réaliser des revues de code via des sollicitations de fusion.</a:t>
            </a:r>
          </a:p>
          <a:p>
            <a:pPr lvl="0">
              <a:lnSpc>
                <a:spcPts val="4397"/>
              </a:lnSpc>
              <a:spcBef>
                <a:spcPct val="0"/>
              </a:spcBef>
            </a:pPr>
            <a:endParaRPr lang="en-US" sz="6000" b="1" dirty="0">
              <a:solidFill>
                <a:srgbClr val="048593"/>
              </a:solidFill>
              <a:latin typeface="Times New Roman" panose="02020603050405020304" pitchFamily="18" charset="0"/>
              <a:ea typeface="Century Gothic Paneuropean"/>
              <a:cs typeface="Times New Roman" panose="02020603050405020304" pitchFamily="18" charset="0"/>
              <a:sym typeface="Century Gothic Paneuropean"/>
            </a:endParaRPr>
          </a:p>
          <a:p>
            <a:pPr lvl="0">
              <a:lnSpc>
                <a:spcPts val="4397"/>
              </a:lnSpc>
              <a:spcBef>
                <a:spcPct val="0"/>
              </a:spcBef>
            </a:pPr>
            <a:endParaRPr lang="en-US" sz="6000" b="1" dirty="0">
              <a:solidFill>
                <a:srgbClr val="048593"/>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1" name="Espace réservé du numéro de diapositive 10">
            <a:extLst>
              <a:ext uri="{FF2B5EF4-FFF2-40B4-BE49-F238E27FC236}">
                <a16:creationId xmlns:a16="http://schemas.microsoft.com/office/drawing/2014/main" id="{96D02627-E986-4320-94BC-3CE8F51A5926}"/>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9563645"/>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46407" y="1028700"/>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4">
              <a:alphaModFix amt="10999"/>
            </a:blip>
            <a:stretch>
              <a:fillRect/>
            </a:stretch>
          </a:blipFill>
        </p:spPr>
      </p:sp>
      <p:sp>
        <p:nvSpPr>
          <p:cNvPr id="4" name="AutoShape 4"/>
          <p:cNvSpPr/>
          <p:nvPr/>
        </p:nvSpPr>
        <p:spPr>
          <a:xfrm>
            <a:off x="13640055" y="669316"/>
            <a:ext cx="2660471" cy="0"/>
          </a:xfrm>
          <a:prstGeom prst="line">
            <a:avLst/>
          </a:prstGeom>
          <a:ln w="66675" cap="flat">
            <a:solidFill>
              <a:srgbClr val="0F4662"/>
            </a:solidFill>
            <a:prstDash val="solid"/>
            <a:headEnd type="none" w="sm" len="sm"/>
            <a:tailEnd type="none" w="sm" len="sm"/>
          </a:ln>
        </p:spPr>
      </p:sp>
      <p:sp>
        <p:nvSpPr>
          <p:cNvPr id="5" name="Freeform 5"/>
          <p:cNvSpPr/>
          <p:nvPr/>
        </p:nvSpPr>
        <p:spPr>
          <a:xfrm>
            <a:off x="16658377" y="624622"/>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995894" y="9619694"/>
            <a:ext cx="2660471" cy="0"/>
          </a:xfrm>
          <a:prstGeom prst="line">
            <a:avLst/>
          </a:prstGeom>
          <a:ln w="66675" cap="flat">
            <a:solidFill>
              <a:srgbClr val="0F4662"/>
            </a:solidFill>
            <a:prstDash val="solid"/>
            <a:headEnd type="none" w="sm" len="sm"/>
            <a:tailEnd type="none" w="sm" len="sm"/>
          </a:ln>
        </p:spPr>
      </p:sp>
      <p:sp>
        <p:nvSpPr>
          <p:cNvPr id="7" name="TextBox 9">
            <a:extLst>
              <a:ext uri="{FF2B5EF4-FFF2-40B4-BE49-F238E27FC236}">
                <a16:creationId xmlns:a16="http://schemas.microsoft.com/office/drawing/2014/main" id="{353D2A95-AED2-4819-84C1-D84EFFA7DBBC}"/>
              </a:ext>
            </a:extLst>
          </p:cNvPr>
          <p:cNvSpPr txBox="1"/>
          <p:nvPr/>
        </p:nvSpPr>
        <p:spPr>
          <a:xfrm>
            <a:off x="1028700" y="720511"/>
            <a:ext cx="12262275" cy="12413655"/>
          </a:xfrm>
          <a:prstGeom prst="rect">
            <a:avLst/>
          </a:prstGeom>
        </p:spPr>
        <p:txBody>
          <a:bodyPr wrap="square" lIns="0" tIns="0" rIns="0" bIns="0" rtlCol="0" anchor="t">
            <a:spAutoFit/>
          </a:bodyPr>
          <a:lstStyle/>
          <a:p>
            <a:pPr>
              <a:lnSpc>
                <a:spcPts val="4397"/>
              </a:lnSpc>
              <a:spcBef>
                <a:spcPct val="0"/>
              </a:spcBef>
            </a:pPr>
            <a:r>
              <a:rPr lang="en-US" sz="6000" b="1" dirty="0">
                <a:solidFill>
                  <a:srgbClr val="048593"/>
                </a:solidFill>
                <a:latin typeface="Arial Black" panose="020B0A04020102020204" pitchFamily="34" charset="0"/>
                <a:ea typeface="Century Gothic Paneuropean"/>
                <a:cs typeface="Times New Roman" panose="02020603050405020304" pitchFamily="18" charset="0"/>
                <a:sym typeface="Century Gothic Paneuropean"/>
              </a:rPr>
              <a:t>II. </a:t>
            </a:r>
            <a:r>
              <a:rPr lang="fr-FR" sz="6000" b="1" dirty="0">
                <a:solidFill>
                  <a:srgbClr val="048593"/>
                </a:solidFill>
                <a:latin typeface="Arial Black" panose="020B0A04020102020204" pitchFamily="34" charset="0"/>
                <a:cs typeface="Times New Roman" panose="02020603050405020304" pitchFamily="18" charset="0"/>
              </a:rPr>
              <a:t>Installation et  	Configuration</a:t>
            </a:r>
          </a:p>
          <a:p>
            <a:pPr>
              <a:lnSpc>
                <a:spcPts val="4397"/>
              </a:lnSpc>
              <a:spcBef>
                <a:spcPct val="0"/>
              </a:spcBef>
            </a:pPr>
            <a:endParaRPr lang="fr-FR" sz="4000" dirty="0">
              <a:solidFill>
                <a:srgbClr val="048593"/>
              </a:solidFill>
              <a:latin typeface="Century Gothic" panose="020B0502020202020204" pitchFamily="34" charset="0"/>
              <a:cs typeface="Times New Roman" panose="02020603050405020304" pitchFamily="18" charset="0"/>
            </a:endParaRPr>
          </a:p>
          <a:p>
            <a:pPr>
              <a:lnSpc>
                <a:spcPts val="4397"/>
              </a:lnSpc>
              <a:spcBef>
                <a:spcPct val="0"/>
              </a:spcBef>
            </a:pPr>
            <a:r>
              <a:rPr lang="fr-FR" sz="4000" dirty="0">
                <a:latin typeface="Century Gothic" panose="020B0502020202020204" pitchFamily="34" charset="0"/>
                <a:cs typeface="Times New Roman" panose="02020603050405020304" pitchFamily="18" charset="0"/>
              </a:rPr>
              <a:t>	Pour  installer et configurer Git sur Linux mint ,il faut ouvrir le terminal et exécuter la commande </a:t>
            </a:r>
            <a:r>
              <a:rPr lang="fr-FR" sz="4000" b="1" dirty="0">
                <a:latin typeface="Century Gothic" panose="020B0502020202020204" pitchFamily="34" charset="0"/>
                <a:cs typeface="Times New Roman" panose="02020603050405020304" pitchFamily="18" charset="0"/>
              </a:rPr>
              <a:t>sudo apt-get install git </a:t>
            </a:r>
            <a:r>
              <a:rPr lang="fr-FR" sz="4000" dirty="0">
                <a:latin typeface="Century Gothic" panose="020B0502020202020204" pitchFamily="34" charset="0"/>
                <a:cs typeface="Times New Roman" panose="02020603050405020304" pitchFamily="18" charset="0"/>
              </a:rPr>
              <a:t>pour l’installer. Apres l’installation, il faut configurer le nom d’utilisateur et l’adresse e-mail  avec les commandes </a:t>
            </a:r>
            <a:r>
              <a:rPr lang="fr-FR" sz="4000" b="1" dirty="0">
                <a:latin typeface="Century Gothic" panose="020B0502020202020204" pitchFamily="34" charset="0"/>
                <a:cs typeface="Times New Roman" panose="02020603050405020304" pitchFamily="18" charset="0"/>
              </a:rPr>
              <a:t>git config –global user.name nom </a:t>
            </a:r>
            <a:r>
              <a:rPr lang="fr-FR" sz="4000" dirty="0">
                <a:latin typeface="Century Gothic" panose="020B0502020202020204" pitchFamily="34" charset="0"/>
                <a:cs typeface="Times New Roman" panose="02020603050405020304" pitchFamily="18" charset="0"/>
              </a:rPr>
              <a:t>et </a:t>
            </a:r>
            <a:r>
              <a:rPr lang="fr-FR" sz="4000" b="1" dirty="0">
                <a:latin typeface="Century Gothic" panose="020B0502020202020204" pitchFamily="34" charset="0"/>
                <a:cs typeface="Times New Roman" panose="02020603050405020304" pitchFamily="18" charset="0"/>
              </a:rPr>
              <a:t>git config –global user.email </a:t>
            </a:r>
            <a:r>
              <a:rPr lang="fr-FR" sz="4000" b="1" dirty="0">
                <a:latin typeface="Century Gothic" panose="020B0502020202020204" pitchFamily="34" charset="0"/>
                <a:cs typeface="Times New Roman" panose="02020603050405020304" pitchFamily="18" charset="0"/>
                <a:hlinkClick r:id="rId5"/>
              </a:rPr>
              <a:t>email@gmail.com</a:t>
            </a:r>
            <a:r>
              <a:rPr lang="fr-FR" sz="4000" b="1" dirty="0">
                <a:latin typeface="Century Gothic" panose="020B0502020202020204" pitchFamily="34" charset="0"/>
                <a:cs typeface="Times New Roman" panose="02020603050405020304" pitchFamily="18" charset="0"/>
              </a:rPr>
              <a:t> . </a:t>
            </a:r>
            <a:r>
              <a:rPr lang="fr-FR" sz="4000" dirty="0">
                <a:latin typeface="Century Gothic" panose="020B0502020202020204" pitchFamily="34" charset="0"/>
                <a:cs typeface="Times New Roman" panose="02020603050405020304" pitchFamily="18" charset="0"/>
              </a:rPr>
              <a:t>Pour  vérifier la configuration utiliser </a:t>
            </a:r>
            <a:r>
              <a:rPr lang="fr-FR" sz="4000" b="1" dirty="0">
                <a:latin typeface="Century Gothic" panose="020B0502020202020204" pitchFamily="34" charset="0"/>
                <a:cs typeface="Times New Roman" panose="02020603050405020304" pitchFamily="18" charset="0"/>
              </a:rPr>
              <a:t>git config –list. </a:t>
            </a:r>
            <a:r>
              <a:rPr lang="fr-FR" sz="4000" dirty="0">
                <a:latin typeface="Century Gothic" panose="020B0502020202020204" pitchFamily="34" charset="0"/>
                <a:cs typeface="Times New Roman" panose="02020603050405020304" pitchFamily="18" charset="0"/>
              </a:rPr>
              <a:t>Ensuite, il faut créer un compte sur GitHub , puis dans le terminal , il faut lier le dépôt local de Git au dépôt distant de GitHub  avec </a:t>
            </a:r>
            <a:r>
              <a:rPr lang="fr-FR" sz="4000" b="1" dirty="0">
                <a:latin typeface="Century Gothic" panose="020B0502020202020204" pitchFamily="34" charset="0"/>
                <a:cs typeface="Times New Roman" panose="02020603050405020304" pitchFamily="18" charset="0"/>
              </a:rPr>
              <a:t>git remote </a:t>
            </a:r>
            <a:r>
              <a:rPr lang="fr-FR" sz="4000" b="1" dirty="0" err="1">
                <a:latin typeface="Century Gothic" panose="020B0502020202020204" pitchFamily="34" charset="0"/>
                <a:cs typeface="Times New Roman" panose="02020603050405020304" pitchFamily="18" charset="0"/>
              </a:rPr>
              <a:t>add</a:t>
            </a:r>
            <a:r>
              <a:rPr lang="fr-FR" sz="4000" b="1" dirty="0">
                <a:latin typeface="Century Gothic" panose="020B0502020202020204" pitchFamily="34" charset="0"/>
                <a:cs typeface="Times New Roman" panose="02020603050405020304" pitchFamily="18" charset="0"/>
              </a:rPr>
              <a:t> origin </a:t>
            </a:r>
            <a:r>
              <a:rPr lang="fr-FR" sz="4000" b="1" dirty="0">
                <a:latin typeface="Century Gothic" panose="020B0502020202020204" pitchFamily="34" charset="0"/>
                <a:cs typeface="Times New Roman" panose="02020603050405020304" pitchFamily="18" charset="0"/>
                <a:hlinkClick r:id="rId6"/>
              </a:rPr>
              <a:t>https://github.com/nom-utilisateur/nom-depot.git</a:t>
            </a:r>
            <a:r>
              <a:rPr lang="fr-FR" sz="4000" b="1" dirty="0">
                <a:latin typeface="Century Gothic" panose="020B0502020202020204" pitchFamily="34" charset="0"/>
                <a:cs typeface="Times New Roman" panose="02020603050405020304" pitchFamily="18" charset="0"/>
              </a:rPr>
              <a:t> </a:t>
            </a:r>
            <a:r>
              <a:rPr lang="fr-FR" sz="4000" dirty="0">
                <a:latin typeface="Century Gothic" panose="020B0502020202020204" pitchFamily="34" charset="0"/>
                <a:cs typeface="Times New Roman" panose="02020603050405020304" pitchFamily="18" charset="0"/>
              </a:rPr>
              <a:t>et enfin effectuer les modifications avec </a:t>
            </a:r>
            <a:r>
              <a:rPr lang="fr-FR" sz="4000" b="1" dirty="0">
                <a:latin typeface="Century Gothic" panose="020B0502020202020204" pitchFamily="34" charset="0"/>
                <a:cs typeface="Times New Roman" panose="02020603050405020304" pitchFamily="18" charset="0"/>
              </a:rPr>
              <a:t>git push -u origin main</a:t>
            </a:r>
            <a:r>
              <a:rPr lang="fr-FR" sz="4000" dirty="0">
                <a:latin typeface="Century Gothic" panose="020B0502020202020204" pitchFamily="34" charset="0"/>
                <a:cs typeface="Times New Roman" panose="02020603050405020304" pitchFamily="18" charset="0"/>
              </a:rPr>
              <a:t>.</a:t>
            </a:r>
            <a:endParaRPr lang="fr-FR" sz="4000" b="1" dirty="0">
              <a:latin typeface="Century Gothic" panose="020B0502020202020204" pitchFamily="34" charset="0"/>
              <a:cs typeface="Times New Roman" panose="02020603050405020304" pitchFamily="18" charset="0"/>
            </a:endParaRPr>
          </a:p>
          <a:p>
            <a:pPr>
              <a:lnSpc>
                <a:spcPts val="4397"/>
              </a:lnSpc>
              <a:spcBef>
                <a:spcPct val="0"/>
              </a:spcBef>
            </a:pPr>
            <a:endParaRPr lang="fr-FR" sz="4000" b="1" dirty="0">
              <a:latin typeface="Century Gothic" panose="020B0502020202020204" pitchFamily="34" charset="0"/>
              <a:cs typeface="Times New Roman" panose="02020603050405020304" pitchFamily="18" charset="0"/>
            </a:endParaRPr>
          </a:p>
          <a:p>
            <a:pPr>
              <a:lnSpc>
                <a:spcPts val="4397"/>
              </a:lnSpc>
              <a:spcBef>
                <a:spcPct val="0"/>
              </a:spcBef>
            </a:pPr>
            <a:endParaRPr lang="fr-FR" sz="4000" dirty="0">
              <a:solidFill>
                <a:srgbClr val="048593"/>
              </a:solidFill>
              <a:latin typeface="Century Gothic" panose="020B0502020202020204" pitchFamily="34" charset="0"/>
              <a:cs typeface="Times New Roman" panose="02020603050405020304" pitchFamily="18" charset="0"/>
            </a:endParaRPr>
          </a:p>
          <a:p>
            <a:pPr>
              <a:lnSpc>
                <a:spcPts val="4397"/>
              </a:lnSpc>
              <a:spcBef>
                <a:spcPct val="0"/>
              </a:spcBef>
            </a:pPr>
            <a:endParaRPr lang="fr-CM" sz="4000" dirty="0">
              <a:solidFill>
                <a:srgbClr val="048593"/>
              </a:solidFill>
              <a:latin typeface="Century Gothic" panose="020B0502020202020204" pitchFamily="34" charset="0"/>
              <a:cs typeface="Times New Roman" panose="02020603050405020304" pitchFamily="18" charset="0"/>
            </a:endParaRPr>
          </a:p>
          <a:p>
            <a:pPr marL="0" lvl="0" indent="0">
              <a:lnSpc>
                <a:spcPts val="4397"/>
              </a:lnSpc>
              <a:spcBef>
                <a:spcPct val="0"/>
              </a:spcBef>
            </a:pPr>
            <a:r>
              <a:rPr lang="en-US" sz="4000" b="1" dirty="0">
                <a:solidFill>
                  <a:srgbClr val="048593"/>
                </a:solidFill>
                <a:latin typeface="Century Gothic" panose="020B0502020202020204" pitchFamily="34" charset="0"/>
                <a:ea typeface="Century Gothic Paneuropean"/>
                <a:cs typeface="Times New Roman" panose="02020603050405020304" pitchFamily="18" charset="0"/>
                <a:sym typeface="Century Gothic Paneuropean"/>
              </a:rPr>
              <a:t> </a:t>
            </a:r>
          </a:p>
          <a:p>
            <a:pPr marL="0" lvl="0" indent="0">
              <a:lnSpc>
                <a:spcPts val="4397"/>
              </a:lnSpc>
              <a:spcBef>
                <a:spcPct val="0"/>
              </a:spcBef>
            </a:pPr>
            <a:endParaRPr lang="en-US" sz="4000" b="1" dirty="0">
              <a:solidFill>
                <a:srgbClr val="048593"/>
              </a:solidFill>
              <a:latin typeface="Century Gothic" panose="020B0502020202020204" pitchFamily="34" charset="0"/>
              <a:ea typeface="Century Gothic Paneuropean"/>
              <a:cs typeface="Times New Roman" panose="02020603050405020304" pitchFamily="18" charset="0"/>
              <a:sym typeface="Century Gothic Paneuropean"/>
            </a:endParaRPr>
          </a:p>
        </p:txBody>
      </p:sp>
      <p:sp>
        <p:nvSpPr>
          <p:cNvPr id="12" name="Espace réservé du numéro de diapositive 11">
            <a:extLst>
              <a:ext uri="{FF2B5EF4-FFF2-40B4-BE49-F238E27FC236}">
                <a16:creationId xmlns:a16="http://schemas.microsoft.com/office/drawing/2014/main" id="{B280718C-5919-48FB-81C8-B17E53639324}"/>
              </a:ext>
            </a:extLst>
          </p:cNvPr>
          <p:cNvSpPr>
            <a:spLocks noGrp="1"/>
          </p:cNvSpPr>
          <p:nvPr>
            <p:ph type="sldNum" sz="quarter" idx="12"/>
          </p:nvPr>
        </p:nvSpPr>
        <p:spPr/>
        <p:txBody>
          <a:bodyPr/>
          <a:lstStyle/>
          <a:p>
            <a:fld id="{B6F15528-21DE-4FAA-801E-634DDDAF4B2B}" type="slidenum">
              <a:rPr lang="en-US" smtClean="0">
                <a:latin typeface="Century Gothic" panose="020B0502020202020204" pitchFamily="34" charset="0"/>
              </a:rPr>
              <a:pPr/>
              <a:t>4</a:t>
            </a:fld>
            <a:endParaRPr lang="en-US">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9563645"/>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953000" y="714009"/>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4">
              <a:alphaModFix amt="10999"/>
            </a:blip>
            <a:stretch>
              <a:fillRect/>
            </a:stretch>
          </a:blipFill>
        </p:spPr>
      </p:sp>
      <p:sp>
        <p:nvSpPr>
          <p:cNvPr id="4" name="AutoShape 4"/>
          <p:cNvSpPr/>
          <p:nvPr/>
        </p:nvSpPr>
        <p:spPr>
          <a:xfrm>
            <a:off x="13640055" y="669316"/>
            <a:ext cx="2660471" cy="0"/>
          </a:xfrm>
          <a:prstGeom prst="line">
            <a:avLst/>
          </a:prstGeom>
          <a:ln w="66675" cap="flat">
            <a:solidFill>
              <a:srgbClr val="0F4662"/>
            </a:solidFill>
            <a:prstDash val="solid"/>
            <a:headEnd type="none" w="sm" len="sm"/>
            <a:tailEnd type="none" w="sm" len="sm"/>
          </a:ln>
        </p:spPr>
      </p:sp>
      <p:sp>
        <p:nvSpPr>
          <p:cNvPr id="5" name="Freeform 5"/>
          <p:cNvSpPr/>
          <p:nvPr/>
        </p:nvSpPr>
        <p:spPr>
          <a:xfrm>
            <a:off x="16658377" y="624622"/>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995894" y="9619694"/>
            <a:ext cx="2660471" cy="0"/>
          </a:xfrm>
          <a:prstGeom prst="line">
            <a:avLst/>
          </a:prstGeom>
          <a:ln w="66675" cap="flat">
            <a:solidFill>
              <a:srgbClr val="0F4662"/>
            </a:solidFill>
            <a:prstDash val="solid"/>
            <a:headEnd type="none" w="sm" len="sm"/>
            <a:tailEnd type="none" w="sm" len="sm"/>
          </a:ln>
        </p:spPr>
      </p:sp>
      <p:sp>
        <p:nvSpPr>
          <p:cNvPr id="7" name="TextBox 9">
            <a:extLst>
              <a:ext uri="{FF2B5EF4-FFF2-40B4-BE49-F238E27FC236}">
                <a16:creationId xmlns:a16="http://schemas.microsoft.com/office/drawing/2014/main" id="{99D63174-B18B-453A-A55B-7A61CF23FEBB}"/>
              </a:ext>
            </a:extLst>
          </p:cNvPr>
          <p:cNvSpPr txBox="1"/>
          <p:nvPr/>
        </p:nvSpPr>
        <p:spPr>
          <a:xfrm>
            <a:off x="1016000" y="723232"/>
            <a:ext cx="12262275" cy="8463855"/>
          </a:xfrm>
          <a:prstGeom prst="rect">
            <a:avLst/>
          </a:prstGeom>
        </p:spPr>
        <p:txBody>
          <a:bodyPr wrap="square" lIns="0" tIns="0" rIns="0" bIns="0" rtlCol="0" anchor="t">
            <a:spAutoFit/>
          </a:bodyPr>
          <a:lstStyle/>
          <a:p>
            <a:pPr>
              <a:lnSpc>
                <a:spcPts val="4397"/>
              </a:lnSpc>
              <a:spcBef>
                <a:spcPct val="0"/>
              </a:spcBef>
            </a:pPr>
            <a:r>
              <a:rPr lang="en-US" sz="6000" b="1" dirty="0">
                <a:solidFill>
                  <a:srgbClr val="048593"/>
                </a:solidFill>
                <a:latin typeface="Arial Black" panose="020B0A04020102020204" pitchFamily="34" charset="0"/>
                <a:ea typeface="Century Gothic Paneuropean"/>
                <a:cs typeface="Times New Roman" panose="02020603050405020304" pitchFamily="18" charset="0"/>
                <a:sym typeface="Century Gothic Paneuropean"/>
              </a:rPr>
              <a:t>III. </a:t>
            </a:r>
            <a:r>
              <a:rPr lang="fr-FR" sz="6000" b="1" dirty="0">
                <a:solidFill>
                  <a:srgbClr val="048593"/>
                </a:solidFill>
                <a:latin typeface="Arial Black" panose="020B0A04020102020204" pitchFamily="34" charset="0"/>
                <a:cs typeface="Times New Roman" panose="02020603050405020304" pitchFamily="18" charset="0"/>
              </a:rPr>
              <a:t>Concepts de Base de Git</a:t>
            </a:r>
            <a:endParaRPr lang="fr-CM" sz="6000" b="1" dirty="0">
              <a:solidFill>
                <a:srgbClr val="048593"/>
              </a:solidFill>
              <a:latin typeface="Arial Black" panose="020B0A04020102020204" pitchFamily="34" charset="0"/>
              <a:cs typeface="Times New Roman" panose="02020603050405020304" pitchFamily="18" charset="0"/>
            </a:endParaRPr>
          </a:p>
          <a:p>
            <a:pPr marL="0" lvl="0" indent="0">
              <a:lnSpc>
                <a:spcPts val="4397"/>
              </a:lnSpc>
              <a:spcBef>
                <a:spcPct val="0"/>
              </a:spcBef>
            </a:pPr>
            <a:r>
              <a:rPr lang="en-US" sz="4000" b="1" dirty="0">
                <a:solidFill>
                  <a:srgbClr val="048593"/>
                </a:solidFill>
                <a:latin typeface="Century Gothic" panose="020B0502020202020204" pitchFamily="34" charset="0"/>
                <a:ea typeface="Century Gothic Paneuropean"/>
                <a:cs typeface="Times New Roman" panose="02020603050405020304" pitchFamily="18" charset="0"/>
                <a:sym typeface="Century Gothic Paneuropean"/>
              </a:rPr>
              <a:t>	</a:t>
            </a:r>
          </a:p>
          <a:p>
            <a:pPr marL="0" lvl="0" indent="0" algn="just">
              <a:lnSpc>
                <a:spcPts val="4397"/>
              </a:lnSpc>
              <a:spcBef>
                <a:spcPct val="0"/>
              </a:spcBef>
            </a:pPr>
            <a:r>
              <a:rPr lang="en-US" sz="4000" dirty="0">
                <a:latin typeface="Century Gothic" panose="020B0502020202020204" pitchFamily="34" charset="0"/>
                <a:ea typeface="Century Gothic Paneuropean"/>
                <a:cs typeface="Times New Roman" panose="02020603050405020304" pitchFamily="18" charset="0"/>
                <a:sym typeface="Century Gothic Paneuropean"/>
              </a:rPr>
              <a:t>	Git est un systeme de gestion des versions permettant de suivre les modifications du code source. Un </a:t>
            </a:r>
            <a:r>
              <a:rPr lang="en-US" sz="4000" b="1" dirty="0">
                <a:latin typeface="Century Gothic" panose="020B0502020202020204" pitchFamily="34" charset="0"/>
                <a:ea typeface="Century Gothic Paneuropean"/>
                <a:cs typeface="Times New Roman" panose="02020603050405020304" pitchFamily="18" charset="0"/>
                <a:sym typeface="Century Gothic Paneuropean"/>
              </a:rPr>
              <a:t>depot </a:t>
            </a:r>
            <a:r>
              <a:rPr lang="en-US" sz="4000" dirty="0">
                <a:latin typeface="Century Gothic" panose="020B0502020202020204" pitchFamily="34" charset="0"/>
                <a:ea typeface="Century Gothic Paneuropean"/>
                <a:cs typeface="Times New Roman" panose="02020603050405020304" pitchFamily="18" charset="0"/>
                <a:sym typeface="Century Gothic Paneuropean"/>
              </a:rPr>
              <a:t>(repository) stocke le code localement ou a distance. Les </a:t>
            </a:r>
            <a:r>
              <a:rPr lang="en-US" sz="4000" b="1" dirty="0">
                <a:latin typeface="Century Gothic" panose="020B0502020202020204" pitchFamily="34" charset="0"/>
                <a:ea typeface="Century Gothic Paneuropean"/>
                <a:cs typeface="Times New Roman" panose="02020603050405020304" pitchFamily="18" charset="0"/>
                <a:sym typeface="Century Gothic Paneuropean"/>
              </a:rPr>
              <a:t>commits</a:t>
            </a:r>
            <a:r>
              <a:rPr lang="en-US" sz="4000" dirty="0">
                <a:latin typeface="Century Gothic" panose="020B0502020202020204" pitchFamily="34" charset="0"/>
                <a:ea typeface="Century Gothic Paneuropean"/>
                <a:cs typeface="Times New Roman" panose="02020603050405020304" pitchFamily="18" charset="0"/>
                <a:sym typeface="Century Gothic Paneuropean"/>
              </a:rPr>
              <a:t> representent des instantannees des modifications , tandis que les </a:t>
            </a:r>
            <a:r>
              <a:rPr lang="en-US" sz="4000" b="1" dirty="0">
                <a:latin typeface="Century Gothic" panose="020B0502020202020204" pitchFamily="34" charset="0"/>
                <a:ea typeface="Century Gothic Paneuropean"/>
                <a:cs typeface="Times New Roman" panose="02020603050405020304" pitchFamily="18" charset="0"/>
                <a:sym typeface="Century Gothic Paneuropean"/>
              </a:rPr>
              <a:t>branches</a:t>
            </a:r>
            <a:r>
              <a:rPr lang="en-US" sz="4000" dirty="0">
                <a:latin typeface="Century Gothic" panose="020B0502020202020204" pitchFamily="34" charset="0"/>
                <a:ea typeface="Century Gothic Paneuropean"/>
                <a:cs typeface="Times New Roman" panose="02020603050405020304" pitchFamily="18" charset="0"/>
                <a:sym typeface="Century Gothic Paneuropean"/>
              </a:rPr>
              <a:t> permettent de travailler sur des fonctionnalites sans affecter la version principale .la </a:t>
            </a:r>
            <a:r>
              <a:rPr lang="en-US" sz="4000" b="1" dirty="0">
                <a:latin typeface="Century Gothic" panose="020B0502020202020204" pitchFamily="34" charset="0"/>
                <a:ea typeface="Century Gothic Paneuropean"/>
                <a:cs typeface="Times New Roman" panose="02020603050405020304" pitchFamily="18" charset="0"/>
                <a:sym typeface="Century Gothic Paneuropean"/>
              </a:rPr>
              <a:t>fusion</a:t>
            </a:r>
            <a:r>
              <a:rPr lang="en-US" sz="4000" dirty="0">
                <a:latin typeface="Century Gothic" panose="020B0502020202020204" pitchFamily="34" charset="0"/>
                <a:ea typeface="Century Gothic Paneuropean"/>
                <a:cs typeface="Times New Roman" panose="02020603050405020304" pitchFamily="18" charset="0"/>
                <a:sym typeface="Century Gothic Paneuropean"/>
              </a:rPr>
              <a:t>(merge) integre ces modifications et cloner cree une copie locale d’un depot distant. </a:t>
            </a:r>
            <a:r>
              <a:rPr lang="en-US" sz="4000" b="1" dirty="0">
                <a:latin typeface="Century Gothic" panose="020B0502020202020204" pitchFamily="34" charset="0"/>
                <a:ea typeface="Century Gothic Paneuropean"/>
                <a:cs typeface="Times New Roman" panose="02020603050405020304" pitchFamily="18" charset="0"/>
                <a:sym typeface="Century Gothic Paneuropean"/>
              </a:rPr>
              <a:t>Pousser</a:t>
            </a:r>
            <a:r>
              <a:rPr lang="en-US" sz="4000" dirty="0">
                <a:latin typeface="Century Gothic" panose="020B0502020202020204" pitchFamily="34" charset="0"/>
                <a:ea typeface="Century Gothic Paneuropean"/>
                <a:cs typeface="Times New Roman" panose="02020603050405020304" pitchFamily="18" charset="0"/>
                <a:sym typeface="Century Gothic Paneuropean"/>
              </a:rPr>
              <a:t>(push) envoie les commits vers le depot distant tandis que </a:t>
            </a:r>
            <a:r>
              <a:rPr lang="en-US" sz="4000" b="1" dirty="0">
                <a:latin typeface="Century Gothic" panose="020B0502020202020204" pitchFamily="34" charset="0"/>
                <a:ea typeface="Century Gothic Paneuropean"/>
                <a:cs typeface="Times New Roman" panose="02020603050405020304" pitchFamily="18" charset="0"/>
                <a:sym typeface="Century Gothic Paneuropean"/>
              </a:rPr>
              <a:t>tirer</a:t>
            </a:r>
            <a:r>
              <a:rPr lang="en-US" sz="4000" dirty="0">
                <a:latin typeface="Century Gothic" panose="020B0502020202020204" pitchFamily="34" charset="0"/>
                <a:ea typeface="Century Gothic Paneuropean"/>
                <a:cs typeface="Times New Roman" panose="02020603050405020304" pitchFamily="18" charset="0"/>
                <a:sym typeface="Century Gothic Paneuropean"/>
              </a:rPr>
              <a:t>(pull) recupere les mise a jour . Et enfin la commande </a:t>
            </a:r>
            <a:r>
              <a:rPr lang="en-US" sz="4000" b="1" dirty="0">
                <a:latin typeface="Century Gothic" panose="020B0502020202020204" pitchFamily="34" charset="0"/>
                <a:ea typeface="Century Gothic Paneuropean"/>
                <a:cs typeface="Times New Roman" panose="02020603050405020304" pitchFamily="18" charset="0"/>
                <a:sym typeface="Century Gothic Paneuropean"/>
              </a:rPr>
              <a:t>status</a:t>
            </a:r>
            <a:r>
              <a:rPr lang="en-US" sz="4000" dirty="0">
                <a:latin typeface="Century Gothic" panose="020B0502020202020204" pitchFamily="34" charset="0"/>
                <a:ea typeface="Century Gothic Paneuropean"/>
                <a:cs typeface="Times New Roman" panose="02020603050405020304" pitchFamily="18" charset="0"/>
                <a:sym typeface="Century Gothic Paneuropean"/>
              </a:rPr>
              <a:t> verifie l’etat des fichiers .</a:t>
            </a:r>
          </a:p>
        </p:txBody>
      </p:sp>
      <p:sp>
        <p:nvSpPr>
          <p:cNvPr id="11" name="Espace réservé du numéro de diapositive 10">
            <a:extLst>
              <a:ext uri="{FF2B5EF4-FFF2-40B4-BE49-F238E27FC236}">
                <a16:creationId xmlns:a16="http://schemas.microsoft.com/office/drawing/2014/main" id="{88CB99F2-296B-4265-A259-1806C37BC786}"/>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9563645"/>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46407" y="1028700"/>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4">
              <a:alphaModFix amt="10999"/>
            </a:blip>
            <a:stretch>
              <a:fillRect/>
            </a:stretch>
          </a:blipFill>
        </p:spPr>
      </p:sp>
      <p:sp>
        <p:nvSpPr>
          <p:cNvPr id="4" name="AutoShape 4"/>
          <p:cNvSpPr/>
          <p:nvPr/>
        </p:nvSpPr>
        <p:spPr>
          <a:xfrm>
            <a:off x="13640055" y="669316"/>
            <a:ext cx="2660471" cy="0"/>
          </a:xfrm>
          <a:prstGeom prst="line">
            <a:avLst/>
          </a:prstGeom>
          <a:ln w="66675" cap="flat">
            <a:solidFill>
              <a:srgbClr val="0F4662"/>
            </a:solidFill>
            <a:prstDash val="solid"/>
            <a:headEnd type="none" w="sm" len="sm"/>
            <a:tailEnd type="none" w="sm" len="sm"/>
          </a:ln>
        </p:spPr>
      </p:sp>
      <p:sp>
        <p:nvSpPr>
          <p:cNvPr id="5" name="Freeform 5"/>
          <p:cNvSpPr/>
          <p:nvPr/>
        </p:nvSpPr>
        <p:spPr>
          <a:xfrm>
            <a:off x="16658377" y="624622"/>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995894" y="9619694"/>
            <a:ext cx="2660471" cy="0"/>
          </a:xfrm>
          <a:prstGeom prst="line">
            <a:avLst/>
          </a:prstGeom>
          <a:ln w="66675" cap="flat">
            <a:solidFill>
              <a:srgbClr val="0F4662"/>
            </a:solidFill>
            <a:prstDash val="solid"/>
            <a:headEnd type="none" w="sm" len="sm"/>
            <a:tailEnd type="none" w="sm" len="sm"/>
          </a:ln>
        </p:spPr>
      </p:sp>
      <p:sp>
        <p:nvSpPr>
          <p:cNvPr id="7" name="TextBox 9">
            <a:extLst>
              <a:ext uri="{FF2B5EF4-FFF2-40B4-BE49-F238E27FC236}">
                <a16:creationId xmlns:a16="http://schemas.microsoft.com/office/drawing/2014/main" id="{5BEE6B99-4C72-4D18-9CB6-B54C7A8D2292}"/>
              </a:ext>
            </a:extLst>
          </p:cNvPr>
          <p:cNvSpPr txBox="1"/>
          <p:nvPr/>
        </p:nvSpPr>
        <p:spPr>
          <a:xfrm>
            <a:off x="1037471" y="720511"/>
            <a:ext cx="12253504" cy="9028113"/>
          </a:xfrm>
          <a:prstGeom prst="rect">
            <a:avLst/>
          </a:prstGeom>
        </p:spPr>
        <p:txBody>
          <a:bodyPr wrap="square" lIns="0" tIns="0" rIns="0" bIns="0" rtlCol="0" anchor="t">
            <a:spAutoFit/>
          </a:bodyPr>
          <a:lstStyle/>
          <a:p>
            <a:pPr>
              <a:lnSpc>
                <a:spcPts val="4397"/>
              </a:lnSpc>
              <a:spcBef>
                <a:spcPct val="0"/>
              </a:spcBef>
            </a:pPr>
            <a:r>
              <a:rPr lang="en-US" sz="6000" b="1" dirty="0">
                <a:solidFill>
                  <a:srgbClr val="048593"/>
                </a:solidFill>
                <a:latin typeface="Arial Black" panose="020B0A04020102020204" pitchFamily="34" charset="0"/>
                <a:ea typeface="Century Gothic Paneuropean"/>
                <a:cs typeface="Times New Roman" panose="02020603050405020304" pitchFamily="18" charset="0"/>
                <a:sym typeface="Century Gothic Paneuropean"/>
              </a:rPr>
              <a:t>IV. </a:t>
            </a:r>
            <a:r>
              <a:rPr lang="fr-FR" sz="6000" b="1" dirty="0">
                <a:solidFill>
                  <a:srgbClr val="048593"/>
                </a:solidFill>
                <a:latin typeface="Arial Black" panose="020B0A04020102020204" pitchFamily="34" charset="0"/>
                <a:cs typeface="Times New Roman" panose="02020603050405020304" pitchFamily="18" charset="0"/>
              </a:rPr>
              <a:t>Collaboration avec Git et 			GitHub </a:t>
            </a:r>
          </a:p>
          <a:p>
            <a:pPr>
              <a:lnSpc>
                <a:spcPts val="4397"/>
              </a:lnSpc>
              <a:spcBef>
                <a:spcPct val="0"/>
              </a:spcBef>
            </a:pPr>
            <a:endParaRPr lang="fr-CM" sz="6000" b="1" dirty="0">
              <a:solidFill>
                <a:srgbClr val="048593"/>
              </a:solidFill>
              <a:latin typeface="Arial Black" panose="020B0A04020102020204" pitchFamily="34" charset="0"/>
              <a:cs typeface="Times New Roman" panose="02020603050405020304" pitchFamily="18" charset="0"/>
            </a:endParaRPr>
          </a:p>
          <a:p>
            <a:pPr marL="0" lvl="0" indent="0">
              <a:lnSpc>
                <a:spcPts val="4397"/>
              </a:lnSpc>
              <a:spcBef>
                <a:spcPct val="0"/>
              </a:spcBef>
            </a:pPr>
            <a:r>
              <a:rPr lang="en-US" sz="6000" b="1" dirty="0">
                <a:solidFill>
                  <a:srgbClr val="048593"/>
                </a:solidFill>
                <a:latin typeface="Times New Roman" panose="02020603050405020304" pitchFamily="18" charset="0"/>
                <a:ea typeface="Century Gothic Paneuropean"/>
                <a:cs typeface="Times New Roman" panose="02020603050405020304" pitchFamily="18" charset="0"/>
                <a:sym typeface="Century Gothic Paneuropean"/>
              </a:rPr>
              <a:t> </a:t>
            </a:r>
            <a:r>
              <a:rPr lang="fr-FR" sz="4000" dirty="0">
                <a:latin typeface="Century Gothic" panose="020B0502020202020204" pitchFamily="34" charset="0"/>
              </a:rPr>
              <a:t>Collaborer avec Git et GitHub permet aux équipes de travailler efficacement sur des projets. Un membre crée un dépôt sur GitHub, que les autres clonent sur leurs machines. Chaque développeur crée une branche pour ses modifications, les enregistre avec des commits, puis pousse sa branche vers le dépôt distant et ouvre une Pull Request pour proposer l'intégration dans la branche principale. Après révision et approbation, la Pull Request est fusionnée, et les développeurs mettent à jour leur dépôt local. Ce qui facilite la gestion des contributions et l’intégration fluide des travaux de chacun.</a:t>
            </a:r>
            <a:endParaRPr lang="en-US" sz="4000" b="1" dirty="0">
              <a:solidFill>
                <a:srgbClr val="048593"/>
              </a:solidFill>
              <a:latin typeface="Century Gothic" panose="020B0502020202020204" pitchFamily="34" charset="0"/>
              <a:ea typeface="Century Gothic Paneuropean"/>
              <a:cs typeface="Times New Roman" panose="02020603050405020304" pitchFamily="18" charset="0"/>
              <a:sym typeface="Century Gothic Paneuropean"/>
            </a:endParaRPr>
          </a:p>
        </p:txBody>
      </p:sp>
      <p:sp>
        <p:nvSpPr>
          <p:cNvPr id="11" name="Espace réservé du numéro de diapositive 10">
            <a:extLst>
              <a:ext uri="{FF2B5EF4-FFF2-40B4-BE49-F238E27FC236}">
                <a16:creationId xmlns:a16="http://schemas.microsoft.com/office/drawing/2014/main" id="{54F380AD-BA8E-4DBA-A4A3-FE104ED99D17}"/>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9563645"/>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46407" y="1028700"/>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4">
              <a:alphaModFix amt="10999"/>
            </a:blip>
            <a:stretch>
              <a:fillRect/>
            </a:stretch>
          </a:blipFill>
        </p:spPr>
        <p:txBody>
          <a:bodyPr/>
          <a:lstStyle/>
          <a:p>
            <a:endParaRPr lang="fr-CM" dirty="0"/>
          </a:p>
        </p:txBody>
      </p:sp>
      <p:sp>
        <p:nvSpPr>
          <p:cNvPr id="4" name="AutoShape 4"/>
          <p:cNvSpPr/>
          <p:nvPr/>
        </p:nvSpPr>
        <p:spPr>
          <a:xfrm>
            <a:off x="13640055" y="669316"/>
            <a:ext cx="2660471" cy="0"/>
          </a:xfrm>
          <a:prstGeom prst="line">
            <a:avLst/>
          </a:prstGeom>
          <a:ln w="66675" cap="flat">
            <a:solidFill>
              <a:srgbClr val="0F4662"/>
            </a:solidFill>
            <a:prstDash val="solid"/>
            <a:headEnd type="none" w="sm" len="sm"/>
            <a:tailEnd type="none" w="sm" len="sm"/>
          </a:ln>
        </p:spPr>
      </p:sp>
      <p:sp>
        <p:nvSpPr>
          <p:cNvPr id="5" name="Freeform 5"/>
          <p:cNvSpPr/>
          <p:nvPr/>
        </p:nvSpPr>
        <p:spPr>
          <a:xfrm>
            <a:off x="16658377" y="624622"/>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995894" y="9619694"/>
            <a:ext cx="2660471" cy="0"/>
          </a:xfrm>
          <a:prstGeom prst="line">
            <a:avLst/>
          </a:prstGeom>
          <a:ln w="66675" cap="flat">
            <a:solidFill>
              <a:srgbClr val="0F4662"/>
            </a:solidFill>
            <a:prstDash val="solid"/>
            <a:headEnd type="none" w="sm" len="sm"/>
            <a:tailEnd type="none" w="sm" len="sm"/>
          </a:ln>
        </p:spPr>
      </p:sp>
      <p:sp>
        <p:nvSpPr>
          <p:cNvPr id="7" name="TextBox 9">
            <a:extLst>
              <a:ext uri="{FF2B5EF4-FFF2-40B4-BE49-F238E27FC236}">
                <a16:creationId xmlns:a16="http://schemas.microsoft.com/office/drawing/2014/main" id="{5BEE6B99-4C72-4D18-9CB6-B54C7A8D2292}"/>
              </a:ext>
            </a:extLst>
          </p:cNvPr>
          <p:cNvSpPr txBox="1"/>
          <p:nvPr/>
        </p:nvSpPr>
        <p:spPr>
          <a:xfrm>
            <a:off x="1037471" y="720511"/>
            <a:ext cx="12253504" cy="10195933"/>
          </a:xfrm>
          <a:prstGeom prst="rect">
            <a:avLst/>
          </a:prstGeom>
        </p:spPr>
        <p:txBody>
          <a:bodyPr wrap="square" lIns="0" tIns="0" rIns="0" bIns="0" rtlCol="0" anchor="t">
            <a:spAutoFit/>
          </a:bodyPr>
          <a:lstStyle/>
          <a:p>
            <a:pPr>
              <a:lnSpc>
                <a:spcPts val="4397"/>
              </a:lnSpc>
              <a:spcBef>
                <a:spcPct val="0"/>
              </a:spcBef>
            </a:pPr>
            <a:r>
              <a:rPr lang="en-US" sz="6000" b="1" dirty="0">
                <a:solidFill>
                  <a:srgbClr val="048593"/>
                </a:solidFill>
                <a:latin typeface="Arial Black" panose="020B0A04020102020204" pitchFamily="34" charset="0"/>
                <a:ea typeface="Century Gothic Paneuropean"/>
                <a:cs typeface="Times New Roman" panose="02020603050405020304" pitchFamily="18" charset="0"/>
                <a:sym typeface="Century Gothic Paneuropean"/>
              </a:rPr>
              <a:t>V. </a:t>
            </a:r>
            <a:r>
              <a:rPr lang="fr-FR" sz="6000" b="1" dirty="0">
                <a:solidFill>
                  <a:srgbClr val="048593"/>
                </a:solidFill>
                <a:latin typeface="Arial Black" panose="020B0A04020102020204" pitchFamily="34" charset="0"/>
                <a:cs typeface="Times New Roman" panose="02020603050405020304" pitchFamily="18" charset="0"/>
              </a:rPr>
              <a:t>Bonnes Pratiques de  	Gestion 	de Code</a:t>
            </a:r>
            <a:endParaRPr lang="fr-CM" sz="6000" b="1" dirty="0">
              <a:solidFill>
                <a:srgbClr val="048593"/>
              </a:solidFill>
              <a:latin typeface="Arial Black" panose="020B0A04020102020204" pitchFamily="34" charset="0"/>
              <a:cs typeface="Times New Roman" panose="02020603050405020304" pitchFamily="18" charset="0"/>
            </a:endParaRPr>
          </a:p>
          <a:p>
            <a:pPr marL="0" lvl="0" indent="0">
              <a:lnSpc>
                <a:spcPts val="4397"/>
              </a:lnSpc>
              <a:spcBef>
                <a:spcPct val="0"/>
              </a:spcBef>
            </a:pPr>
            <a:r>
              <a:rPr lang="en-US" sz="6000" b="1" dirty="0">
                <a:solidFill>
                  <a:srgbClr val="048593"/>
                </a:solidFill>
                <a:latin typeface="Times New Roman" panose="02020603050405020304" pitchFamily="18" charset="0"/>
                <a:ea typeface="Century Gothic Paneuropean"/>
                <a:cs typeface="Times New Roman" panose="02020603050405020304" pitchFamily="18" charset="0"/>
                <a:sym typeface="Century Gothic Paneuropean"/>
              </a:rPr>
              <a:t> 	</a:t>
            </a:r>
          </a:p>
          <a:p>
            <a:pPr marL="0" lvl="0" indent="0">
              <a:lnSpc>
                <a:spcPts val="4397"/>
              </a:lnSpc>
              <a:spcBef>
                <a:spcPct val="0"/>
              </a:spcBef>
            </a:pPr>
            <a:r>
              <a:rPr lang="en-US" sz="6000" b="1" dirty="0">
                <a:solidFill>
                  <a:srgbClr val="048593"/>
                </a:solidFill>
                <a:latin typeface="Times New Roman" panose="02020603050405020304" pitchFamily="18" charset="0"/>
                <a:ea typeface="Century Gothic Paneuropean"/>
                <a:cs typeface="Times New Roman" panose="02020603050405020304" pitchFamily="18" charset="0"/>
                <a:sym typeface="Century Gothic Paneuropean"/>
              </a:rPr>
              <a:t>	</a:t>
            </a:r>
            <a:r>
              <a:rPr lang="fr-FR" sz="4000" dirty="0">
                <a:latin typeface="Century Gothic" panose="020B0502020202020204" pitchFamily="34" charset="0"/>
              </a:rPr>
              <a:t>Les </a:t>
            </a:r>
            <a:r>
              <a:rPr lang="fr-FR" sz="4000" b="1" dirty="0">
                <a:latin typeface="Century Gothic" panose="020B0502020202020204" pitchFamily="34" charset="0"/>
              </a:rPr>
              <a:t>bonnes pratiques de gestion de code</a:t>
            </a:r>
            <a:r>
              <a:rPr lang="fr-FR" sz="4000" dirty="0">
                <a:latin typeface="Century Gothic" panose="020B0502020202020204" pitchFamily="34" charset="0"/>
              </a:rPr>
              <a:t> sur GitHub font intervenir l'utilisation de </a:t>
            </a:r>
            <a:r>
              <a:rPr lang="fr-FR" sz="4000" b="1" dirty="0">
                <a:latin typeface="Century Gothic" panose="020B0502020202020204" pitchFamily="34" charset="0"/>
              </a:rPr>
              <a:t>messages de commit clairs</a:t>
            </a:r>
            <a:r>
              <a:rPr lang="fr-FR" sz="4000" dirty="0">
                <a:latin typeface="Century Gothic" panose="020B0502020202020204" pitchFamily="34" charset="0"/>
              </a:rPr>
              <a:t>, des </a:t>
            </a:r>
            <a:r>
              <a:rPr lang="fr-FR" sz="4000" b="1" dirty="0">
                <a:latin typeface="Century Gothic" panose="020B0502020202020204" pitchFamily="34" charset="0"/>
              </a:rPr>
              <a:t>commits fréquents</a:t>
            </a:r>
            <a:r>
              <a:rPr lang="fr-FR" sz="4000" dirty="0">
                <a:latin typeface="Century Gothic" panose="020B0502020202020204" pitchFamily="34" charset="0"/>
              </a:rPr>
              <a:t>, et la création de </a:t>
            </a:r>
            <a:r>
              <a:rPr lang="fr-FR" sz="4000" b="1" dirty="0">
                <a:latin typeface="Century Gothic" panose="020B0502020202020204" pitchFamily="34" charset="0"/>
              </a:rPr>
              <a:t>branches</a:t>
            </a:r>
            <a:r>
              <a:rPr lang="fr-FR" sz="4000" dirty="0">
                <a:latin typeface="Century Gothic" panose="020B0502020202020204" pitchFamily="34" charset="0"/>
              </a:rPr>
              <a:t> pour chaque fonctionnalité. Il faut éviter de fusionner des branches avec des </a:t>
            </a:r>
            <a:r>
              <a:rPr lang="fr-FR" sz="4000" b="1" dirty="0">
                <a:latin typeface="Century Gothic" panose="020B0502020202020204" pitchFamily="34" charset="0"/>
              </a:rPr>
              <a:t>conflits</a:t>
            </a:r>
            <a:r>
              <a:rPr lang="fr-FR" sz="4000" dirty="0">
                <a:latin typeface="Century Gothic" panose="020B0502020202020204" pitchFamily="34" charset="0"/>
              </a:rPr>
              <a:t> et d'instaurer un processus de </a:t>
            </a:r>
            <a:r>
              <a:rPr lang="fr-FR" sz="4000" b="1" dirty="0">
                <a:latin typeface="Century Gothic" panose="020B0502020202020204" pitchFamily="34" charset="0"/>
              </a:rPr>
              <a:t>revue de code</a:t>
            </a:r>
            <a:r>
              <a:rPr lang="fr-FR" sz="4000" dirty="0">
                <a:latin typeface="Century Gothic" panose="020B0502020202020204" pitchFamily="34" charset="0"/>
              </a:rPr>
              <a:t>. L'écriture de </a:t>
            </a:r>
            <a:r>
              <a:rPr lang="fr-FR" sz="4000" b="1" dirty="0">
                <a:latin typeface="Century Gothic" panose="020B0502020202020204" pitchFamily="34" charset="0"/>
              </a:rPr>
              <a:t>tests unitaires</a:t>
            </a:r>
            <a:r>
              <a:rPr lang="fr-FR" sz="4000" dirty="0">
                <a:latin typeface="Century Gothic" panose="020B0502020202020204" pitchFamily="34" charset="0"/>
              </a:rPr>
              <a:t> est </a:t>
            </a:r>
            <a:r>
              <a:rPr lang="fr-FR" sz="4000" dirty="0" err="1">
                <a:latin typeface="Century Gothic" panose="020B0502020202020204" pitchFamily="34" charset="0"/>
              </a:rPr>
              <a:t>tres</a:t>
            </a:r>
            <a:r>
              <a:rPr lang="fr-FR" sz="4000" dirty="0">
                <a:latin typeface="Century Gothic" panose="020B0502020202020204" pitchFamily="34" charset="0"/>
              </a:rPr>
              <a:t> important pour prévenir les régressions, tout comme le maintien d'un </a:t>
            </a:r>
            <a:r>
              <a:rPr lang="fr-FR" sz="4000" b="1" dirty="0">
                <a:latin typeface="Century Gothic" panose="020B0502020202020204" pitchFamily="34" charset="0"/>
              </a:rPr>
              <a:t>fichier README</a:t>
            </a:r>
            <a:r>
              <a:rPr lang="fr-FR" sz="4000" dirty="0">
                <a:latin typeface="Century Gothic" panose="020B0502020202020204" pitchFamily="34" charset="0"/>
              </a:rPr>
              <a:t> informatif. Enfin, effectuer des </a:t>
            </a:r>
            <a:r>
              <a:rPr lang="fr-FR" sz="4000" b="1" dirty="0">
                <a:latin typeface="Century Gothic" panose="020B0502020202020204" pitchFamily="34" charset="0"/>
              </a:rPr>
              <a:t>refactorisations</a:t>
            </a:r>
            <a:r>
              <a:rPr lang="fr-FR" sz="4000" dirty="0">
                <a:latin typeface="Century Gothic" panose="020B0502020202020204" pitchFamily="34" charset="0"/>
              </a:rPr>
              <a:t> régulières améliore la lisibilité et la maintenabilité. Ces pratiques optimisent la qualité du code et facilite la collaboration.</a:t>
            </a:r>
            <a:endParaRPr lang="en-US" sz="4000" b="1" dirty="0">
              <a:solidFill>
                <a:srgbClr val="048593"/>
              </a:solidFill>
              <a:latin typeface="Century Gothic" panose="020B0502020202020204" pitchFamily="34" charset="0"/>
              <a:ea typeface="Century Gothic Paneuropean"/>
              <a:cs typeface="Times New Roman" panose="02020603050405020304" pitchFamily="18" charset="0"/>
              <a:sym typeface="Century Gothic Paneuropean"/>
            </a:endParaRPr>
          </a:p>
          <a:p>
            <a:pPr marL="0" lvl="0" indent="0">
              <a:lnSpc>
                <a:spcPts val="4397"/>
              </a:lnSpc>
              <a:spcBef>
                <a:spcPct val="0"/>
              </a:spcBef>
            </a:pPr>
            <a:r>
              <a:rPr lang="en-US" sz="6000" b="1" dirty="0">
                <a:solidFill>
                  <a:srgbClr val="048593"/>
                </a:solidFill>
                <a:latin typeface="Times New Roman" panose="02020603050405020304" pitchFamily="18" charset="0"/>
                <a:ea typeface="Century Gothic Paneuropean"/>
                <a:cs typeface="Times New Roman" panose="02020603050405020304" pitchFamily="18" charset="0"/>
                <a:sym typeface="Century Gothic Paneuropean"/>
              </a:rPr>
              <a:t>	</a:t>
            </a:r>
          </a:p>
          <a:p>
            <a:pPr marL="0" lvl="0" indent="0">
              <a:lnSpc>
                <a:spcPts val="4397"/>
              </a:lnSpc>
              <a:spcBef>
                <a:spcPct val="0"/>
              </a:spcBef>
            </a:pPr>
            <a:endParaRPr lang="en-US" sz="6000" b="1" dirty="0">
              <a:solidFill>
                <a:srgbClr val="048593"/>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1" name="Espace réservé du numéro de diapositive 10">
            <a:extLst>
              <a:ext uri="{FF2B5EF4-FFF2-40B4-BE49-F238E27FC236}">
                <a16:creationId xmlns:a16="http://schemas.microsoft.com/office/drawing/2014/main" id="{54F380AD-BA8E-4DBA-A4A3-FE104ED99D17}"/>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3643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9563645"/>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46407" y="1028700"/>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4">
              <a:alphaModFix amt="10999"/>
            </a:blip>
            <a:stretch>
              <a:fillRect/>
            </a:stretch>
          </a:blipFill>
        </p:spPr>
      </p:sp>
      <p:sp>
        <p:nvSpPr>
          <p:cNvPr id="4" name="AutoShape 4"/>
          <p:cNvSpPr/>
          <p:nvPr/>
        </p:nvSpPr>
        <p:spPr>
          <a:xfrm>
            <a:off x="13640055" y="669316"/>
            <a:ext cx="2660471" cy="0"/>
          </a:xfrm>
          <a:prstGeom prst="line">
            <a:avLst/>
          </a:prstGeom>
          <a:ln w="66675" cap="flat">
            <a:solidFill>
              <a:srgbClr val="0F4662"/>
            </a:solidFill>
            <a:prstDash val="solid"/>
            <a:headEnd type="none" w="sm" len="sm"/>
            <a:tailEnd type="none" w="sm" len="sm"/>
          </a:ln>
        </p:spPr>
      </p:sp>
      <p:sp>
        <p:nvSpPr>
          <p:cNvPr id="5" name="Freeform 5"/>
          <p:cNvSpPr/>
          <p:nvPr/>
        </p:nvSpPr>
        <p:spPr>
          <a:xfrm>
            <a:off x="16658377" y="624622"/>
            <a:ext cx="600923" cy="89387"/>
          </a:xfrm>
          <a:custGeom>
            <a:avLst/>
            <a:gdLst/>
            <a:ahLst/>
            <a:cxnLst/>
            <a:rect l="l" t="t" r="r" b="b"/>
            <a:pathLst>
              <a:path w="600923" h="89387">
                <a:moveTo>
                  <a:pt x="0" y="0"/>
                </a:moveTo>
                <a:lnTo>
                  <a:pt x="600923" y="0"/>
                </a:lnTo>
                <a:lnTo>
                  <a:pt x="600923" y="89387"/>
                </a:lnTo>
                <a:lnTo>
                  <a:pt x="0" y="89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995894" y="9619694"/>
            <a:ext cx="2660471" cy="0"/>
          </a:xfrm>
          <a:prstGeom prst="line">
            <a:avLst/>
          </a:prstGeom>
          <a:ln w="66675" cap="flat">
            <a:solidFill>
              <a:srgbClr val="0F4662"/>
            </a:solidFill>
            <a:prstDash val="solid"/>
            <a:headEnd type="none" w="sm" len="sm"/>
            <a:tailEnd type="none" w="sm" len="sm"/>
          </a:ln>
        </p:spPr>
      </p:sp>
      <p:sp>
        <p:nvSpPr>
          <p:cNvPr id="7" name="TextBox 9">
            <a:extLst>
              <a:ext uri="{FF2B5EF4-FFF2-40B4-BE49-F238E27FC236}">
                <a16:creationId xmlns:a16="http://schemas.microsoft.com/office/drawing/2014/main" id="{5BEE6B99-4C72-4D18-9CB6-B54C7A8D2292}"/>
              </a:ext>
            </a:extLst>
          </p:cNvPr>
          <p:cNvSpPr txBox="1"/>
          <p:nvPr/>
        </p:nvSpPr>
        <p:spPr>
          <a:xfrm>
            <a:off x="1028700" y="714009"/>
            <a:ext cx="12253504" cy="6206827"/>
          </a:xfrm>
          <a:prstGeom prst="rect">
            <a:avLst/>
          </a:prstGeom>
        </p:spPr>
        <p:txBody>
          <a:bodyPr wrap="square" lIns="0" tIns="0" rIns="0" bIns="0" rtlCol="0" anchor="t">
            <a:spAutoFit/>
          </a:bodyPr>
          <a:lstStyle/>
          <a:p>
            <a:pPr>
              <a:lnSpc>
                <a:spcPts val="4397"/>
              </a:lnSpc>
              <a:spcBef>
                <a:spcPct val="0"/>
              </a:spcBef>
            </a:pPr>
            <a:r>
              <a:rPr lang="en-US" sz="6000" b="1" dirty="0">
                <a:solidFill>
                  <a:srgbClr val="048593"/>
                </a:solidFill>
                <a:latin typeface="Arial Black" panose="020B0A04020102020204" pitchFamily="34" charset="0"/>
                <a:ea typeface="Century Gothic Paneuropean"/>
                <a:cs typeface="Times New Roman" panose="02020603050405020304" pitchFamily="18" charset="0"/>
                <a:sym typeface="Century Gothic Paneuropean"/>
              </a:rPr>
              <a:t>VI. </a:t>
            </a:r>
            <a:r>
              <a:rPr lang="fr-FR" sz="6000" b="1" dirty="0">
                <a:solidFill>
                  <a:srgbClr val="048593"/>
                </a:solidFill>
                <a:latin typeface="Arial Black" panose="020B0A04020102020204" pitchFamily="34" charset="0"/>
                <a:cs typeface="Times New Roman" panose="02020603050405020304" pitchFamily="18" charset="0"/>
              </a:rPr>
              <a:t>Conclusion</a:t>
            </a:r>
          </a:p>
          <a:p>
            <a:pPr>
              <a:lnSpc>
                <a:spcPts val="4397"/>
              </a:lnSpc>
              <a:spcBef>
                <a:spcPct val="0"/>
              </a:spcBef>
            </a:pPr>
            <a:endParaRPr lang="fr-CM" sz="4000" dirty="0">
              <a:solidFill>
                <a:srgbClr val="048593"/>
              </a:solidFill>
              <a:latin typeface="Century Gothic" panose="020B0502020202020204" pitchFamily="34" charset="0"/>
              <a:cs typeface="Times New Roman" panose="02020603050405020304" pitchFamily="18" charset="0"/>
            </a:endParaRPr>
          </a:p>
          <a:p>
            <a:pPr marL="0" lvl="0" indent="0" algn="just">
              <a:lnSpc>
                <a:spcPts val="4397"/>
              </a:lnSpc>
              <a:spcBef>
                <a:spcPct val="0"/>
              </a:spcBef>
            </a:pPr>
            <a:r>
              <a:rPr lang="en-US" sz="4000" b="1">
                <a:solidFill>
                  <a:srgbClr val="048593"/>
                </a:solidFill>
                <a:latin typeface="Century Gothic" panose="020B0502020202020204" pitchFamily="34" charset="0"/>
                <a:ea typeface="Century Gothic Paneuropean"/>
                <a:cs typeface="Times New Roman" panose="02020603050405020304" pitchFamily="18" charset="0"/>
                <a:sym typeface="Century Gothic Paneuropean"/>
              </a:rPr>
              <a:t> 	</a:t>
            </a:r>
            <a:r>
              <a:rPr lang="fr-FR" sz="4000">
                <a:latin typeface="Century Gothic" panose="020B0502020202020204" pitchFamily="34" charset="0"/>
              </a:rPr>
              <a:t>Git </a:t>
            </a:r>
            <a:r>
              <a:rPr lang="fr-FR" sz="4000" dirty="0">
                <a:latin typeface="Century Gothic" panose="020B0502020202020204" pitchFamily="34" charset="0"/>
              </a:rPr>
              <a:t>et GitHub sont des outils cruciaux pour les développeurs, notamment en matière de gestion des versions. Ils permettent de suivre les modifications du code, de collaborer efficacement et de revenir à des versions antérieures en cas de besoin. En maîtrisant ces outils et en adoptant de bonnes pratiques, il est possible d'optimiser le flux de travail et d'améliorer la qualité des projets.</a:t>
            </a:r>
            <a:endParaRPr lang="en-US" sz="4000" dirty="0">
              <a:solidFill>
                <a:srgbClr val="048593"/>
              </a:solidFill>
              <a:latin typeface="Century Gothic" panose="020B0502020202020204" pitchFamily="34" charset="0"/>
              <a:ea typeface="Century Gothic Paneuropean"/>
              <a:cs typeface="Times New Roman" panose="02020603050405020304" pitchFamily="18" charset="0"/>
              <a:sym typeface="Century Gothic Paneuropean"/>
            </a:endParaRPr>
          </a:p>
        </p:txBody>
      </p:sp>
      <p:sp>
        <p:nvSpPr>
          <p:cNvPr id="11" name="Espace réservé du numéro de diapositive 10">
            <a:extLst>
              <a:ext uri="{FF2B5EF4-FFF2-40B4-BE49-F238E27FC236}">
                <a16:creationId xmlns:a16="http://schemas.microsoft.com/office/drawing/2014/main" id="{54F380AD-BA8E-4DBA-A4A3-FE104ED99D1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6326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5346407" y="1028700"/>
            <a:ext cx="7595185" cy="7569868"/>
          </a:xfrm>
          <a:custGeom>
            <a:avLst/>
            <a:gdLst/>
            <a:ahLst/>
            <a:cxnLst/>
            <a:rect l="l" t="t" r="r" b="b"/>
            <a:pathLst>
              <a:path w="7595185" h="7569868">
                <a:moveTo>
                  <a:pt x="0" y="0"/>
                </a:moveTo>
                <a:lnTo>
                  <a:pt x="7595186" y="0"/>
                </a:lnTo>
                <a:lnTo>
                  <a:pt x="7595186" y="7569868"/>
                </a:lnTo>
                <a:lnTo>
                  <a:pt x="0" y="7569868"/>
                </a:lnTo>
                <a:lnTo>
                  <a:pt x="0" y="0"/>
                </a:lnTo>
                <a:close/>
              </a:path>
            </a:pathLst>
          </a:custGeom>
          <a:blipFill>
            <a:blip r:embed="rId2">
              <a:alphaModFix amt="10999"/>
            </a:blip>
            <a:stretch>
              <a:fillRect/>
            </a:stretch>
          </a:blipFill>
        </p:spPr>
      </p:sp>
      <p:sp>
        <p:nvSpPr>
          <p:cNvPr id="3" name="TextBox 3"/>
          <p:cNvSpPr txBox="1"/>
          <p:nvPr/>
        </p:nvSpPr>
        <p:spPr>
          <a:xfrm>
            <a:off x="3442710" y="3493489"/>
            <a:ext cx="11402580" cy="2180480"/>
          </a:xfrm>
          <a:prstGeom prst="rect">
            <a:avLst/>
          </a:prstGeom>
        </p:spPr>
        <p:txBody>
          <a:bodyPr lIns="0" tIns="0" rIns="0" bIns="0" rtlCol="0" anchor="t">
            <a:spAutoFit/>
          </a:bodyPr>
          <a:lstStyle/>
          <a:p>
            <a:pPr marL="0" lvl="0" indent="0" algn="ctr">
              <a:lnSpc>
                <a:spcPts val="17891"/>
              </a:lnSpc>
              <a:spcBef>
                <a:spcPct val="0"/>
              </a:spcBef>
            </a:pPr>
            <a:r>
              <a:rPr lang="en-US" sz="12779" b="1" i="1" dirty="0">
                <a:solidFill>
                  <a:srgbClr val="048593"/>
                </a:solidFill>
                <a:latin typeface="Century Gothic Paneuropean Bold Italics"/>
                <a:ea typeface="Century Gothic Paneuropean Bold Italics"/>
                <a:cs typeface="Century Gothic Paneuropean Bold Italics"/>
                <a:sym typeface="Century Gothic Paneuropean Bold Italics"/>
              </a:rPr>
              <a:t>Thank you</a:t>
            </a:r>
          </a:p>
        </p:txBody>
      </p:sp>
      <p:sp>
        <p:nvSpPr>
          <p:cNvPr id="4" name="AutoShape 4"/>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5" name="Freeform 5"/>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AutoShape 6"/>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7" name="Freeform 7"/>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Espace réservé du numéro de diapositive 10">
            <a:extLst>
              <a:ext uri="{FF2B5EF4-FFF2-40B4-BE49-F238E27FC236}">
                <a16:creationId xmlns:a16="http://schemas.microsoft.com/office/drawing/2014/main" id="{42D8CF8B-A06D-49B7-A6E1-D22DB9980531}"/>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714</Words>
  <Application>Microsoft Office PowerPoint</Application>
  <PresentationFormat>Personnalisé</PresentationFormat>
  <Paragraphs>53</Paragraphs>
  <Slides>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Century Gothic Paneuropean</vt:lpstr>
      <vt:lpstr>Arial</vt:lpstr>
      <vt:lpstr>Times New Roman</vt:lpstr>
      <vt:lpstr>Calibri</vt:lpstr>
      <vt:lpstr>Arial Black</vt:lpstr>
      <vt:lpstr>Century Gothic</vt:lpstr>
      <vt:lpstr>Century Gothic Paneuropean Bold Italics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KekotTech pptx template</dc:title>
  <dc:creator>TEDOM Durel</dc:creator>
  <cp:lastModifiedBy>Durel Brice Tedom Wagne</cp:lastModifiedBy>
  <cp:revision>32</cp:revision>
  <dcterms:created xsi:type="dcterms:W3CDTF">2006-08-16T00:00:00Z</dcterms:created>
  <dcterms:modified xsi:type="dcterms:W3CDTF">2025-02-18T20:54:07Z</dcterms:modified>
  <dc:identifier>DAGdxE96f5g</dc:identifier>
</cp:coreProperties>
</file>