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31"/>
  </p:notesMasterIdLst>
  <p:handoutMasterIdLst>
    <p:handoutMasterId r:id="rId32"/>
  </p:handoutMasterIdLst>
  <p:sldIdLst>
    <p:sldId id="256" r:id="rId5"/>
    <p:sldId id="302" r:id="rId6"/>
    <p:sldId id="301" r:id="rId7"/>
    <p:sldId id="303" r:id="rId8"/>
    <p:sldId id="312" r:id="rId9"/>
    <p:sldId id="304" r:id="rId10"/>
    <p:sldId id="305" r:id="rId11"/>
    <p:sldId id="306" r:id="rId12"/>
    <p:sldId id="308" r:id="rId13"/>
    <p:sldId id="307" r:id="rId14"/>
    <p:sldId id="309" r:id="rId15"/>
    <p:sldId id="310" r:id="rId16"/>
    <p:sldId id="311" r:id="rId17"/>
    <p:sldId id="313" r:id="rId18"/>
    <p:sldId id="314" r:id="rId19"/>
    <p:sldId id="316" r:id="rId20"/>
    <p:sldId id="315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17" r:id="rId29"/>
    <p:sldId id="325" r:id="rId30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23B81-DAB7-41DB-C43E-DCFCA821DDB9}" v="1307" dt="2024-08-05T09:43:32.096"/>
    <p1510:client id="{7AFE0BDF-E1F5-7FFD-F0AF-4B282ED073FD}" v="787" dt="2024-08-06T15:26:52.619"/>
    <p1510:client id="{7EDB9BCE-D56B-98ED-241B-5A2C8B299F04}" v="157" dt="2024-08-05T06:42:42.210"/>
    <p1510:client id="{98B15662-B1B1-662E-4014-654FB88BCBBB}" v="1312" dt="2024-08-05T11:45:07.098"/>
    <p1510:client id="{B4A905A5-DB78-D237-8229-490B729AD74C}" v="1" dt="2024-08-07T06:15:44.099"/>
    <p1510:client id="{B5E0B673-E2CC-80DD-081B-EF6F2A7B0B50}" v="1555" dt="2024-08-06T07:52:01.460"/>
    <p1510:client id="{C44A3FF1-96C0-5C35-8209-C21D6994E16A}" v="1292" dt="2024-08-06T12:53:44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22-09-24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22-09-24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fr-BE" dirty="0">
                <a:cs typeface="Calibri"/>
              </a:rPr>
              <a:t>Démo début exercice …. ouvrir </a:t>
            </a:r>
            <a:r>
              <a:rPr lang="fr-BE" err="1">
                <a:cs typeface="Calibri"/>
              </a:rPr>
              <a:t>sln</a:t>
            </a:r>
            <a:endParaRPr lang="fr-BE">
              <a:ea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fr-BE" dirty="0">
                <a:ea typeface="Calibri"/>
                <a:cs typeface="Calibri"/>
              </a:rPr>
              <a:t>25 slides -&gt; 25 minutes</a:t>
            </a: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Renvoie ienumerable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8631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parcours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674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var -&gt; type déduit compilation </a:t>
            </a:r>
            <a:endParaRPr lang="fr-FR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fr-FR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 </a:t>
            </a:r>
            <a:endParaRPr lang="fr-FR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Calibri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donc impossible de réaffecter une variable de type var (par exemple de query en query si type anonyme différent) </a:t>
            </a:r>
            <a:endParaRPr lang="fr-FR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 </a:t>
            </a:r>
            <a:endParaRPr lang="fr-FR"/>
          </a:p>
          <a:p>
            <a:r>
              <a:rPr lang="en-US"/>
              <a:t>-&gt; donc pour chaque query il vaut mieux avoir var différent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826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8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4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17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69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4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22-09-24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4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22-09-24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9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22-09-24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3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22-09-24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22-09-24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99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06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22-09-24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16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78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62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C565-8033-487A-964E-5CF1AE4C8B83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</a:t>
            </a:r>
            <a:r>
              <a:rPr lang="fr-BE" err="1"/>
              <a:t>draft</a:t>
            </a:r>
            <a:r>
              <a:rPr lang="fr-BE"/>
              <a:t>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94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6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22-09-24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22-09-24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2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22-09-24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22-09-24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8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22-09-24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6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22-09-24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22-09-24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607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83" r:id="rId2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george.peppard@ateam.com" TargetMode="External"/><Relationship Id="rId2" Type="http://schemas.openxmlformats.org/officeDocument/2006/relationships/hyperlink" Target="mailto:sandra.bullock@imdb.co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demi.moore@imdb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demi.moore@imdb.com" TargetMode="External"/><Relationship Id="rId2" Type="http://schemas.openxmlformats.org/officeDocument/2006/relationships/hyperlink" Target="mailto:sandra.bullock@imdb.com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eorge.peppard@ateam.com" TargetMode="External"/><Relationship Id="rId2" Type="http://schemas.openxmlformats.org/officeDocument/2006/relationships/hyperlink" Target="mailto:sandra.bullock@imdb.com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demi.moore@imdb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BINV3140-A </a:t>
            </a:r>
            <a:br>
              <a:rPr lang="fr-BE">
                <a:solidFill>
                  <a:srgbClr val="0089AE"/>
                </a:solidFill>
              </a:rPr>
            </a:br>
            <a:r>
              <a:rPr lang="fr-BE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683154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BE" dirty="0"/>
              <a:t>Semaine 2</a:t>
            </a:r>
          </a:p>
          <a:p>
            <a:pPr>
              <a:defRPr/>
            </a:pPr>
            <a:r>
              <a:rPr lang="fr-BE" dirty="0">
                <a:cs typeface="Calibri"/>
              </a:rPr>
              <a:t>LINQ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- 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56137"/>
            <a:ext cx="8170087" cy="3620826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Expression de requête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var</a:t>
            </a:r>
            <a:r>
              <a:rPr lang="fr-FR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           select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new</a:t>
            </a:r>
            <a:r>
              <a:rPr lang="fr-FR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{ </a:t>
            </a:r>
            <a:r>
              <a:rPr lang="fr-FR" sz="1600" dirty="0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, </a:t>
            </a:r>
            <a:r>
              <a:rPr lang="fr-FR" sz="1600" dirty="0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Courriel</a:t>
            </a:r>
            <a:r>
              <a:rPr lang="fr-FR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}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Expression de méthode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var</a:t>
            </a:r>
            <a:r>
              <a:rPr lang="fr-FR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Select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Courriel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});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Parcours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foreach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{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 {0} {1} "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Courriel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69465" y="1542528"/>
            <a:ext cx="73557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va effectuer une projection (sélection des colonnes) des objets d'une collection sur base d'une expression lambda fournie. 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L'utilisation de var et des types anonymes sera requise.</a:t>
            </a:r>
          </a:p>
        </p:txBody>
      </p:sp>
    </p:spTree>
    <p:extLst>
      <p:ext uri="{BB962C8B-B14F-4D97-AF65-F5344CB8AC3E}">
        <p14:creationId xmlns:p14="http://schemas.microsoft.com/office/powerpoint/2010/main" val="322425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- Distinct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56137"/>
            <a:ext cx="8170087" cy="3620826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+mn-lt"/>
              <a:cs typeface="Calibri"/>
            </a:endParaRPr>
          </a:p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Expression de méthode uniquement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IEnumerable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endParaRPr lang="fr-FR" sz="1600" dirty="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     (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Distinct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69465" y="1542528"/>
            <a:ext cx="7355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va supprimer les doublons</a:t>
            </a:r>
          </a:p>
        </p:txBody>
      </p:sp>
    </p:spTree>
    <p:extLst>
      <p:ext uri="{BB962C8B-B14F-4D97-AF65-F5344CB8AC3E}">
        <p14:creationId xmlns:p14="http://schemas.microsoft.com/office/powerpoint/2010/main" val="269485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</a:t>
            </a:r>
            <a:r>
              <a:rPr lang="fr-FR" dirty="0" err="1">
                <a:ea typeface="Calibri Light"/>
                <a:cs typeface="Calibri Light"/>
              </a:rPr>
              <a:t>SingleOrDefault</a:t>
            </a:r>
            <a:r>
              <a:rPr lang="fr-FR" dirty="0">
                <a:ea typeface="Calibri Light"/>
                <a:cs typeface="Calibri Light"/>
              </a:rPr>
              <a:t> / </a:t>
            </a:r>
            <a:r>
              <a:rPr lang="fr-FR" dirty="0" err="1">
                <a:ea typeface="Calibri Light"/>
                <a:cs typeface="Calibri Light"/>
              </a:rPr>
              <a:t>FirstOrDefault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88170"/>
            <a:ext cx="8170087" cy="268879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160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Expression de méthode</a:t>
            </a:r>
            <a:endParaRPr lang="fr-FR" sz="1600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fr-FR" sz="160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fr-FR" sz="16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endParaRPr lang="fr-FR" sz="1600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fr-FR" sz="16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 </a:t>
            </a:r>
            <a:r>
              <a:rPr lang="fr-FR" sz="16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where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"Bullock"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 select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SingleOrDefault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();</a:t>
            </a:r>
            <a:endParaRPr lang="fr-FR" sz="1600">
              <a:latin typeface="Courier New"/>
              <a:ea typeface="+mn-lt"/>
              <a:cs typeface="+mn-lt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+mn-lt"/>
              <a:cs typeface="+mn-lt"/>
            </a:endParaRPr>
          </a:p>
          <a:p>
            <a:pPr>
              <a:buNone/>
            </a:pPr>
            <a:endParaRPr lang="fr-FR" sz="16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69465" y="1542528"/>
            <a:ext cx="73557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va renvoyer le premier élément de la liste. </a:t>
            </a:r>
          </a:p>
          <a:p>
            <a:pPr marL="742950" lvl="1" indent="-285750">
              <a:buFont typeface="Courier New"/>
              <a:buChar char="o"/>
            </a:pPr>
            <a:r>
              <a:rPr lang="fr-FR" err="1">
                <a:ea typeface="Calibri" panose="020F0502020204030204"/>
                <a:cs typeface="Calibri" panose="020F0502020204030204"/>
              </a:rPr>
              <a:t>SingleOrDefault</a:t>
            </a:r>
            <a:r>
              <a:rPr lang="fr-FR" dirty="0">
                <a:ea typeface="Calibri" panose="020F0502020204030204"/>
                <a:cs typeface="Calibri" panose="020F0502020204030204"/>
              </a:rPr>
              <a:t> lève une exception si la liste renvoyée contient plus </a:t>
            </a:r>
            <a:r>
              <a:rPr lang="fr-FR">
                <a:ea typeface="Calibri" panose="020F0502020204030204"/>
                <a:cs typeface="Calibri" panose="020F0502020204030204"/>
              </a:rPr>
              <a:t>d'un élément contrairement à </a:t>
            </a:r>
            <a:r>
              <a:rPr lang="fr-FR" err="1">
                <a:ea typeface="Calibri" panose="020F0502020204030204"/>
                <a:cs typeface="Calibri" panose="020F0502020204030204"/>
              </a:rPr>
              <a:t>FirstOrDefault</a:t>
            </a:r>
            <a:endParaRPr lang="fr-FR" dirty="0" err="1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fr-FR" dirty="0">
                <a:ea typeface="Calibri" panose="020F0502020204030204"/>
                <a:cs typeface="Calibri" panose="020F0502020204030204"/>
              </a:rPr>
              <a:t>Si la liste renvoyée est vide, le default s'applique c'est-à-dire </a:t>
            </a:r>
            <a:r>
              <a:rPr lang="fr-FR" err="1">
                <a:ea typeface="Calibri" panose="020F0502020204030204"/>
                <a:cs typeface="Calibri" panose="020F0502020204030204"/>
              </a:rPr>
              <a:t>null</a:t>
            </a:r>
            <a:endParaRPr lang="fr-FR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fr-FR" dirty="0">
                <a:ea typeface="Calibri" panose="020F0502020204030204"/>
                <a:cs typeface="Calibri" panose="020F0502020204030204"/>
              </a:rPr>
              <a:t>Ces opérateurs sont pratiques quand on recherche qqch d'unique</a:t>
            </a:r>
          </a:p>
        </p:txBody>
      </p:sp>
    </p:spTree>
    <p:extLst>
      <p:ext uri="{BB962C8B-B14F-4D97-AF65-F5344CB8AC3E}">
        <p14:creationId xmlns:p14="http://schemas.microsoft.com/office/powerpoint/2010/main" val="163550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</a:t>
            </a:r>
            <a:r>
              <a:rPr lang="fr-FR" dirty="0" err="1">
                <a:ea typeface="Calibri Light"/>
                <a:cs typeface="Calibri Light"/>
              </a:rPr>
              <a:t>OrderBy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81755"/>
            <a:ext cx="8170087" cy="3695208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Expression de requête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IEnumerable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endParaRPr lang="fr-FR" sz="160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orderby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AnneeDeNaissance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descending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   select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CCCCCC"/>
              </a:solidFill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Expression de méthode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IEnumerable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endParaRPr lang="fr-FR" sz="160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OrderBy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AnneeDeNaissance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endParaRPr lang="fr-FR" sz="1600" dirty="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        .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ThenByDescending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+mn-lt"/>
              <a:cs typeface="+mn-lt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+mn-lt"/>
              <a:cs typeface="+mn-lt"/>
            </a:endParaRPr>
          </a:p>
          <a:p>
            <a:pPr>
              <a:buNone/>
            </a:pPr>
            <a:endParaRPr lang="fr-FR" sz="16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69465" y="1542528"/>
            <a:ext cx="73557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permet de trier la liste des éléments renvoyés sur base d'une expression lambda</a:t>
            </a:r>
          </a:p>
        </p:txBody>
      </p:sp>
    </p:spTree>
    <p:extLst>
      <p:ext uri="{BB962C8B-B14F-4D97-AF65-F5344CB8AC3E}">
        <p14:creationId xmlns:p14="http://schemas.microsoft.com/office/powerpoint/2010/main" val="162718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Count / Min / Max/ </a:t>
            </a:r>
            <a:r>
              <a:rPr lang="fr-FR" dirty="0" err="1">
                <a:ea typeface="Calibri Light"/>
                <a:cs typeface="Calibri Light"/>
              </a:rPr>
              <a:t>Sum</a:t>
            </a:r>
            <a:r>
              <a:rPr lang="fr-FR" dirty="0">
                <a:ea typeface="Calibri Light"/>
                <a:cs typeface="Calibri Light"/>
              </a:rPr>
              <a:t>/</a:t>
            </a:r>
            <a:r>
              <a:rPr lang="fr-FR" dirty="0" err="1">
                <a:ea typeface="Calibri Light"/>
                <a:cs typeface="Calibri Light"/>
              </a:rPr>
              <a:t>Average</a:t>
            </a:r>
            <a:endParaRPr lang="fr-FR" dirty="0">
              <a:ea typeface="Calibri Light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44529"/>
            <a:ext cx="8170087" cy="3932434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méthode uniquement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tab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[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5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]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7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4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3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9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15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"Nombre </a:t>
            </a:r>
            <a:r>
              <a:rPr lang="fr-FR" sz="1600" err="1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elts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 : {0}"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tab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Count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"Nombre </a:t>
            </a:r>
            <a:r>
              <a:rPr lang="fr-FR" sz="1600" err="1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elts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 pairs : {0}"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endParaRPr lang="fr-FR" sz="160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tab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Count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%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2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0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br>
              <a:rPr lang="en-US" dirty="0"/>
            </a:b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"Minimum des </a:t>
            </a:r>
            <a:r>
              <a:rPr lang="fr-FR" sz="1600" err="1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elts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 : {0}"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tab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Min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"Contact le plus vieux : {0}"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endParaRPr lang="fr-FR" sz="160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Min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AnneeDeNaissance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"Somme des </a:t>
            </a:r>
            <a:r>
              <a:rPr lang="fr-FR" sz="1600" err="1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elts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 : {0}"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tab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Sum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"Age moyen des contacts : {0}"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endParaRPr lang="fr-FR" sz="160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DateTime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Now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Year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-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Average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AnneeDeNaissance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69465" y="1542528"/>
            <a:ext cx="73557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Ces opérateurs renvoient un seul résultat. Comme tous les opérateurs, ils peuvent prendre une expression lambda. </a:t>
            </a:r>
          </a:p>
        </p:txBody>
      </p:sp>
    </p:spTree>
    <p:extLst>
      <p:ext uri="{BB962C8B-B14F-4D97-AF65-F5344CB8AC3E}">
        <p14:creationId xmlns:p14="http://schemas.microsoft.com/office/powerpoint/2010/main" val="92827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</a:t>
            </a:r>
            <a:r>
              <a:rPr lang="fr-FR" dirty="0" err="1">
                <a:ea typeface="Calibri Light"/>
                <a:cs typeface="Calibri Light"/>
              </a:rPr>
              <a:t>GroupBy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60189"/>
            <a:ext cx="8170087" cy="3896490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requête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IEnumerable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IGrouping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fr-FR" sz="1600" dirty="0" err="1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&gt;&gt;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    group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by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Substring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IndexOf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'@'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+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1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méthode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IEnumerable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IGrouping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fr-FR" sz="1600" dirty="0" err="1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&gt;&gt;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GroupBy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Substring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IndexOf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'@'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+</a:t>
            </a:r>
            <a:r>
              <a:rPr lang="fr-FR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1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));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fr-FR" sz="160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//Parcours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 err="1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foreach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IGrouping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fr-FR" sz="1600" dirty="0" err="1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600" dirty="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{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"{0} : {1}"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g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Key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g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Count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());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  </a:t>
            </a:r>
            <a:r>
              <a:rPr lang="fr-FR" sz="1600" dirty="0" err="1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foreach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g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  {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Console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Prenom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  }</a:t>
            </a:r>
            <a:endParaRPr lang="fr-FR" sz="1600" dirty="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98220" y="1413132"/>
            <a:ext cx="73557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renvoie une liste de groupements sur base d'une expression lambda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Attention pas de select de fin !</a:t>
            </a:r>
          </a:p>
        </p:txBody>
      </p:sp>
    </p:spTree>
    <p:extLst>
      <p:ext uri="{BB962C8B-B14F-4D97-AF65-F5344CB8AC3E}">
        <p14:creationId xmlns:p14="http://schemas.microsoft.com/office/powerpoint/2010/main" val="131247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</a:t>
            </a:r>
            <a:r>
              <a:rPr lang="fr-FR" dirty="0" err="1">
                <a:ea typeface="Calibri Light"/>
                <a:cs typeface="Calibri Light"/>
              </a:rPr>
              <a:t>GroupBy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90" y="1899709"/>
            <a:ext cx="7892995" cy="1950557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fr-FR" sz="1100" dirty="0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List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&lt;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Calibri"/>
                <a:cs typeface="Courier New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&gt;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Contacts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Calibri"/>
                <a:cs typeface="Courier New"/>
              </a:rPr>
              <a:t>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List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&lt;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Calibri"/>
                <a:cs typeface="Courier New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&gt;();</a:t>
            </a:r>
            <a:endParaRPr lang="fr-FR" sz="1100" dirty="0">
              <a:solidFill>
                <a:srgbClr val="6A9955"/>
              </a:solidFill>
              <a:latin typeface="Courier New"/>
              <a:ea typeface="Calibri"/>
              <a:cs typeface="Courier New"/>
            </a:endParaRPr>
          </a:p>
          <a:p>
            <a:pPr>
              <a:buNone/>
            </a:pPr>
            <a:r>
              <a:rPr lang="fr-FR" sz="1100" dirty="0" err="1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Contacts</a:t>
            </a:r>
            <a:r>
              <a:rPr lang="fr-FR" sz="1100" dirty="0" err="1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.</a:t>
            </a:r>
            <a:r>
              <a:rPr lang="fr-FR" sz="1100" dirty="0" err="1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AddRange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(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Calibri"/>
                <a:cs typeface="Courier New"/>
              </a:rPr>
              <a:t>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Calibri"/>
                <a:cs typeface="Courier New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[] {</a:t>
            </a:r>
            <a:endParaRPr lang="fr-FR" sz="1100" dirty="0">
              <a:solidFill>
                <a:srgbClr val="6A9955"/>
              </a:solidFill>
              <a:latin typeface="Courier New"/>
              <a:ea typeface="Calibri"/>
              <a:cs typeface="Courier New"/>
            </a:endParaRPr>
          </a:p>
          <a:p>
            <a:pPr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Calibri"/>
                <a:cs typeface="Courier New"/>
              </a:rPr>
              <a:t>  new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Calibri"/>
                <a:cs typeface="Courier New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({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"Bullock"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, </a:t>
            </a:r>
            <a:r>
              <a:rPr lang="fr-FR" sz="1100" err="1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Prenom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"Sandra"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,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Email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</a:t>
            </a:r>
            <a:r>
              <a:rPr lang="fr-FR" sz="1100" dirty="0">
                <a:solidFill>
                  <a:srgbClr val="6A9955"/>
                </a:solidFill>
                <a:latin typeface="Courier New"/>
                <a:ea typeface="Calibri"/>
                <a:cs typeface="Courier New"/>
                <a:hlinkClick r:id="rId2"/>
              </a:rPr>
              <a:t>sandra.bullock@imdb.com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, </a:t>
            </a:r>
            <a:r>
              <a:rPr lang="fr-FR" sz="1100" err="1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AnneeDeNaissance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B5CEA8"/>
                </a:solidFill>
                <a:latin typeface="Courier New"/>
                <a:ea typeface="Calibri"/>
                <a:cs typeface="Courier New"/>
              </a:rPr>
              <a:t>1964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}),</a:t>
            </a:r>
            <a:endParaRPr lang="fr-FR" sz="1100" dirty="0">
              <a:solidFill>
                <a:srgbClr val="6A9955"/>
              </a:solidFill>
              <a:latin typeface="Courier New"/>
              <a:ea typeface="Calibri"/>
              <a:cs typeface="Courier New"/>
            </a:endParaRPr>
          </a:p>
          <a:p>
            <a:pPr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Calibri"/>
                <a:cs typeface="Courier New"/>
              </a:rPr>
              <a:t>  new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Calibri"/>
                <a:cs typeface="Courier New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({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</a:t>
            </a:r>
            <a:r>
              <a:rPr lang="fr-FR" sz="1100" dirty="0" err="1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Peppard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, </a:t>
            </a:r>
            <a:r>
              <a:rPr lang="fr-FR" sz="1100" dirty="0" err="1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Prenom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"George"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,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Email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</a:t>
            </a:r>
            <a:r>
              <a:rPr lang="fr-FR" sz="1100" dirty="0">
                <a:solidFill>
                  <a:srgbClr val="6A9955"/>
                </a:solidFill>
                <a:latin typeface="Courier New"/>
                <a:ea typeface="Calibri"/>
                <a:cs typeface="Courier New"/>
                <a:hlinkClick r:id="rId3"/>
              </a:rPr>
              <a:t>george.peppard@ateam.com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, </a:t>
            </a:r>
            <a:r>
              <a:rPr lang="fr-FR" sz="1100" dirty="0" err="1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AnneeDeNaissance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B5CEA8"/>
                </a:solidFill>
                <a:latin typeface="Courier New"/>
                <a:ea typeface="Calibri"/>
                <a:cs typeface="Courier New"/>
              </a:rPr>
              <a:t>1928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}),</a:t>
            </a:r>
            <a:endParaRPr lang="fr-FR" sz="1100" dirty="0">
              <a:solidFill>
                <a:srgbClr val="6A9955"/>
              </a:solidFill>
              <a:latin typeface="Courier New"/>
              <a:ea typeface="Calibri"/>
              <a:cs typeface="Courier New"/>
            </a:endParaRPr>
          </a:p>
          <a:p>
            <a:pPr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Calibri"/>
                <a:cs typeface="Courier New"/>
              </a:rPr>
              <a:t>  new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Calibri"/>
                <a:cs typeface="Courier New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({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"Moore"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, </a:t>
            </a:r>
            <a:r>
              <a:rPr lang="fr-FR" sz="1100" dirty="0" err="1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Prenom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"Demi"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,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Email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</a:t>
            </a:r>
            <a:r>
              <a:rPr lang="fr-FR" sz="1100" dirty="0">
                <a:solidFill>
                  <a:srgbClr val="6A9955"/>
                </a:solidFill>
                <a:latin typeface="Courier New"/>
                <a:ea typeface="Calibri"/>
                <a:cs typeface="Courier New"/>
                <a:hlinkClick r:id="rId4"/>
              </a:rPr>
              <a:t>demi.moore@imdb.com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Calibri"/>
                <a:cs typeface="Courier New"/>
              </a:rPr>
              <a:t>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, </a:t>
            </a:r>
            <a:r>
              <a:rPr lang="fr-FR" sz="1100" dirty="0" err="1">
                <a:solidFill>
                  <a:srgbClr val="9CDCFE"/>
                </a:solidFill>
                <a:latin typeface="Courier New"/>
                <a:ea typeface="Calibri"/>
                <a:cs typeface="Courier New"/>
              </a:rPr>
              <a:t>AnneeDeNaissance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Calibri"/>
                <a:cs typeface="Courier New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</a:t>
            </a:r>
            <a:r>
              <a:rPr lang="fr-FR" sz="1100" dirty="0">
                <a:solidFill>
                  <a:srgbClr val="B5CEA8"/>
                </a:solidFill>
                <a:latin typeface="Courier New"/>
                <a:ea typeface="Calibri"/>
                <a:cs typeface="Courier New"/>
              </a:rPr>
              <a:t>1962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})</a:t>
            </a:r>
            <a:endParaRPr lang="fr-FR" sz="1100" dirty="0">
              <a:solidFill>
                <a:srgbClr val="6A9955"/>
              </a:solidFill>
              <a:latin typeface="Courier New"/>
              <a:ea typeface="Calibri"/>
              <a:cs typeface="Courier New"/>
            </a:endParaRPr>
          </a:p>
          <a:p>
            <a:pPr>
              <a:buNone/>
            </a:pP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});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98220" y="1413132"/>
            <a:ext cx="7355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Résultat du parcours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6544D00-60F6-6006-453E-701F979C3201}"/>
              </a:ext>
            </a:extLst>
          </p:cNvPr>
          <p:cNvSpPr txBox="1">
            <a:spLocks/>
          </p:cNvSpPr>
          <p:nvPr/>
        </p:nvSpPr>
        <p:spPr>
          <a:xfrm>
            <a:off x="529149" y="4092506"/>
            <a:ext cx="7892995" cy="22591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sz="110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imdb.com : 2</a:t>
            </a:r>
          </a:p>
          <a:p>
            <a:pPr>
              <a:buNone/>
            </a:pPr>
            <a:r>
              <a:rPr lang="fr-FR" sz="110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Bullock Sandra</a:t>
            </a:r>
          </a:p>
          <a:p>
            <a:pPr>
              <a:buNone/>
            </a:pPr>
            <a:r>
              <a:rPr lang="fr-FR" sz="110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Moore Demi</a:t>
            </a:r>
          </a:p>
          <a:p>
            <a:pPr>
              <a:buNone/>
            </a:pPr>
            <a:r>
              <a:rPr lang="fr-FR" sz="1100" err="1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ateam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: 1</a:t>
            </a:r>
          </a:p>
          <a:p>
            <a:pPr>
              <a:buNone/>
            </a:pPr>
            <a:r>
              <a:rPr lang="fr-FR" sz="1100" dirty="0" err="1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Peppard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Calibri"/>
                <a:cs typeface="Courier New"/>
              </a:rPr>
              <a:t> George</a:t>
            </a:r>
          </a:p>
        </p:txBody>
      </p:sp>
    </p:spTree>
    <p:extLst>
      <p:ext uri="{BB962C8B-B14F-4D97-AF65-F5344CB8AC3E}">
        <p14:creationId xmlns:p14="http://schemas.microsoft.com/office/powerpoint/2010/main" val="91812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F0A9E-DD9A-E5B9-9D48-20A2E0AB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- </a:t>
            </a:r>
            <a:r>
              <a:rPr lang="fr-FR" dirty="0" err="1">
                <a:ea typeface="Calibri Light"/>
                <a:cs typeface="Calibri Light"/>
              </a:rPr>
              <a:t>GroupBy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C880F-2C9A-985C-A124-F312CACC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92997" cy="140409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fr-FR" dirty="0">
                <a:ea typeface="Calibri"/>
                <a:cs typeface="Calibri"/>
              </a:rPr>
              <a:t>Si je veux faire un select 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C'est possible -&gt; il faut alors le placer avant le </a:t>
            </a:r>
            <a:r>
              <a:rPr lang="fr-FR" dirty="0" err="1">
                <a:ea typeface="Calibri"/>
                <a:cs typeface="Calibri"/>
              </a:rPr>
              <a:t>GroupBy</a:t>
            </a:r>
            <a:endParaRPr lang="fr-FR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C'est extrêmement moche !!!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On ne le fera pas ici ! -&gt; On renverra des objets existants et pas des types anonymes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Exemple ci-dessous (à ne pas utiliser) 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fr-FR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fr-FR" dirty="0">
              <a:ea typeface="Calibri"/>
              <a:cs typeface="Calibri"/>
            </a:endParaRPr>
          </a:p>
          <a:p>
            <a:pPr marL="342900" lvl="1" indent="0">
              <a:buNone/>
            </a:pPr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6C79E-9BB8-0FC9-19E6-03B2230B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  <p:pic>
        <p:nvPicPr>
          <p:cNvPr id="5" name="Image 4" descr="Une image contenant texte, capture d’écran, Police, ligne">
            <a:extLst>
              <a:ext uri="{FF2B5EF4-FFF2-40B4-BE49-F238E27FC236}">
                <a16:creationId xmlns:a16="http://schemas.microsoft.com/office/drawing/2014/main" id="{C6C53848-547A-C3D5-AD4A-C280BA971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07" y="3711838"/>
            <a:ext cx="86772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</a:t>
            </a:r>
            <a:r>
              <a:rPr lang="fr-FR" dirty="0" err="1">
                <a:ea typeface="Calibri Light"/>
                <a:cs typeface="Calibri Light"/>
              </a:rPr>
              <a:t>Join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60189"/>
            <a:ext cx="8170087" cy="3896490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public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class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public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r>
              <a:rPr lang="fr-FR" sz="14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get</a:t>
            </a:r>
            <a:r>
              <a:rPr lang="fr-FR" sz="1400" err="1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r>
              <a:rPr lang="fr-FR" sz="14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set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;}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public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r>
              <a:rPr lang="fr-FR" sz="14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get</a:t>
            </a:r>
            <a:r>
              <a:rPr lang="fr-FR" sz="1400" err="1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r>
              <a:rPr lang="fr-FR" sz="14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set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;}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</a:t>
            </a:r>
            <a:br>
              <a:rPr lang="en-US" sz="1400" dirty="0"/>
            </a:b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List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4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List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4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&gt;();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fr-FR" sz="14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Add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400" dirty="0">
                <a:solidFill>
                  <a:srgbClr val="CE9178"/>
                </a:solidFill>
                <a:latin typeface="Courier New"/>
                <a:ea typeface="+mn-lt"/>
                <a:cs typeface="+mn-lt"/>
                <a:hlinkClick r:id="rId2"/>
              </a:rPr>
              <a:t>sandra.bullock@imdb.com</a:t>
            </a:r>
            <a:r>
              <a:rPr lang="fr-FR" sz="14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DateTime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2024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4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06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4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02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)});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fr-FR" sz="14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Add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400" dirty="0">
                <a:solidFill>
                  <a:srgbClr val="CE9178"/>
                </a:solidFill>
                <a:latin typeface="Courier New"/>
                <a:ea typeface="+mn-lt"/>
                <a:cs typeface="+mn-lt"/>
                <a:hlinkClick r:id="rId2"/>
              </a:rPr>
              <a:t>sandra.bullock@imdb.com</a:t>
            </a:r>
            <a:r>
              <a:rPr lang="fr-FR" sz="14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DateTime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2023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4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05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4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02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)});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fr-FR" sz="14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Add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400" dirty="0">
                <a:solidFill>
                  <a:srgbClr val="CE9178"/>
                </a:solidFill>
                <a:latin typeface="Courier New"/>
                <a:ea typeface="+mn-lt"/>
                <a:cs typeface="+mn-lt"/>
                <a:hlinkClick r:id="rId3"/>
              </a:rPr>
              <a:t>demi.moore@imdb.com</a:t>
            </a:r>
            <a:r>
              <a:rPr lang="fr-FR" sz="14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DateTime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2024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4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04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fr-FR" sz="14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02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)});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98220" y="1413132"/>
            <a:ext cx="73557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permet d'effectuer une jointure entre 2 listes sur base d'une clé</a:t>
            </a:r>
          </a:p>
          <a:p>
            <a:pPr marL="742950" lvl="1" indent="-285750">
              <a:buFont typeface="Courier New"/>
              <a:buChar char="o"/>
            </a:pPr>
            <a:r>
              <a:rPr lang="fr-FR" dirty="0">
                <a:ea typeface="Calibri" panose="020F0502020204030204"/>
                <a:cs typeface="Calibri" panose="020F0502020204030204"/>
              </a:rPr>
              <a:t>Ajoutons une liste RDV pour effectuer une jointure avec les contacts !</a:t>
            </a:r>
          </a:p>
        </p:txBody>
      </p:sp>
    </p:spTree>
    <p:extLst>
      <p:ext uri="{BB962C8B-B14F-4D97-AF65-F5344CB8AC3E}">
        <p14:creationId xmlns:p14="http://schemas.microsoft.com/office/powerpoint/2010/main" val="286223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</a:t>
            </a:r>
            <a:r>
              <a:rPr lang="fr-FR" dirty="0" err="1">
                <a:ea typeface="Calibri Light"/>
                <a:cs typeface="Calibri Light"/>
              </a:rPr>
              <a:t>Join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12089"/>
            <a:ext cx="8170087" cy="3650887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requête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join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on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equals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           select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             Email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DateRDV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           } 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méthode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Join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           (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             Email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DateRDV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</a:t>
            </a:r>
            <a:endParaRPr lang="fr-FR" sz="1600" dirty="0" err="1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           });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98220" y="1413132"/>
            <a:ext cx="73557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permet d'effectuer une jointure entre 2 listes sur base d'une clé</a:t>
            </a:r>
          </a:p>
          <a:p>
            <a:pPr marL="742950" lvl="1" indent="-285750">
              <a:buFont typeface="Courier New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Ceci fait un inner join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Ajoutons une liste RDV pour effectuer une jointure avec les contacts </a:t>
            </a:r>
            <a:r>
              <a:rPr lang="fr-FR" dirty="0">
                <a:ea typeface="Calibri" panose="020F0502020204030204"/>
                <a:cs typeface="Calibri" panose="020F0502020204030204"/>
              </a:rPr>
              <a:t>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36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59048-8614-0093-554F-F3087317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Données de présentation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4B6959-AAA6-E3D4-FCE1-EF76C4382A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public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class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endParaRPr lang="fr-FR">
              <a:latin typeface="Courier New"/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{ </a:t>
            </a:r>
            <a:endParaRPr lang="fr-FR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  public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 </a:t>
            </a:r>
            <a:r>
              <a:rPr lang="fr-FR" sz="11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get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set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}</a:t>
            </a:r>
            <a:endParaRPr lang="fr-FR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  public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Prenom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 </a:t>
            </a:r>
            <a:r>
              <a:rPr lang="fr-FR" sz="11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get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set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}</a:t>
            </a:r>
            <a:endParaRPr lang="fr-FR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  public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string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 </a:t>
            </a:r>
            <a:r>
              <a:rPr lang="fr-FR" sz="11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get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set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}</a:t>
            </a:r>
            <a:endParaRPr lang="fr-FR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  public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AnneeDeNaissance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 </a:t>
            </a:r>
            <a:r>
              <a:rPr lang="fr-FR" sz="11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get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set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</a:t>
            </a:r>
            <a:endParaRPr lang="fr-FR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</a:t>
            </a:r>
            <a:endParaRPr lang="fr-FR" sz="11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 marL="0" indent="0">
              <a:buNone/>
            </a:pPr>
            <a:endParaRPr lang="fr-FR" sz="11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List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List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&gt;();</a:t>
            </a:r>
            <a:endParaRPr lang="fr-FR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1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1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1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AddRange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[] {</a:t>
            </a:r>
            <a:endParaRPr lang="fr-FR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({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"Bullock"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1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Prenom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"Sandra"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,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  <a:hlinkClick r:id="rId2"/>
              </a:rPr>
              <a:t>sandra.bullock@imdb.com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1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AnneeDeNaissance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1964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}),</a:t>
            </a:r>
            <a:endParaRPr lang="fr-FR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({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100" err="1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Peppard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1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Prenom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"George"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,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  <a:hlinkClick r:id="rId3"/>
              </a:rPr>
              <a:t>george.peppard@ateam.com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1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AnneeDeNaissance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1928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}),</a:t>
            </a:r>
            <a:endParaRPr lang="fr-FR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  new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({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"Moore"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1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Prenom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"Demi"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, </a:t>
            </a:r>
            <a:r>
              <a:rPr lang="fr-FR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  <a:hlinkClick r:id="rId4"/>
              </a:rPr>
              <a:t>demi.moore@imdb.com</a:t>
            </a:r>
            <a:r>
              <a:rPr lang="fr-FR" sz="11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1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AnneeDeNaissance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1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1962</a:t>
            </a: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})</a:t>
            </a:r>
            <a:endParaRPr lang="fr-FR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});</a:t>
            </a:r>
            <a:endParaRPr lang="fr-FR" dirty="0">
              <a:latin typeface="Courier New"/>
            </a:endParaRPr>
          </a:p>
          <a:p>
            <a:pPr marL="0" indent="0">
              <a:buNone/>
            </a:pPr>
            <a:endParaRPr lang="fr-FR" sz="1100" dirty="0">
              <a:solidFill>
                <a:srgbClr val="CCCCCC"/>
              </a:solidFill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17826F-61F2-4F95-A7F1-9D807D59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3335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</a:t>
            </a:r>
            <a:r>
              <a:rPr lang="fr-FR" dirty="0" err="1">
                <a:ea typeface="Calibri Light"/>
                <a:cs typeface="Calibri Light"/>
              </a:rPr>
              <a:t>Join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71047"/>
            <a:ext cx="8170087" cy="3291929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fr-FR" sz="160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Parcours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foreach</a:t>
            </a:r>
            <a:r>
              <a:rPr lang="fr-FR" sz="16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fr-FR" sz="16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{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  Console</a:t>
            </a:r>
            <a:r>
              <a:rPr lang="fr-FR" sz="16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WriteLine</a:t>
            </a:r>
            <a:r>
              <a:rPr lang="fr-FR" sz="16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60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"{0} : {1} "</a:t>
            </a:r>
            <a:r>
              <a:rPr lang="fr-FR" sz="16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,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DateRDV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);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fr-FR" sz="1600">
                <a:solidFill>
                  <a:srgbClr val="CCCCCC"/>
                </a:solidFill>
                <a:latin typeface="Courier New"/>
                <a:ea typeface="Calibri"/>
                <a:cs typeface="Calibri"/>
              </a:rPr>
              <a:t>Bullock 2024-06-02</a:t>
            </a:r>
            <a:endParaRPr lang="fr-FR" sz="16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fr-FR" sz="1600">
                <a:solidFill>
                  <a:srgbClr val="CCCCCC"/>
                </a:solidFill>
                <a:latin typeface="Courier New"/>
                <a:ea typeface="Calibri"/>
                <a:cs typeface="Calibri"/>
              </a:rPr>
              <a:t>Bullock 2023-05-02</a:t>
            </a:r>
            <a:endParaRPr lang="fr-FR" sz="16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fr-FR" sz="1600">
                <a:solidFill>
                  <a:srgbClr val="CCCCCC"/>
                </a:solidFill>
                <a:latin typeface="Courier New"/>
                <a:ea typeface="Calibri"/>
                <a:cs typeface="Calibri"/>
              </a:rPr>
              <a:t>Moore 2024-04-02 </a:t>
            </a:r>
          </a:p>
          <a:p>
            <a:pPr>
              <a:buNone/>
            </a:pPr>
            <a:endParaRPr lang="fr-FR" sz="16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br>
              <a:rPr lang="en-US" dirty="0"/>
            </a:b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CCCCCC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20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98220" y="1413132"/>
            <a:ext cx="73557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ea typeface="Calibri" panose="020F0502020204030204"/>
                <a:cs typeface="Calibri" panose="020F0502020204030204"/>
              </a:rPr>
              <a:t>Résultat ci-dessous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 panose="020F0502020204030204"/>
                <a:cs typeface="Calibri" panose="020F0502020204030204"/>
              </a:rPr>
              <a:t>L'emploi des types anonymes n'est pas obligatoire.  Cela dépend de ce que l'on veut afficher ou traiter. Si je n'ai besoin que d'avoir le nom des contacts sans rendez-vous, je n'ai pas besoin de type anonyme par exemple.</a:t>
            </a:r>
            <a:endParaRPr lang="fr-F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648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LINQ – Group</a:t>
            </a:r>
            <a:r>
              <a:rPr lang="fr-FR" dirty="0">
                <a:ea typeface="Calibri Light"/>
                <a:cs typeface="Calibri Light"/>
              </a:rPr>
              <a:t>Join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34240"/>
            <a:ext cx="8170087" cy="4028737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fr-FR" sz="140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requête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           join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on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equals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into</a:t>
            </a:r>
            <a:r>
              <a:rPr lang="fr-FR" sz="14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rdvs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           select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endParaRPr lang="fr-FR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             Nom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             DateRDV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rdvs</a:t>
            </a:r>
            <a:endParaRPr lang="fr-FR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           } ;</a:t>
            </a:r>
            <a:br>
              <a:rPr lang="en-US" dirty="0"/>
            </a:b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méthode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GroupJoin</a:t>
            </a:r>
            <a:r>
              <a:rPr lang="fr-FR" sz="14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fr-FR" sz="14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           (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4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rdvs</a:t>
            </a:r>
            <a:r>
              <a:rPr lang="fr-FR" sz="14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 </a:t>
            </a:r>
            <a:r>
              <a:rPr lang="fr-FR" sz="14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endParaRPr lang="fr-FR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                Email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                Nom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                DateRDV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4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rdvs</a:t>
            </a:r>
            <a:endParaRPr lang="fr-FR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           });</a:t>
            </a:r>
            <a:br>
              <a:rPr lang="en-US" dirty="0"/>
            </a:b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21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98220" y="1413132"/>
            <a:ext cx="73557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permet d'effectuer une jointure entre 2 listes sur base d'une clé</a:t>
            </a:r>
          </a:p>
          <a:p>
            <a:pPr marL="742950" lvl="1" indent="-285750">
              <a:buFont typeface="Courier New"/>
              <a:buChar char="o"/>
            </a:pPr>
            <a:r>
              <a:rPr lang="fr-FR">
                <a:ea typeface="Calibri" panose="020F0502020204030204"/>
                <a:cs typeface="Calibri" panose="020F0502020204030204"/>
              </a:rPr>
              <a:t>Ceci fait un left outer join !</a:t>
            </a:r>
            <a:endParaRPr lang="fr-F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67516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LINQ – Group</a:t>
            </a:r>
            <a:r>
              <a:rPr lang="fr-FR" dirty="0">
                <a:ea typeface="Calibri Light"/>
                <a:cs typeface="Calibri Light"/>
              </a:rPr>
              <a:t>Join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7084"/>
            <a:ext cx="8170087" cy="4727760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sz="1600">
                <a:solidFill>
                  <a:srgbClr val="6A9955"/>
                </a:solidFill>
                <a:latin typeface="Calibri"/>
                <a:ea typeface="+mn-lt"/>
                <a:cs typeface="+mn-lt"/>
              </a:rPr>
              <a:t>// Parcours</a:t>
            </a:r>
            <a:endParaRPr lang="fr-FR" sz="1600">
              <a:latin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C586C0"/>
                </a:solidFill>
                <a:latin typeface="Calibri"/>
                <a:ea typeface="+mn-lt"/>
                <a:cs typeface="+mn-lt"/>
              </a:rPr>
              <a:t>foreach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en-US" sz="1600">
                <a:solidFill>
                  <a:srgbClr val="569CD6"/>
                </a:solidFill>
                <a:latin typeface="Calibri"/>
                <a:ea typeface="+mn-lt"/>
                <a:cs typeface="+mn-lt"/>
              </a:rPr>
              <a:t>var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jointure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C586C0"/>
                </a:solidFill>
                <a:latin typeface="Calibri"/>
                <a:ea typeface="+mn-lt"/>
                <a:cs typeface="+mn-lt"/>
              </a:rPr>
              <a:t>in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QueryResult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){</a:t>
            </a:r>
            <a:endParaRPr lang="en-US" sz="1600">
              <a:latin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 Console</a:t>
            </a:r>
            <a:r>
              <a:rPr lang="en-US" sz="160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WriteLine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600">
                <a:solidFill>
                  <a:srgbClr val="CE9178"/>
                </a:solidFill>
                <a:latin typeface="Calibri"/>
                <a:ea typeface="+mn-lt"/>
                <a:cs typeface="+mn-lt"/>
              </a:rPr>
              <a:t>"{0} :"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jointure</a:t>
            </a:r>
            <a:r>
              <a:rPr lang="en-US" sz="1600" dirty="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Nom)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;</a:t>
            </a:r>
            <a:endParaRPr lang="en-US" sz="1600">
              <a:latin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C586C0"/>
                </a:solidFill>
                <a:latin typeface="Calibri"/>
                <a:ea typeface="+mn-lt"/>
                <a:cs typeface="+mn-lt"/>
              </a:rPr>
              <a:t> if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jointure</a:t>
            </a:r>
            <a:r>
              <a:rPr lang="en-US" sz="160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rdvs</a:t>
            </a:r>
            <a:r>
              <a:rPr lang="en-US" sz="160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Count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B5CEA8"/>
                </a:solidFill>
                <a:latin typeface="Calibri"/>
                <a:ea typeface="+mn-lt"/>
                <a:cs typeface="+mn-lt"/>
              </a:rPr>
              <a:t>0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) 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{</a:t>
            </a:r>
            <a:endParaRPr lang="en-US" sz="1600" dirty="0">
              <a:latin typeface="Calibri"/>
              <a:ea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C586C0"/>
                </a:solidFill>
                <a:latin typeface="Calibri"/>
                <a:ea typeface="+mn-lt"/>
                <a:cs typeface="+mn-lt"/>
              </a:rPr>
              <a:t>  foreach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en-US" sz="1600">
                <a:solidFill>
                  <a:srgbClr val="4EC9B0"/>
                </a:solidFill>
                <a:latin typeface="Calibri"/>
                <a:ea typeface="+mn-lt"/>
                <a:cs typeface="+mn-lt"/>
              </a:rPr>
              <a:t>RDV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rdv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C586C0"/>
                </a:solidFill>
                <a:latin typeface="Calibri"/>
                <a:ea typeface="+mn-lt"/>
                <a:cs typeface="+mn-lt"/>
              </a:rPr>
              <a:t>in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jointure</a:t>
            </a:r>
            <a:r>
              <a:rPr lang="en-US" sz="160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rdvs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) 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{</a:t>
            </a:r>
            <a:endParaRPr lang="en-US" sz="1600">
              <a:latin typeface="Calibri"/>
              <a:ea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   Console</a:t>
            </a:r>
            <a:r>
              <a:rPr lang="en-US" sz="160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WriteLine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600">
                <a:solidFill>
                  <a:srgbClr val="CE9178"/>
                </a:solidFill>
                <a:latin typeface="Calibri"/>
                <a:ea typeface="+mn-lt"/>
                <a:cs typeface="+mn-lt"/>
              </a:rPr>
              <a:t>"{0}"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, 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rdv</a:t>
            </a:r>
            <a:r>
              <a:rPr lang="en-US" sz="160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Date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);</a:t>
            </a:r>
            <a:endParaRPr lang="en-US" sz="1600" dirty="0">
              <a:latin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  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}</a:t>
            </a:r>
            <a:endParaRPr lang="en-US" sz="1600" dirty="0">
              <a:latin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 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}</a:t>
            </a:r>
            <a:endParaRPr lang="en-US" sz="1600" dirty="0">
              <a:latin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C586C0"/>
                </a:solidFill>
                <a:latin typeface="Calibri"/>
                <a:ea typeface="+mn-lt"/>
                <a:cs typeface="+mn-lt"/>
              </a:rPr>
              <a:t> else 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{</a:t>
            </a:r>
            <a:endParaRPr lang="en-US" sz="1600" dirty="0">
              <a:latin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  Console</a:t>
            </a:r>
            <a:r>
              <a:rPr lang="en-US" sz="160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n-US" sz="160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WriteLine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600">
                <a:solidFill>
                  <a:srgbClr val="CE9178"/>
                </a:solidFill>
                <a:latin typeface="Calibri"/>
                <a:ea typeface="+mn-lt"/>
                <a:cs typeface="+mn-lt"/>
              </a:rPr>
              <a:t>"Aucun"</a:t>
            </a: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); </a:t>
            </a:r>
            <a:endParaRPr lang="en-US" sz="1600">
              <a:latin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 </a:t>
            </a:r>
            <a:r>
              <a:rPr lang="en-US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}</a:t>
            </a:r>
            <a:endParaRPr lang="en-US" sz="1600" dirty="0">
              <a:latin typeface="Calibri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}</a:t>
            </a:r>
            <a:endParaRPr lang="en-US" sz="1600">
              <a:latin typeface="Calibri"/>
            </a:endParaRPr>
          </a:p>
          <a:p>
            <a:pPr>
              <a:buNone/>
            </a:pPr>
            <a:endParaRPr lang="en-US" sz="1600" dirty="0">
              <a:solidFill>
                <a:srgbClr val="CCCCCC"/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fr-FR" sz="1400">
                <a:solidFill>
                  <a:srgbClr val="CCCCCC"/>
                </a:solidFill>
                <a:latin typeface="Courier New"/>
                <a:cs typeface="Courier New"/>
              </a:rPr>
              <a:t>Bullock :</a:t>
            </a:r>
            <a:endParaRPr lang="fr-FR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 dirty="0">
                <a:solidFill>
                  <a:srgbClr val="CCCCCC"/>
                </a:solidFill>
                <a:latin typeface="Courier New"/>
                <a:cs typeface="Courier New"/>
              </a:rPr>
              <a:t>2024-06-02</a:t>
            </a:r>
            <a:endParaRPr lang="fr-FR" sz="14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CCCCCC"/>
                </a:solidFill>
                <a:latin typeface="Courier New"/>
                <a:cs typeface="Courier New"/>
              </a:rPr>
              <a:t>2023-05-02</a:t>
            </a:r>
            <a:endParaRPr lang="fr-FR" sz="14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cs typeface="Courier New"/>
              </a:rPr>
              <a:t>Peppard :</a:t>
            </a:r>
          </a:p>
          <a:p>
            <a:pPr>
              <a:buNone/>
            </a:pPr>
            <a:r>
              <a:rPr lang="fr-FR" sz="140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cs typeface="Courier New"/>
              </a:rPr>
              <a:t>Aucun</a:t>
            </a:r>
            <a:endParaRPr lang="fr-FR" sz="1400" dirty="0">
              <a:solidFill>
                <a:srgbClr val="CCCCCC"/>
              </a:solidFill>
              <a:highlight>
                <a:srgbClr val="FFFF00"/>
              </a:highlight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>
                <a:solidFill>
                  <a:srgbClr val="CCCCCC"/>
                </a:solidFill>
                <a:latin typeface="Courier New"/>
                <a:cs typeface="Courier New"/>
              </a:rPr>
              <a:t>Moore : </a:t>
            </a:r>
            <a:endParaRPr lang="en-US" sz="140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400" dirty="0">
                <a:solidFill>
                  <a:srgbClr val="CCCCCC"/>
                </a:solidFill>
                <a:latin typeface="Courier New"/>
                <a:cs typeface="Courier New"/>
              </a:rPr>
              <a:t>2024-04-02</a:t>
            </a:r>
            <a:br>
              <a:rPr lang="en-US" dirty="0"/>
            </a:br>
            <a:endParaRPr lang="en-US" sz="1400">
              <a:latin typeface="Courier New"/>
              <a:cs typeface="Courier New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4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22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98220" y="1413132"/>
            <a:ext cx="73557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ea typeface="Calibri" panose="020F0502020204030204"/>
                <a:cs typeface="Calibri" panose="020F0502020204030204"/>
              </a:rPr>
              <a:t>Résultat</a:t>
            </a:r>
            <a:endParaRPr lang="fr-F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4248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clés composites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7084"/>
            <a:ext cx="8170087" cy="4727760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</a:t>
            </a:r>
            <a:r>
              <a:rPr lang="en-US" sz="1600" dirty="0" err="1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requête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           join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on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endParaRPr lang="en-US" sz="1600" dirty="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</a:t>
            </a:r>
            <a:r>
              <a:rPr lang="en-US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Id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, 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</a:t>
            </a:r>
            <a:r>
              <a:rPr lang="en-US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Email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}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equals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rdv</a:t>
            </a:r>
            <a:r>
              <a:rPr lang="en-US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Id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, 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rdv</a:t>
            </a:r>
            <a:r>
              <a:rPr lang="en-US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Email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}</a:t>
            </a:r>
            <a:endParaRPr lang="en-US" sz="1600">
              <a:highlight>
                <a:srgbClr val="FFFF00"/>
              </a:highlight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           select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             Email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             Nom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             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DateRDV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           } ;</a:t>
            </a:r>
            <a:endParaRPr lang="en-US" sz="1600" dirty="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br>
              <a:rPr lang="en-US" dirty="0"/>
            </a:b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</a:t>
            </a:r>
            <a:r>
              <a:rPr lang="en-US" sz="1600" dirty="0" err="1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méthode</a:t>
            </a:r>
            <a:endParaRPr lang="en-US" sz="1600" dirty="0" err="1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Join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endParaRPr lang="en-US" sz="1600" dirty="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</a:t>
            </a:r>
            <a:r>
              <a:rPr lang="en-US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Id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c</a:t>
            </a:r>
            <a:r>
              <a:rPr lang="en-US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Email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}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{ 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rdv</a:t>
            </a:r>
            <a:r>
              <a:rPr lang="en-US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Id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rdv</a:t>
            </a:r>
            <a:r>
              <a:rPr lang="en-US" sz="1600" dirty="0" err="1">
                <a:solidFill>
                  <a:srgbClr val="D4D4D4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Email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}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     (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=&gt;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        Email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        Nom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        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DateRDV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</a:t>
            </a:r>
            <a:endParaRPr lang="en-US" sz="1600" err="1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     });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143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Multiple FROM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88637"/>
            <a:ext cx="8170087" cy="4356207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//Expression de requête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      </a:t>
            </a:r>
            <a:r>
              <a:rPr lang="fr-FR" sz="1600" dirty="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rdv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Rendezvous</a:t>
            </a:r>
            <a:endParaRPr lang="fr-FR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 select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Prenom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Date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}; </a:t>
            </a:r>
            <a:endParaRPr lang="fr-FR" sz="1600">
              <a:latin typeface="Courier New"/>
              <a:cs typeface="Courier New"/>
            </a:endParaRP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24</a:t>
            </a:fld>
            <a:endParaRPr lang="fr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B21E66-0EAE-19AB-7CC0-A605EB9DB6AB}"/>
              </a:ext>
            </a:extLst>
          </p:cNvPr>
          <p:cNvSpPr txBox="1"/>
          <p:nvPr/>
        </p:nvSpPr>
        <p:spPr>
          <a:xfrm>
            <a:off x="791922" y="1419430"/>
            <a:ext cx="73557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Produit cartésien </a:t>
            </a:r>
          </a:p>
          <a:p>
            <a:pPr marL="742950" lvl="1" indent="-285750">
              <a:buFont typeface="Courier New"/>
              <a:buChar char="o"/>
            </a:pPr>
            <a:r>
              <a:rPr lang="fr-FR" dirty="0">
                <a:ea typeface="Calibri" panose="020F0502020204030204"/>
                <a:cs typeface="Calibri" panose="020F0502020204030204"/>
              </a:rPr>
              <a:t>Il faut souvent nettoyer après ...</a:t>
            </a:r>
          </a:p>
        </p:txBody>
      </p:sp>
    </p:spTree>
    <p:extLst>
      <p:ext uri="{BB962C8B-B14F-4D97-AF65-F5344CB8AC3E}">
        <p14:creationId xmlns:p14="http://schemas.microsoft.com/office/powerpoint/2010/main" val="883561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D96DF-2D09-9BCF-8D0C-274841E8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Méthodes d'extension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01ACFA-9B6C-0673-6C10-C168826AD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LINQ n'est pas apparu au tout début du </a:t>
            </a:r>
            <a:r>
              <a:rPr lang="fr-FR" dirty="0" err="1">
                <a:ea typeface="Calibri"/>
                <a:cs typeface="Calibri"/>
              </a:rPr>
              <a:t>framework</a:t>
            </a:r>
            <a:r>
              <a:rPr lang="fr-FR" dirty="0">
                <a:ea typeface="Calibri"/>
                <a:cs typeface="Calibri"/>
              </a:rPr>
              <a:t> .NET</a:t>
            </a:r>
          </a:p>
          <a:p>
            <a:r>
              <a:rPr lang="fr-FR" dirty="0">
                <a:ea typeface="Calibri"/>
                <a:cs typeface="Calibri"/>
              </a:rPr>
              <a:t>M$ a donc du ajouté les opérateurs au type </a:t>
            </a:r>
            <a:r>
              <a:rPr lang="fr-FR" dirty="0" err="1">
                <a:ea typeface="Calibri"/>
                <a:cs typeface="Calibri"/>
              </a:rPr>
              <a:t>IEnumerable</a:t>
            </a:r>
            <a:r>
              <a:rPr lang="fr-FR" dirty="0">
                <a:ea typeface="Calibri"/>
                <a:cs typeface="Calibri"/>
              </a:rPr>
              <a:t> par la suite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Comment ajoute-t-on des fonctionnalités/méthode à un type 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On utilise de l'héritage non 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Et bien pas cette fois-ci ! M$ a utilisé des méthodes d'extension !</a:t>
            </a:r>
          </a:p>
          <a:p>
            <a:r>
              <a:rPr lang="fr-FR" dirty="0">
                <a:ea typeface="Calibri"/>
                <a:cs typeface="Calibri"/>
              </a:rPr>
              <a:t>Une méthode d'extension permet d'ajouter des méthodes à un type sans devoir changer son nom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Cela est très utile quand ce type est déjà très utilisé </a:t>
            </a:r>
            <a:endParaRPr lang="fr-FR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Bien sûr il faut utiliser une syntaxe particulière pour écrire ces méthodes d'extension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Bien sûr, tout projet qui utilisera ces méthodes d'extension devra inclure la dll du code de ces méthodes d'extension </a:t>
            </a:r>
          </a:p>
          <a:p>
            <a:pPr marL="685800" lvl="2" indent="0">
              <a:buNone/>
            </a:pPr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57FE5D-99DF-5C7D-51F5-7AD578CF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6434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Méthodes d'extension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1100"/>
            <a:ext cx="8170087" cy="4885199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public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static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class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MesExtensions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{</a:t>
            </a:r>
            <a:endParaRPr lang="en-US" dirty="0"/>
          </a:p>
          <a:p>
            <a:pPr>
              <a:buNone/>
            </a:pPr>
            <a:endParaRPr lang="en-US" sz="1600" dirty="0">
              <a:solidFill>
                <a:srgbClr val="569CD6"/>
              </a:solidFill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  public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static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CompteMot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this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string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 {</a:t>
            </a: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    return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Split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new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char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[] {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' '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'.'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'?'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},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  </a:t>
            </a:r>
            <a:endParaRPr lang="en-US" sz="1600" dirty="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             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StringSplitOptions</a:t>
            </a:r>
            <a:r>
              <a:rPr lang="en-US" sz="1600" dirty="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RemoveEmptyEntries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Length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en-US" sz="1600" dirty="0">
              <a:latin typeface="Courier New"/>
              <a:ea typeface="Calibri" panose="020F0502020204030204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  }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endParaRPr lang="en-US" sz="1600" dirty="0">
              <a:solidFill>
                <a:srgbClr val="CCCCCC"/>
              </a:solidFill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  public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static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long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CDCAA"/>
                </a:solidFill>
                <a:latin typeface="Courier New"/>
                <a:ea typeface="+mn-lt"/>
                <a:cs typeface="+mn-lt"/>
              </a:rPr>
              <a:t>Addition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this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int</a:t>
            </a:r>
            <a:r>
              <a:rPr lang="en-US" sz="1600" dirty="0">
                <a:solidFill>
                  <a:srgbClr val="CCCCCC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9CDCFE"/>
                </a:solidFill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,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params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[] 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ints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){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    long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result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    foreach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elt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ints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 {</a:t>
            </a:r>
            <a:endParaRPr lang="en-US" sz="1600" dirty="0">
              <a:solidFill>
                <a:srgbClr val="000000"/>
              </a:solidFill>
              <a:latin typeface="Courier New"/>
              <a:ea typeface="+mn-lt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      result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+=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9CDCFE"/>
                </a:solidFill>
                <a:latin typeface="Courier New"/>
                <a:ea typeface="+mn-lt"/>
                <a:cs typeface="Courier New"/>
              </a:rPr>
              <a:t>elt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    }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C586C0"/>
                </a:solidFill>
                <a:latin typeface="Courier New"/>
                <a:ea typeface="+mn-lt"/>
                <a:cs typeface="+mn-lt"/>
              </a:rPr>
              <a:t>    return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result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  }</a:t>
            </a:r>
            <a:endParaRPr lang="en-US" sz="160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425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714C0-D817-C55B-B358-9C7D54D1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cs typeface="Calibri Light"/>
              </a:rPr>
              <a:t>LINQ - Exemple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A1D27-1F9C-E8B5-8629-C7C51DE9B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92997" cy="1108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Langage </a:t>
            </a:r>
            <a:r>
              <a:rPr lang="fr-FR" dirty="0" err="1">
                <a:cs typeface="Calibri"/>
              </a:rPr>
              <a:t>INtegrated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Query</a:t>
            </a:r>
            <a:endParaRPr lang="fr-FR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cs typeface="Calibri"/>
              </a:rPr>
              <a:t>Permet de faire de </a:t>
            </a:r>
            <a:r>
              <a:rPr lang="fr-FR" dirty="0" err="1">
                <a:cs typeface="Calibri"/>
              </a:rPr>
              <a:t>query</a:t>
            </a:r>
            <a:r>
              <a:rPr lang="fr-FR" dirty="0">
                <a:cs typeface="Calibri"/>
              </a:rPr>
              <a:t> "façon SQL" sur des objets</a:t>
            </a:r>
            <a:endParaRPr lang="fr-FR" dirty="0">
              <a:ea typeface="Calibri"/>
              <a:cs typeface="Calibri"/>
            </a:endParaRPr>
          </a:p>
          <a:p>
            <a:r>
              <a:rPr lang="fr-FR" dirty="0">
                <a:cs typeface="Calibri"/>
              </a:rPr>
              <a:t>Exemple :</a:t>
            </a:r>
          </a:p>
          <a:p>
            <a:pPr>
              <a:buNone/>
            </a:pPr>
            <a:endParaRPr lang="fr-FR" sz="1100" dirty="0">
              <a:solidFill>
                <a:srgbClr val="9CDCFE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  <a:p>
            <a:pPr marL="0" indent="0">
              <a:buNone/>
            </a:pPr>
            <a:endParaRPr lang="fr-FR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01BD58-F64B-1938-5DBD-41BAF149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919453-02D2-D01B-2888-C9F53AE7E964}"/>
              </a:ext>
            </a:extLst>
          </p:cNvPr>
          <p:cNvSpPr txBox="1"/>
          <p:nvPr/>
        </p:nvSpPr>
        <p:spPr>
          <a:xfrm>
            <a:off x="838830" y="3200400"/>
            <a:ext cx="7881976" cy="16619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IEnumerable</a:t>
            </a:r>
            <a:r>
              <a:rPr lang="en-US" sz="11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en-US" sz="110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en-US" sz="11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QueryResult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Contacts</a:t>
            </a:r>
            <a:endParaRPr lang="fr-FR">
              <a:latin typeface="Courier New"/>
              <a:ea typeface="+mn-lt"/>
              <a:cs typeface="+mn-lt"/>
            </a:endParaRPr>
          </a:p>
          <a:p>
            <a:r>
              <a:rPr lang="en-US" sz="11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                     where</a:t>
            </a:r>
            <a:r>
              <a:rPr lang="en-US" sz="11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(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Substring</a:t>
            </a:r>
            <a:r>
              <a:rPr lang="en-US" sz="11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10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0</a:t>
            </a:r>
            <a:r>
              <a:rPr lang="en-US" sz="11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Email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IndexOf</a:t>
            </a:r>
            <a:r>
              <a:rPr lang="en-US" sz="11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10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'@'</a:t>
            </a:r>
            <a:r>
              <a:rPr lang="en-US" sz="11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))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Length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 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                        </a:t>
            </a:r>
            <a:r>
              <a:rPr lang="en-US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==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(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Length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Prenom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Length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+</a:t>
            </a:r>
            <a:r>
              <a:rPr lang="en-US" sz="110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1</a:t>
            </a:r>
            <a:r>
              <a:rPr lang="en-US" sz="110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)</a:t>
            </a:r>
            <a:endParaRPr lang="en-US">
              <a:latin typeface="Courier New"/>
              <a:cs typeface="Courier New"/>
            </a:endParaRPr>
          </a:p>
          <a:p>
            <a:r>
              <a:rPr lang="en-US" sz="11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                     orderby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10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Prenom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1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en-US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Nom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sz="110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                     </a:t>
            </a:r>
            <a:r>
              <a:rPr lang="en-US" sz="11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select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en-US" sz="11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 </a:t>
            </a:r>
            <a:endParaRPr lang="en-US">
              <a:latin typeface="Courier New"/>
              <a:ea typeface="+mn-lt"/>
              <a:cs typeface="+mn-lt"/>
            </a:endParaRPr>
          </a:p>
          <a:p>
            <a:endParaRPr lang="en-US" sz="1100" dirty="0">
              <a:solidFill>
                <a:srgbClr val="9CDCFE"/>
              </a:solidFill>
              <a:latin typeface="Courier New"/>
              <a:ea typeface="Calibri"/>
              <a:cs typeface="Calibri"/>
            </a:endParaRPr>
          </a:p>
          <a:p>
            <a:endParaRPr lang="en-US" dirty="0">
              <a:solidFill>
                <a:srgbClr val="CCCCCC"/>
              </a:solidFill>
              <a:latin typeface="Droid Sans Mono"/>
            </a:endParaRP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F1DFE6-A95A-E9A5-1A6C-974835CFA460}"/>
              </a:ext>
            </a:extLst>
          </p:cNvPr>
          <p:cNvSpPr txBox="1"/>
          <p:nvPr/>
        </p:nvSpPr>
        <p:spPr>
          <a:xfrm>
            <a:off x="627953" y="4889843"/>
            <a:ext cx="830064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/>
                <a:cs typeface="Calibri"/>
              </a:rPr>
              <a:t>Renvoie un </a:t>
            </a:r>
            <a:r>
              <a:rPr lang="fr-FR" dirty="0" err="1">
                <a:ea typeface="Calibri"/>
                <a:cs typeface="Calibri"/>
              </a:rPr>
              <a:t>IEnumerable</a:t>
            </a:r>
            <a:r>
              <a:rPr lang="fr-FR" dirty="0">
                <a:ea typeface="Calibri"/>
                <a:cs typeface="Calibri"/>
              </a:rPr>
              <a:t> (sorte de liste) -&gt; logique un select peut renvoyer plusieurs résultats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On peut utiliser les méthodes des objets dans le queries (ici méthodes de la classe String)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ea typeface="Calibri"/>
                <a:cs typeface="Calibri"/>
              </a:rPr>
              <a:t>Ressemble à du SQL mais pas tout à fait !</a:t>
            </a:r>
            <a:endParaRPr lang="fr-FR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fr-F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07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34AE9-854D-9FB8-4165-BB5A7CA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LINQ – mode d'exécution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0E144-0B1C-5DF9-C190-66882894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LINQ  possède différents opérateurs de requêtes</a:t>
            </a:r>
          </a:p>
          <a:p>
            <a:r>
              <a:rPr lang="fr-FR">
                <a:ea typeface="Calibri"/>
                <a:cs typeface="Calibri"/>
              </a:rPr>
              <a:t>Ces opérateurs s'exécutent de manière immédiate ou différée . Ce mode est défini par l'opérateur et ne peut pas être changé !</a:t>
            </a:r>
          </a:p>
          <a:p>
            <a:r>
              <a:rPr lang="fr-FR">
                <a:ea typeface="Calibri"/>
                <a:cs typeface="Calibri"/>
              </a:rPr>
              <a:t>Mode immédiat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>
                <a:ea typeface="Calibri"/>
                <a:cs typeface="Calibri"/>
              </a:rPr>
              <a:t>Le query est exécuté là où il est défini dans le code</a:t>
            </a:r>
            <a:endParaRPr lang="fr-FR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>
                <a:ea typeface="Calibri"/>
                <a:cs typeface="Calibri"/>
              </a:rPr>
              <a:t>Ce mode est utilisé par les opérateurs renvoyant un résultat </a:t>
            </a:r>
            <a:r>
              <a:rPr lang="fr-FR" dirty="0">
                <a:ea typeface="Calibri"/>
                <a:cs typeface="Calibri"/>
              </a:rPr>
              <a:t>unique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>
                <a:ea typeface="Calibri"/>
                <a:cs typeface="Calibri"/>
              </a:rPr>
              <a:t>Ex : opérateur sum</a:t>
            </a:r>
            <a:endParaRPr lang="fr-FR" dirty="0">
              <a:ea typeface="Calibri"/>
              <a:cs typeface="Calibri"/>
            </a:endParaRPr>
          </a:p>
          <a:p>
            <a:r>
              <a:rPr lang="fr-FR">
                <a:ea typeface="Calibri"/>
                <a:cs typeface="Calibri"/>
              </a:rPr>
              <a:t>Mode différé</a:t>
            </a:r>
            <a:endParaRPr lang="fr-FR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fr-FR">
                <a:ea typeface="Calibri"/>
                <a:cs typeface="Calibri"/>
              </a:rPr>
              <a:t>Le query est exécuté lorsque l'on va le parcourir (Ex: foreach)</a:t>
            </a:r>
            <a:endParaRPr lang="fr-FR" dirty="0">
              <a:ea typeface="Calibri"/>
              <a:cs typeface="Calibri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fr-FR">
                <a:latin typeface="Calibri"/>
                <a:ea typeface="Calibri"/>
                <a:cs typeface="Arial"/>
              </a:rPr>
              <a:t>Ce mode est utilisé par les opérateurs renvoyant un résultat unique (la majorité des opérateurs)</a:t>
            </a:r>
            <a:endParaRPr lang="en-US">
              <a:latin typeface="Calibri"/>
              <a:ea typeface="Calibri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fr-FR">
                <a:latin typeface="Calibri"/>
                <a:ea typeface="Calibri"/>
                <a:cs typeface="Arial"/>
              </a:rPr>
              <a:t>Donc attention si vous changer/modifier un query avant de le parcourir</a:t>
            </a:r>
            <a:endParaRPr lang="fr-FR" dirty="0">
              <a:latin typeface="Calibri"/>
              <a:ea typeface="Calibri"/>
              <a:cs typeface="Arial"/>
            </a:endParaRPr>
          </a:p>
          <a:p>
            <a:pPr marL="685800" lvl="2" indent="0">
              <a:buNone/>
            </a:pPr>
            <a:endParaRPr lang="fr-FR" dirty="0">
              <a:ea typeface="Calibri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fr-FR" dirty="0">
              <a:ea typeface="Calibri"/>
              <a:cs typeface="Calibri"/>
            </a:endParaRPr>
          </a:p>
          <a:p>
            <a:pPr marL="342900" lvl="1" indent="0">
              <a:buNone/>
            </a:pPr>
            <a:endParaRPr lang="fr-FR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C5A13-B4B9-BCD3-DEE4-DDC79B59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229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21C8C-3FEF-973E-CBC9-81728656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– expression lambda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8F554-F1DA-03ED-C60D-52E99764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Calibri"/>
                <a:cs typeface="Calibri"/>
              </a:rPr>
              <a:t>Les opérateurs LINQ  utiliseront généralement des expression lambda pour exprimer une recherche, une condition, …</a:t>
            </a:r>
          </a:p>
          <a:p>
            <a:r>
              <a:rPr lang="fr-FR" dirty="0">
                <a:ea typeface="Calibri"/>
                <a:cs typeface="Calibri"/>
              </a:rPr>
              <a:t>Les expressions lambda sont des fonctions anonymes</a:t>
            </a:r>
          </a:p>
          <a:p>
            <a:r>
              <a:rPr lang="fr-FR" dirty="0">
                <a:ea typeface="Calibri"/>
                <a:cs typeface="Calibri"/>
              </a:rPr>
              <a:t>Ceci vient du monde de la programmation fonctionnelle</a:t>
            </a:r>
          </a:p>
          <a:p>
            <a:r>
              <a:rPr lang="fr-FR" dirty="0">
                <a:ea typeface="Calibri"/>
                <a:cs typeface="Calibri"/>
              </a:rPr>
              <a:t>Normalement vous avez vu ceci en Java !</a:t>
            </a:r>
          </a:p>
          <a:p>
            <a:r>
              <a:rPr lang="fr-FR" dirty="0">
                <a:ea typeface="Calibri"/>
                <a:cs typeface="Calibri"/>
              </a:rPr>
              <a:t>Exemple expression lambda :   x =&gt; x *x 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Se lit x conduit à x*x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Autrement dit le résultat de cette expression lambda sera la multiplication de x par 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AE8492-3EF7-CFA3-BD1B-4720BEB5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081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81C2F-6EED-30EF-BED1-B01C9EEB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LINQ – 2 manières d'écrire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725FAD-F0B3-09DE-C1E0-82FD29C7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79752" cy="3629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ea typeface="Calibri"/>
                <a:cs typeface="Calibri"/>
              </a:rPr>
              <a:t>Expression de requête </a:t>
            </a:r>
          </a:p>
          <a:p>
            <a:pPr marL="0" indent="0">
              <a:buNone/>
            </a:pPr>
            <a:endParaRPr lang="fr-FR" dirty="0">
              <a:ea typeface="Calibri"/>
              <a:cs typeface="Calibri"/>
            </a:endParaRPr>
          </a:p>
          <a:p>
            <a:pPr marL="0" indent="0">
              <a:buNone/>
            </a:pPr>
            <a:endParaRPr lang="fr-FR" dirty="0">
              <a:ea typeface="Calibri"/>
              <a:cs typeface="Calibri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95F814-A6DE-B760-A58A-CBD3D605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CCACFC-D019-9C35-F2B8-38C836BFD6DC}"/>
              </a:ext>
            </a:extLst>
          </p:cNvPr>
          <p:cNvSpPr txBox="1"/>
          <p:nvPr/>
        </p:nvSpPr>
        <p:spPr>
          <a:xfrm>
            <a:off x="900504" y="2185945"/>
            <a:ext cx="7620925" cy="166199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IEnumerable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&lt;</a:t>
            </a:r>
            <a:r>
              <a:rPr lang="en-US" sz="1400">
                <a:solidFill>
                  <a:srgbClr val="4EC9B0"/>
                </a:solidFill>
                <a:latin typeface="Courier New"/>
                <a:cs typeface="Courier New"/>
              </a:rPr>
              <a:t>Contact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&gt;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QueryResult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endParaRPr lang="fr-FR"/>
          </a:p>
          <a:p>
            <a:r>
              <a:rPr lang="en-US" sz="1400">
                <a:solidFill>
                  <a:srgbClr val="569CD6"/>
                </a:solidFill>
                <a:latin typeface="Courier New"/>
                <a:cs typeface="Courier New"/>
              </a:rPr>
              <a:t> from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4EC9B0"/>
                </a:solidFill>
                <a:latin typeface="Courier New"/>
                <a:cs typeface="Courier New"/>
              </a:rPr>
              <a:t>Contact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569CD6"/>
                </a:solidFill>
                <a:latin typeface="Courier New"/>
                <a:cs typeface="Courier New"/>
              </a:rPr>
              <a:t>in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Contacts</a:t>
            </a:r>
            <a:endParaRPr lang="en-US"/>
          </a:p>
          <a:p>
            <a:r>
              <a:rPr lang="en-US" sz="1400">
                <a:solidFill>
                  <a:srgbClr val="569CD6"/>
                </a:solidFill>
                <a:latin typeface="Courier New"/>
                <a:cs typeface="Courier New"/>
              </a:rPr>
              <a:t> where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 (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Email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Substring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Email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IndexOf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CE9178"/>
                </a:solidFill>
                <a:latin typeface="Courier New"/>
                <a:cs typeface="Courier New"/>
              </a:rPr>
              <a:t>'@'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))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Length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) 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==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   (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Nom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Length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Prenom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Length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>
                <a:solidFill>
                  <a:srgbClr val="569CD6"/>
                </a:solidFill>
                <a:latin typeface="Courier New"/>
                <a:cs typeface="Courier New"/>
              </a:rPr>
              <a:t> orderby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Prenom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,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Nom</a:t>
            </a:r>
          </a:p>
          <a:p>
            <a:r>
              <a:rPr lang="en-US" sz="1400">
                <a:solidFill>
                  <a:srgbClr val="569CD6"/>
                </a:solidFill>
                <a:latin typeface="Courier New"/>
                <a:cs typeface="Courier New"/>
              </a:rPr>
              <a:t> select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; </a:t>
            </a: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C5C098-B3BA-1F1B-D52B-80D5B781E77F}"/>
              </a:ext>
            </a:extLst>
          </p:cNvPr>
          <p:cNvSpPr txBox="1"/>
          <p:nvPr/>
        </p:nvSpPr>
        <p:spPr>
          <a:xfrm>
            <a:off x="625350" y="3939701"/>
            <a:ext cx="339078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100">
                <a:ea typeface="Calibri"/>
                <a:cs typeface="Calibri"/>
              </a:rPr>
              <a:t>Expression de méthode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14941-238F-58E8-1EB6-F167ED5321BF}"/>
              </a:ext>
            </a:extLst>
          </p:cNvPr>
          <p:cNvSpPr txBox="1"/>
          <p:nvPr/>
        </p:nvSpPr>
        <p:spPr>
          <a:xfrm>
            <a:off x="900504" y="4520582"/>
            <a:ext cx="7620925" cy="1600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IEnumerable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&lt;</a:t>
            </a:r>
            <a:r>
              <a:rPr lang="en-US" sz="1400">
                <a:solidFill>
                  <a:srgbClr val="4EC9B0"/>
                </a:solidFill>
                <a:latin typeface="Courier New"/>
                <a:cs typeface="Courier New"/>
              </a:rPr>
              <a:t>Contact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&gt;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QueryResult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endParaRPr lang="fr-FR" dirty="0"/>
          </a:p>
          <a:p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 Contacts</a:t>
            </a:r>
            <a:endParaRPr lang="en-US"/>
          </a:p>
          <a:p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  .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Where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=&gt;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 (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Email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Substring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,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Email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IndexOf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(</a:t>
            </a:r>
            <a:r>
              <a:rPr lang="en-US" sz="1400">
                <a:solidFill>
                  <a:srgbClr val="CE9178"/>
                </a:solidFill>
                <a:latin typeface="Courier New"/>
                <a:cs typeface="Courier New"/>
              </a:rPr>
              <a:t>'@'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))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Length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) 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==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</a:p>
          <a:p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    (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Nom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Length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Prenom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Length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+</a:t>
            </a:r>
            <a:r>
              <a:rPr lang="en-US" sz="140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  .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OrderBy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 (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Prenom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  .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ThenBy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( </a:t>
            </a:r>
            <a:r>
              <a:rPr lang="en-US" sz="1400" dirty="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=&gt;</a:t>
            </a:r>
            <a:r>
              <a:rPr lang="en-US" sz="14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c</a:t>
            </a:r>
            <a:r>
              <a:rPr lang="en-US" sz="140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r>
              <a:rPr lang="en-US" sz="1400">
                <a:solidFill>
                  <a:srgbClr val="9CDCFE"/>
                </a:solidFill>
                <a:latin typeface="Courier New"/>
                <a:cs typeface="Courier New"/>
              </a:rPr>
              <a:t>Nom</a:t>
            </a:r>
            <a:r>
              <a:rPr lang="en-US" sz="1400">
                <a:solidFill>
                  <a:srgbClr val="CCCCCC"/>
                </a:solidFill>
                <a:latin typeface="Courier New"/>
                <a:cs typeface="Courier New"/>
              </a:rPr>
              <a:t>) </a:t>
            </a:r>
          </a:p>
          <a:p>
            <a:endParaRPr lang="en-US" sz="1400">
              <a:solidFill>
                <a:srgbClr val="CCCCC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435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LINQ - Cast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120"/>
            <a:ext cx="7892997" cy="332484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Expression de requête</a:t>
            </a:r>
            <a:endParaRPr lang="fr-FR" sz="1600">
              <a:latin typeface="Courier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IEnumerable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MyArrayList</a:t>
            </a:r>
            <a:endParaRPr lang="fr-FR" sz="16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                     select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fr-FR" sz="16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Expression de méthode</a:t>
            </a:r>
            <a:endParaRPr lang="fr-FR" sz="160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IEnumerable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Result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MyArrayList</a:t>
            </a:r>
            <a:r>
              <a:rPr lang="fr-FR" sz="1600" err="1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Cast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4EC9B0"/>
                </a:solidFill>
                <a:latin typeface="Courier New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&gt;();</a:t>
            </a:r>
            <a:endParaRPr lang="fr-FR" sz="1600">
              <a:latin typeface="Courier New"/>
              <a:cs typeface="Courier New"/>
            </a:endParaRPr>
          </a:p>
          <a:p>
            <a:endParaRPr lang="fr-FR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69465" y="1542528"/>
            <a:ext cx="73557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va essayer de convertir tous les objets d'une collection en des objets du type fourni. Si il n'y arrive pas, une exception est levée. </a:t>
            </a:r>
            <a:endParaRPr lang="fr-FR" dirty="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07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D34C3-BF76-84D4-19F5-9FD72D84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LINQ - </a:t>
            </a:r>
            <a:r>
              <a:rPr lang="fr-FR" dirty="0" err="1">
                <a:ea typeface="Calibri Light"/>
                <a:cs typeface="Calibri Light"/>
              </a:rPr>
              <a:t>Where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5B916C-E9D9-CD43-85C9-C3BE885E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2120"/>
            <a:ext cx="7892997" cy="3324843"/>
          </a:xfr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alibri"/>
                <a:ea typeface="+mn-lt"/>
                <a:cs typeface="+mn-lt"/>
              </a:rPr>
              <a:t>// Expression de requête</a:t>
            </a:r>
            <a:endParaRPr lang="fr-FR" sz="1600" dirty="0"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IEnumerable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4EC9B0"/>
                </a:solidFill>
                <a:latin typeface="Calibri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&gt; </a:t>
            </a:r>
            <a:r>
              <a:rPr lang="fr-FR" sz="160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569CD6"/>
                </a:solidFill>
                <a:latin typeface="Calibri"/>
                <a:ea typeface="+mn-lt"/>
                <a:cs typeface="+mn-lt"/>
              </a:rPr>
              <a:t>from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569CD6"/>
                </a:solidFill>
                <a:latin typeface="Calibri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Contacts</a:t>
            </a:r>
            <a:endParaRPr lang="fr-FR" sz="1600">
              <a:latin typeface="Calibri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alibri"/>
                <a:ea typeface="+mn-lt"/>
                <a:cs typeface="+mn-lt"/>
              </a:rPr>
              <a:t>                 </a:t>
            </a:r>
            <a:r>
              <a:rPr lang="fr-FR" sz="1600" dirty="0" err="1">
                <a:solidFill>
                  <a:srgbClr val="569CD6"/>
                </a:solidFill>
                <a:latin typeface="Calibri"/>
                <a:ea typeface="+mn-lt"/>
                <a:cs typeface="+mn-lt"/>
              </a:rPr>
              <a:t>where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AnneeDeNaissance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&gt;=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B5CEA8"/>
                </a:solidFill>
                <a:latin typeface="Calibri"/>
                <a:ea typeface="+mn-lt"/>
                <a:cs typeface="+mn-lt"/>
              </a:rPr>
              <a:t>1950</a:t>
            </a:r>
            <a:endParaRPr lang="fr-FR" sz="1600">
              <a:latin typeface="Calibri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569CD6"/>
                </a:solidFill>
                <a:latin typeface="Calibri"/>
                <a:ea typeface="+mn-lt"/>
                <a:cs typeface="+mn-lt"/>
              </a:rPr>
              <a:t>                 select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;</a:t>
            </a:r>
            <a:endParaRPr lang="fr-FR" sz="1600"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latin typeface="Calibri"/>
                <a:ea typeface="+mn-lt"/>
                <a:cs typeface="+mn-lt"/>
              </a:rPr>
              <a:t>// Expression de méthode</a:t>
            </a:r>
            <a:endParaRPr lang="fr-FR" sz="1600"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fr-FR" sz="160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IEnumerable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&lt;</a:t>
            </a:r>
            <a:r>
              <a:rPr lang="fr-FR" sz="1600" dirty="0">
                <a:solidFill>
                  <a:srgbClr val="4EC9B0"/>
                </a:solidFill>
                <a:latin typeface="Calibri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&gt; </a:t>
            </a:r>
            <a:r>
              <a:rPr lang="fr-FR" sz="160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Contacts</a:t>
            </a:r>
            <a:r>
              <a:rPr lang="fr-FR" sz="1600" err="1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Where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=&gt;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</a:t>
            </a:r>
            <a:r>
              <a:rPr lang="fr-FR" sz="1600" err="1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fr-FR" sz="160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AnneeDeNaissance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&gt;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=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B5CEA8"/>
                </a:solidFill>
                <a:latin typeface="Calibri"/>
                <a:ea typeface="+mn-lt"/>
                <a:cs typeface="+mn-lt"/>
              </a:rPr>
              <a:t>1950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);</a:t>
            </a:r>
            <a:endParaRPr lang="fr-FR" sz="1600">
              <a:latin typeface="Calibri"/>
              <a:cs typeface="Courier New"/>
            </a:endParaRPr>
          </a:p>
          <a:p>
            <a:pPr>
              <a:buNone/>
            </a:pPr>
            <a:endParaRPr lang="fr-FR" sz="1600" dirty="0">
              <a:solidFill>
                <a:srgbClr val="6A9955"/>
              </a:solidFill>
              <a:ea typeface="Calibri"/>
              <a:cs typeface="Calibri"/>
            </a:endParaRPr>
          </a:p>
          <a:p>
            <a:pPr>
              <a:buNone/>
            </a:pPr>
            <a:r>
              <a:rPr lang="fr-FR" sz="1600" dirty="0">
                <a:solidFill>
                  <a:srgbClr val="6A9955"/>
                </a:solidFill>
                <a:ea typeface="+mn-lt"/>
                <a:cs typeface="+mn-lt"/>
              </a:rPr>
              <a:t>// Parcours</a:t>
            </a:r>
            <a:endParaRPr lang="en-US" sz="1600" dirty="0">
              <a:latin typeface="Courier New"/>
              <a:cs typeface="Courier New"/>
            </a:endParaRPr>
          </a:p>
          <a:p>
            <a:pPr>
              <a:buNone/>
            </a:pPr>
            <a:r>
              <a:rPr lang="fr-FR" sz="1600" err="1">
                <a:solidFill>
                  <a:srgbClr val="C586C0"/>
                </a:solidFill>
                <a:latin typeface="Calibri"/>
                <a:ea typeface="+mn-lt"/>
                <a:cs typeface="+mn-lt"/>
              </a:rPr>
              <a:t>foreach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fr-FR" sz="1600" dirty="0">
                <a:solidFill>
                  <a:srgbClr val="4EC9B0"/>
                </a:solidFill>
                <a:latin typeface="Calibri"/>
                <a:ea typeface="+mn-lt"/>
                <a:cs typeface="+mn-lt"/>
              </a:rPr>
              <a:t>Contact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dirty="0">
                <a:solidFill>
                  <a:srgbClr val="C586C0"/>
                </a:solidFill>
                <a:latin typeface="Calibri"/>
                <a:ea typeface="+mn-lt"/>
                <a:cs typeface="+mn-lt"/>
              </a:rPr>
              <a:t>in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 </a:t>
            </a:r>
            <a:r>
              <a:rPr lang="fr-FR" sz="160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QueryResult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)</a:t>
            </a:r>
            <a:endParaRPr lang="fr-FR" sz="1600">
              <a:latin typeface="Calibri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{</a:t>
            </a:r>
            <a:endParaRPr lang="fr-FR" sz="1600">
              <a:latin typeface="Calibri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  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Console</a:t>
            </a:r>
            <a:r>
              <a:rPr lang="fr-FR" sz="1600" dirty="0" err="1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WriteLine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(</a:t>
            </a:r>
            <a:r>
              <a:rPr lang="fr-FR" sz="1600" dirty="0">
                <a:solidFill>
                  <a:srgbClr val="CE9178"/>
                </a:solidFill>
                <a:latin typeface="Calibri"/>
                <a:ea typeface="+mn-lt"/>
                <a:cs typeface="+mn-lt"/>
              </a:rPr>
              <a:t>" {0} {1} : {2}"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Nom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Prenom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c</a:t>
            </a:r>
            <a:r>
              <a:rPr lang="fr-FR" sz="1600" dirty="0" err="1">
                <a:solidFill>
                  <a:srgbClr val="D4D4D4"/>
                </a:solidFill>
                <a:latin typeface="Calibri"/>
                <a:ea typeface="+mn-lt"/>
                <a:cs typeface="+mn-lt"/>
              </a:rPr>
              <a:t>.</a:t>
            </a:r>
            <a:r>
              <a:rPr lang="fr-FR" sz="1600" dirty="0" err="1">
                <a:solidFill>
                  <a:srgbClr val="9CDCFE"/>
                </a:solidFill>
                <a:latin typeface="Calibri"/>
                <a:ea typeface="+mn-lt"/>
                <a:cs typeface="+mn-lt"/>
              </a:rPr>
              <a:t>AnneeDeNaissance</a:t>
            </a: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);</a:t>
            </a:r>
            <a:endParaRPr lang="fr-FR" sz="1600">
              <a:latin typeface="Calibri"/>
              <a:cs typeface="Courier New"/>
            </a:endParaRPr>
          </a:p>
          <a:p>
            <a:pPr>
              <a:buNone/>
            </a:pPr>
            <a:r>
              <a:rPr lang="fr-FR" sz="1600" dirty="0">
                <a:solidFill>
                  <a:srgbClr val="CCCCCC"/>
                </a:solidFill>
                <a:latin typeface="Calibri"/>
                <a:ea typeface="+mn-lt"/>
                <a:cs typeface="+mn-lt"/>
              </a:rPr>
              <a:t>}</a:t>
            </a:r>
            <a:endParaRPr lang="fr-FR" sz="1600">
              <a:latin typeface="Calibri"/>
              <a:cs typeface="Courier New"/>
            </a:endParaRPr>
          </a:p>
          <a:p>
            <a:pPr marL="0" indent="0">
              <a:buNone/>
            </a:pPr>
            <a:endParaRPr lang="fr-FR" sz="1600" dirty="0">
              <a:solidFill>
                <a:srgbClr val="6A9955"/>
              </a:solidFill>
              <a:latin typeface="Courier New"/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6D271B-804D-B9E7-EC09-B86FA6C5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82C2E5-04A2-A066-7A00-B2F4F20F800C}"/>
              </a:ext>
            </a:extLst>
          </p:cNvPr>
          <p:cNvSpPr txBox="1"/>
          <p:nvPr/>
        </p:nvSpPr>
        <p:spPr>
          <a:xfrm>
            <a:off x="769465" y="1542528"/>
            <a:ext cx="73557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 panose="020F0502020204030204"/>
                <a:cs typeface="Calibri" panose="020F0502020204030204"/>
              </a:rPr>
              <a:t>Cet opérateur va filtrer les objets d'une collection sur base d'une expression lambda fournie. </a:t>
            </a:r>
            <a:endParaRPr lang="fr-FR" dirty="0" err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209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2DD44-4E94-4193-B38E-44EA93C6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Types anonymes &amp; var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BD6E3-8978-5F57-B330-18622DEDC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4072"/>
            <a:ext cx="7892997" cy="208423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dirty="0">
                <a:ea typeface="Calibri"/>
                <a:cs typeface="Calibri"/>
              </a:rPr>
              <a:t>Existence d'un mot clé var </a:t>
            </a:r>
            <a:endParaRPr lang="fr-F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Définition d'une variable dont le type sera déduit à la compilation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Etrange non ? Du non typé dans un langage typé ? </a:t>
            </a:r>
            <a:r>
              <a:rPr lang="fr-FR" dirty="0" err="1">
                <a:ea typeface="Calibri"/>
                <a:cs typeface="Calibri"/>
              </a:rPr>
              <a:t>Pq</a:t>
            </a:r>
            <a:r>
              <a:rPr lang="fr-FR" dirty="0">
                <a:ea typeface="Calibri"/>
                <a:cs typeface="Calibri"/>
              </a:rPr>
              <a:t> ?</a:t>
            </a:r>
            <a:endParaRPr lang="fr-FR" dirty="0"/>
          </a:p>
          <a:p>
            <a:r>
              <a:rPr lang="fr-FR" dirty="0">
                <a:ea typeface="Calibri"/>
                <a:cs typeface="Calibri"/>
              </a:rPr>
              <a:t>Nécessaire pour les types anonymes renvoyés par l'opérateur select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Si je souhaite ne renvoyer que certaines colonnes 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Je dois alors créer une classe ne contenant que ces colonnes 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fr-FR" dirty="0">
                <a:ea typeface="Calibri"/>
                <a:cs typeface="Calibri"/>
              </a:rPr>
              <a:t>Grâce aux types anonymes et à var, je ne serai pas obligé de le faire ! </a:t>
            </a:r>
          </a:p>
          <a:p>
            <a:r>
              <a:rPr lang="fr-FR" b="1" dirty="0">
                <a:ea typeface="Calibri"/>
                <a:cs typeface="Calibri"/>
              </a:rPr>
              <a:t>Ne pas utiliser var quand cela n'est pas nécessaire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F9C5C7-981D-CDA6-7D57-108EBBA8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7A66587-2DA3-4C1F-B178-F41A23BF553C}"/>
              </a:ext>
            </a:extLst>
          </p:cNvPr>
          <p:cNvSpPr txBox="1"/>
          <p:nvPr/>
        </p:nvSpPr>
        <p:spPr>
          <a:xfrm>
            <a:off x="290945" y="3685310"/>
            <a:ext cx="3448521" cy="24006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>
                <a:latin typeface="Droid Sans Mono"/>
              </a:rPr>
            </a:b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</a:t>
            </a:r>
            <a:r>
              <a:rPr lang="en-US" sz="1600" dirty="0" err="1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 sera un </a:t>
            </a:r>
            <a:r>
              <a:rPr lang="en-US" sz="1600" dirty="0" err="1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entier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déduit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 à la compilation</a:t>
            </a:r>
            <a:endParaRPr lang="fr-FR" sz="1600" dirty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urier New"/>
                <a:ea typeface="+mn-lt"/>
                <a:cs typeface="+mn-lt"/>
              </a:rPr>
              <a:t>5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en-US" sz="1600">
              <a:latin typeface="Courier New"/>
              <a:ea typeface="+mn-lt"/>
              <a:cs typeface="+mn-lt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// </a:t>
            </a:r>
            <a:r>
              <a:rPr lang="en-US" sz="1600" err="1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 sera </a:t>
            </a:r>
            <a:r>
              <a:rPr lang="en-US" sz="1600" err="1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une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 string </a:t>
            </a:r>
            <a:r>
              <a:rPr lang="en-US" sz="1600" err="1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déduite</a:t>
            </a:r>
            <a:r>
              <a:rPr lang="en-US" sz="1600" dirty="0">
                <a:solidFill>
                  <a:srgbClr val="6A9955"/>
                </a:solidFill>
                <a:latin typeface="Courier New"/>
                <a:ea typeface="+mn-lt"/>
                <a:cs typeface="+mn-lt"/>
              </a:rPr>
              <a:t> à la compilation</a:t>
            </a:r>
            <a:endParaRPr lang="en-US" sz="160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urier New"/>
                <a:ea typeface="+mn-lt"/>
                <a:cs typeface="+mn-lt"/>
              </a:rPr>
              <a:t>var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9CDCFE"/>
                </a:solidFill>
                <a:latin typeface="Courier New"/>
                <a:ea typeface="+mn-lt"/>
                <a:cs typeface="+mn-lt"/>
              </a:rPr>
              <a:t>s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urier New"/>
                <a:ea typeface="+mn-lt"/>
                <a:cs typeface="+mn-lt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urier New"/>
                <a:ea typeface="+mn-lt"/>
                <a:cs typeface="+mn-lt"/>
              </a:rPr>
              <a:t>"Hello"</a:t>
            </a:r>
            <a:r>
              <a:rPr lang="en-US" sz="1600" dirty="0">
                <a:solidFill>
                  <a:srgbClr val="CCCCCC"/>
                </a:solidFill>
                <a:latin typeface="Courier New"/>
                <a:ea typeface="+mn-lt"/>
                <a:cs typeface="+mn-lt"/>
              </a:rPr>
              <a:t>;</a:t>
            </a:r>
            <a:endParaRPr lang="en-US" sz="1600">
              <a:latin typeface="Courier New"/>
              <a:ea typeface="+mn-lt"/>
              <a:cs typeface="+mn-lt"/>
            </a:endParaRPr>
          </a:p>
          <a:p>
            <a:endParaRPr lang="en-US" dirty="0">
              <a:latin typeface="Droid Sans Mono"/>
            </a:endParaRP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5B2197-6A0A-82CD-D333-A4D178109AB1}"/>
              </a:ext>
            </a:extLst>
          </p:cNvPr>
          <p:cNvSpPr txBox="1"/>
          <p:nvPr/>
        </p:nvSpPr>
        <p:spPr>
          <a:xfrm>
            <a:off x="4881838" y="3685310"/>
            <a:ext cx="363744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public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class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4EC9B0"/>
                </a:solidFill>
                <a:latin typeface="Courier New"/>
                <a:cs typeface="Courier New"/>
              </a:rPr>
              <a:t>Contact</a:t>
            </a:r>
          </a:p>
          <a:p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{ </a:t>
            </a:r>
          </a:p>
          <a:p>
            <a:r>
              <a:rPr lang="en-US" sz="1200">
                <a:solidFill>
                  <a:srgbClr val="569CD6"/>
                </a:solidFill>
                <a:latin typeface="Courier New"/>
                <a:cs typeface="Courier New"/>
              </a:rPr>
              <a:t>   public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urier New"/>
                <a:cs typeface="Courier New"/>
              </a:rPr>
              <a:t>Nom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>
                <a:solidFill>
                  <a:srgbClr val="CCCCCC"/>
                </a:solidFill>
                <a:latin typeface="Courier New"/>
                <a:cs typeface="Courier New"/>
              </a:rPr>
              <a:t>{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;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set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; }</a:t>
            </a:r>
            <a:endParaRPr lang="en-US"/>
          </a:p>
          <a:p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   public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urier New"/>
                <a:cs typeface="Courier New"/>
              </a:rPr>
              <a:t>Prenom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{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;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set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; }</a:t>
            </a:r>
          </a:p>
          <a:p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   public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string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urier New"/>
                <a:cs typeface="Courier New"/>
              </a:rPr>
              <a:t>Email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{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;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set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; }</a:t>
            </a:r>
          </a:p>
          <a:p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   public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int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urier New"/>
                <a:cs typeface="Courier New"/>
              </a:rPr>
              <a:t>AnneeDeNaissance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 {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get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; </a:t>
            </a:r>
            <a:r>
              <a:rPr lang="en-US" sz="1200" dirty="0">
                <a:solidFill>
                  <a:srgbClr val="569CD6"/>
                </a:solidFill>
                <a:latin typeface="Courier New"/>
                <a:cs typeface="Courier New"/>
              </a:rPr>
              <a:t>          set</a:t>
            </a:r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sz="1200" dirty="0">
                <a:solidFill>
                  <a:srgbClr val="CCCCCC"/>
                </a:solidFill>
                <a:latin typeface="Courier New"/>
                <a:cs typeface="Courier New"/>
              </a:rPr>
              <a:t>}</a:t>
            </a:r>
          </a:p>
          <a:p>
            <a:endParaRPr lang="en-US">
              <a:solidFill>
                <a:srgbClr val="CCCCCC"/>
              </a:solidFill>
              <a:latin typeface="Droid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30743642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21E148-EA4E-4399-BD2A-912BDFA58F70}">
  <ds:schemaRefs>
    <ds:schemaRef ds:uri="2a7d4fea-2b4e-4a2e-9c21-fac9bc5f4d18"/>
    <ds:schemaRef ds:uri="7a56ee12-99f1-4a87-ab15-e35f9667cf03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16E3B3-98C9-4D78-81CB-15FA6C1EA8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AC2F00-AA40-42A8-BA52-17FAC36539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Application>Microsoft Office PowerPoint</Application>
  <PresentationFormat>Affichage à l'écran (4:3)</PresentationFormat>
  <Slides>26</Slides>
  <Notes>4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27" baseType="lpstr">
      <vt:lpstr>secteursciencesEtTechVinci</vt:lpstr>
      <vt:lpstr>BINV3140-A  .NET Outils et Concepts d’Application d’Entreprise</vt:lpstr>
      <vt:lpstr>Données de présentation</vt:lpstr>
      <vt:lpstr>LINQ - Exemple</vt:lpstr>
      <vt:lpstr>LINQ – mode d'exécution </vt:lpstr>
      <vt:lpstr>LINQ – expression lambda</vt:lpstr>
      <vt:lpstr>LINQ – 2 manières d'écrire</vt:lpstr>
      <vt:lpstr>LINQ - Cast</vt:lpstr>
      <vt:lpstr>LINQ - Where</vt:lpstr>
      <vt:lpstr>Types anonymes &amp; var</vt:lpstr>
      <vt:lpstr>LINQ - Select</vt:lpstr>
      <vt:lpstr>LINQ - Distinct</vt:lpstr>
      <vt:lpstr>LINQ – SingleOrDefault / FirstOrDefault</vt:lpstr>
      <vt:lpstr>LINQ – OrderBy</vt:lpstr>
      <vt:lpstr>LINQ – Count / Min / Max/ Sum/Average</vt:lpstr>
      <vt:lpstr>LINQ – GroupBy</vt:lpstr>
      <vt:lpstr>LINQ – GroupBy</vt:lpstr>
      <vt:lpstr>LINQ - GroupBy</vt:lpstr>
      <vt:lpstr>LINQ – Join</vt:lpstr>
      <vt:lpstr>LINQ – Join</vt:lpstr>
      <vt:lpstr>LINQ – Join</vt:lpstr>
      <vt:lpstr>LINQ – GroupJoin</vt:lpstr>
      <vt:lpstr>LINQ – GroupJoin</vt:lpstr>
      <vt:lpstr>LINQ – clés composites</vt:lpstr>
      <vt:lpstr>LINQ – Multiple FROM</vt:lpstr>
      <vt:lpstr>Méthodes d'extension</vt:lpstr>
      <vt:lpstr>Méthodes d'extension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revision>1023</cp:revision>
  <cp:lastPrinted>2012-09-12T14:58:42Z</cp:lastPrinted>
  <dcterms:created xsi:type="dcterms:W3CDTF">2011-03-16T09:08:07Z</dcterms:created>
  <dcterms:modified xsi:type="dcterms:W3CDTF">2024-09-23T06:45:37Z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