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2" r:id="rId6"/>
    <p:sldId id="264" r:id="rId7"/>
    <p:sldId id="265" r:id="rId8"/>
    <p:sldId id="266" r:id="rId9"/>
    <p:sldId id="267" r:id="rId10"/>
    <p:sldId id="270" r:id="rId11"/>
    <p:sldId id="271" r:id="rId12"/>
    <p:sldId id="263" r:id="rId13"/>
    <p:sldId id="268" r:id="rId14"/>
    <p:sldId id="269" r:id="rId15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0865F"/>
    <a:srgbClr val="BE006E"/>
    <a:srgbClr val="00639C"/>
    <a:srgbClr val="8FBC13"/>
    <a:srgbClr val="EC7405"/>
    <a:srgbClr val="2DE176"/>
    <a:srgbClr val="5F5587"/>
    <a:srgbClr val="008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5C71BC-D104-7D4A-5BB6-E3B3A857DE38}" v="1" dt="2024-10-07T08:45:43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39A138B-1198-43DF-A856-367D835E1A11}" type="datetimeFigureOut">
              <a:rPr lang="fr-BE"/>
              <a:pPr>
                <a:defRPr/>
              </a:pPr>
              <a:t>07-10-24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C568909-3739-4CA0-AAFC-0F28AA6748DE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8416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5FE4062-CC6D-442E-8434-EC6F0ABF824A}" type="datetimeFigureOut">
              <a:rPr lang="fr-BE"/>
              <a:pPr>
                <a:defRPr/>
              </a:pPr>
              <a:t>07-10-24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82" tIns="47791" rIns="95582" bIns="47791" rtlCol="0" anchor="ctr"/>
          <a:lstStyle/>
          <a:p>
            <a:pPr lvl="0"/>
            <a:endParaRPr lang="fr-B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0816"/>
            <a:ext cx="5679440" cy="4606828"/>
          </a:xfrm>
          <a:prstGeom prst="rect">
            <a:avLst/>
          </a:prstGeom>
        </p:spPr>
        <p:txBody>
          <a:bodyPr vert="horz" lIns="95582" tIns="47791" rIns="95582" bIns="4779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r-B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FA71FD2-C3C3-4873-84E9-64B7AADEDA6C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4108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BE">
                <a:ea typeface="Calibri"/>
                <a:cs typeface="Calibri"/>
              </a:rPr>
              <a:t>Séance plus calme.</a:t>
            </a:r>
          </a:p>
          <a:p>
            <a:pPr>
              <a:spcBef>
                <a:spcPct val="0"/>
              </a:spcBef>
            </a:pPr>
            <a:r>
              <a:rPr lang="fr-BE" dirty="0">
                <a:ea typeface="Calibri"/>
                <a:cs typeface="Calibri"/>
              </a:rPr>
              <a:t>Juste un petit exercice </a:t>
            </a:r>
            <a:r>
              <a:rPr lang="fr-BE" dirty="0" err="1">
                <a:ea typeface="Calibri"/>
                <a:cs typeface="Calibri"/>
              </a:rPr>
              <a:t>delegate</a:t>
            </a:r>
          </a:p>
        </p:txBody>
      </p:sp>
      <p:sp>
        <p:nvSpPr>
          <p:cNvPr id="16387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76606" indent="-298694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94778" indent="-238956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72689" indent="-238956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150600" indent="-238956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628511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3106423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584334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4062245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0D62C55-3CC6-4008-85F4-F79A5D8B01D5}" type="slidenum">
              <a:rPr lang="fr-BE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F8AA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85929" y="1499012"/>
            <a:ext cx="5572142" cy="2387600"/>
          </a:xfrm>
        </p:spPr>
        <p:txBody>
          <a:bodyPr anchor="b"/>
          <a:lstStyle>
            <a:lvl1pPr algn="ctr">
              <a:defRPr sz="4500" b="1" spc="225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AJOUTER UN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43469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1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Organigramme : Délai 3"/>
          <p:cNvSpPr/>
          <p:nvPr/>
        </p:nvSpPr>
        <p:spPr>
          <a:xfrm>
            <a:off x="0" y="-247527"/>
            <a:ext cx="2603509" cy="1216546"/>
          </a:xfrm>
          <a:custGeom>
            <a:avLst/>
            <a:gdLst>
              <a:gd name="connsiteX0" fmla="*/ 0 w 3136875"/>
              <a:gd name="connsiteY0" fmla="*/ 0 h 2509094"/>
              <a:gd name="connsiteX1" fmla="*/ 1568438 w 3136875"/>
              <a:gd name="connsiteY1" fmla="*/ 0 h 2509094"/>
              <a:gd name="connsiteX2" fmla="*/ 3136876 w 3136875"/>
              <a:gd name="connsiteY2" fmla="*/ 1254547 h 2509094"/>
              <a:gd name="connsiteX3" fmla="*/ 1568438 w 3136875"/>
              <a:gd name="connsiteY3" fmla="*/ 2509094 h 2509094"/>
              <a:gd name="connsiteX4" fmla="*/ 0 w 3136875"/>
              <a:gd name="connsiteY4" fmla="*/ 2509094 h 2509094"/>
              <a:gd name="connsiteX5" fmla="*/ 0 w 3136875"/>
              <a:gd name="connsiteY5" fmla="*/ 0 h 2509094"/>
              <a:gd name="connsiteX0" fmla="*/ 8878 w 3145754"/>
              <a:gd name="connsiteY0" fmla="*/ 0 h 2509094"/>
              <a:gd name="connsiteX1" fmla="*/ 1577316 w 3145754"/>
              <a:gd name="connsiteY1" fmla="*/ 0 h 2509094"/>
              <a:gd name="connsiteX2" fmla="*/ 3145754 w 3145754"/>
              <a:gd name="connsiteY2" fmla="*/ 1254547 h 2509094"/>
              <a:gd name="connsiteX3" fmla="*/ 1577316 w 3145754"/>
              <a:gd name="connsiteY3" fmla="*/ 2509094 h 2509094"/>
              <a:gd name="connsiteX4" fmla="*/ 8878 w 3145754"/>
              <a:gd name="connsiteY4" fmla="*/ 2509094 h 2509094"/>
              <a:gd name="connsiteX5" fmla="*/ 0 w 3145754"/>
              <a:gd name="connsiteY5" fmla="*/ 1213443 h 2509094"/>
              <a:gd name="connsiteX6" fmla="*/ 8878 w 3145754"/>
              <a:gd name="connsiteY6" fmla="*/ 0 h 2509094"/>
              <a:gd name="connsiteX0" fmla="*/ 8878 w 3145754"/>
              <a:gd name="connsiteY0" fmla="*/ 0 h 2509094"/>
              <a:gd name="connsiteX1" fmla="*/ 3145754 w 3145754"/>
              <a:gd name="connsiteY1" fmla="*/ 1254547 h 2509094"/>
              <a:gd name="connsiteX2" fmla="*/ 1577316 w 3145754"/>
              <a:gd name="connsiteY2" fmla="*/ 2509094 h 2509094"/>
              <a:gd name="connsiteX3" fmla="*/ 8878 w 3145754"/>
              <a:gd name="connsiteY3" fmla="*/ 2509094 h 2509094"/>
              <a:gd name="connsiteX4" fmla="*/ 0 w 3145754"/>
              <a:gd name="connsiteY4" fmla="*/ 1213443 h 2509094"/>
              <a:gd name="connsiteX5" fmla="*/ 8878 w 3145754"/>
              <a:gd name="connsiteY5" fmla="*/ 0 h 2509094"/>
              <a:gd name="connsiteX0" fmla="*/ 0 w 3145754"/>
              <a:gd name="connsiteY0" fmla="*/ 140083 h 1435734"/>
              <a:gd name="connsiteX1" fmla="*/ 3145754 w 3145754"/>
              <a:gd name="connsiteY1" fmla="*/ 181187 h 1435734"/>
              <a:gd name="connsiteX2" fmla="*/ 1577316 w 3145754"/>
              <a:gd name="connsiteY2" fmla="*/ 1435734 h 1435734"/>
              <a:gd name="connsiteX3" fmla="*/ 8878 w 3145754"/>
              <a:gd name="connsiteY3" fmla="*/ 1435734 h 1435734"/>
              <a:gd name="connsiteX4" fmla="*/ 0 w 3145754"/>
              <a:gd name="connsiteY4" fmla="*/ 140083 h 1435734"/>
              <a:gd name="connsiteX0" fmla="*/ 0 w 3145754"/>
              <a:gd name="connsiteY0" fmla="*/ 70636 h 1366287"/>
              <a:gd name="connsiteX1" fmla="*/ 3145754 w 3145754"/>
              <a:gd name="connsiteY1" fmla="*/ 111740 h 1366287"/>
              <a:gd name="connsiteX2" fmla="*/ 1577316 w 3145754"/>
              <a:gd name="connsiteY2" fmla="*/ 1366287 h 1366287"/>
              <a:gd name="connsiteX3" fmla="*/ 8878 w 3145754"/>
              <a:gd name="connsiteY3" fmla="*/ 1366287 h 1366287"/>
              <a:gd name="connsiteX4" fmla="*/ 0 w 3145754"/>
              <a:gd name="connsiteY4" fmla="*/ 70636 h 1366287"/>
              <a:gd name="connsiteX0" fmla="*/ 233347 w 3379101"/>
              <a:gd name="connsiteY0" fmla="*/ 70636 h 1366287"/>
              <a:gd name="connsiteX1" fmla="*/ 3379101 w 3379101"/>
              <a:gd name="connsiteY1" fmla="*/ 111740 h 1366287"/>
              <a:gd name="connsiteX2" fmla="*/ 1810663 w 3379101"/>
              <a:gd name="connsiteY2" fmla="*/ 1366287 h 1366287"/>
              <a:gd name="connsiteX3" fmla="*/ 242225 w 3379101"/>
              <a:gd name="connsiteY3" fmla="*/ 1366287 h 1366287"/>
              <a:gd name="connsiteX4" fmla="*/ 233347 w 3379101"/>
              <a:gd name="connsiteY4" fmla="*/ 345018 h 1366287"/>
              <a:gd name="connsiteX5" fmla="*/ 233347 w 3379101"/>
              <a:gd name="connsiteY5" fmla="*/ 70636 h 1366287"/>
              <a:gd name="connsiteX0" fmla="*/ 298911 w 3444665"/>
              <a:gd name="connsiteY0" fmla="*/ 298301 h 1319570"/>
              <a:gd name="connsiteX1" fmla="*/ 3444665 w 3444665"/>
              <a:gd name="connsiteY1" fmla="*/ 65023 h 1319570"/>
              <a:gd name="connsiteX2" fmla="*/ 1876227 w 3444665"/>
              <a:gd name="connsiteY2" fmla="*/ 1319570 h 1319570"/>
              <a:gd name="connsiteX3" fmla="*/ 307789 w 3444665"/>
              <a:gd name="connsiteY3" fmla="*/ 1319570 h 1319570"/>
              <a:gd name="connsiteX4" fmla="*/ 298911 w 3444665"/>
              <a:gd name="connsiteY4" fmla="*/ 298301 h 1319570"/>
              <a:gd name="connsiteX0" fmla="*/ 298911 w 3444665"/>
              <a:gd name="connsiteY0" fmla="*/ 277227 h 1298496"/>
              <a:gd name="connsiteX1" fmla="*/ 3444665 w 3444665"/>
              <a:gd name="connsiteY1" fmla="*/ 43949 h 1298496"/>
              <a:gd name="connsiteX2" fmla="*/ 1876227 w 3444665"/>
              <a:gd name="connsiteY2" fmla="*/ 1298496 h 1298496"/>
              <a:gd name="connsiteX3" fmla="*/ 307789 w 3444665"/>
              <a:gd name="connsiteY3" fmla="*/ 1298496 h 1298496"/>
              <a:gd name="connsiteX4" fmla="*/ 298911 w 3444665"/>
              <a:gd name="connsiteY4" fmla="*/ 277227 h 1298496"/>
              <a:gd name="connsiteX0" fmla="*/ 109560 w 3255314"/>
              <a:gd name="connsiteY0" fmla="*/ 277227 h 1298496"/>
              <a:gd name="connsiteX1" fmla="*/ 3255314 w 3255314"/>
              <a:gd name="connsiteY1" fmla="*/ 43949 h 1298496"/>
              <a:gd name="connsiteX2" fmla="*/ 1686876 w 3255314"/>
              <a:gd name="connsiteY2" fmla="*/ 1298496 h 1298496"/>
              <a:gd name="connsiteX3" fmla="*/ 118438 w 3255314"/>
              <a:gd name="connsiteY3" fmla="*/ 1298496 h 1298496"/>
              <a:gd name="connsiteX4" fmla="*/ 109560 w 3255314"/>
              <a:gd name="connsiteY4" fmla="*/ 277227 h 1298496"/>
              <a:gd name="connsiteX0" fmla="*/ 0 w 3145754"/>
              <a:gd name="connsiteY0" fmla="*/ 277227 h 1298496"/>
              <a:gd name="connsiteX1" fmla="*/ 3145754 w 3145754"/>
              <a:gd name="connsiteY1" fmla="*/ 43949 h 1298496"/>
              <a:gd name="connsiteX2" fmla="*/ 1577316 w 3145754"/>
              <a:gd name="connsiteY2" fmla="*/ 1298496 h 1298496"/>
              <a:gd name="connsiteX3" fmla="*/ 8878 w 3145754"/>
              <a:gd name="connsiteY3" fmla="*/ 1298496 h 1298496"/>
              <a:gd name="connsiteX4" fmla="*/ 0 w 3145754"/>
              <a:gd name="connsiteY4" fmla="*/ 277227 h 1298496"/>
              <a:gd name="connsiteX0" fmla="*/ 0 w 3138017"/>
              <a:gd name="connsiteY0" fmla="*/ 390500 h 1289849"/>
              <a:gd name="connsiteX1" fmla="*/ 3138017 w 3138017"/>
              <a:gd name="connsiteY1" fmla="*/ 35302 h 1289849"/>
              <a:gd name="connsiteX2" fmla="*/ 1569579 w 3138017"/>
              <a:gd name="connsiteY2" fmla="*/ 1289849 h 1289849"/>
              <a:gd name="connsiteX3" fmla="*/ 1141 w 3138017"/>
              <a:gd name="connsiteY3" fmla="*/ 1289849 h 1289849"/>
              <a:gd name="connsiteX4" fmla="*/ 0 w 3138017"/>
              <a:gd name="connsiteY4" fmla="*/ 390500 h 1289849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083862"/>
              <a:gd name="connsiteY0" fmla="*/ 230111 h 1216546"/>
              <a:gd name="connsiteX1" fmla="*/ 3083862 w 3083862"/>
              <a:gd name="connsiteY1" fmla="*/ 49085 h 1216546"/>
              <a:gd name="connsiteX2" fmla="*/ 1569579 w 3083862"/>
              <a:gd name="connsiteY2" fmla="*/ 1216546 h 1216546"/>
              <a:gd name="connsiteX3" fmla="*/ 1141 w 3083862"/>
              <a:gd name="connsiteY3" fmla="*/ 1216546 h 1216546"/>
              <a:gd name="connsiteX4" fmla="*/ 0 w 3083862"/>
              <a:gd name="connsiteY4" fmla="*/ 230111 h 121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862" h="1216546">
                <a:moveTo>
                  <a:pt x="0" y="230111"/>
                </a:moveTo>
                <a:cubicBezTo>
                  <a:pt x="460922" y="203900"/>
                  <a:pt x="2820976" y="-121127"/>
                  <a:pt x="3083862" y="49085"/>
                </a:cubicBezTo>
                <a:cubicBezTo>
                  <a:pt x="3083862" y="741952"/>
                  <a:pt x="2435803" y="1216546"/>
                  <a:pt x="1569579" y="1216546"/>
                </a:cubicBezTo>
                <a:lnTo>
                  <a:pt x="1141" y="1216546"/>
                </a:lnTo>
                <a:cubicBezTo>
                  <a:pt x="1295" y="872164"/>
                  <a:pt x="3269" y="552414"/>
                  <a:pt x="0" y="2301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1" y="208580"/>
            <a:ext cx="1937818" cy="5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4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5AF2BCD9-8C1E-4E66-8775-30E9A29A7B19}" type="datetime1">
              <a:rPr lang="fr-BE" smtClean="0"/>
              <a:t>07-10-24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5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5D90FDF0-E9BD-4C4D-9DF9-BB7129EC213D}" type="datetime1">
              <a:rPr lang="fr-BE" smtClean="0"/>
              <a:t>07-10-24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94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5C565-8033-487A-964E-5CF1AE4C8B83}" type="datetime1">
              <a:rPr lang="fr-BE" smtClean="0"/>
              <a:t>07-10-24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CE 25 mars 2011– </a:t>
            </a:r>
            <a:r>
              <a:rPr lang="fr-BE" err="1"/>
              <a:t>draft</a:t>
            </a:r>
            <a:r>
              <a:rPr lang="fr-BE"/>
              <a:t>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894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0A44AFF3-37E8-42A4-9A11-0ED47FA70E14}" type="datetime1">
              <a:rPr lang="fr-BE" smtClean="0"/>
              <a:t>07-10-24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‹N°›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5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2D7AF2A9-1AEF-4F6B-8ED4-6D67EAE748CC}" type="datetime1">
              <a:rPr lang="fr-BE" smtClean="0"/>
              <a:t>07-10-24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1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CE6A2DED-1355-4313-AD4D-F8381FBCDE09}" type="datetime1">
              <a:rPr lang="fr-BE" smtClean="0"/>
              <a:t>07-10-24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9129" y="365126"/>
            <a:ext cx="6657411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613E3508-B604-4433-B905-CAD1F30DFDDE}" type="datetime1">
              <a:rPr lang="fr-BE" smtClean="0"/>
              <a:t>07-10-24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81820003-4E08-4886-A83D-6B744FD6676A}" type="datetime1">
              <a:rPr lang="fr-BE" smtClean="0"/>
              <a:t>07-10-24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6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296BDB27-B9FA-4AE3-921D-9BB41BB814E9}" type="datetime1">
              <a:rPr lang="fr-BE" smtClean="0"/>
              <a:t>07-10-24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3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43609"/>
            <a:ext cx="2949178" cy="1333831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377440"/>
            <a:ext cx="2949178" cy="349154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82AE085C-E0C3-4F6E-B0D5-CB71BE366D59}" type="datetime1">
              <a:rPr lang="fr-BE" smtClean="0"/>
              <a:t>07-10-24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0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51560"/>
            <a:ext cx="2949178" cy="1600200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651760"/>
            <a:ext cx="2949178" cy="321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535F10FF-C5CC-4E16-98D8-770C654C92D7}" type="datetime1">
              <a:rPr lang="fr-BE" smtClean="0"/>
              <a:t>07-10-24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0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C575B7-FF6E-452D-B9B2-359780976C1E}" type="datetime1">
              <a:rPr lang="fr-BE" smtClean="0"/>
              <a:t>07-10-24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675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3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>
                <a:solidFill>
                  <a:srgbClr val="0089AE"/>
                </a:solidFill>
              </a:rPr>
              <a:t>BINV314A </a:t>
            </a:r>
            <a:br>
              <a:rPr lang="fr-BE">
                <a:solidFill>
                  <a:srgbClr val="0089AE"/>
                </a:solidFill>
              </a:rPr>
            </a:br>
            <a:r>
              <a:rPr lang="fr-BE">
                <a:solidFill>
                  <a:srgbClr val="0089AE"/>
                </a:solidFill>
              </a:rPr>
              <a:t>.NET Outils et Concepts d’Application d’Entreprise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392" y="4683154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fr-BE" dirty="0" err="1"/>
              <a:t>Delegate</a:t>
            </a:r>
            <a:endParaRPr lang="fr-BE" dirty="0" err="1"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629CFD-9DCA-E650-32EA-BBD5A551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Délégués prédéfinis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E9D8EE-8386-B964-ECEE-81CF15C37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Action </a:t>
            </a:r>
            <a:r>
              <a:rPr lang="fr-FR" dirty="0" err="1">
                <a:cs typeface="Calibri"/>
              </a:rPr>
              <a:t>Delegate</a:t>
            </a:r>
            <a:endParaRPr lang="fr-FR" dirty="0" err="1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fr-FR" dirty="0">
                <a:cs typeface="Calibri"/>
              </a:rPr>
              <a:t>Idem que </a:t>
            </a:r>
            <a:r>
              <a:rPr lang="fr-FR" err="1">
                <a:cs typeface="Calibri"/>
              </a:rPr>
              <a:t>Func</a:t>
            </a:r>
            <a:r>
              <a:rPr lang="fr-FR" dirty="0">
                <a:cs typeface="Calibri"/>
              </a:rPr>
              <a:t> </a:t>
            </a:r>
            <a:r>
              <a:rPr lang="fr-FR" err="1">
                <a:cs typeface="Calibri"/>
              </a:rPr>
              <a:t>Delegate</a:t>
            </a:r>
            <a:r>
              <a:rPr lang="fr-FR" dirty="0">
                <a:cs typeface="Calibri"/>
              </a:rPr>
              <a:t> mais sans retour (</a:t>
            </a:r>
            <a:r>
              <a:rPr lang="fr-FR" err="1">
                <a:cs typeface="Calibri"/>
              </a:rPr>
              <a:t>void</a:t>
            </a:r>
            <a:r>
              <a:rPr lang="fr-FR" dirty="0">
                <a:cs typeface="Calibri"/>
              </a:rPr>
              <a:t>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r-FR" dirty="0" err="1">
                <a:cs typeface="Calibri"/>
              </a:rPr>
              <a:t>Cfr</a:t>
            </a:r>
            <a:r>
              <a:rPr lang="fr-FR" dirty="0">
                <a:cs typeface="Calibri"/>
              </a:rPr>
              <a:t> WPF (Dernière séance)</a:t>
            </a:r>
          </a:p>
          <a:p>
            <a:r>
              <a:rPr lang="fr-FR" err="1">
                <a:cs typeface="Calibri"/>
              </a:rPr>
              <a:t>Predicate</a:t>
            </a:r>
            <a:r>
              <a:rPr lang="fr-FR" dirty="0">
                <a:cs typeface="Calibri"/>
              </a:rPr>
              <a:t> </a:t>
            </a:r>
            <a:r>
              <a:rPr lang="fr-FR" err="1">
                <a:cs typeface="Calibri"/>
              </a:rPr>
              <a:t>Delegate</a:t>
            </a:r>
            <a:endParaRPr lang="fr-FR">
              <a:cs typeface="Calibri"/>
            </a:endParaRPr>
          </a:p>
          <a:p>
            <a:pPr lvl="1"/>
            <a:r>
              <a:rPr lang="fr-FR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public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delegate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bool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Predicate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&lt;</a:t>
            </a:r>
            <a:r>
              <a:rPr lang="fr-FR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in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&gt;(</a:t>
            </a:r>
            <a:r>
              <a:rPr lang="fr-FR" sz="1600" dirty="0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obj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);</a:t>
            </a:r>
            <a:endParaRPr lang="fr-FR" sz="1600">
              <a:solidFill>
                <a:srgbClr val="CCCCCC"/>
              </a:solidFill>
              <a:latin typeface="Courier New"/>
              <a:ea typeface="+mn-lt"/>
              <a:cs typeface="+mn-lt"/>
            </a:endParaRPr>
          </a:p>
          <a:p>
            <a:pPr lvl="1"/>
            <a:r>
              <a:rPr lang="fr-FR" dirty="0">
                <a:latin typeface="Calibri"/>
                <a:ea typeface="+mn-lt"/>
                <a:cs typeface="+mn-lt"/>
              </a:rPr>
              <a:t>T objet à comparer</a:t>
            </a:r>
          </a:p>
          <a:p>
            <a:pPr lvl="1"/>
            <a:r>
              <a:rPr lang="fr-FR" dirty="0">
                <a:latin typeface="Calibri"/>
                <a:ea typeface="+mn-lt"/>
                <a:cs typeface="+mn-lt"/>
              </a:rPr>
              <a:t>Renvoie un booléen</a:t>
            </a:r>
          </a:p>
          <a:p>
            <a:pPr lvl="1"/>
            <a:r>
              <a:rPr lang="fr-FR" dirty="0">
                <a:latin typeface="Calibri"/>
                <a:ea typeface="+mn-lt"/>
                <a:cs typeface="+mn-lt"/>
              </a:rPr>
              <a:t>Pour faire des </a:t>
            </a:r>
            <a:r>
              <a:rPr lang="fr-FR" dirty="0" err="1">
                <a:latin typeface="Calibri"/>
                <a:ea typeface="+mn-lt"/>
                <a:cs typeface="+mn-lt"/>
              </a:rPr>
              <a:t>find</a:t>
            </a:r>
            <a:r>
              <a:rPr lang="fr-FR" dirty="0">
                <a:latin typeface="Calibri"/>
                <a:ea typeface="+mn-lt"/>
                <a:cs typeface="+mn-lt"/>
              </a:rPr>
              <a:t>, </a:t>
            </a:r>
            <a:r>
              <a:rPr lang="fr-FR" dirty="0" err="1">
                <a:latin typeface="Calibri"/>
                <a:ea typeface="+mn-lt"/>
                <a:cs typeface="+mn-lt"/>
              </a:rPr>
              <a:t>filter</a:t>
            </a:r>
            <a:r>
              <a:rPr lang="fr-FR" dirty="0">
                <a:latin typeface="Calibri"/>
                <a:ea typeface="+mn-lt"/>
                <a:cs typeface="+mn-lt"/>
              </a:rPr>
              <a:t> , ...</a:t>
            </a:r>
          </a:p>
          <a:p>
            <a:pPr lvl="1"/>
            <a:r>
              <a:rPr lang="fr-FR" b="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Peu utilisé dans la pratique car les expressions lambda sont là !</a:t>
            </a:r>
          </a:p>
          <a:p>
            <a:pPr lvl="1"/>
            <a:endParaRPr lang="fr-FR" sz="1600" dirty="0">
              <a:solidFill>
                <a:srgbClr val="CCCCCC"/>
              </a:solidFill>
              <a:latin typeface="Courier New"/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fr-FR" dirty="0">
              <a:ea typeface="+mn-lt"/>
              <a:cs typeface="+mn-l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8A3704-B9BA-3050-5605-F8D6AE23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85913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67A99-FF9B-27E4-659A-7F7E01B6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Calibri Light"/>
                <a:cs typeface="Calibri Light"/>
              </a:rPr>
              <a:t>Predicate Delegate - Exemple</a:t>
            </a:r>
            <a:endParaRPr lang="fr-FR" dirty="0">
              <a:ea typeface="Calibri Light"/>
              <a:cs typeface="Calibri Ligh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9A464F-8912-28D4-E8F1-6D156075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11</a:t>
            </a:fld>
            <a:endParaRPr lang="fr-BE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5743397-685E-237E-EF51-633AF20FDFE6}"/>
              </a:ext>
            </a:extLst>
          </p:cNvPr>
          <p:cNvSpPr txBox="1"/>
          <p:nvPr/>
        </p:nvSpPr>
        <p:spPr>
          <a:xfrm>
            <a:off x="769558" y="1355226"/>
            <a:ext cx="7743430" cy="50167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569CD6"/>
                </a:solidFill>
                <a:latin typeface="Courier New"/>
                <a:cs typeface="Courier New"/>
              </a:rPr>
              <a:t>public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569CD6"/>
                </a:solidFill>
                <a:latin typeface="Courier New"/>
                <a:cs typeface="Courier New"/>
              </a:rPr>
              <a:t>static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569CD6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DCDCAA"/>
                </a:solidFill>
                <a:latin typeface="Courier New"/>
                <a:cs typeface="Courier New"/>
              </a:rPr>
              <a:t>Main</a:t>
            </a:r>
            <a:r>
              <a:rPr lang="en-US" sz="1600">
                <a:solidFill>
                  <a:srgbClr val="CCCCCC"/>
                </a:solidFill>
                <a:latin typeface="Courier New"/>
                <a:cs typeface="Courier New"/>
              </a:rPr>
              <a:t>() {</a:t>
            </a:r>
            <a:endParaRPr lang="en-US" sz="1600" dirty="0">
              <a:solidFill>
                <a:srgbClr val="CCCCCC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6A9955"/>
                </a:solidFill>
                <a:latin typeface="Courier New"/>
                <a:cs typeface="Courier New"/>
              </a:rPr>
              <a:t>  // Create an array of Point structures.</a:t>
            </a:r>
          </a:p>
          <a:p>
            <a:r>
              <a:rPr lang="en-US" sz="1600">
                <a:solidFill>
                  <a:srgbClr val="9CDCFE"/>
                </a:solidFill>
                <a:latin typeface="Courier New"/>
                <a:cs typeface="Courier New"/>
              </a:rPr>
              <a:t>  Point</a:t>
            </a:r>
            <a:r>
              <a:rPr lang="en-US" sz="1600">
                <a:solidFill>
                  <a:srgbClr val="CCCCCC"/>
                </a:solidFill>
                <a:latin typeface="Courier New"/>
                <a:cs typeface="Courier New"/>
              </a:rPr>
              <a:t>[] </a:t>
            </a:r>
            <a:r>
              <a:rPr lang="en-US" sz="1600">
                <a:solidFill>
                  <a:srgbClr val="9CDCFE"/>
                </a:solidFill>
                <a:latin typeface="Courier New"/>
                <a:cs typeface="Courier New"/>
              </a:rPr>
              <a:t>points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lang="en-US" sz="1600">
                <a:solidFill>
                  <a:srgbClr val="CCCCCC"/>
                </a:solidFill>
                <a:latin typeface="Courier New"/>
                <a:cs typeface="Courier New"/>
              </a:rPr>
              <a:t> { </a:t>
            </a:r>
            <a:r>
              <a:rPr lang="en-US" sz="1600">
                <a:solidFill>
                  <a:srgbClr val="569CD6"/>
                </a:solidFill>
                <a:latin typeface="Courier New"/>
                <a:cs typeface="Courier New"/>
              </a:rPr>
              <a:t>new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latin typeface="Courier New"/>
                <a:cs typeface="Courier New"/>
              </a:rPr>
              <a:t>Point</a:t>
            </a:r>
            <a:r>
              <a:rPr lang="en-US" sz="1600">
                <a:solidFill>
                  <a:srgbClr val="CCCCCC"/>
                </a:solidFill>
                <a:latin typeface="Courier New"/>
                <a:cs typeface="Courier New"/>
              </a:rPr>
              <a:t>(</a:t>
            </a:r>
            <a:r>
              <a:rPr lang="en-US" sz="1600">
                <a:solidFill>
                  <a:srgbClr val="B5CEA8"/>
                </a:solidFill>
                <a:latin typeface="Courier New"/>
                <a:cs typeface="Courier New"/>
              </a:rPr>
              <a:t>100</a:t>
            </a:r>
            <a:r>
              <a:rPr lang="en-US" sz="1600">
                <a:solidFill>
                  <a:srgbClr val="CCCCCC"/>
                </a:solidFill>
                <a:latin typeface="Courier New"/>
                <a:cs typeface="Courier New"/>
              </a:rPr>
              <a:t>, </a:t>
            </a:r>
            <a:r>
              <a:rPr lang="en-US" sz="1600">
                <a:solidFill>
                  <a:srgbClr val="B5CEA8"/>
                </a:solidFill>
                <a:latin typeface="Courier New"/>
                <a:cs typeface="Courier New"/>
              </a:rPr>
              <a:t>200</a:t>
            </a:r>
            <a:r>
              <a:rPr lang="en-US" sz="1600">
                <a:solidFill>
                  <a:srgbClr val="CCCCCC"/>
                </a:solidFill>
                <a:latin typeface="Courier New"/>
                <a:cs typeface="Courier New"/>
              </a:rPr>
              <a:t>),</a:t>
            </a:r>
            <a:endParaRPr lang="en-US" sz="1600" dirty="0">
              <a:solidFill>
                <a:srgbClr val="CCCCCC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569CD6"/>
                </a:solidFill>
                <a:latin typeface="Courier New"/>
                <a:cs typeface="Courier New"/>
              </a:rPr>
              <a:t>    new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latin typeface="Courier New"/>
                <a:cs typeface="Courier New"/>
              </a:rPr>
              <a:t>Point</a:t>
            </a:r>
            <a:r>
              <a:rPr lang="en-US" sz="1600">
                <a:solidFill>
                  <a:srgbClr val="CCCCCC"/>
                </a:solidFill>
                <a:latin typeface="Courier New"/>
                <a:cs typeface="Courier New"/>
              </a:rPr>
              <a:t>(</a:t>
            </a:r>
            <a:r>
              <a:rPr lang="en-US" sz="1600">
                <a:solidFill>
                  <a:srgbClr val="B5CEA8"/>
                </a:solidFill>
                <a:latin typeface="Courier New"/>
                <a:cs typeface="Courier New"/>
              </a:rPr>
              <a:t>150</a:t>
            </a:r>
            <a:r>
              <a:rPr lang="en-US" sz="1600">
                <a:solidFill>
                  <a:srgbClr val="CCCCCC"/>
                </a:solidFill>
                <a:latin typeface="Courier New"/>
                <a:cs typeface="Courier New"/>
              </a:rPr>
              <a:t>, </a:t>
            </a:r>
            <a:r>
              <a:rPr lang="en-US" sz="1600">
                <a:solidFill>
                  <a:srgbClr val="B5CEA8"/>
                </a:solidFill>
                <a:latin typeface="Courier New"/>
                <a:cs typeface="Courier New"/>
              </a:rPr>
              <a:t>250</a:t>
            </a:r>
            <a:r>
              <a:rPr lang="en-US" sz="1600">
                <a:solidFill>
                  <a:srgbClr val="CCCCCC"/>
                </a:solidFill>
                <a:latin typeface="Courier New"/>
                <a:cs typeface="Courier New"/>
              </a:rPr>
              <a:t>), </a:t>
            </a:r>
            <a:r>
              <a:rPr lang="en-US" sz="1600">
                <a:solidFill>
                  <a:srgbClr val="569CD6"/>
                </a:solidFill>
                <a:latin typeface="Courier New"/>
                <a:cs typeface="Courier New"/>
              </a:rPr>
              <a:t>new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latin typeface="Courier New"/>
                <a:cs typeface="Courier New"/>
              </a:rPr>
              <a:t>Point</a:t>
            </a:r>
            <a:r>
              <a:rPr lang="en-US" sz="1600">
                <a:solidFill>
                  <a:srgbClr val="CCCCCC"/>
                </a:solidFill>
                <a:latin typeface="Courier New"/>
                <a:cs typeface="Courier New"/>
              </a:rPr>
              <a:t>(</a:t>
            </a:r>
            <a:r>
              <a:rPr lang="en-US" sz="1600">
                <a:solidFill>
                  <a:srgbClr val="B5CEA8"/>
                </a:solidFill>
                <a:latin typeface="Courier New"/>
                <a:cs typeface="Courier New"/>
              </a:rPr>
              <a:t>250</a:t>
            </a:r>
            <a:r>
              <a:rPr lang="en-US" sz="1600">
                <a:solidFill>
                  <a:srgbClr val="CCCCCC"/>
                </a:solidFill>
                <a:latin typeface="Courier New"/>
                <a:cs typeface="Courier New"/>
              </a:rPr>
              <a:t>, </a:t>
            </a:r>
            <a:r>
              <a:rPr lang="en-US" sz="1600">
                <a:solidFill>
                  <a:srgbClr val="B5CEA8"/>
                </a:solidFill>
                <a:latin typeface="Courier New"/>
                <a:cs typeface="Courier New"/>
              </a:rPr>
              <a:t>375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),</a:t>
            </a:r>
          </a:p>
          <a:p>
            <a:r>
              <a:rPr lang="en-US" sz="1600">
                <a:solidFill>
                  <a:srgbClr val="569CD6"/>
                </a:solidFill>
                <a:latin typeface="Courier New"/>
                <a:cs typeface="Courier New"/>
              </a:rPr>
              <a:t>    new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latin typeface="Courier New"/>
                <a:cs typeface="Courier New"/>
              </a:rPr>
              <a:t>Point</a:t>
            </a:r>
            <a:r>
              <a:rPr lang="en-US" sz="1600">
                <a:solidFill>
                  <a:srgbClr val="CCCCCC"/>
                </a:solidFill>
                <a:latin typeface="Courier New"/>
                <a:cs typeface="Courier New"/>
              </a:rPr>
              <a:t>(</a:t>
            </a:r>
            <a:r>
              <a:rPr lang="en-US" sz="1600">
                <a:solidFill>
                  <a:srgbClr val="B5CEA8"/>
                </a:solidFill>
                <a:latin typeface="Courier New"/>
                <a:cs typeface="Courier New"/>
              </a:rPr>
              <a:t>275</a:t>
            </a:r>
            <a:r>
              <a:rPr lang="en-US" sz="1600">
                <a:solidFill>
                  <a:srgbClr val="CCCCCC"/>
                </a:solidFill>
                <a:latin typeface="Courier New"/>
                <a:cs typeface="Courier New"/>
              </a:rPr>
              <a:t>, </a:t>
            </a:r>
            <a:r>
              <a:rPr lang="en-US" sz="1600">
                <a:solidFill>
                  <a:srgbClr val="B5CEA8"/>
                </a:solidFill>
                <a:latin typeface="Courier New"/>
                <a:cs typeface="Courier New"/>
              </a:rPr>
              <a:t>395</a:t>
            </a:r>
            <a:r>
              <a:rPr lang="en-US" sz="1600">
                <a:solidFill>
                  <a:srgbClr val="CCCCCC"/>
                </a:solidFill>
                <a:latin typeface="Courier New"/>
                <a:cs typeface="Courier New"/>
              </a:rPr>
              <a:t>), </a:t>
            </a:r>
            <a:r>
              <a:rPr lang="en-US" sz="1600">
                <a:solidFill>
                  <a:srgbClr val="569CD6"/>
                </a:solidFill>
                <a:latin typeface="Courier New"/>
                <a:cs typeface="Courier New"/>
              </a:rPr>
              <a:t>new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latin typeface="Courier New"/>
                <a:cs typeface="Courier New"/>
              </a:rPr>
              <a:t>Point</a:t>
            </a:r>
            <a:r>
              <a:rPr lang="en-US" sz="1600">
                <a:solidFill>
                  <a:srgbClr val="CCCCCC"/>
                </a:solidFill>
                <a:latin typeface="Courier New"/>
                <a:cs typeface="Courier New"/>
              </a:rPr>
              <a:t>(</a:t>
            </a:r>
            <a:r>
              <a:rPr lang="en-US" sz="1600">
                <a:solidFill>
                  <a:srgbClr val="B5CEA8"/>
                </a:solidFill>
                <a:latin typeface="Courier New"/>
                <a:cs typeface="Courier New"/>
              </a:rPr>
              <a:t>295</a:t>
            </a:r>
            <a:r>
              <a:rPr lang="en-US" sz="1600">
                <a:solidFill>
                  <a:srgbClr val="CCCCCC"/>
                </a:solidFill>
                <a:latin typeface="Courier New"/>
                <a:cs typeface="Courier New"/>
              </a:rPr>
              <a:t>, </a:t>
            </a:r>
            <a:r>
              <a:rPr lang="en-US" sz="1600">
                <a:solidFill>
                  <a:srgbClr val="B5CEA8"/>
                </a:solidFill>
                <a:latin typeface="Courier New"/>
                <a:cs typeface="Courier New"/>
              </a:rPr>
              <a:t>450</a:t>
            </a:r>
            <a:r>
              <a:rPr lang="en-US" sz="1600">
                <a:solidFill>
                  <a:srgbClr val="CCCCCC"/>
                </a:solidFill>
                <a:latin typeface="Courier New"/>
                <a:cs typeface="Courier New"/>
              </a:rPr>
              <a:t>) };</a:t>
            </a:r>
            <a:endParaRPr lang="en-US" sz="1600" dirty="0">
              <a:solidFill>
                <a:srgbClr val="CCCCCC"/>
              </a:solidFill>
              <a:latin typeface="Courier New"/>
              <a:cs typeface="Courier New"/>
            </a:endParaRPr>
          </a:p>
          <a:p>
            <a:br>
              <a:rPr lang="en-US" sz="1600" dirty="0">
                <a:latin typeface="Courier New"/>
              </a:rPr>
            </a:br>
            <a:r>
              <a:rPr lang="en-US" sz="1600">
                <a:solidFill>
                  <a:srgbClr val="6A9955"/>
                </a:solidFill>
                <a:latin typeface="Courier New"/>
                <a:cs typeface="Courier New"/>
              </a:rPr>
              <a:t>  // Define the Predicate&lt;T&gt; delegate.</a:t>
            </a:r>
          </a:p>
          <a:p>
            <a:r>
              <a:rPr lang="en-US" sz="1600">
                <a:solidFill>
                  <a:srgbClr val="4EC9B0"/>
                </a:solidFill>
                <a:latin typeface="Courier New"/>
                <a:cs typeface="Courier New"/>
              </a:rPr>
              <a:t>  Predicate</a:t>
            </a:r>
            <a:r>
              <a:rPr lang="en-US" sz="1600">
                <a:solidFill>
                  <a:srgbClr val="CCCCCC"/>
                </a:solidFill>
                <a:latin typeface="Courier New"/>
                <a:cs typeface="Courier New"/>
              </a:rPr>
              <a:t>&lt;</a:t>
            </a:r>
            <a:r>
              <a:rPr lang="en-US" sz="1600">
                <a:solidFill>
                  <a:srgbClr val="9CDCFE"/>
                </a:solidFill>
                <a:latin typeface="Courier New"/>
                <a:cs typeface="Courier New"/>
              </a:rPr>
              <a:t>Point</a:t>
            </a:r>
            <a:r>
              <a:rPr lang="en-US" sz="1600">
                <a:solidFill>
                  <a:srgbClr val="CCCCCC"/>
                </a:solidFill>
                <a:latin typeface="Courier New"/>
                <a:cs typeface="Courier New"/>
              </a:rPr>
              <a:t>&gt; </a:t>
            </a:r>
            <a:r>
              <a:rPr lang="en-US" sz="1600" dirty="0">
                <a:solidFill>
                  <a:srgbClr val="9CDCFE"/>
                </a:solidFill>
                <a:latin typeface="Courier New"/>
                <a:cs typeface="Courier New"/>
              </a:rPr>
              <a:t>predicate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urier New"/>
                <a:cs typeface="Courier New"/>
              </a:rPr>
              <a:t>FindPoints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>
                <a:solidFill>
                  <a:srgbClr val="6A9955"/>
                </a:solidFill>
                <a:latin typeface="Courier New"/>
                <a:cs typeface="Courier New"/>
              </a:rPr>
              <a:t>  // Find the first Point structure for which X times Y</a:t>
            </a:r>
          </a:p>
          <a:p>
            <a:r>
              <a:rPr lang="en-US" sz="1600">
                <a:solidFill>
                  <a:srgbClr val="6A9955"/>
                </a:solidFill>
                <a:latin typeface="Courier New"/>
                <a:cs typeface="Courier New"/>
              </a:rPr>
              <a:t>  // is greater than 100000.</a:t>
            </a:r>
          </a:p>
          <a:p>
            <a:r>
              <a:rPr lang="en-US" sz="1600">
                <a:solidFill>
                  <a:srgbClr val="9CDCFE"/>
                </a:solidFill>
                <a:latin typeface="Courier New"/>
                <a:cs typeface="Courier New"/>
              </a:rPr>
              <a:t>  Point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latin typeface="Courier New"/>
                <a:cs typeface="Courier New"/>
              </a:rPr>
              <a:t>first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latin typeface="Courier New"/>
                <a:cs typeface="Courier New"/>
              </a:rPr>
              <a:t>Array</a:t>
            </a:r>
            <a:r>
              <a:rPr lang="en-US" sz="1600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r>
              <a:rPr lang="en-US" sz="1600">
                <a:solidFill>
                  <a:srgbClr val="9CDCFE"/>
                </a:solidFill>
                <a:latin typeface="Courier New"/>
                <a:cs typeface="Courier New"/>
              </a:rPr>
              <a:t>Find</a:t>
            </a:r>
            <a:r>
              <a:rPr lang="en-US" sz="1600">
                <a:solidFill>
                  <a:srgbClr val="CCCCCC"/>
                </a:solidFill>
                <a:latin typeface="Courier New"/>
                <a:cs typeface="Courier New"/>
              </a:rPr>
              <a:t>(</a:t>
            </a:r>
            <a:r>
              <a:rPr lang="en-US" sz="1600">
                <a:solidFill>
                  <a:srgbClr val="9CDCFE"/>
                </a:solidFill>
                <a:latin typeface="Courier New"/>
                <a:cs typeface="Courier New"/>
              </a:rPr>
              <a:t>points</a:t>
            </a:r>
            <a:r>
              <a:rPr lang="en-US" sz="1600">
                <a:solidFill>
                  <a:srgbClr val="CCCCCC"/>
                </a:solidFill>
                <a:latin typeface="Courier New"/>
                <a:cs typeface="Courier New"/>
              </a:rPr>
              <a:t>, </a:t>
            </a:r>
            <a:r>
              <a:rPr lang="en-US" sz="1600">
                <a:solidFill>
                  <a:srgbClr val="9CDCFE"/>
                </a:solidFill>
                <a:latin typeface="Courier New"/>
                <a:cs typeface="Courier New"/>
              </a:rPr>
              <a:t>predicate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>
                <a:solidFill>
                  <a:srgbClr val="6A9955"/>
                </a:solidFill>
                <a:latin typeface="Courier New"/>
                <a:cs typeface="Courier New"/>
              </a:rPr>
              <a:t>  // Display the first structure found.</a:t>
            </a:r>
          </a:p>
          <a:p>
            <a:r>
              <a:rPr lang="en-US" sz="1600">
                <a:solidFill>
                  <a:srgbClr val="9CDCFE"/>
                </a:solidFill>
                <a:latin typeface="Courier New"/>
                <a:cs typeface="Courier New"/>
              </a:rPr>
              <a:t>  Console</a:t>
            </a:r>
            <a:r>
              <a:rPr lang="en-US" sz="1600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r>
              <a:rPr lang="en-US" sz="1600">
                <a:solidFill>
                  <a:srgbClr val="9CDCFE"/>
                </a:solidFill>
                <a:latin typeface="Courier New"/>
                <a:cs typeface="Courier New"/>
              </a:rPr>
              <a:t>WriteLine</a:t>
            </a:r>
            <a:r>
              <a:rPr lang="en-US" sz="1600">
                <a:solidFill>
                  <a:srgbClr val="CCCCCC"/>
                </a:solidFill>
                <a:latin typeface="Courier New"/>
                <a:cs typeface="Courier New"/>
              </a:rPr>
              <a:t>(</a:t>
            </a:r>
            <a:r>
              <a:rPr lang="en-US" sz="1600">
                <a:solidFill>
                  <a:srgbClr val="CE9178"/>
                </a:solidFill>
                <a:latin typeface="Courier New"/>
                <a:cs typeface="Courier New"/>
              </a:rPr>
              <a:t>"Found: X = {0}, Y = {1}"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urier New"/>
                <a:cs typeface="Courier New"/>
              </a:rPr>
              <a:t>first</a:t>
            </a:r>
            <a:r>
              <a:rPr lang="en-US" sz="1600" dirty="0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r>
              <a:rPr lang="en-US" sz="1600" dirty="0">
                <a:solidFill>
                  <a:srgbClr val="9CDCFE"/>
                </a:solidFill>
                <a:latin typeface="Courier New"/>
                <a:cs typeface="Courier New"/>
              </a:rPr>
              <a:t>X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, </a:t>
            </a:r>
            <a:r>
              <a:rPr lang="en-US" sz="1600">
                <a:solidFill>
                  <a:srgbClr val="9CDCFE"/>
                </a:solidFill>
                <a:latin typeface="Courier New"/>
                <a:cs typeface="Courier New"/>
              </a:rPr>
              <a:t>     </a:t>
            </a:r>
          </a:p>
          <a:p>
            <a:r>
              <a:rPr lang="en-US" sz="1600">
                <a:solidFill>
                  <a:srgbClr val="9CDCFE"/>
                </a:solidFill>
                <a:latin typeface="Courier New"/>
                <a:cs typeface="Courier New"/>
              </a:rPr>
              <a:t>      </a:t>
            </a:r>
            <a:r>
              <a:rPr lang="en-US" sz="1600" dirty="0">
                <a:solidFill>
                  <a:srgbClr val="9CDCFE"/>
                </a:solidFill>
                <a:latin typeface="Courier New"/>
                <a:cs typeface="Courier New"/>
              </a:rPr>
              <a:t> </a:t>
            </a:r>
            <a:r>
              <a:rPr lang="en-US" sz="1600">
                <a:solidFill>
                  <a:srgbClr val="9CDCFE"/>
                </a:solidFill>
                <a:latin typeface="Courier New"/>
                <a:cs typeface="Courier New"/>
              </a:rPr>
              <a:t>  first</a:t>
            </a:r>
            <a:r>
              <a:rPr lang="en-US" sz="1600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r>
              <a:rPr lang="en-US" sz="1600" dirty="0">
                <a:solidFill>
                  <a:srgbClr val="9CDCFE"/>
                </a:solidFill>
                <a:latin typeface="Courier New"/>
                <a:cs typeface="Courier New"/>
              </a:rPr>
              <a:t>Y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);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 sz="1600">
                <a:solidFill>
                  <a:srgbClr val="CCCCCC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CCCCCC"/>
              </a:solidFill>
              <a:latin typeface="Courier New"/>
              <a:cs typeface="Courier New"/>
            </a:endParaRPr>
          </a:p>
          <a:p>
            <a:br>
              <a:rPr lang="en-US" sz="1600" dirty="0">
                <a:latin typeface="Courier New"/>
              </a:rPr>
            </a:br>
            <a:r>
              <a:rPr lang="en-US" sz="1600">
                <a:solidFill>
                  <a:srgbClr val="569CD6"/>
                </a:solidFill>
                <a:latin typeface="Courier New"/>
                <a:cs typeface="Courier New"/>
              </a:rPr>
              <a:t>private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569CD6"/>
                </a:solidFill>
                <a:latin typeface="Courier New"/>
                <a:cs typeface="Courier New"/>
              </a:rPr>
              <a:t>static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569CD6"/>
                </a:solidFill>
                <a:latin typeface="Courier New"/>
                <a:cs typeface="Courier New"/>
              </a:rPr>
              <a:t>bool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DCDCAA"/>
                </a:solidFill>
                <a:latin typeface="Courier New"/>
                <a:cs typeface="Courier New"/>
              </a:rPr>
              <a:t>FindPoints</a:t>
            </a:r>
            <a:r>
              <a:rPr lang="en-US" sz="1600">
                <a:solidFill>
                  <a:srgbClr val="CCCCCC"/>
                </a:solidFill>
                <a:latin typeface="Courier New"/>
                <a:cs typeface="Courier New"/>
              </a:rPr>
              <a:t>(</a:t>
            </a:r>
            <a:r>
              <a:rPr lang="en-US" sz="1600">
                <a:solidFill>
                  <a:srgbClr val="9CDCFE"/>
                </a:solidFill>
                <a:latin typeface="Courier New"/>
                <a:cs typeface="Courier New"/>
              </a:rPr>
              <a:t>Point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latin typeface="Courier New"/>
                <a:cs typeface="Courier New"/>
              </a:rPr>
              <a:t>obj</a:t>
            </a:r>
            <a:r>
              <a:rPr lang="en-US" sz="1600">
                <a:solidFill>
                  <a:srgbClr val="CCCCCC"/>
                </a:solidFill>
                <a:latin typeface="Courier New"/>
                <a:cs typeface="Courier New"/>
              </a:rPr>
              <a:t>) { </a:t>
            </a:r>
            <a:endParaRPr lang="en-US" sz="1600" dirty="0">
              <a:solidFill>
                <a:srgbClr val="CCCCCC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C586C0"/>
                </a:solidFill>
                <a:latin typeface="Courier New"/>
                <a:cs typeface="Courier New"/>
              </a:rPr>
              <a:t>  return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urier New"/>
                <a:cs typeface="Courier New"/>
              </a:rPr>
              <a:t>obj</a:t>
            </a:r>
            <a:r>
              <a:rPr lang="en-US" sz="1600" dirty="0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r>
              <a:rPr lang="en-US" sz="1600" dirty="0">
                <a:solidFill>
                  <a:srgbClr val="9CDCFE"/>
                </a:solidFill>
                <a:latin typeface="Courier New"/>
                <a:cs typeface="Courier New"/>
              </a:rPr>
              <a:t>X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urier New"/>
                <a:cs typeface="Courier New"/>
              </a:rPr>
              <a:t>*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urier New"/>
                <a:cs typeface="Courier New"/>
              </a:rPr>
              <a:t>obj</a:t>
            </a:r>
            <a:r>
              <a:rPr lang="en-US" sz="1600" dirty="0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r>
              <a:rPr lang="en-US" sz="1600" dirty="0">
                <a:solidFill>
                  <a:srgbClr val="9CDCFE"/>
                </a:solidFill>
                <a:latin typeface="Courier New"/>
                <a:cs typeface="Courier New"/>
              </a:rPr>
              <a:t>Y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urier New"/>
                <a:cs typeface="Courier New"/>
              </a:rPr>
              <a:t>100000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>
                <a:solidFill>
                  <a:srgbClr val="CCCCCC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CCCCCC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CCCCCC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3998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53FFB-2ED6-4075-AC37-DF7A198D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Delegate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80C147-64BC-4525-8DD1-5898761D1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Variable contenant une référence vers une fonction </a:t>
            </a:r>
          </a:p>
          <a:p>
            <a:r>
              <a:rPr lang="fr-FR" dirty="0">
                <a:cs typeface="Calibri"/>
              </a:rPr>
              <a:t>Similaire à un pointeur de fonction mais orienté objet (type -</a:t>
            </a:r>
            <a:r>
              <a:rPr lang="fr-FR" dirty="0" err="1">
                <a:cs typeface="Calibri"/>
              </a:rPr>
              <a:t>safe</a:t>
            </a:r>
            <a:r>
              <a:rPr lang="fr-FR" dirty="0">
                <a:cs typeface="Calibri"/>
              </a:rPr>
              <a:t>)</a:t>
            </a:r>
          </a:p>
          <a:p>
            <a:pPr lvl="1"/>
            <a:r>
              <a:rPr lang="fr-FR" dirty="0">
                <a:ea typeface="+mn-lt"/>
                <a:cs typeface="+mn-lt"/>
              </a:rPr>
              <a:t>Le délégué définira une signature de fonction</a:t>
            </a:r>
            <a:endParaRPr lang="fr-FR" sz="2100" dirty="0">
              <a:ea typeface="+mn-lt"/>
              <a:cs typeface="+mn-lt"/>
            </a:endParaRPr>
          </a:p>
          <a:p>
            <a:pPr lvl="1"/>
            <a:r>
              <a:rPr lang="fr-FR" dirty="0">
                <a:ea typeface="+mn-lt"/>
                <a:cs typeface="+mn-lt"/>
              </a:rPr>
              <a:t>Toutes les fonctions instanciées à partir du délégué auront la même signature !</a:t>
            </a:r>
          </a:p>
          <a:p>
            <a:pPr lvl="1"/>
            <a:endParaRPr lang="fr-FR" dirty="0">
              <a:latin typeface="Calibri"/>
              <a:cs typeface="Calibri"/>
            </a:endParaRPr>
          </a:p>
          <a:p>
            <a:pPr lvl="1"/>
            <a:endParaRPr lang="fr-FR" dirty="0">
              <a:latin typeface="Calibri"/>
              <a:cs typeface="Calibri"/>
            </a:endParaRPr>
          </a:p>
          <a:p>
            <a:pPr marL="342900" lvl="1" indent="0">
              <a:buNone/>
            </a:pPr>
            <a:endParaRPr lang="fr-FR" dirty="0">
              <a:latin typeface="Calibri"/>
              <a:cs typeface="Calibri"/>
            </a:endParaRPr>
          </a:p>
          <a:p>
            <a:endParaRPr lang="fr-FR" dirty="0">
              <a:latin typeface="Calibri"/>
              <a:cs typeface="Arial"/>
            </a:endParaRPr>
          </a:p>
          <a:p>
            <a:pPr marL="0" indent="0">
              <a:buNone/>
            </a:pPr>
            <a:endParaRPr lang="fr-FR" dirty="0">
              <a:latin typeface="Arial"/>
              <a:cs typeface="Arial"/>
            </a:endParaRPr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E2A534-BA6E-47B6-BADE-9DE17B84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2</a:t>
            </a:fld>
            <a:endParaRPr lang="fr-BE"/>
          </a:p>
        </p:txBody>
      </p:sp>
      <p:pic>
        <p:nvPicPr>
          <p:cNvPr id="5" name="Image 4" descr="Delegate Figure">
            <a:extLst>
              <a:ext uri="{FF2B5EF4-FFF2-40B4-BE49-F238E27FC236}">
                <a16:creationId xmlns:a16="http://schemas.microsoft.com/office/drawing/2014/main" id="{17915ABE-11DA-20D8-FB8D-A3895BB2D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152" y="3669680"/>
            <a:ext cx="5854175" cy="220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AB4533-A2C8-2442-2878-3F74550E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cs typeface="Calibri Light"/>
              </a:rPr>
              <a:t>Delegate</a:t>
            </a:r>
            <a:endParaRPr lang="fr-FR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A9ABB1-3A11-8213-6413-C40E50E3E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latin typeface="Arial"/>
                <a:cs typeface="Arial"/>
              </a:rPr>
              <a:t>Usage </a:t>
            </a:r>
            <a:endParaRPr lang="en-US" dirty="0">
              <a:latin typeface="Arial"/>
              <a:cs typeface="Arial"/>
            </a:endParaRPr>
          </a:p>
          <a:p>
            <a:pPr lvl="1"/>
            <a:r>
              <a:rPr lang="fr-FR" dirty="0">
                <a:latin typeface="Arial"/>
                <a:cs typeface="Arial"/>
              </a:rPr>
              <a:t>Pour passer une fonction comme paramètre à une autre fonction</a:t>
            </a:r>
          </a:p>
          <a:p>
            <a:pPr lvl="1"/>
            <a:r>
              <a:rPr lang="fr-FR" dirty="0">
                <a:latin typeface="Arial"/>
                <a:cs typeface="Arial"/>
              </a:rPr>
              <a:t>Pour réaliser des méthodes callback</a:t>
            </a:r>
          </a:p>
          <a:p>
            <a:pPr lvl="2"/>
            <a:r>
              <a:rPr lang="fr-FR" dirty="0">
                <a:latin typeface="Arial"/>
                <a:cs typeface="Arial"/>
              </a:rPr>
              <a:t>Ex : une méthode </a:t>
            </a:r>
            <a:r>
              <a:rPr lang="fr-FR" dirty="0" err="1">
                <a:latin typeface="Arial"/>
                <a:cs typeface="Arial"/>
              </a:rPr>
              <a:t>FetchData</a:t>
            </a:r>
            <a:r>
              <a:rPr lang="fr-FR" dirty="0">
                <a:latin typeface="Arial"/>
                <a:cs typeface="Arial"/>
              </a:rPr>
              <a:t> qui doit prévenir son appelant quand c'est fini !</a:t>
            </a:r>
          </a:p>
          <a:p>
            <a:pPr lvl="2"/>
            <a:r>
              <a:rPr lang="fr-FR" dirty="0">
                <a:latin typeface="Arial"/>
                <a:cs typeface="Arial"/>
              </a:rPr>
              <a:t>Implémenter Pattern </a:t>
            </a:r>
            <a:r>
              <a:rPr lang="fr-FR" dirty="0" err="1">
                <a:latin typeface="Arial"/>
                <a:cs typeface="Arial"/>
              </a:rPr>
              <a:t>Publish-Subscribe</a:t>
            </a:r>
            <a:r>
              <a:rPr lang="fr-FR" dirty="0">
                <a:latin typeface="Arial"/>
                <a:cs typeface="Arial"/>
              </a:rPr>
              <a:t> (plutôt </a:t>
            </a:r>
            <a:r>
              <a:rPr lang="fr-FR" dirty="0" err="1">
                <a:latin typeface="Arial"/>
                <a:cs typeface="Arial"/>
              </a:rPr>
              <a:t>async</a:t>
            </a:r>
            <a:r>
              <a:rPr lang="fr-FR" dirty="0">
                <a:latin typeface="Arial"/>
                <a:cs typeface="Arial"/>
              </a:rPr>
              <a:t>) / Observer (plutôt </a:t>
            </a:r>
            <a:r>
              <a:rPr lang="fr-FR" dirty="0" err="1">
                <a:latin typeface="Arial"/>
                <a:cs typeface="Arial"/>
              </a:rPr>
              <a:t>sync</a:t>
            </a:r>
            <a:r>
              <a:rPr lang="fr-FR" dirty="0">
                <a:latin typeface="Arial"/>
                <a:cs typeface="Arial"/>
              </a:rPr>
              <a:t>)</a:t>
            </a:r>
          </a:p>
          <a:p>
            <a:pPr lvl="1"/>
            <a:r>
              <a:rPr lang="fr-FR" dirty="0">
                <a:latin typeface="Arial"/>
                <a:cs typeface="Arial"/>
              </a:rPr>
              <a:t>Pour chainer des appels à des méthodes (Multicast </a:t>
            </a:r>
            <a:r>
              <a:rPr lang="fr-FR" dirty="0" err="1">
                <a:latin typeface="Arial"/>
                <a:cs typeface="Arial"/>
              </a:rPr>
              <a:t>Delegate</a:t>
            </a:r>
            <a:r>
              <a:rPr lang="fr-FR" dirty="0">
                <a:latin typeface="Arial"/>
                <a:cs typeface="Arial"/>
              </a:rPr>
              <a:t>)</a:t>
            </a:r>
          </a:p>
          <a:p>
            <a:pPr lvl="2"/>
            <a:r>
              <a:rPr lang="fr-FR" dirty="0">
                <a:latin typeface="Arial"/>
                <a:cs typeface="Arial"/>
              </a:rPr>
              <a:t>Composition </a:t>
            </a:r>
          </a:p>
          <a:p>
            <a:pPr lvl="2"/>
            <a:r>
              <a:rPr lang="fr-FR" dirty="0">
                <a:latin typeface="Arial"/>
                <a:cs typeface="Arial"/>
              </a:rPr>
              <a:t>Ex : appliquer dynamiquement plusieurs filtres sur une image </a:t>
            </a:r>
          </a:p>
          <a:p>
            <a:pPr lvl="1"/>
            <a:r>
              <a:rPr lang="fr-FR" dirty="0">
                <a:latin typeface="Arial"/>
                <a:cs typeface="Arial"/>
              </a:rPr>
              <a:t>Programmation événementielle </a:t>
            </a:r>
            <a:endParaRPr lang="en-US" dirty="0">
              <a:latin typeface="Arial"/>
              <a:cs typeface="Arial"/>
            </a:endParaRPr>
          </a:p>
          <a:p>
            <a:pPr lvl="2"/>
            <a:r>
              <a:rPr lang="fr-FR" dirty="0">
                <a:latin typeface="Arial"/>
                <a:cs typeface="Arial"/>
              </a:rPr>
              <a:t>Attacher le comportement d'un clic de bouton au composant bouton </a:t>
            </a:r>
          </a:p>
          <a:p>
            <a:pPr lvl="2"/>
            <a:r>
              <a:rPr lang="fr-FR" dirty="0" err="1">
                <a:latin typeface="Arial"/>
                <a:cs typeface="Arial"/>
              </a:rPr>
              <a:t>Cfr</a:t>
            </a:r>
            <a:r>
              <a:rPr lang="fr-FR" dirty="0">
                <a:latin typeface="Arial"/>
                <a:cs typeface="Arial"/>
              </a:rPr>
              <a:t> WPF (2 dernières séances)</a:t>
            </a:r>
          </a:p>
          <a:p>
            <a:pPr lvl="1"/>
            <a:r>
              <a:rPr lang="fr-FR" dirty="0">
                <a:latin typeface="Arial"/>
                <a:cs typeface="Arial"/>
              </a:rPr>
              <a:t>Pattern </a:t>
            </a:r>
            <a:r>
              <a:rPr lang="fr-FR" dirty="0" err="1">
                <a:latin typeface="Arial"/>
                <a:cs typeface="Arial"/>
              </a:rPr>
              <a:t>Strategy</a:t>
            </a:r>
            <a:endParaRPr lang="fr-FR">
              <a:latin typeface="Arial"/>
              <a:cs typeface="Arial"/>
            </a:endParaRPr>
          </a:p>
          <a:p>
            <a:pPr lvl="2"/>
            <a:r>
              <a:rPr lang="fr-FR" dirty="0">
                <a:latin typeface="Arial"/>
                <a:cs typeface="Arial"/>
              </a:rPr>
              <a:t>Ex : Trier liste d'entier - stratégie </a:t>
            </a:r>
            <a:r>
              <a:rPr lang="fr-FR" dirty="0" err="1">
                <a:latin typeface="Arial"/>
                <a:cs typeface="Arial"/>
              </a:rPr>
              <a:t>BubbleSort</a:t>
            </a:r>
            <a:r>
              <a:rPr lang="fr-FR" dirty="0">
                <a:latin typeface="Arial"/>
                <a:cs typeface="Arial"/>
              </a:rPr>
              <a:t>, </a:t>
            </a:r>
            <a:r>
              <a:rPr lang="fr-FR" dirty="0" err="1">
                <a:latin typeface="Arial"/>
                <a:cs typeface="Arial"/>
              </a:rPr>
              <a:t>QuickSort</a:t>
            </a:r>
            <a:r>
              <a:rPr lang="fr-FR" dirty="0">
                <a:latin typeface="Arial"/>
                <a:cs typeface="Arial"/>
              </a:rPr>
              <a:t>, ...</a:t>
            </a:r>
          </a:p>
          <a:p>
            <a:pPr marL="342900" lvl="1" indent="0">
              <a:buNone/>
            </a:pPr>
            <a:endParaRPr lang="fr-FR" dirty="0">
              <a:latin typeface="Arial"/>
              <a:cs typeface="Arial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CB7834-4058-6436-D0EE-48B8E210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8338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DF5BE-BDFF-CDED-7D2D-3EC67EAD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862" y="390316"/>
            <a:ext cx="6787190" cy="1325563"/>
          </a:xfrm>
        </p:spPr>
        <p:txBody>
          <a:bodyPr/>
          <a:lstStyle/>
          <a:p>
            <a:r>
              <a:rPr lang="fr-FR" dirty="0" err="1">
                <a:ea typeface="Calibri Light"/>
                <a:cs typeface="Calibri Light"/>
              </a:rPr>
              <a:t>Delegate</a:t>
            </a:r>
            <a:r>
              <a:rPr lang="fr-FR" dirty="0">
                <a:ea typeface="Calibri Light"/>
                <a:cs typeface="Calibri Light"/>
              </a:rPr>
              <a:t> – Simple Exemple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10220E-6D9A-A06B-F21E-58314A79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4</a:t>
            </a:fld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C33FB9A-8D1E-200C-6186-30B85A775E20}"/>
              </a:ext>
            </a:extLst>
          </p:cNvPr>
          <p:cNvSpPr txBox="1"/>
          <p:nvPr/>
        </p:nvSpPr>
        <p:spPr>
          <a:xfrm>
            <a:off x="530252" y="1418202"/>
            <a:ext cx="7976438" cy="48320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dirty="0">
                <a:latin typeface="Droid Sans Mono"/>
              </a:rPr>
            </a:br>
            <a:r>
              <a:rPr lang="en-US" sz="1600" dirty="0">
                <a:solidFill>
                  <a:srgbClr val="569CD6"/>
                </a:solidFill>
                <a:latin typeface="Courier New"/>
                <a:cs typeface="Courier New"/>
              </a:rPr>
              <a:t>delegate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urier New"/>
                <a:cs typeface="Courier New"/>
              </a:rPr>
              <a:t>String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urier New"/>
                <a:cs typeface="Courier New"/>
              </a:rPr>
              <a:t>Foo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urier New"/>
                <a:cs typeface="Courier New"/>
              </a:rPr>
              <a:t>String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urier New"/>
                <a:cs typeface="Courier New"/>
              </a:rPr>
              <a:t>x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6A9955"/>
                </a:solidFill>
                <a:latin typeface="Courier New"/>
                <a:cs typeface="Courier New"/>
              </a:rPr>
              <a:t>// create a delegate class​</a:t>
            </a:r>
          </a:p>
          <a:p>
            <a:endParaRPr lang="en-US" sz="1600" dirty="0">
              <a:solidFill>
                <a:srgbClr val="6A9955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urier New"/>
                <a:ea typeface="+mn-lt"/>
                <a:cs typeface="Courier New"/>
              </a:rPr>
              <a:t>// delegate method</a:t>
            </a:r>
          </a:p>
          <a:p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public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static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String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urier New"/>
                <a:ea typeface="+mn-lt"/>
                <a:cs typeface="+mn-lt"/>
              </a:rPr>
              <a:t>ConvertToUpperCase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String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s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 { </a:t>
            </a:r>
            <a:endParaRPr lang="en-US" sz="1600" dirty="0">
              <a:solidFill>
                <a:srgbClr val="6A9955"/>
              </a:solidFill>
              <a:latin typeface="Courier New"/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urier New"/>
                <a:ea typeface="+mn-lt"/>
                <a:cs typeface="+mn-lt"/>
              </a:rPr>
              <a:t>  return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s</a:t>
            </a:r>
            <a:r>
              <a:rPr lang="en-US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ToUpper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(); </a:t>
            </a:r>
            <a:endParaRPr lang="en-US" sz="1600">
              <a:solidFill>
                <a:srgbClr val="6A9955"/>
              </a:solidFill>
              <a:latin typeface="Courier New"/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} </a:t>
            </a:r>
            <a:endParaRPr lang="en-US" sz="1600">
              <a:latin typeface="Courier New"/>
              <a:cs typeface="Courier New"/>
            </a:endParaRPr>
          </a:p>
          <a:p>
            <a:br>
              <a:rPr lang="en-US" sz="1600" dirty="0">
                <a:latin typeface="Courier New"/>
              </a:rPr>
            </a:br>
            <a:r>
              <a:rPr lang="en-US" sz="1600" dirty="0">
                <a:solidFill>
                  <a:srgbClr val="569CD6"/>
                </a:solidFill>
                <a:latin typeface="Courier New"/>
                <a:cs typeface="Courier New"/>
              </a:rPr>
              <a:t>class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urier New"/>
                <a:cs typeface="Courier New"/>
              </a:rPr>
              <a:t>Test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{​</a:t>
            </a:r>
            <a:br>
              <a:rPr lang="en-US" sz="1600" dirty="0">
                <a:latin typeface="Courier New"/>
              </a:rPr>
            </a:br>
            <a:r>
              <a:rPr lang="en-US" sz="1600" dirty="0">
                <a:solidFill>
                  <a:srgbClr val="569CD6"/>
                </a:solidFill>
                <a:latin typeface="Courier New"/>
                <a:cs typeface="Courier New"/>
              </a:rPr>
              <a:t> public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urier New"/>
                <a:cs typeface="Courier New"/>
              </a:rPr>
              <a:t>static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() {​</a:t>
            </a:r>
          </a:p>
          <a:p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   </a:t>
            </a:r>
            <a:r>
              <a:rPr lang="en-US" sz="1600" dirty="0">
                <a:solidFill>
                  <a:srgbClr val="6A9955"/>
                </a:solidFill>
                <a:latin typeface="Courier New"/>
                <a:cs typeface="Courier New"/>
              </a:rPr>
              <a:t>// create a delegate object </a:t>
            </a:r>
            <a:endParaRPr lang="en-US" sz="1600" dirty="0">
              <a:solidFill>
                <a:srgbClr val="CCCCCC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4EC9B0"/>
                </a:solidFill>
                <a:latin typeface="Courier New"/>
                <a:cs typeface="Courier New"/>
              </a:rPr>
              <a:t>   Foo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urier New"/>
                <a:cs typeface="Courier New"/>
              </a:rPr>
              <a:t>f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urier New"/>
                <a:cs typeface="Courier New"/>
              </a:rPr>
              <a:t>new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urier New"/>
                <a:cs typeface="Courier New"/>
              </a:rPr>
              <a:t>Foo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DCDCAA"/>
                </a:solidFill>
                <a:latin typeface="Courier New"/>
                <a:cs typeface="Courier New"/>
              </a:rPr>
              <a:t>ConvertToUpperCase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9CDCFE"/>
                </a:solidFill>
                <a:latin typeface="Courier New"/>
                <a:cs typeface="Courier New"/>
              </a:rPr>
              <a:t>  </a:t>
            </a:r>
          </a:p>
          <a:p>
            <a:r>
              <a:rPr lang="en-US" sz="1600" dirty="0">
                <a:solidFill>
                  <a:srgbClr val="9CDCFE"/>
                </a:solidFill>
                <a:latin typeface="Courier New"/>
                <a:cs typeface="Courier New"/>
              </a:rPr>
              <a:t>   </a:t>
            </a:r>
            <a:r>
              <a:rPr lang="en-US" sz="1600" dirty="0">
                <a:solidFill>
                  <a:srgbClr val="6A9955"/>
                </a:solidFill>
                <a:latin typeface="Courier New"/>
                <a:cs typeface="Courier New"/>
              </a:rPr>
              <a:t>// call the method in the object</a:t>
            </a:r>
            <a:endParaRPr lang="en-US" sz="1600" dirty="0">
              <a:solidFill>
                <a:srgbClr val="9CDCFE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urier New"/>
                <a:cs typeface="Courier New"/>
              </a:rPr>
              <a:t>   String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urier New"/>
                <a:cs typeface="Courier New"/>
              </a:rPr>
              <a:t>answer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urier New"/>
                <a:cs typeface="Courier New"/>
              </a:rPr>
              <a:t>f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urier New"/>
                <a:cs typeface="Courier New"/>
              </a:rPr>
              <a:t>abcd</a:t>
            </a:r>
            <a:r>
              <a:rPr lang="en-US" sz="1600" dirty="0">
                <a:solidFill>
                  <a:srgbClr val="CE9178"/>
                </a:solidFill>
                <a:latin typeface="Courier New"/>
                <a:cs typeface="Courier New"/>
              </a:rPr>
              <a:t>"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); </a:t>
            </a:r>
            <a:r>
              <a:rPr lang="en-US" sz="1600" dirty="0">
                <a:solidFill>
                  <a:srgbClr val="6A9955"/>
                </a:solidFill>
                <a:latin typeface="Courier New"/>
                <a:cs typeface="Courier New"/>
              </a:rPr>
              <a:t> ​ </a:t>
            </a:r>
            <a:endParaRPr lang="en-US"/>
          </a:p>
          <a:p>
            <a:r>
              <a:rPr lang="en-US" sz="1600" dirty="0">
                <a:solidFill>
                  <a:srgbClr val="9CDCFE"/>
                </a:solidFill>
                <a:latin typeface="Courier New"/>
                <a:cs typeface="Courier New"/>
              </a:rPr>
              <a:t>   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cs typeface="Courier New"/>
              </a:rPr>
              <a:t>Console</a:t>
            </a:r>
            <a:r>
              <a:rPr lang="en-US" sz="1600" dirty="0" err="1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cs typeface="Courier New"/>
              </a:rPr>
              <a:t>WriteLine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urier New"/>
                <a:cs typeface="Courier New"/>
              </a:rPr>
              <a:t>answer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);​</a:t>
            </a:r>
          </a:p>
          <a:p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 }​</a:t>
            </a:r>
          </a:p>
          <a:p>
            <a:br>
              <a:rPr lang="en-US" sz="1600" dirty="0">
                <a:latin typeface="Courier New"/>
              </a:rPr>
            </a:b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}</a:t>
            </a:r>
          </a:p>
          <a:p>
            <a:endParaRPr lang="en-US">
              <a:solidFill>
                <a:srgbClr val="CCCCCC"/>
              </a:solidFill>
              <a:latin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125745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DF5BE-BDFF-CDED-7D2D-3EC67EAD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862" y="390316"/>
            <a:ext cx="6787190" cy="1325563"/>
          </a:xfrm>
        </p:spPr>
        <p:txBody>
          <a:bodyPr/>
          <a:lstStyle/>
          <a:p>
            <a:r>
              <a:rPr lang="fr-FR" dirty="0" err="1">
                <a:ea typeface="Calibri Light"/>
                <a:cs typeface="Calibri Light"/>
              </a:rPr>
              <a:t>Delegate</a:t>
            </a:r>
            <a:r>
              <a:rPr lang="fr-FR" dirty="0">
                <a:ea typeface="Calibri Light"/>
                <a:cs typeface="Calibri Light"/>
              </a:rPr>
              <a:t> – Multicast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10220E-6D9A-A06B-F21E-58314A79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5</a:t>
            </a:fld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C33FB9A-8D1E-200C-6186-30B85A775E20}"/>
              </a:ext>
            </a:extLst>
          </p:cNvPr>
          <p:cNvSpPr txBox="1"/>
          <p:nvPr/>
        </p:nvSpPr>
        <p:spPr>
          <a:xfrm>
            <a:off x="530252" y="1418202"/>
            <a:ext cx="7982735" cy="40934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delegate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void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MethodInvoker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(); </a:t>
            </a:r>
            <a:r>
              <a:rPr lang="en-US" sz="1600" dirty="0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// define delegate class </a:t>
            </a:r>
            <a:endParaRPr lang="en-US" sz="1600" dirty="0">
              <a:solidFill>
                <a:srgbClr val="6A9955"/>
              </a:solidFill>
              <a:latin typeface="Courier New"/>
              <a:cs typeface="Courier New"/>
            </a:endParaRPr>
          </a:p>
          <a:p>
            <a:br>
              <a:rPr lang="en-US" dirty="0"/>
            </a:br>
            <a:r>
              <a:rPr lang="en-US" sz="1600" dirty="0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//delegate method 1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void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urier New"/>
                <a:ea typeface="+mn-lt"/>
                <a:cs typeface="+mn-lt"/>
              </a:rPr>
              <a:t>Foo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() { </a:t>
            </a:r>
            <a:r>
              <a:rPr lang="en-US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Console</a:t>
            </a:r>
            <a:r>
              <a:rPr lang="en-US" sz="160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WriteLine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"Foo"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); } 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//delegate method 2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void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urier New"/>
                <a:ea typeface="+mn-lt"/>
                <a:cs typeface="+mn-lt"/>
              </a:rPr>
              <a:t>Goo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() { </a:t>
            </a:r>
            <a:r>
              <a:rPr lang="en-US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Console</a:t>
            </a:r>
            <a:r>
              <a:rPr lang="en-US" sz="160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WriteLine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"Goo"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); } </a:t>
            </a:r>
            <a:endParaRPr lang="en-US" sz="1600" dirty="0">
              <a:latin typeface="Courier New"/>
              <a:cs typeface="Courier New"/>
            </a:endParaRPr>
          </a:p>
          <a:p>
            <a:br>
              <a:rPr lang="en-US" dirty="0"/>
            </a:b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class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Test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{ 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 static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void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urier New"/>
                <a:ea typeface="+mn-lt"/>
                <a:cs typeface="+mn-lt"/>
              </a:rPr>
              <a:t>Main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() { 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   </a:t>
            </a:r>
            <a:r>
              <a:rPr lang="en-US" sz="1600" dirty="0" err="1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MethodInvoker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m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null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; 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   m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+=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new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MethodInvoker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urier New"/>
                <a:ea typeface="+mn-lt"/>
                <a:cs typeface="+mn-lt"/>
              </a:rPr>
              <a:t>Foo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); </a:t>
            </a:r>
            <a:r>
              <a:rPr lang="en-US" sz="1600" dirty="0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// overloaded += 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   m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+=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new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MethodInvoker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urier New"/>
                <a:ea typeface="+mn-lt"/>
                <a:cs typeface="+mn-lt"/>
              </a:rPr>
              <a:t>Goo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); </a:t>
            </a:r>
            <a:r>
              <a:rPr lang="en-US" sz="1600" dirty="0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// delegate holds 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   m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(); </a:t>
            </a:r>
            <a:r>
              <a:rPr lang="en-US" sz="1600" dirty="0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// pointer to two methods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1600" dirty="0">
              <a:latin typeface="Courier New"/>
              <a:cs typeface="Courier New"/>
            </a:endParaRPr>
          </a:p>
          <a:p>
            <a:endParaRPr lang="en-US" sz="1600" dirty="0">
              <a:solidFill>
                <a:srgbClr val="CCCCCC"/>
              </a:solidFill>
              <a:latin typeface="Courier New"/>
              <a:cs typeface="Courier New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C889C56-385B-ABB3-C993-5A6BFC8117D7}"/>
              </a:ext>
            </a:extLst>
          </p:cNvPr>
          <p:cNvSpPr txBox="1"/>
          <p:nvPr/>
        </p:nvSpPr>
        <p:spPr>
          <a:xfrm>
            <a:off x="531968" y="5506594"/>
            <a:ext cx="782128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ea typeface="Calibri"/>
                <a:cs typeface="Calibri"/>
              </a:rPr>
              <a:t>Résultat :</a:t>
            </a:r>
          </a:p>
          <a:p>
            <a:pPr algn="l"/>
            <a:r>
              <a:rPr lang="fr-FR" dirty="0">
                <a:ea typeface="Calibri"/>
                <a:cs typeface="Calibri"/>
              </a:rPr>
              <a:t>Foo</a:t>
            </a:r>
          </a:p>
          <a:p>
            <a:r>
              <a:rPr lang="fr-FR" dirty="0" err="1">
                <a:ea typeface="Calibri"/>
                <a:cs typeface="Calibri"/>
              </a:rPr>
              <a:t>Goo</a:t>
            </a:r>
          </a:p>
        </p:txBody>
      </p:sp>
    </p:spTree>
    <p:extLst>
      <p:ext uri="{BB962C8B-B14F-4D97-AF65-F5344CB8AC3E}">
        <p14:creationId xmlns:p14="http://schemas.microsoft.com/office/powerpoint/2010/main" val="261428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DF5BE-BDFF-CDED-7D2D-3EC67EAD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862" y="390316"/>
            <a:ext cx="6787190" cy="1325563"/>
          </a:xfrm>
        </p:spPr>
        <p:txBody>
          <a:bodyPr/>
          <a:lstStyle/>
          <a:p>
            <a:r>
              <a:rPr lang="fr-FR" dirty="0" err="1">
                <a:ea typeface="Calibri Light"/>
                <a:cs typeface="Calibri Light"/>
              </a:rPr>
              <a:t>Delegate</a:t>
            </a:r>
            <a:r>
              <a:rPr lang="fr-FR" dirty="0">
                <a:ea typeface="Calibri Light"/>
                <a:cs typeface="Calibri Light"/>
              </a:rPr>
              <a:t>  &amp; Events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10220E-6D9A-A06B-F21E-58314A79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6</a:t>
            </a:fld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C33FB9A-8D1E-200C-6186-30B85A775E20}"/>
              </a:ext>
            </a:extLst>
          </p:cNvPr>
          <p:cNvSpPr txBox="1"/>
          <p:nvPr/>
        </p:nvSpPr>
        <p:spPr>
          <a:xfrm>
            <a:off x="530252" y="1418202"/>
            <a:ext cx="7982735" cy="4770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public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class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Form1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: 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System</a:t>
            </a:r>
            <a:r>
              <a:rPr lang="en-US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Windows</a:t>
            </a:r>
            <a:r>
              <a:rPr lang="en-US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Forms</a:t>
            </a:r>
            <a:r>
              <a:rPr lang="en-US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Form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{ </a:t>
            </a:r>
            <a:endParaRPr lang="fr-FR" sz="1600" dirty="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  private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System</a:t>
            </a:r>
            <a:r>
              <a:rPr lang="en-US" sz="160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Windows</a:t>
            </a:r>
            <a:r>
              <a:rPr lang="en-US" sz="160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Forms</a:t>
            </a:r>
            <a:r>
              <a:rPr lang="en-US" sz="160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Button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multiplyButton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; </a:t>
            </a:r>
            <a:endParaRPr lang="en-US" sz="1600">
              <a:latin typeface="Courier New"/>
              <a:cs typeface="Courier New"/>
            </a:endParaRPr>
          </a:p>
          <a:p>
            <a:endParaRPr lang="en-US" sz="1600" dirty="0">
              <a:solidFill>
                <a:srgbClr val="CCCCCC"/>
              </a:solidFill>
              <a:latin typeface="Courier New"/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  public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void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urier New"/>
                <a:ea typeface="+mn-lt"/>
                <a:cs typeface="+mn-lt"/>
              </a:rPr>
              <a:t>foo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() { </a:t>
            </a:r>
            <a:endParaRPr lang="en-US" sz="160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    </a:t>
            </a:r>
            <a:r>
              <a:rPr lang="en-US" sz="1600" dirty="0" err="1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multiplyButton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new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System</a:t>
            </a:r>
            <a:r>
              <a:rPr lang="en-US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Windows</a:t>
            </a:r>
            <a:r>
              <a:rPr lang="en-US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Forms</a:t>
            </a:r>
            <a:r>
              <a:rPr lang="en-US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Button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(); </a:t>
            </a:r>
            <a:endParaRPr lang="en-US" sz="160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    </a:t>
            </a:r>
            <a:r>
              <a:rPr lang="en-US" sz="1600" dirty="0" err="1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multiplyButton</a:t>
            </a:r>
            <a:r>
              <a:rPr lang="en-US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Text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"Multiply"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; </a:t>
            </a:r>
            <a:endParaRPr lang="en-US" sz="160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    </a:t>
            </a:r>
            <a:r>
              <a:rPr lang="en-US" sz="1600" dirty="0" err="1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multiplyButton</a:t>
            </a:r>
            <a:r>
              <a:rPr lang="en-US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Click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+=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endParaRPr lang="en-US" sz="160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    new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System</a:t>
            </a:r>
            <a:r>
              <a:rPr lang="en-US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EventHandler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en-US" sz="1600" dirty="0" err="1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urier New"/>
                <a:ea typeface="+mn-lt"/>
                <a:cs typeface="+mn-lt"/>
              </a:rPr>
              <a:t>multiplyButton_Click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); </a:t>
            </a:r>
            <a:endParaRPr lang="en-US" sz="160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  } </a:t>
            </a:r>
            <a:endParaRPr lang="en-US" sz="1600">
              <a:latin typeface="Courier New"/>
              <a:cs typeface="Courier New"/>
            </a:endParaRPr>
          </a:p>
          <a:p>
            <a:endParaRPr lang="en-US" sz="1600" dirty="0">
              <a:solidFill>
                <a:srgbClr val="CCCCCC"/>
              </a:solidFill>
              <a:latin typeface="Courier New"/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  private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void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urier New"/>
                <a:ea typeface="+mn-lt"/>
                <a:cs typeface="+mn-lt"/>
              </a:rPr>
              <a:t>multiplyButton_Click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object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sender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     </a:t>
            </a:r>
            <a:endParaRPr lang="en-US" sz="1600" dirty="0">
              <a:solidFill>
                <a:srgbClr val="000000"/>
              </a:solidFill>
              <a:latin typeface="Courier New"/>
              <a:ea typeface="+mn-lt"/>
              <a:cs typeface="Courier New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    </a:t>
            </a:r>
            <a:r>
              <a:rPr lang="en-US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System</a:t>
            </a:r>
            <a:r>
              <a:rPr lang="en-US" sz="160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EventArgs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e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 </a:t>
            </a:r>
            <a:endParaRPr lang="en-US" sz="1600">
              <a:solidFill>
                <a:srgbClr val="000000"/>
              </a:solidFill>
              <a:latin typeface="Courier New"/>
              <a:ea typeface="+mn-lt"/>
              <a:cs typeface="Courier New"/>
            </a:endParaRPr>
          </a:p>
          <a:p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  { 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    textBox3</a:t>
            </a:r>
            <a:r>
              <a:rPr lang="en-US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Clear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(); </a:t>
            </a:r>
            <a:endParaRPr lang="en-US" sz="160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    string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op1Str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op1</a:t>
            </a:r>
            <a:r>
              <a:rPr lang="en-US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Text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; </a:t>
            </a:r>
            <a:endParaRPr lang="en-US" sz="160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    string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op2Str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op2</a:t>
            </a:r>
            <a:r>
              <a:rPr lang="en-US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Text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; </a:t>
            </a:r>
            <a:endParaRPr lang="en-US" sz="160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CCCCCC"/>
                </a:solidFill>
                <a:latin typeface="Courier New"/>
                <a:ea typeface="Calibri"/>
                <a:cs typeface="Calibri"/>
              </a:rPr>
              <a:t> 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}</a:t>
            </a:r>
            <a:endParaRPr lang="en-US" sz="160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CCCCCC"/>
                </a:solidFill>
                <a:latin typeface="Courier New"/>
                <a:ea typeface="Calibri"/>
                <a:cs typeface="Calibri"/>
              </a:rPr>
              <a:t>  ...</a:t>
            </a:r>
          </a:p>
          <a:p>
            <a:endParaRPr lang="en-US" sz="1600" dirty="0">
              <a:solidFill>
                <a:srgbClr val="CCCCCC"/>
              </a:solidFill>
              <a:latin typeface="Courier New"/>
              <a:ea typeface="Calibri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903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275EEC-B99A-5B24-62F4-88108D38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Exemple classique : logger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036299-45A3-6955-7A1B-0C1558A3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7</a:t>
            </a:fld>
            <a:endParaRPr lang="fr-BE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68B5D86-56F2-EDDB-EDCF-7A23D25089F1}"/>
              </a:ext>
            </a:extLst>
          </p:cNvPr>
          <p:cNvSpPr txBox="1"/>
          <p:nvPr/>
        </p:nvSpPr>
        <p:spPr>
          <a:xfrm>
            <a:off x="226516" y="1463318"/>
            <a:ext cx="8614537" cy="37856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urier New"/>
                <a:cs typeface="Courier New"/>
              </a:rPr>
              <a:t>class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urier New"/>
                <a:cs typeface="Courier New"/>
              </a:rPr>
              <a:t>Logger</a:t>
            </a:r>
          </a:p>
          <a:p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6A9955"/>
                </a:solidFill>
                <a:latin typeface="Courier New"/>
                <a:cs typeface="Courier New"/>
              </a:rPr>
              <a:t> // Declare a delegate for logging methods</a:t>
            </a:r>
          </a:p>
          <a:p>
            <a:r>
              <a:rPr lang="en-US" sz="1600" dirty="0">
                <a:solidFill>
                  <a:srgbClr val="569CD6"/>
                </a:solidFill>
                <a:latin typeface="Courier New"/>
                <a:cs typeface="Courier New"/>
              </a:rPr>
              <a:t> public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urier New"/>
                <a:cs typeface="Courier New"/>
              </a:rPr>
              <a:t>delegate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Courier New"/>
                <a:cs typeface="Courier New"/>
              </a:rPr>
              <a:t>LogHandler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urier New"/>
                <a:cs typeface="Courier New"/>
              </a:rPr>
              <a:t>string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urier New"/>
                <a:cs typeface="Courier New"/>
              </a:rPr>
              <a:t>message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);</a:t>
            </a:r>
          </a:p>
          <a:p>
            <a:br>
              <a:rPr lang="en-US" sz="1600" dirty="0">
                <a:latin typeface="Courier New"/>
              </a:rPr>
            </a:br>
            <a:r>
              <a:rPr lang="en-US" sz="1600" dirty="0">
                <a:solidFill>
                  <a:srgbClr val="6A9955"/>
                </a:solidFill>
                <a:latin typeface="Courier New"/>
                <a:cs typeface="Courier New"/>
              </a:rPr>
              <a:t> // Register a method to be called when logging</a:t>
            </a:r>
          </a:p>
          <a:p>
            <a:r>
              <a:rPr lang="en-US" sz="1600" dirty="0">
                <a:solidFill>
                  <a:srgbClr val="569CD6"/>
                </a:solidFill>
                <a:latin typeface="Courier New"/>
                <a:cs typeface="Courier New"/>
              </a:rPr>
              <a:t> public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Courier New"/>
                <a:cs typeface="Courier New"/>
              </a:rPr>
              <a:t>LogHandler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urier New"/>
                <a:cs typeface="Courier New"/>
              </a:rPr>
              <a:t>Log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;</a:t>
            </a:r>
          </a:p>
          <a:p>
            <a:br>
              <a:rPr lang="en-US" sz="1600" dirty="0">
                <a:latin typeface="Courier New"/>
              </a:rPr>
            </a:br>
            <a:r>
              <a:rPr lang="en-US" sz="1600" dirty="0">
                <a:solidFill>
                  <a:srgbClr val="6A9955"/>
                </a:solidFill>
                <a:latin typeface="Courier New"/>
                <a:cs typeface="Courier New"/>
              </a:rPr>
              <a:t> // Log a message using the registered method</a:t>
            </a:r>
          </a:p>
          <a:p>
            <a:r>
              <a:rPr lang="en-US" sz="1600" dirty="0">
                <a:solidFill>
                  <a:srgbClr val="569CD6"/>
                </a:solidFill>
                <a:latin typeface="Courier New"/>
                <a:cs typeface="Courier New"/>
              </a:rPr>
              <a:t> public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urier New"/>
                <a:cs typeface="Courier New"/>
              </a:rPr>
              <a:t>LogMessage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urier New"/>
                <a:cs typeface="Courier New"/>
              </a:rPr>
              <a:t>string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urier New"/>
                <a:cs typeface="Courier New"/>
              </a:rPr>
              <a:t>message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 {</a:t>
            </a:r>
          </a:p>
          <a:p>
            <a:r>
              <a:rPr lang="en-US" sz="1600" dirty="0">
                <a:solidFill>
                  <a:srgbClr val="9CDCFE"/>
                </a:solidFill>
                <a:latin typeface="Courier New"/>
                <a:cs typeface="Courier New"/>
              </a:rPr>
              <a:t>  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cs typeface="Courier New"/>
              </a:rPr>
              <a:t>Log</a:t>
            </a:r>
            <a:r>
              <a:rPr lang="en-US" sz="1600" dirty="0" err="1">
                <a:solidFill>
                  <a:srgbClr val="D4D4D4"/>
                </a:solidFill>
                <a:latin typeface="Courier New"/>
                <a:cs typeface="Courier New"/>
              </a:rPr>
              <a:t>?.</a:t>
            </a:r>
            <a:r>
              <a:rPr lang="en-US" sz="1600" dirty="0" err="1">
                <a:solidFill>
                  <a:srgbClr val="DCDCAA"/>
                </a:solidFill>
                <a:latin typeface="Courier New"/>
                <a:cs typeface="Courier New"/>
              </a:rPr>
              <a:t>Invoke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urier New"/>
                <a:cs typeface="Courier New"/>
              </a:rPr>
              <a:t>message</a:t>
            </a:r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 }</a:t>
            </a:r>
          </a:p>
          <a:p>
            <a:r>
              <a:rPr lang="en-US" sz="1600" dirty="0">
                <a:solidFill>
                  <a:srgbClr val="CCCCCC"/>
                </a:solidFill>
                <a:latin typeface="Courier New"/>
                <a:cs typeface="Courier New"/>
              </a:rPr>
              <a:t>}</a:t>
            </a:r>
          </a:p>
          <a:p>
            <a:endParaRPr lang="en-US" sz="1600" dirty="0">
              <a:solidFill>
                <a:srgbClr val="CCCCCC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843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275EEC-B99A-5B24-62F4-88108D38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Exemple classique : logger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036299-45A3-6955-7A1B-0C1558A3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8</a:t>
            </a:fld>
            <a:endParaRPr lang="fr-BE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68B5D86-56F2-EDDB-EDCF-7A23D25089F1}"/>
              </a:ext>
            </a:extLst>
          </p:cNvPr>
          <p:cNvSpPr txBox="1"/>
          <p:nvPr/>
        </p:nvSpPr>
        <p:spPr>
          <a:xfrm>
            <a:off x="226516" y="1463318"/>
            <a:ext cx="8614537" cy="4770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Courier New"/>
              </a:rPr>
              <a:t>class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Courier New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Courier New"/>
                <a:ea typeface="+mn-lt"/>
                <a:cs typeface="Courier New"/>
              </a:rPr>
              <a:t>CustomLogger</a:t>
            </a:r>
            <a:endParaRPr lang="en-US" sz="1600" dirty="0" err="1">
              <a:solidFill>
                <a:srgbClr val="569CD6"/>
              </a:solidFill>
              <a:latin typeface="Courier New"/>
              <a:ea typeface="+mn-lt"/>
              <a:cs typeface="Courier New"/>
            </a:endParaRPr>
          </a:p>
          <a:p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Courier New"/>
              </a:rPr>
              <a:t>{</a:t>
            </a:r>
            <a:endParaRPr lang="en-US" sz="1600" dirty="0">
              <a:solidFill>
                <a:srgbClr val="569CD6"/>
              </a:solidFill>
              <a:latin typeface="Courier New"/>
              <a:ea typeface="+mn-lt"/>
              <a:cs typeface="Courier New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Courier New"/>
              </a:rPr>
              <a:t>  public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Courier New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Courier New"/>
              </a:rPr>
              <a:t>static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Courier New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Courier New"/>
              </a:rPr>
              <a:t>void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Courier New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urier New"/>
                <a:ea typeface="+mn-lt"/>
                <a:cs typeface="Courier New"/>
              </a:rPr>
              <a:t>LogMessage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Courier New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Courier New"/>
              </a:rPr>
              <a:t>string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Courier New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Courier New"/>
              </a:rPr>
              <a:t>message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Courier New"/>
              </a:rPr>
              <a:t>) {</a:t>
            </a:r>
            <a:endParaRPr lang="en-US" sz="1600" dirty="0">
              <a:solidFill>
                <a:srgbClr val="569CD6"/>
              </a:solidFill>
              <a:latin typeface="Courier New"/>
              <a:ea typeface="+mn-lt"/>
              <a:cs typeface="Courier New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Courier New"/>
              </a:rPr>
              <a:t>    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Courier New"/>
              </a:rPr>
              <a:t>Console</a:t>
            </a:r>
            <a:r>
              <a:rPr lang="en-US" sz="1600" dirty="0" err="1">
                <a:solidFill>
                  <a:srgbClr val="D4D4D4"/>
                </a:solidFill>
                <a:latin typeface="Courier New"/>
                <a:ea typeface="+mn-lt"/>
                <a:cs typeface="Courier New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Courier New"/>
              </a:rPr>
              <a:t>WriteLine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Courier New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urier New"/>
                <a:ea typeface="+mn-lt"/>
                <a:cs typeface="Courier New"/>
              </a:rPr>
              <a:t>$"Custom Logger: {</a:t>
            </a: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Courier New"/>
              </a:rPr>
              <a:t>message</a:t>
            </a:r>
            <a:r>
              <a:rPr lang="en-US" sz="1600" dirty="0">
                <a:solidFill>
                  <a:srgbClr val="CE9178"/>
                </a:solidFill>
                <a:latin typeface="Courier New"/>
                <a:ea typeface="+mn-lt"/>
                <a:cs typeface="Courier New"/>
              </a:rPr>
              <a:t>}"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Courier New"/>
              </a:rPr>
              <a:t>);</a:t>
            </a:r>
            <a:endParaRPr lang="en-US" sz="1600" dirty="0">
              <a:solidFill>
                <a:srgbClr val="569CD6"/>
              </a:solidFill>
              <a:latin typeface="Courier New"/>
              <a:ea typeface="+mn-lt"/>
              <a:cs typeface="Courier New"/>
            </a:endParaRPr>
          </a:p>
          <a:p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Courier New"/>
              </a:rPr>
              <a:t>  }</a:t>
            </a:r>
            <a:endParaRPr lang="en-US" sz="1600">
              <a:solidFill>
                <a:srgbClr val="569CD6"/>
              </a:solidFill>
              <a:latin typeface="Courier New"/>
              <a:ea typeface="+mn-lt"/>
              <a:cs typeface="Courier New"/>
            </a:endParaRPr>
          </a:p>
          <a:p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Courier New"/>
              </a:rPr>
              <a:t>}</a:t>
            </a:r>
            <a:endParaRPr lang="en-US" dirty="0"/>
          </a:p>
          <a:p>
            <a:endParaRPr lang="en-US" sz="1600" dirty="0">
              <a:solidFill>
                <a:srgbClr val="569CD6"/>
              </a:solidFill>
              <a:latin typeface="Courier New"/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class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Program</a:t>
            </a:r>
            <a:endParaRPr lang="fr-FR" sz="160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{</a:t>
            </a:r>
            <a:endParaRPr lang="en-US" sz="1600" dirty="0">
              <a:latin typeface="Courier New"/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  static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void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urier New"/>
                <a:ea typeface="+mn-lt"/>
                <a:cs typeface="+mn-lt"/>
              </a:rPr>
              <a:t>Main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string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[] 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args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){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    Logger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logger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new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Logger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();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    // Register a custom logging method</a:t>
            </a:r>
            <a:endParaRPr lang="en-US" sz="1600" dirty="0">
              <a:latin typeface="Courier New"/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    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logger</a:t>
            </a:r>
            <a:r>
              <a:rPr lang="en-US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Log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+=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CustomLogger</a:t>
            </a:r>
            <a:r>
              <a:rPr lang="en-US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urier New"/>
                <a:ea typeface="+mn-lt"/>
                <a:cs typeface="+mn-lt"/>
              </a:rPr>
              <a:t>LogMessage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;</a:t>
            </a:r>
            <a:endParaRPr lang="en-US" sz="1600" dirty="0">
              <a:latin typeface="Courier New"/>
              <a:ea typeface="+mn-lt"/>
              <a:cs typeface="+mn-lt"/>
            </a:endParaRPr>
          </a:p>
          <a:p>
            <a:endParaRPr lang="en-US" sz="1600" dirty="0">
              <a:solidFill>
                <a:srgbClr val="CCCCCC"/>
              </a:solidFill>
              <a:latin typeface="Courier New"/>
              <a:cs typeface="Calibri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    // Log a message</a:t>
            </a:r>
            <a:endParaRPr lang="en-US" sz="1600">
              <a:solidFill>
                <a:srgbClr val="000000"/>
              </a:solidFill>
              <a:latin typeface="Courier New"/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    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logger</a:t>
            </a:r>
            <a:r>
              <a:rPr lang="en-US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urier New"/>
                <a:ea typeface="+mn-lt"/>
                <a:cs typeface="+mn-lt"/>
              </a:rPr>
              <a:t>LogMessage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"This is a custom log message."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);</a:t>
            </a:r>
            <a:endParaRPr lang="en-US" sz="160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  }</a:t>
            </a:r>
            <a:endParaRPr lang="en-US" sz="160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1600" dirty="0">
              <a:solidFill>
                <a:srgbClr val="CCCCCC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5599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629CFD-9DCA-E650-32EA-BBD5A551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Délégués prédéfinis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E9D8EE-8386-B964-ECEE-81CF15C37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err="1">
                <a:cs typeface="Calibri"/>
              </a:rPr>
              <a:t>Func</a:t>
            </a:r>
            <a:r>
              <a:rPr lang="fr-FR" dirty="0">
                <a:cs typeface="Calibri"/>
              </a:rPr>
              <a:t> </a:t>
            </a:r>
            <a:r>
              <a:rPr lang="fr-FR" err="1">
                <a:cs typeface="Calibri"/>
              </a:rPr>
              <a:t>Delegate</a:t>
            </a:r>
            <a:endParaRPr lang="fr-FR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fr-FR" dirty="0">
                <a:ea typeface="+mn-lt"/>
                <a:cs typeface="+mn-lt"/>
              </a:rPr>
              <a:t>Délégué générique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r-FR" b="1" dirty="0">
                <a:cs typeface="Calibri"/>
              </a:rPr>
              <a:t>Utilisé par LINQ pour la majorité de ces opérateurs (expression lambda)</a:t>
            </a:r>
            <a:endParaRPr lang="fr-FR" b="1" dirty="0">
              <a:ea typeface="Calibri"/>
              <a:cs typeface="Calibri"/>
            </a:endParaRPr>
          </a:p>
          <a:p>
            <a:pPr lvl="1"/>
            <a:r>
              <a:rPr lang="fr-FR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public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delegate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TResult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Func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&lt;</a:t>
            </a:r>
            <a:r>
              <a:rPr lang="fr-FR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in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T</a:t>
            </a:r>
            <a:r>
              <a:rPr lang="fr-FR" sz="1600" dirty="0" err="1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</a:t>
            </a:r>
            <a:r>
              <a:rPr lang="fr-FR" sz="1600" dirty="0" err="1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out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TResult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&gt;(</a:t>
            </a:r>
            <a:r>
              <a:rPr lang="fr-FR" sz="1600" dirty="0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arg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);</a:t>
            </a:r>
            <a:endParaRPr lang="fr-FR" sz="1600" dirty="0">
              <a:latin typeface="Courier New"/>
              <a:ea typeface="Calibri" panose="020F0502020204030204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fr-FR" dirty="0">
                <a:solidFill>
                  <a:srgbClr val="000000"/>
                </a:solidFill>
                <a:ea typeface="+mn-lt"/>
                <a:cs typeface="+mn-lt"/>
              </a:rPr>
              <a:t>Signifie simplement que la fonction (anonyme) prendra un argument et retournera un résultat </a:t>
            </a:r>
            <a:endParaRPr lang="fr-FR" sz="1300" dirty="0">
              <a:solidFill>
                <a:srgbClr val="CCCCCC"/>
              </a:solidFill>
              <a:ea typeface="+mn-lt"/>
              <a:cs typeface="+mn-lt"/>
            </a:endParaRPr>
          </a:p>
          <a:p>
            <a:pPr marL="342900" lvl="1" indent="0">
              <a:buNone/>
            </a:pPr>
            <a:endParaRPr lang="fr-FR" sz="1600" dirty="0">
              <a:solidFill>
                <a:srgbClr val="CCCCCC"/>
              </a:solidFill>
              <a:latin typeface="Courier New"/>
              <a:ea typeface="Calibri" panose="020F0502020204030204"/>
              <a:cs typeface="Calibri"/>
            </a:endParaRPr>
          </a:p>
          <a:p>
            <a:pPr marL="342900" lvl="1" indent="0">
              <a:buNone/>
            </a:pPr>
            <a:endParaRPr lang="fr-FR" dirty="0">
              <a:ea typeface="Calibri" panose="020F0502020204030204"/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8A3704-B9BA-3050-5605-F8D6AE23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9</a:t>
            </a:fld>
            <a:endParaRPr lang="fr-BE"/>
          </a:p>
        </p:txBody>
      </p:sp>
      <p:pic>
        <p:nvPicPr>
          <p:cNvPr id="5" name="Image 4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99E336F6-4911-E675-68D0-2BF744272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655" y="3606201"/>
            <a:ext cx="2897218" cy="293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39636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sciencesEtTechVinc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teursciencesEtTechVinci" id="{D8AB395F-E0A0-472B-B6B1-F701FB1154F1}" vid="{87FA77BD-B6C9-4636-866A-88FB5ACDD9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F7770AEB57F4D9E08691D62E16A99" ma:contentTypeVersion="15" ma:contentTypeDescription="Crée un document." ma:contentTypeScope="" ma:versionID="156f9c6e1383bc9948d8e5c8968d2169">
  <xsd:schema xmlns:xsd="http://www.w3.org/2001/XMLSchema" xmlns:xs="http://www.w3.org/2001/XMLSchema" xmlns:p="http://schemas.microsoft.com/office/2006/metadata/properties" xmlns:ns2="7a56ee12-99f1-4a87-ab15-e35f9667cf03" xmlns:ns3="2a7d4fea-2b4e-4a2e-9c21-fac9bc5f4d18" targetNamespace="http://schemas.microsoft.com/office/2006/metadata/properties" ma:root="true" ma:fieldsID="71f99be147008de2f0e3053215b2dad8" ns2:_="" ns3:_="">
    <xsd:import namespace="7a56ee12-99f1-4a87-ab15-e35f9667cf03"/>
    <xsd:import namespace="2a7d4fea-2b4e-4a2e-9c21-fac9bc5f4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6ee12-99f1-4a87-ab15-e35f9667cf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99b3629-034e-40d8-81e2-b8c7a4d868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7d4fea-2b4e-4a2e-9c21-fac9bc5f4d18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bbe97273-7909-420a-b3fa-4e39006f5ac8}" ma:internalName="TaxCatchAll" ma:showField="CatchAllData" ma:web="2a7d4fea-2b4e-4a2e-9c21-fac9bc5f4d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7d4fea-2b4e-4a2e-9c21-fac9bc5f4d18" xsi:nil="true"/>
    <lcf76f155ced4ddcb4097134ff3c332f xmlns="7a56ee12-99f1-4a87-ab15-e35f9667cf0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0B646DE-4759-4CA9-AE37-E9142445A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56ee12-99f1-4a87-ab15-e35f9667cf03"/>
    <ds:schemaRef ds:uri="2a7d4fea-2b4e-4a2e-9c21-fac9bc5f4d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29E9B0-1693-4175-992D-1C3CB3A950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A34D61-2376-4D6C-9D62-094A6542D1AA}">
  <ds:schemaRefs>
    <ds:schemaRef ds:uri="http://schemas.microsoft.com/office/2006/metadata/properties"/>
    <ds:schemaRef ds:uri="http://schemas.microsoft.com/office/infopath/2007/PartnerControls"/>
    <ds:schemaRef ds:uri="2a7d4fea-2b4e-4a2e-9c21-fac9bc5f4d18"/>
    <ds:schemaRef ds:uri="7a56ee12-99f1-4a87-ab15-e35f9667cf0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secteursciencesEtTechVinci</Template>
  <Application>Microsoft Office PowerPoint</Application>
  <PresentationFormat>Affichage à l'écran (4:3)</PresentationFormat>
  <Slides>11</Slides>
  <Notes>1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secteursciencesEtTechVinci</vt:lpstr>
      <vt:lpstr>BINV314A  .NET Outils et Concepts d’Application d’Entreprise</vt:lpstr>
      <vt:lpstr>Delegate</vt:lpstr>
      <vt:lpstr>Delegate</vt:lpstr>
      <vt:lpstr>Delegate – Simple Exemple</vt:lpstr>
      <vt:lpstr>Delegate – Multicast</vt:lpstr>
      <vt:lpstr>Delegate  &amp; Events</vt:lpstr>
      <vt:lpstr>Exemple classique : logger</vt:lpstr>
      <vt:lpstr>Exemple classique : logger</vt:lpstr>
      <vt:lpstr>Délégués prédéfinis</vt:lpstr>
      <vt:lpstr>Délégués prédéfinis</vt:lpstr>
      <vt:lpstr>Predicate Delegate - Exemple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Vinci &amp; ProEco:  Présentation au Conseil d’Entreprise</dc:title>
  <dc:creator>gregoire</dc:creator>
  <cp:revision>584</cp:revision>
  <cp:lastPrinted>2012-09-12T14:58:42Z</cp:lastPrinted>
  <dcterms:created xsi:type="dcterms:W3CDTF">2011-03-16T09:08:07Z</dcterms:created>
  <dcterms:modified xsi:type="dcterms:W3CDTF">2024-10-07T08:51:24Z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0x0101001B1F7770AEB57F4D9E08691D62E16A99</vt:lpwstr>
  </property>
  <property fmtid="{D5CDD505-2E9C-101B-9397-08002B2CF9AE}" pid="3" name="MediaServiceImageTags">
    <vt:lpwstr/>
  </property>
</Properties>
</file>