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61" r:id="rId7"/>
    <p:sldId id="268" r:id="rId8"/>
    <p:sldId id="259" r:id="rId9"/>
    <p:sldId id="274" r:id="rId10"/>
    <p:sldId id="279" r:id="rId11"/>
    <p:sldId id="278" r:id="rId12"/>
    <p:sldId id="275" r:id="rId13"/>
    <p:sldId id="276" r:id="rId14"/>
    <p:sldId id="280" r:id="rId15"/>
    <p:sldId id="281" r:id="rId16"/>
    <p:sldId id="282" r:id="rId1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EC692-9BDF-4CB4-90EB-56E881BC1A0F}" v="1" dt="2021-05-02T07:21:50.991"/>
    <p1510:client id="{80BA4E6D-A11E-42D8-B61F-612E9D70A910}" v="63" dt="2022-04-17T07:30:18.426"/>
    <p1510:client id="{AB74C28E-61C4-4687-A54D-2D4EF091A927}" v="12" dt="2022-04-17T07:26:51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79157" autoAdjust="0"/>
  </p:normalViewPr>
  <p:slideViewPr>
    <p:cSldViewPr snapToGrid="0">
      <p:cViewPr varScale="1">
        <p:scale>
          <a:sx n="90" d="100"/>
          <a:sy n="90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9" d="100"/>
          <a:sy n="89" d="100"/>
        </p:scale>
        <p:origin x="-4027" y="6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14-10-24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14-10-24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r-B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BE" dirty="0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First -&gt; Spring Boot ( souvent la manière la plus utilisée)</a:t>
            </a:r>
          </a:p>
          <a:p>
            <a:r>
              <a:rPr lang="fr-FR" dirty="0" err="1"/>
              <a:t>Database</a:t>
            </a:r>
            <a:r>
              <a:rPr lang="fr-FR" dirty="0"/>
              <a:t> first -&gt; uniquement SQL server et attention à ne pas mettre trop de logique dans la </a:t>
            </a:r>
            <a:r>
              <a:rPr lang="fr-FR" dirty="0" err="1"/>
              <a:t>db</a:t>
            </a:r>
            <a:r>
              <a:rPr lang="fr-FR" dirty="0"/>
              <a:t>. Si trop de logique -&gt; difficile de changer de DB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321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801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-&gt; contrainte sur le type générique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0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68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14-10-24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14-10-24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2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14-10-24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CE 25 mars 2011– </a:t>
            </a:r>
            <a:r>
              <a:rPr lang="fr-BE" dirty="0" err="1"/>
              <a:t>draft</a:t>
            </a:r>
            <a:r>
              <a:rPr lang="fr-BE" dirty="0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14-10-24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14-10-24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14-10-24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8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14-10-24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14-10-24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14-10-24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7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14-10-24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14-10-24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14-10-24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843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68315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>
                <a:cs typeface="Calibri"/>
              </a:rPr>
              <a:t>Pattern Repository &amp; UnitOfWork</a:t>
            </a:r>
            <a:endParaRPr lang="fr-BE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CCCAB-F21F-4CFB-A96E-57E95DA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Repository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2B337-DF28-4521-AC3D-EF9475FA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Généricité -&gt; quelques changements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55A2F-826B-4C4D-B858-A6640F2B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756816-8E4D-459E-AC61-CE3069E8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6" y="2632510"/>
            <a:ext cx="8640381" cy="22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9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CCCAB-F21F-4CFB-A96E-57E95DA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UnitOfWork</a:t>
            </a:r>
            <a:r>
              <a:rPr lang="fr-FR" dirty="0"/>
              <a:t>	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EBF5163-3981-46C4-BC19-014DB1538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1624012"/>
            <a:ext cx="5483594" cy="4732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55A2F-826B-4C4D-B858-A6640F2B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3D426F-6D57-46AA-8BD3-4C8DC3A31C8E}"/>
              </a:ext>
            </a:extLst>
          </p:cNvPr>
          <p:cNvSpPr txBox="1"/>
          <p:nvPr/>
        </p:nvSpPr>
        <p:spPr>
          <a:xfrm>
            <a:off x="2222205" y="6378058"/>
            <a:ext cx="65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issue de https://docs.microsoft.com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6428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7ADED-8152-4FD6-8A1E-AA682829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UnitOfWork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61CEB-57F3-4201-A73B-288C08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Objectifs</a:t>
            </a:r>
          </a:p>
          <a:p>
            <a:pPr lvl="1"/>
            <a:r>
              <a:rPr lang="fr-BE" dirty="0"/>
              <a:t>Encapsuler les repository 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Permettre des tests unitaires ++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Permettre une automatisation des tests ++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Eviter le code redondant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Lisibilité du code 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Changer facilement le stockage des données (SQL, …)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….</a:t>
            </a:r>
          </a:p>
          <a:p>
            <a:pPr marL="857250" lvl="2" indent="0">
              <a:buNone/>
            </a:pPr>
            <a:endParaRPr lang="fr-BE" dirty="0"/>
          </a:p>
          <a:p>
            <a:pPr lvl="1"/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94728C-4CB5-4125-9F09-47263E5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1527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9A56E-5F06-483C-9DD9-F3B9B94D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Légume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796D6-57B3-44E6-A01E-CAFBF37F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code de la démo est  disponible sur </a:t>
            </a:r>
            <a:r>
              <a:rPr lang="fr-FR" dirty="0" err="1"/>
              <a:t>MooVin</a:t>
            </a:r>
            <a:r>
              <a:rPr lang="fr-FR" dirty="0"/>
              <a:t> et vous pouvez évidemment vous </a:t>
            </a:r>
            <a:r>
              <a:rPr lang="fr-FR"/>
              <a:t>en inspirez.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85432C-B774-439F-BD1B-DA26539D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7497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1E10-36F8-4EDF-9F62-A2E189C8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DB2A0-8175-4111-958F-E67D1ACB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Quelques rappels</a:t>
            </a:r>
          </a:p>
          <a:p>
            <a:r>
              <a:rPr lang="fr-FR" dirty="0"/>
              <a:t>Pattern Repository </a:t>
            </a:r>
          </a:p>
          <a:p>
            <a:r>
              <a:rPr lang="fr-FR" dirty="0"/>
              <a:t>Pattern </a:t>
            </a:r>
            <a:r>
              <a:rPr lang="fr-FR" dirty="0" err="1"/>
              <a:t>UnitOfWork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9AF2C-4326-40CC-9076-0D3DABF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653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1E10-36F8-4EDF-9F62-A2E189C8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DB2A0-8175-4111-958F-E67D1ACB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First</a:t>
            </a:r>
          </a:p>
          <a:p>
            <a:pPr lvl="1"/>
            <a:r>
              <a:rPr lang="fr-FR" dirty="0"/>
              <a:t>Génération des POCO et du modèle à partir de la DB </a:t>
            </a:r>
          </a:p>
          <a:p>
            <a:r>
              <a:rPr lang="fr-FR" dirty="0"/>
              <a:t>Model First</a:t>
            </a:r>
          </a:p>
          <a:p>
            <a:pPr lvl="1"/>
            <a:r>
              <a:rPr lang="fr-FR" dirty="0"/>
              <a:t>Créer UML</a:t>
            </a:r>
          </a:p>
          <a:p>
            <a:r>
              <a:rPr lang="fr-FR" dirty="0"/>
              <a:t>Code First</a:t>
            </a:r>
          </a:p>
          <a:p>
            <a:pPr lvl="1"/>
            <a:r>
              <a:rPr lang="fr-FR" dirty="0"/>
              <a:t>Annotations [Key], [</a:t>
            </a:r>
            <a:r>
              <a:rPr lang="fr-FR" dirty="0" err="1"/>
              <a:t>Foreign</a:t>
            </a:r>
            <a:r>
              <a:rPr lang="fr-FR" dirty="0"/>
              <a:t> Key],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9AF2C-4326-40CC-9076-0D3DABF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3128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C7294-0CE1-43C8-9A9B-4A20BD7F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Classes </a:t>
            </a:r>
            <a:r>
              <a:rPr lang="fr-BE" dirty="0" err="1"/>
              <a:t>Entities</a:t>
            </a:r>
            <a:r>
              <a:rPr lang="fr-BE" dirty="0"/>
              <a:t>: </a:t>
            </a:r>
            <a:br>
              <a:rPr lang="fr-BE" dirty="0"/>
            </a:br>
            <a:r>
              <a:rPr lang="fr-BE" dirty="0"/>
              <a:t>Propriétés de navigation</a:t>
            </a:r>
            <a:br>
              <a:rPr lang="fr-BE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6C662B2-CBFE-4ADC-985B-709C5874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2233312"/>
            <a:ext cx="8229600" cy="260052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5496F7-BBDD-4517-81BC-01DB379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8001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28CDA-63B9-425A-B38E-E24CB57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E4635-3001-4A67-87B7-5E6D0472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 dirty="0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CEFA616F-AE62-4988-B059-62B16E069C29}"/>
              </a:ext>
            </a:extLst>
          </p:cNvPr>
          <p:cNvGraphicFramePr>
            <a:graphicFrameLocks/>
          </p:cNvGraphicFramePr>
          <p:nvPr/>
        </p:nvGraphicFramePr>
        <p:xfrm>
          <a:off x="605246" y="1967842"/>
          <a:ext cx="8229600" cy="38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94394532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06925457"/>
                    </a:ext>
                  </a:extLst>
                </a:gridCol>
              </a:tblGrid>
              <a:tr h="575061">
                <a:tc>
                  <a:txBody>
                    <a:bodyPr/>
                    <a:lstStyle/>
                    <a:p>
                      <a:r>
                        <a:rPr lang="fr-FR" dirty="0"/>
                        <a:t>Lakers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.NET Framework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0273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fr-FR" dirty="0"/>
                        <a:t> Frontend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Winforms</a:t>
                      </a:r>
                      <a:r>
                        <a:rPr lang="fr-FR" dirty="0"/>
                        <a:t>, WPF MVVM, ASP.NET MVC, </a:t>
                      </a:r>
                      <a:r>
                        <a:rPr lang="fr-FR" dirty="0" err="1"/>
                        <a:t>ConsoleApplication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95175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dirty="0"/>
                        <a:t>Backend – Service (UCC)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ASP.NET Web API, WCF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3755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dirty="0"/>
                        <a:t>Backend –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726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dirty="0"/>
                        <a:t>Backend – DAL – Repository / </a:t>
                      </a:r>
                      <a:r>
                        <a:rPr lang="fr-FR" dirty="0" err="1"/>
                        <a:t>UnitOfWork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Pattern Repository / </a:t>
                      </a:r>
                      <a:r>
                        <a:rPr lang="fr-FR" dirty="0" err="1"/>
                        <a:t>UnitOfWork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908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dirty="0"/>
                        <a:t>Backend </a:t>
                      </a:r>
                      <a:r>
                        <a:rPr lang="fr-FR"/>
                        <a:t>– DAL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LINQ To </a:t>
                      </a:r>
                      <a:r>
                        <a:rPr lang="fr-FR" dirty="0" err="1"/>
                        <a:t>Entities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Entity</a:t>
                      </a:r>
                      <a:r>
                        <a:rPr lang="fr-FR" dirty="0"/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78158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dirty="0" err="1"/>
                        <a:t>Database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9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7ADED-8152-4FD6-8A1E-AA682829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61CEB-57F3-4201-A73B-288C08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Objectifs</a:t>
            </a:r>
          </a:p>
          <a:p>
            <a:pPr lvl="1"/>
            <a:r>
              <a:rPr lang="fr-BE" dirty="0"/>
              <a:t>Isoler la couche d’accès aux données de la couche  métier pour …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Permettre des tests unitaires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Permettre une automatisation des tests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Eviter le code redondant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Centraliser l’accès aux données et donc sa sécurité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Lisibilité du code </a:t>
            </a:r>
          </a:p>
          <a:p>
            <a:pPr marL="1314450" lvl="2" indent="-457200">
              <a:buFont typeface="+mj-lt"/>
              <a:buAutoNum type="arabicPeriod"/>
            </a:pPr>
            <a:r>
              <a:rPr lang="fr-BE" dirty="0"/>
              <a:t>…</a:t>
            </a:r>
          </a:p>
          <a:p>
            <a:pPr lvl="1"/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94728C-4CB5-4125-9F09-47263E5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074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7ADED-8152-4FD6-8A1E-AA682829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61CEB-57F3-4201-A73B-288C08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Comment ?</a:t>
            </a:r>
          </a:p>
          <a:p>
            <a:pPr lvl="1"/>
            <a:r>
              <a:rPr lang="fr-FR" dirty="0"/>
              <a:t>Généricité par utilisation de types génériques (T)</a:t>
            </a:r>
          </a:p>
          <a:p>
            <a:pPr lvl="1"/>
            <a:r>
              <a:rPr lang="fr-FR" dirty="0"/>
              <a:t>Un repository par Entité/Table</a:t>
            </a:r>
          </a:p>
          <a:p>
            <a:pPr lvl="1"/>
            <a:r>
              <a:rPr lang="fr-FR" dirty="0"/>
              <a:t>Une interface </a:t>
            </a:r>
            <a:r>
              <a:rPr lang="fr-FR" dirty="0" err="1"/>
              <a:t>IRepository</a:t>
            </a:r>
            <a:endParaRPr lang="fr-FR" dirty="0"/>
          </a:p>
          <a:p>
            <a:pPr lvl="1"/>
            <a:r>
              <a:rPr lang="fr-FR" dirty="0"/>
              <a:t>Une classe de base implémentant l’interface et pouvant être étendue au besoin</a:t>
            </a:r>
          </a:p>
          <a:p>
            <a:pPr marL="914400" lvl="2" indent="0">
              <a:buNone/>
            </a:pPr>
            <a:r>
              <a:rPr lang="fr-FR" dirty="0"/>
              <a:t> 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94728C-4CB5-4125-9F09-47263E5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319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7ADED-8152-4FD6-8A1E-AA682829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61CEB-57F3-4201-A73B-288C08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Comment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94728C-4CB5-4125-9F09-47263E5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0D24-2940-498D-802F-2F58EF35DF50}"/>
              </a:ext>
            </a:extLst>
          </p:cNvPr>
          <p:cNvSpPr/>
          <p:nvPr/>
        </p:nvSpPr>
        <p:spPr>
          <a:xfrm>
            <a:off x="712382" y="2229822"/>
            <a:ext cx="81232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B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Insert(T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SearchFor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(Expression&lt;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&lt;T, </a:t>
            </a:r>
            <a:r>
              <a:rPr lang="fr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sauve l'entité si l'élément n'existe pas déjà -&gt;          	l'existence se base sur le prédicat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Save(T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entity,Expression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&lt;T, </a:t>
            </a:r>
            <a:r>
              <a:rPr lang="fr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T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GetById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B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1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AA8D2-228F-4564-AE66-48761548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38B95-6FAC-49BC-A2F3-0E5701E3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87600C-078E-4F06-A589-54F0492B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D2947-DC3E-41EC-BF3D-BCC49C8C58B0}"/>
              </a:ext>
            </a:extLst>
          </p:cNvPr>
          <p:cNvSpPr/>
          <p:nvPr/>
        </p:nvSpPr>
        <p:spPr>
          <a:xfrm>
            <a:off x="541337" y="2271800"/>
            <a:ext cx="8229600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BaseRepositorySQL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IRepository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fr-BE" dirty="0" err="1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nsolas"/>
              </a:rPr>
              <a:t>LegumesContext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dirty="0" err="1">
                <a:solidFill>
                  <a:srgbClr val="000000"/>
                </a:solidFill>
                <a:latin typeface="Consolas"/>
              </a:rPr>
              <a:t>dbContext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fr-BE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dirty="0" err="1">
                <a:solidFill>
                  <a:srgbClr val="2B91AF"/>
                </a:solidFill>
                <a:latin typeface="Consolas"/>
              </a:rPr>
              <a:t>BaseRepositorySQL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dirty="0" err="1">
                <a:solidFill>
                  <a:srgbClr val="000000"/>
                </a:solidFill>
                <a:latin typeface="Consolas"/>
              </a:rPr>
              <a:t>LegumesContext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nsolas"/>
              </a:rPr>
              <a:t>dbContext</a:t>
            </a:r>
            <a:r>
              <a:rPr lang="fr-BE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TEntity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039958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34D61-2376-4D6C-9D62-094A6542D1AA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customXml/itemProps2.xml><?xml version="1.0" encoding="utf-8"?>
<ds:datastoreItem xmlns:ds="http://schemas.openxmlformats.org/officeDocument/2006/customXml" ds:itemID="{A803143C-DACE-4F63-A619-EA744CAAAD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29E9B0-1693-4175-992D-1C3CB3A950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4838</TotalTime>
  <Words>697</Words>
  <Application>Microsoft Office PowerPoint</Application>
  <PresentationFormat>Affichage à l'écran (4:3)</PresentationFormat>
  <Paragraphs>148</Paragraphs>
  <Slides>13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secteursciencesEtTechVinci</vt:lpstr>
      <vt:lpstr>BINV314A  .NET Outils et Concepts d’Application d’Entreprise</vt:lpstr>
      <vt:lpstr>Sommaire</vt:lpstr>
      <vt:lpstr>Différentes Approches</vt:lpstr>
      <vt:lpstr> Classes Entities:  Propriétés de navigation </vt:lpstr>
      <vt:lpstr>Entity Framework </vt:lpstr>
      <vt:lpstr>Pattern Repository</vt:lpstr>
      <vt:lpstr>Pattern Repository</vt:lpstr>
      <vt:lpstr>Pattern Repository</vt:lpstr>
      <vt:lpstr>Pattern Repository</vt:lpstr>
      <vt:lpstr>Pattern Repository </vt:lpstr>
      <vt:lpstr>UnitOfWork </vt:lpstr>
      <vt:lpstr>UnitOfWork</vt:lpstr>
      <vt:lpstr>Démo Légume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lastModifiedBy>Olivier Choquet</cp:lastModifiedBy>
  <cp:revision>307</cp:revision>
  <cp:lastPrinted>2012-09-12T14:58:42Z</cp:lastPrinted>
  <dcterms:created xsi:type="dcterms:W3CDTF">2011-03-16T09:08:07Z</dcterms:created>
  <dcterms:modified xsi:type="dcterms:W3CDTF">2024-10-14T14:06:56Z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