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4"/>
  </p:notesMasterIdLst>
  <p:handoutMasterIdLst>
    <p:handoutMasterId r:id="rId15"/>
  </p:handoutMasterIdLst>
  <p:sldIdLst>
    <p:sldId id="279" r:id="rId2"/>
    <p:sldId id="294" r:id="rId3"/>
    <p:sldId id="298" r:id="rId4"/>
    <p:sldId id="300" r:id="rId5"/>
    <p:sldId id="302" r:id="rId6"/>
    <p:sldId id="303" r:id="rId7"/>
    <p:sldId id="304" r:id="rId8"/>
    <p:sldId id="305" r:id="rId9"/>
    <p:sldId id="306" r:id="rId10"/>
    <p:sldId id="307" r:id="rId11"/>
    <p:sldId id="308" r:id="rId12"/>
    <p:sldId id="301" r:id="rId13"/>
  </p:sldIdLst>
  <p:sldSz cx="9906000" cy="6858000" type="A4"/>
  <p:notesSz cx="7099300" cy="10234613"/>
  <p:defaultTextStyle>
    <a:defPPr>
      <a:defRPr lang="fr-FR"/>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FF6600"/>
    <a:srgbClr val="993300"/>
    <a:srgbClr val="FF0066"/>
    <a:srgbClr val="00CC00"/>
    <a:srgbClr val="008000"/>
    <a:srgbClr val="009900"/>
    <a:srgbClr val="0066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81" autoAdjust="0"/>
    <p:restoredTop sz="97371" autoAdjust="0"/>
  </p:normalViewPr>
  <p:slideViewPr>
    <p:cSldViewPr snapToGrid="0">
      <p:cViewPr>
        <p:scale>
          <a:sx n="100" d="100"/>
          <a:sy n="100" d="100"/>
        </p:scale>
        <p:origin x="-1920" y="-462"/>
      </p:cViewPr>
      <p:guideLst>
        <p:guide orient="horz" pos="2160"/>
        <p:guide pos="3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79" d="100"/>
          <a:sy n="79" d="100"/>
        </p:scale>
        <p:origin x="-3942" y="-90"/>
      </p:cViewPr>
      <p:guideLst>
        <p:guide orient="horz" pos="2301"/>
        <p:guide pos="297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910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idx="2"/>
          </p:nvPr>
        </p:nvSpPr>
        <p:spPr bwMode="auto">
          <a:xfrm>
            <a:off x="633911" y="353105"/>
            <a:ext cx="5769560" cy="3995737"/>
          </a:xfrm>
          <a:prstGeom prst="rect">
            <a:avLst/>
          </a:prstGeom>
          <a:noFill/>
          <a:ln w="12700">
            <a:solidFill>
              <a:schemeClr val="tx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11267" name="AutoShape 5"/>
          <p:cNvSpPr>
            <a:spLocks noChangeArrowheads="1"/>
          </p:cNvSpPr>
          <p:nvPr/>
        </p:nvSpPr>
        <p:spPr bwMode="auto">
          <a:xfrm>
            <a:off x="646825" y="8152712"/>
            <a:ext cx="5781985" cy="1461367"/>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39" tIns="47969" rIns="95939" bIns="47969" anchor="ctr"/>
          <a:lstStyle/>
          <a:p>
            <a:endParaRPr lang="fr-FR"/>
          </a:p>
        </p:txBody>
      </p:sp>
      <p:sp>
        <p:nvSpPr>
          <p:cNvPr id="11268" name="Rectangle 7"/>
          <p:cNvSpPr>
            <a:spLocks noChangeArrowheads="1"/>
          </p:cNvSpPr>
          <p:nvPr/>
        </p:nvSpPr>
        <p:spPr bwMode="auto">
          <a:xfrm>
            <a:off x="814119" y="8017506"/>
            <a:ext cx="813461" cy="2959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35" tIns="48417" rIns="96835" bIns="48417">
            <a:spAutoFit/>
          </a:bodyPr>
          <a:lstStyle/>
          <a:p>
            <a:pPr algn="ctr" defTabSz="801157">
              <a:spcBef>
                <a:spcPct val="50000"/>
              </a:spcBef>
            </a:pPr>
            <a:r>
              <a:rPr lang="fr-FR" sz="1300" b="1" dirty="0">
                <a:latin typeface="Arial" charset="0"/>
              </a:rPr>
              <a:t>NOTES</a:t>
            </a:r>
          </a:p>
        </p:txBody>
      </p:sp>
      <p:sp>
        <p:nvSpPr>
          <p:cNvPr id="11269" name="Rectangle 8"/>
          <p:cNvSpPr>
            <a:spLocks noChangeArrowheads="1"/>
          </p:cNvSpPr>
          <p:nvPr/>
        </p:nvSpPr>
        <p:spPr bwMode="auto">
          <a:xfrm>
            <a:off x="646825" y="4555631"/>
            <a:ext cx="5781985" cy="3361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39" tIns="47969" rIns="95939" bIns="47969" anchor="ctr"/>
          <a:lstStyle/>
          <a:p>
            <a:endParaRPr lang="fr-FR"/>
          </a:p>
        </p:txBody>
      </p:sp>
    </p:spTree>
    <p:extLst>
      <p:ext uri="{BB962C8B-B14F-4D97-AF65-F5344CB8AC3E}">
        <p14:creationId xmlns:p14="http://schemas.microsoft.com/office/powerpoint/2010/main" val="2833368373"/>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2813" indent="1588"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7213" indent="1588"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633413" y="352425"/>
            <a:ext cx="5770562" cy="3995738"/>
          </a:xfrm>
          <a:ln/>
        </p:spPr>
      </p:sp>
      <p:sp>
        <p:nvSpPr>
          <p:cNvPr id="12291" name="Espace réservé des commentaires 2"/>
          <p:cNvSpPr>
            <a:spLocks noGrp="1"/>
          </p:cNvSpPr>
          <p:nvPr>
            <p:ph type="body" idx="1"/>
          </p:nvPr>
        </p:nvSpPr>
        <p:spPr bwMode="auto">
          <a:xfrm>
            <a:off x="657343" y="4553949"/>
            <a:ext cx="5745174" cy="33767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Les contraintes économiques, la volonté d'innover, le respect des attentes du client, les contraintes environnementales, ... ont aujourd'hui un impact sur tout produit manufacturé. La simulation numérique est aujourd’hui une des méthodes incontournables de toutes les activités industrielles de conception, d’industrialisation ou de production. Il est donc légitime de la placer au cœur de la formation en Sciences Industrielles de l’Ingénieur et de développer à tous les niveaux de formation la compétence à simuler le comportement des produits.</a:t>
            </a:r>
          </a:p>
          <a:p>
            <a:pPr algn="just"/>
            <a:r>
              <a:rPr lang="fr-FR" dirty="0" smtClean="0"/>
              <a:t> </a:t>
            </a:r>
          </a:p>
          <a:p>
            <a:pPr algn="just"/>
            <a:r>
              <a:rPr lang="fr-FR" dirty="0" smtClean="0"/>
              <a:t>L’objet de cette ressource est de présenter </a:t>
            </a:r>
            <a:r>
              <a:rPr lang="fr-FR" b="1" dirty="0" smtClean="0"/>
              <a:t>une méthode qui contribue à structurer cette compétence</a:t>
            </a:r>
            <a:r>
              <a:rPr lang="fr-FR" dirty="0" smtClean="0"/>
              <a:t>. Cette méthode permet, en effet, d’inscrire chacune des activités dans une démarche globale, et ainsi, de </a:t>
            </a:r>
            <a:r>
              <a:rPr lang="fr-FR" b="1" dirty="0" smtClean="0"/>
              <a:t>consolider les connaissances en organisant les savoirs</a:t>
            </a:r>
            <a:r>
              <a:rPr lang="fr-FR" dirty="0" smtClean="0"/>
              <a:t>. Elle facilite la construction de la compétence à simuler le comportement des produits industriels.</a:t>
            </a:r>
          </a:p>
          <a:p>
            <a:pPr algn="just"/>
            <a:endParaRPr lang="fr-F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e l'image des diapositives 1"/>
          <p:cNvSpPr>
            <a:spLocks noGrp="1" noRot="1" noChangeAspect="1" noTextEdit="1"/>
          </p:cNvSpPr>
          <p:nvPr>
            <p:ph type="sldImg"/>
          </p:nvPr>
        </p:nvSpPr>
        <p:spPr>
          <a:xfrm>
            <a:off x="633413" y="352425"/>
            <a:ext cx="5770562" cy="3995738"/>
          </a:xfrm>
          <a:ln/>
        </p:spPr>
      </p:sp>
      <p:sp>
        <p:nvSpPr>
          <p:cNvPr id="13315" name="Espace réservé des commentaires 3"/>
          <p:cNvSpPr>
            <a:spLocks noGrp="1"/>
          </p:cNvSpPr>
          <p:nvPr>
            <p:ph type="body" idx="1"/>
          </p:nvPr>
        </p:nvSpPr>
        <p:spPr bwMode="auto">
          <a:xfrm>
            <a:off x="683636" y="4560675"/>
            <a:ext cx="5718881" cy="337005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L’objectif de la simulation est de </a:t>
            </a:r>
            <a:r>
              <a:rPr lang="fr-FR" b="1" dirty="0" smtClean="0"/>
              <a:t>prévoir le comportement des produits industriels</a:t>
            </a:r>
            <a:r>
              <a:rPr lang="fr-FR" dirty="0" smtClean="0"/>
              <a:t> dans toutes les phases de vie du produit : les phases de vie d’utilisation, de production, de recyclage, etc. La démarche est prévisionnelle, c'est-à-dire qu’elle permet de valider des critères sans avoir réalisé physiquement le produit.</a:t>
            </a:r>
          </a:p>
          <a:p>
            <a:pPr algn="just"/>
            <a:r>
              <a:rPr lang="fr-FR" dirty="0" smtClean="0"/>
              <a:t> </a:t>
            </a:r>
          </a:p>
          <a:p>
            <a:pPr algn="just"/>
            <a:r>
              <a:rPr lang="fr-FR" dirty="0" smtClean="0"/>
              <a:t> </a:t>
            </a:r>
          </a:p>
          <a:p>
            <a:pPr algn="just"/>
            <a:r>
              <a:rPr lang="fr-FR" dirty="0" smtClean="0"/>
              <a:t>La simulation contribue logiquement à la réduction des coûts, à l'amélioration de la qualité, au respect des délais, à la prise en compte de contraintes nouvelles, etc…</a:t>
            </a:r>
          </a:p>
          <a:p>
            <a:pPr algn="just"/>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image des diapositives 1"/>
          <p:cNvSpPr>
            <a:spLocks noGrp="1" noRot="1" noChangeAspect="1" noTextEdit="1"/>
          </p:cNvSpPr>
          <p:nvPr>
            <p:ph type="sldImg"/>
          </p:nvPr>
        </p:nvSpPr>
        <p:spPr>
          <a:xfrm>
            <a:off x="633413" y="352425"/>
            <a:ext cx="5770562" cy="3995738"/>
          </a:xfrm>
          <a:ln/>
        </p:spPr>
      </p:sp>
      <p:sp>
        <p:nvSpPr>
          <p:cNvPr id="17411" name="Espace réservé des commentaires 2"/>
          <p:cNvSpPr>
            <a:spLocks noGrp="1"/>
          </p:cNvSpPr>
          <p:nvPr>
            <p:ph type="body" idx="1"/>
          </p:nvPr>
        </p:nvSpPr>
        <p:spPr bwMode="auto">
          <a:xfrm>
            <a:off x="670490" y="4553949"/>
            <a:ext cx="5766209"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Les prestations sont réalisées pendant les phases de vie car le client utilisateur perçoit les évolutions de son environnement. Cette évolution est générée par les actions du produit sur son environnement. Celles-ci sont modélisées par des Fonctions de Service.</a:t>
            </a:r>
          </a:p>
          <a:p>
            <a:pPr algn="just"/>
            <a:r>
              <a:rPr lang="fr-FR" dirty="0" smtClean="0"/>
              <a:t>L'analyse fonctionnelle permet donc de </a:t>
            </a:r>
            <a:r>
              <a:rPr lang="fr-FR" b="1" dirty="0" smtClean="0"/>
              <a:t>modéliser la satisfaction du client</a:t>
            </a:r>
            <a:r>
              <a:rPr lang="fr-FR" dirty="0" smtClean="0"/>
              <a:t>. La satisfaction est donc modélisée par les critères des Fonctions de Service : </a:t>
            </a:r>
            <a:r>
              <a:rPr lang="fr-FR" b="1" dirty="0" smtClean="0"/>
              <a:t>les performances</a:t>
            </a:r>
            <a:r>
              <a:rPr lang="fr-FR" dirty="0" smtClean="0"/>
              <a:t>.</a:t>
            </a:r>
          </a:p>
          <a:p>
            <a:pPr algn="just"/>
            <a:r>
              <a:rPr lang="fr-FR" dirty="0" smtClean="0"/>
              <a:t>La simulation du comportement du produit permet de quantifier les Fonctions de Service, qualifiées alors de </a:t>
            </a:r>
            <a:r>
              <a:rPr lang="fr-FR" i="1" dirty="0" smtClean="0"/>
              <a:t>simulées</a:t>
            </a:r>
            <a:r>
              <a:rPr lang="fr-FR" dirty="0" smtClean="0"/>
              <a:t> à partir de l’analyse de la solution et des différentes modélisations.</a:t>
            </a:r>
          </a:p>
          <a:p>
            <a:pPr algn="just"/>
            <a:endParaRPr lang="fr-FR" dirty="0" smtClean="0"/>
          </a:p>
          <a:p>
            <a:pPr algn="just"/>
            <a:r>
              <a:rPr lang="fr-FR" dirty="0" smtClean="0"/>
              <a:t>En obtenant ainsi </a:t>
            </a:r>
            <a:r>
              <a:rPr lang="fr-FR" b="1" dirty="0" smtClean="0"/>
              <a:t>deux grandeurs de même nature</a:t>
            </a:r>
            <a:r>
              <a:rPr lang="fr-FR" dirty="0" smtClean="0"/>
              <a:t>, il est aisé de mesurer l’écart entre le niveau attendu et celui simulé d’un même critère d’une Fonction de Service.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602" y="4553949"/>
            <a:ext cx="5774097"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a:t>Dans le cadre de la simulation du comportement de produit industriel, </a:t>
            </a:r>
            <a:r>
              <a:rPr lang="fr-FR" dirty="0" smtClean="0"/>
              <a:t>il </a:t>
            </a:r>
            <a:r>
              <a:rPr lang="fr-FR" dirty="0"/>
              <a:t>est </a:t>
            </a:r>
            <a:r>
              <a:rPr lang="fr-FR" dirty="0" smtClean="0"/>
              <a:t>nécessaire </a:t>
            </a:r>
            <a:r>
              <a:rPr lang="fr-FR" dirty="0"/>
              <a:t>de faire des mesures "locales" qui permettront </a:t>
            </a:r>
            <a:r>
              <a:rPr lang="fr-FR" dirty="0" smtClean="0"/>
              <a:t>d’alimenter, d’enrichir </a:t>
            </a:r>
            <a:r>
              <a:rPr lang="fr-FR" dirty="0"/>
              <a:t>la modélisation en vue d'améliorer sa représentativité.</a:t>
            </a:r>
          </a:p>
          <a:p>
            <a:pPr algn="just"/>
            <a:r>
              <a:rPr lang="fr-FR" dirty="0" smtClean="0"/>
              <a:t>Cette </a:t>
            </a:r>
            <a:r>
              <a:rPr lang="fr-FR" dirty="0"/>
              <a:t>action consiste donc à réaliser des mesures dites "pertinentes", dans le domaine de la mesure, sur tout ou partie du produit.</a:t>
            </a:r>
          </a:p>
          <a:p>
            <a:pPr algn="just"/>
            <a:r>
              <a:rPr lang="fr-FR" dirty="0" smtClean="0"/>
              <a:t>La </a:t>
            </a:r>
            <a:r>
              <a:rPr lang="fr-FR" dirty="0"/>
              <a:t>mise en place de ces plans d'action est facilitée par une méthode de mesure similaire à la méthode de simulation :</a:t>
            </a:r>
          </a:p>
          <a:p>
            <a:pPr marL="239847" indent="-239847" algn="just">
              <a:buClr>
                <a:srgbClr val="0000FF"/>
              </a:buClr>
              <a:buSzPct val="120000"/>
              <a:buFont typeface="+mj-lt"/>
              <a:buAutoNum type="arabicPeriod"/>
            </a:pPr>
            <a:r>
              <a:rPr lang="fr-FR" dirty="0"/>
              <a:t>identifier et s’approprier l’objectif, le problème industriel, </a:t>
            </a:r>
          </a:p>
          <a:p>
            <a:pPr marL="239847" indent="-239847" algn="just">
              <a:buClr>
                <a:srgbClr val="0000FF"/>
              </a:buClr>
              <a:buSzPct val="120000"/>
              <a:buFont typeface="+mj-lt"/>
              <a:buAutoNum type="arabicPeriod"/>
            </a:pPr>
            <a:r>
              <a:rPr lang="fr-FR" dirty="0"/>
              <a:t>identifier le phénomène physique lié à l’objectif, </a:t>
            </a:r>
          </a:p>
          <a:p>
            <a:pPr marL="239847" indent="-239847" algn="just">
              <a:buClr>
                <a:srgbClr val="0000FF"/>
              </a:buClr>
              <a:buSzPct val="120000"/>
              <a:buFont typeface="+mj-lt"/>
              <a:buAutoNum type="arabicPeriod"/>
            </a:pPr>
            <a:r>
              <a:rPr lang="fr-FR" dirty="0"/>
              <a:t>choisir le capteur et le conditionneur, </a:t>
            </a:r>
          </a:p>
          <a:p>
            <a:pPr marL="239847" indent="-239847" algn="just">
              <a:buClr>
                <a:srgbClr val="0000FF"/>
              </a:buClr>
              <a:buSzPct val="120000"/>
              <a:buFont typeface="+mj-lt"/>
              <a:buAutoNum type="arabicPeriod"/>
            </a:pPr>
            <a:r>
              <a:rPr lang="fr-FR" dirty="0" err="1"/>
              <a:t>maquettiser</a:t>
            </a:r>
            <a:r>
              <a:rPr lang="fr-FR" dirty="0"/>
              <a:t>/instrumenter tout ou partie du produit, </a:t>
            </a:r>
          </a:p>
          <a:p>
            <a:pPr marL="239847" indent="-239847" algn="just">
              <a:buClr>
                <a:srgbClr val="0000FF"/>
              </a:buClr>
              <a:buSzPct val="120000"/>
              <a:buFont typeface="+mj-lt"/>
              <a:buAutoNum type="arabicPeriod"/>
            </a:pPr>
            <a:r>
              <a:rPr lang="fr-FR" dirty="0"/>
              <a:t>recréer l’environnement et caractériser l’excitateur, </a:t>
            </a:r>
          </a:p>
          <a:p>
            <a:pPr marL="239847" indent="-239847" algn="just">
              <a:buClr>
                <a:srgbClr val="0000FF"/>
              </a:buClr>
              <a:buSzPct val="120000"/>
              <a:buFont typeface="+mj-lt"/>
              <a:buAutoNum type="arabicPeriod"/>
            </a:pPr>
            <a:r>
              <a:rPr lang="fr-FR" dirty="0"/>
              <a:t>obtenir la réponse (et éventuellement la mettre en valeur), </a:t>
            </a:r>
          </a:p>
          <a:p>
            <a:pPr marL="239847" indent="-239847" algn="just">
              <a:buClr>
                <a:srgbClr val="0000FF"/>
              </a:buClr>
              <a:buSzPct val="120000"/>
              <a:buFont typeface="+mj-lt"/>
              <a:buAutoNum type="arabicPeriod"/>
            </a:pPr>
            <a:r>
              <a:rPr lang="fr-FR" dirty="0"/>
              <a:t>diagnostiquer l’écart (en le quantifiant puis en définissant un plan d’action).</a:t>
            </a:r>
          </a:p>
          <a:p>
            <a:pPr algn="just"/>
            <a:endParaRPr lang="fr-FR"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601" y="4553949"/>
            <a:ext cx="5750433"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i="0" dirty="0" smtClean="0"/>
              <a:t>Pour aider les élèves</a:t>
            </a:r>
            <a:r>
              <a:rPr lang="fr-FR" i="0" baseline="0" dirty="0" smtClean="0"/>
              <a:t> à diagnostiquer un écart, il est important de leur proposer une méthode pour structurer leurs activités.</a:t>
            </a:r>
          </a:p>
          <a:p>
            <a:pPr algn="just"/>
            <a:endParaRPr lang="fr-FR" i="0" baseline="0" dirty="0" smtClean="0"/>
          </a:p>
          <a:p>
            <a:pPr algn="just"/>
            <a:r>
              <a:rPr lang="fr-FR" i="0" baseline="0" dirty="0" smtClean="0"/>
              <a:t>Cette méthode se décompose en 7 étapes et s’appuie sur le concept de la « chaîne causale ».</a:t>
            </a:r>
            <a:endParaRPr lang="fr-FR" i="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bwMode="auto">
          <a:xfrm>
            <a:off x="33845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ctr" defTabSz="762000" eaLnBrk="0" hangingPunct="0">
              <a:defRPr sz="1400">
                <a:latin typeface="Times New Roman" pitchFamily="18" charset="0"/>
              </a:defRPr>
            </a:lvl1pPr>
          </a:lstStyle>
          <a:p>
            <a:pPr>
              <a:defRPr/>
            </a:pPr>
            <a:endParaRPr lang="fr-FR"/>
          </a:p>
        </p:txBody>
      </p:sp>
      <p:sp>
        <p:nvSpPr>
          <p:cNvPr id="3" name="Rectangle 3"/>
          <p:cNvSpPr>
            <a:spLocks noGrp="1" noChangeArrowheads="1"/>
          </p:cNvSpPr>
          <p:nvPr>
            <p:ph type="sldNum" sz="quarter" idx="11"/>
          </p:nvPr>
        </p:nvSpPr>
        <p:spPr bwMode="auto">
          <a:xfrm>
            <a:off x="709930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r" defTabSz="762000" eaLnBrk="0" hangingPunct="0">
              <a:defRPr sz="1400">
                <a:latin typeface="Times New Roman" pitchFamily="18" charset="0"/>
              </a:defRPr>
            </a:lvl1pPr>
          </a:lstStyle>
          <a:p>
            <a:pPr>
              <a:defRPr/>
            </a:pPr>
            <a:fld id="{D01273AE-FE0A-4B12-B42F-FAB5519DE6B1}" type="slidenum">
              <a:rPr lang="fr-FR"/>
              <a:pPr>
                <a:defRPr/>
              </a:pPr>
              <a:t>‹N°›</a:t>
            </a:fld>
            <a:endParaRPr lang="fr-FR"/>
          </a:p>
        </p:txBody>
      </p:sp>
    </p:spTree>
    <p:extLst>
      <p:ext uri="{BB962C8B-B14F-4D97-AF65-F5344CB8AC3E}">
        <p14:creationId xmlns:p14="http://schemas.microsoft.com/office/powerpoint/2010/main" val="1661320182"/>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495300" y="1600200"/>
            <a:ext cx="8915400" cy="4525963"/>
          </a:xfrm>
          <a:prstGeom prst="rect">
            <a:avLst/>
          </a:prstGeo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6017935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8"/>
            <a:ext cx="2228850" cy="5851525"/>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95300" y="274638"/>
            <a:ext cx="6534150" cy="5851525"/>
          </a:xfrm>
          <a:prstGeom prst="rect">
            <a:avLst/>
          </a:prstGeo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48863451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95300" y="274638"/>
            <a:ext cx="8915400" cy="5851525"/>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1222970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495300" y="1600200"/>
            <a:ext cx="8915400" cy="4525963"/>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89806656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1936474693"/>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6583925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5423441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p>
            <a:r>
              <a:rPr lang="fr-FR" smtClean="0"/>
              <a:t>Modifiez le style du titre</a:t>
            </a:r>
            <a:endParaRPr lang="fr-FR"/>
          </a:p>
        </p:txBody>
      </p:sp>
    </p:spTree>
    <p:extLst>
      <p:ext uri="{BB962C8B-B14F-4D97-AF65-F5344CB8AC3E}">
        <p14:creationId xmlns:p14="http://schemas.microsoft.com/office/powerpoint/2010/main" val="2594076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3432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138" cy="1162050"/>
          </a:xfrm>
          <a:prstGeom prst="rect">
            <a:avLst/>
          </a:prstGeo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2567441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8211293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8" name="Picture 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7925" y="896144"/>
            <a:ext cx="8735483" cy="597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149"/>
          <p:cNvSpPr>
            <a:spLocks noChangeArrowheads="1"/>
          </p:cNvSpPr>
          <p:nvPr userDrawn="1"/>
        </p:nvSpPr>
        <p:spPr bwMode="auto">
          <a:xfrm rot="-5400000">
            <a:off x="5116513" y="-3922713"/>
            <a:ext cx="873126" cy="8715375"/>
          </a:xfrm>
          <a:prstGeom prst="rect">
            <a:avLst/>
          </a:prstGeom>
          <a:gradFill rotWithShape="0">
            <a:gsLst>
              <a:gs pos="37000">
                <a:srgbClr val="00B0F0"/>
              </a:gs>
              <a:gs pos="100000">
                <a:schemeClr val="accent2">
                  <a:lumMod val="20000"/>
                  <a:lumOff val="80000"/>
                </a:schemeClr>
              </a:gs>
            </a:gsLst>
            <a:lin ang="0" scaled="1"/>
          </a:gradFill>
          <a:ln>
            <a:noFill/>
          </a:ln>
          <a:effectLst/>
          <a:extLst/>
        </p:spPr>
        <p:txBody>
          <a:bodyPr vert="eaVert" wrap="none" anchor="ctr"/>
          <a:lstStyle/>
          <a:p>
            <a:endParaRPr lang="fr-FR"/>
          </a:p>
        </p:txBody>
      </p:sp>
      <p:sp>
        <p:nvSpPr>
          <p:cNvPr id="1027" name="Rectangle 149"/>
          <p:cNvSpPr>
            <a:spLocks noChangeArrowheads="1"/>
          </p:cNvSpPr>
          <p:nvPr userDrawn="1"/>
        </p:nvSpPr>
        <p:spPr bwMode="auto">
          <a:xfrm>
            <a:off x="0" y="914400"/>
            <a:ext cx="1177925" cy="5943600"/>
          </a:xfrm>
          <a:prstGeom prst="rect">
            <a:avLst/>
          </a:prstGeom>
          <a:gradFill rotWithShape="0">
            <a:gsLst>
              <a:gs pos="0">
                <a:srgbClr val="00B0F0"/>
              </a:gs>
              <a:gs pos="100000">
                <a:schemeClr val="accent6">
                  <a:lumMod val="20000"/>
                  <a:lumOff val="80000"/>
                </a:schemeClr>
              </a:gs>
            </a:gsLst>
            <a:lin ang="5400000" scaled="1"/>
          </a:gradFill>
          <a:ln>
            <a:noFill/>
          </a:ln>
          <a:effectLst/>
          <a:extLst/>
        </p:spPr>
        <p:txBody>
          <a:bodyPr wrap="none" anchor="ctr"/>
          <a:lstStyle/>
          <a:p>
            <a:endParaRPr lang="fr-FR"/>
          </a:p>
        </p:txBody>
      </p:sp>
      <p:sp>
        <p:nvSpPr>
          <p:cNvPr id="1029" name="Text Box 151"/>
          <p:cNvSpPr txBox="1">
            <a:spLocks noChangeArrowheads="1"/>
          </p:cNvSpPr>
          <p:nvPr userDrawn="1"/>
        </p:nvSpPr>
        <p:spPr bwMode="auto">
          <a:xfrm>
            <a:off x="9280525" y="6597650"/>
            <a:ext cx="776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defRPr/>
            </a:pPr>
            <a:r>
              <a:rPr lang="fr-FR" sz="1200" b="1" dirty="0" smtClean="0">
                <a:solidFill>
                  <a:schemeClr val="tx1"/>
                </a:solidFill>
                <a:latin typeface="Comic Sans MS" pitchFamily="66" charset="0"/>
              </a:rPr>
              <a:t>-</a:t>
            </a:r>
            <a:fld id="{3471F04C-9B15-4A03-BBD1-C3D7D0CCFD2B}" type="slidenum">
              <a:rPr lang="fr-FR" sz="1200" b="1" smtClean="0">
                <a:solidFill>
                  <a:schemeClr val="tx1"/>
                </a:solidFill>
                <a:latin typeface="Comic Sans MS" pitchFamily="66" charset="0"/>
              </a:rPr>
              <a:pPr>
                <a:defRPr/>
              </a:pPr>
              <a:t>‹N°›</a:t>
            </a:fld>
            <a:r>
              <a:rPr lang="fr-FR" sz="1200" b="1" dirty="0" smtClean="0">
                <a:solidFill>
                  <a:schemeClr val="tx1"/>
                </a:solidFill>
                <a:latin typeface="Comic Sans MS" pitchFamily="66" charset="0"/>
              </a:rPr>
              <a:t>-</a:t>
            </a:r>
          </a:p>
        </p:txBody>
      </p:sp>
      <p:sp>
        <p:nvSpPr>
          <p:cNvPr id="1032" name="Rectangle 156"/>
          <p:cNvSpPr>
            <a:spLocks noChangeArrowheads="1"/>
          </p:cNvSpPr>
          <p:nvPr userDrawn="1"/>
        </p:nvSpPr>
        <p:spPr bwMode="auto">
          <a:xfrm rot="5400000">
            <a:off x="-2234406" y="3402806"/>
            <a:ext cx="6858000" cy="52388"/>
          </a:xfrm>
          <a:prstGeom prst="rect">
            <a:avLst/>
          </a:prstGeom>
          <a:gradFill rotWithShape="0">
            <a:gsLst>
              <a:gs pos="0">
                <a:schemeClr val="accent6">
                  <a:lumMod val="20000"/>
                  <a:lumOff val="80000"/>
                </a:schemeClr>
              </a:gs>
              <a:gs pos="100000">
                <a:srgbClr val="0000FF"/>
              </a:gs>
            </a:gsLst>
            <a:lin ang="5400000" scaled="1"/>
          </a:gradFill>
          <a:ln>
            <a:noFill/>
          </a:ln>
          <a:effectLst/>
          <a:extLst/>
        </p:spPr>
        <p:txBody>
          <a:bodyPr rot="10800000" vert="eaVert" wrap="none" anchor="ctr"/>
          <a:lstStyle/>
          <a:p>
            <a:endParaRPr lang="fr-FR"/>
          </a:p>
        </p:txBody>
      </p:sp>
      <p:sp>
        <p:nvSpPr>
          <p:cNvPr id="1033" name="WordArt 219"/>
          <p:cNvSpPr>
            <a:spLocks noChangeArrowheads="1" noChangeShapeType="1" noTextEdit="1"/>
          </p:cNvSpPr>
          <p:nvPr userDrawn="1"/>
        </p:nvSpPr>
        <p:spPr bwMode="auto">
          <a:xfrm>
            <a:off x="2084388" y="280988"/>
            <a:ext cx="7181850" cy="247650"/>
          </a:xfrm>
          <a:prstGeom prst="rect">
            <a:avLst/>
          </a:prstGeom>
        </p:spPr>
        <p:txBody>
          <a:bodyPr wrap="none" fromWordArt="1">
            <a:prstTxWarp prst="textPlain">
              <a:avLst>
                <a:gd name="adj" fmla="val 50000"/>
              </a:avLst>
            </a:prstTxWarp>
          </a:bodyPr>
          <a:lstStyle/>
          <a:p>
            <a:pPr algn="ctr"/>
            <a:r>
              <a:rPr lang="fr-FR" sz="1000" kern="10" dirty="0">
                <a:ln w="9525">
                  <a:solidFill>
                    <a:srgbClr val="FFCC00"/>
                  </a:solidFill>
                  <a:round/>
                  <a:headEnd/>
                  <a:tailEnd/>
                </a:ln>
                <a:solidFill>
                  <a:schemeClr val="bg1"/>
                </a:solidFill>
                <a:latin typeface="Arial Black"/>
              </a:rPr>
              <a:t>LA SIMULATION DU COMPORTEMENT DES PRODUITS INDUSTRIELS</a:t>
            </a:r>
          </a:p>
        </p:txBody>
      </p:sp>
      <p:sp>
        <p:nvSpPr>
          <p:cNvPr id="23" name="Text Box 7"/>
          <p:cNvSpPr txBox="1">
            <a:spLocks noChangeArrowheads="1"/>
          </p:cNvSpPr>
          <p:nvPr userDrawn="1"/>
        </p:nvSpPr>
        <p:spPr bwMode="auto">
          <a:xfrm>
            <a:off x="9525" y="1023938"/>
            <a:ext cx="1158875" cy="512762"/>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Objectifs de la simulation</a:t>
            </a:r>
          </a:p>
        </p:txBody>
      </p:sp>
      <p:sp>
        <p:nvSpPr>
          <p:cNvPr id="24" name="Text Box 7"/>
          <p:cNvSpPr txBox="1">
            <a:spLocks noChangeArrowheads="1"/>
          </p:cNvSpPr>
          <p:nvPr userDrawn="1"/>
        </p:nvSpPr>
        <p:spPr bwMode="auto">
          <a:xfrm>
            <a:off x="9525" y="1873321"/>
            <a:ext cx="1158875" cy="611187"/>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Méthodologie en 7 étapes</a:t>
            </a:r>
          </a:p>
        </p:txBody>
      </p:sp>
      <p:sp>
        <p:nvSpPr>
          <p:cNvPr id="25" name="Text Box 7"/>
          <p:cNvSpPr txBox="1">
            <a:spLocks noChangeArrowheads="1"/>
          </p:cNvSpPr>
          <p:nvPr userDrawn="1"/>
        </p:nvSpPr>
        <p:spPr bwMode="auto">
          <a:xfrm>
            <a:off x="9525" y="2821129"/>
            <a:ext cx="1158875" cy="528637"/>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Domaine de validité</a:t>
            </a:r>
          </a:p>
        </p:txBody>
      </p:sp>
      <p:sp>
        <p:nvSpPr>
          <p:cNvPr id="26" name="Text Box 7"/>
          <p:cNvSpPr txBox="1">
            <a:spLocks noChangeArrowheads="1"/>
          </p:cNvSpPr>
          <p:nvPr userDrawn="1"/>
        </p:nvSpPr>
        <p:spPr bwMode="auto">
          <a:xfrm>
            <a:off x="-39688" y="3686387"/>
            <a:ext cx="1285876" cy="514350"/>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Représentativité des résultats</a:t>
            </a:r>
          </a:p>
        </p:txBody>
      </p:sp>
      <p:sp>
        <p:nvSpPr>
          <p:cNvPr id="27" name="Text Box 7"/>
          <p:cNvSpPr txBox="1">
            <a:spLocks noChangeArrowheads="1"/>
          </p:cNvSpPr>
          <p:nvPr userDrawn="1"/>
        </p:nvSpPr>
        <p:spPr bwMode="auto">
          <a:xfrm>
            <a:off x="9525" y="4537358"/>
            <a:ext cx="1158875" cy="479425"/>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Mesurer pour progresser</a:t>
            </a:r>
          </a:p>
        </p:txBody>
      </p:sp>
      <p:sp>
        <p:nvSpPr>
          <p:cNvPr id="29" name="Text Box 7"/>
          <p:cNvSpPr txBox="1">
            <a:spLocks noChangeArrowheads="1"/>
          </p:cNvSpPr>
          <p:nvPr userDrawn="1"/>
        </p:nvSpPr>
        <p:spPr bwMode="auto">
          <a:xfrm>
            <a:off x="9525" y="5353404"/>
            <a:ext cx="1201738" cy="477838"/>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Diagnostiquer un écart</a:t>
            </a:r>
          </a:p>
        </p:txBody>
      </p:sp>
      <p:sp>
        <p:nvSpPr>
          <p:cNvPr id="30" name="Text Box 7"/>
          <p:cNvSpPr txBox="1">
            <a:spLocks noChangeArrowheads="1"/>
          </p:cNvSpPr>
          <p:nvPr userDrawn="1"/>
        </p:nvSpPr>
        <p:spPr bwMode="auto">
          <a:xfrm>
            <a:off x="9525" y="6167860"/>
            <a:ext cx="1158875" cy="488950"/>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Exemples de simulation</a:t>
            </a:r>
          </a:p>
        </p:txBody>
      </p:sp>
      <p:sp>
        <p:nvSpPr>
          <p:cNvPr id="1041" name="Rectangle 156"/>
          <p:cNvSpPr>
            <a:spLocks noChangeArrowheads="1"/>
          </p:cNvSpPr>
          <p:nvPr userDrawn="1"/>
        </p:nvSpPr>
        <p:spPr bwMode="auto">
          <a:xfrm>
            <a:off x="1588" y="865188"/>
            <a:ext cx="9925050" cy="61912"/>
          </a:xfrm>
          <a:prstGeom prst="rect">
            <a:avLst/>
          </a:prstGeom>
          <a:gradFill rotWithShape="0">
            <a:gsLst>
              <a:gs pos="0">
                <a:schemeClr val="accent6">
                  <a:lumMod val="20000"/>
                  <a:lumOff val="80000"/>
                </a:schemeClr>
              </a:gs>
              <a:gs pos="100000">
                <a:srgbClr val="0000FF"/>
              </a:gs>
            </a:gsLst>
            <a:lin ang="0" scaled="1"/>
          </a:gradFill>
          <a:ln>
            <a:noFill/>
          </a:ln>
          <a:effectLst/>
          <a:extLst/>
        </p:spPr>
        <p:txBody>
          <a:bodyPr wrap="none" anchor="ctr"/>
          <a:lstStyle/>
          <a:p>
            <a:endParaRPr lang="fr-FR"/>
          </a:p>
        </p:txBody>
      </p:sp>
      <p:pic>
        <p:nvPicPr>
          <p:cNvPr id="1042" name="Image 30"/>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l="1534" r="3352"/>
          <a:stretch>
            <a:fillRect/>
          </a:stretch>
        </p:blipFill>
        <p:spPr bwMode="auto">
          <a:xfrm>
            <a:off x="27165" y="78532"/>
            <a:ext cx="1119361" cy="740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52"/>
          <p:cNvSpPr>
            <a:spLocks noChangeArrowheads="1"/>
          </p:cNvSpPr>
          <p:nvPr userDrawn="1"/>
        </p:nvSpPr>
        <p:spPr bwMode="auto">
          <a:xfrm>
            <a:off x="5410200" y="1295400"/>
            <a:ext cx="4495800" cy="42863"/>
          </a:xfrm>
          <a:prstGeom prst="rect">
            <a:avLst/>
          </a:prstGeom>
          <a:gradFill rotWithShape="0">
            <a:gsLst>
              <a:gs pos="0">
                <a:schemeClr val="accent6">
                  <a:lumMod val="20000"/>
                  <a:lumOff val="80000"/>
                </a:schemeClr>
              </a:gs>
              <a:gs pos="100000">
                <a:srgbClr val="0000FF"/>
              </a:gs>
            </a:gsLst>
            <a:lin ang="0" scaled="1"/>
          </a:gradFill>
          <a:ln>
            <a:noFill/>
          </a:ln>
          <a:effectLst/>
          <a:extLst/>
        </p:spPr>
        <p:txBody>
          <a:bodyPr wrap="none" anchor="ctr"/>
          <a:lstStyle/>
          <a:p>
            <a:pPr lvl="0"/>
            <a:endParaRPr lang="fr-FR"/>
          </a:p>
        </p:txBody>
      </p:sp>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txStyles>
    <p:titleStyle>
      <a:lvl1pPr algn="r" defTabSz="762000" rtl="0" eaLnBrk="0" fontAlgn="base" hangingPunct="0">
        <a:spcBef>
          <a:spcPct val="0"/>
        </a:spcBef>
        <a:spcAft>
          <a:spcPct val="0"/>
        </a:spcAft>
        <a:defRPr sz="1400">
          <a:solidFill>
            <a:schemeClr val="tx2"/>
          </a:solidFill>
          <a:latin typeface="+mj-lt"/>
          <a:ea typeface="+mj-ea"/>
          <a:cs typeface="+mj-cs"/>
        </a:defRPr>
      </a:lvl1pPr>
      <a:lvl2pPr algn="r" defTabSz="762000" rtl="0" eaLnBrk="0" fontAlgn="base" hangingPunct="0">
        <a:spcBef>
          <a:spcPct val="0"/>
        </a:spcBef>
        <a:spcAft>
          <a:spcPct val="0"/>
        </a:spcAft>
        <a:defRPr sz="1400">
          <a:solidFill>
            <a:schemeClr val="tx2"/>
          </a:solidFill>
          <a:latin typeface="Times New Roman" pitchFamily="18" charset="0"/>
        </a:defRPr>
      </a:lvl2pPr>
      <a:lvl3pPr algn="r" defTabSz="762000" rtl="0" eaLnBrk="0" fontAlgn="base" hangingPunct="0">
        <a:spcBef>
          <a:spcPct val="0"/>
        </a:spcBef>
        <a:spcAft>
          <a:spcPct val="0"/>
        </a:spcAft>
        <a:defRPr sz="1400">
          <a:solidFill>
            <a:schemeClr val="tx2"/>
          </a:solidFill>
          <a:latin typeface="Times New Roman" pitchFamily="18" charset="0"/>
        </a:defRPr>
      </a:lvl3pPr>
      <a:lvl4pPr algn="r" defTabSz="762000" rtl="0" eaLnBrk="0" fontAlgn="base" hangingPunct="0">
        <a:spcBef>
          <a:spcPct val="0"/>
        </a:spcBef>
        <a:spcAft>
          <a:spcPct val="0"/>
        </a:spcAft>
        <a:defRPr sz="1400">
          <a:solidFill>
            <a:schemeClr val="tx2"/>
          </a:solidFill>
          <a:latin typeface="Times New Roman" pitchFamily="18" charset="0"/>
        </a:defRPr>
      </a:lvl4pPr>
      <a:lvl5pPr algn="r" defTabSz="762000" rtl="0" eaLnBrk="0" fontAlgn="base" hangingPunct="0">
        <a:spcBef>
          <a:spcPct val="0"/>
        </a:spcBef>
        <a:spcAft>
          <a:spcPct val="0"/>
        </a:spcAft>
        <a:defRPr sz="1400">
          <a:solidFill>
            <a:schemeClr val="tx2"/>
          </a:solidFill>
          <a:latin typeface="Times New Roman" pitchFamily="18" charset="0"/>
        </a:defRPr>
      </a:lvl5pPr>
      <a:lvl6pPr marL="457200" algn="r" defTabSz="762000" rtl="0" fontAlgn="base">
        <a:spcBef>
          <a:spcPct val="0"/>
        </a:spcBef>
        <a:spcAft>
          <a:spcPct val="0"/>
        </a:spcAft>
        <a:defRPr sz="1400">
          <a:solidFill>
            <a:schemeClr val="tx2"/>
          </a:solidFill>
          <a:latin typeface="Times New Roman" pitchFamily="18" charset="0"/>
        </a:defRPr>
      </a:lvl6pPr>
      <a:lvl7pPr marL="914400" algn="r" defTabSz="762000" rtl="0" fontAlgn="base">
        <a:spcBef>
          <a:spcPct val="0"/>
        </a:spcBef>
        <a:spcAft>
          <a:spcPct val="0"/>
        </a:spcAft>
        <a:defRPr sz="1400">
          <a:solidFill>
            <a:schemeClr val="tx2"/>
          </a:solidFill>
          <a:latin typeface="Times New Roman" pitchFamily="18" charset="0"/>
        </a:defRPr>
      </a:lvl7pPr>
      <a:lvl8pPr marL="1371600" algn="r" defTabSz="762000" rtl="0" fontAlgn="base">
        <a:spcBef>
          <a:spcPct val="0"/>
        </a:spcBef>
        <a:spcAft>
          <a:spcPct val="0"/>
        </a:spcAft>
        <a:defRPr sz="1400">
          <a:solidFill>
            <a:schemeClr val="tx2"/>
          </a:solidFill>
          <a:latin typeface="Times New Roman" pitchFamily="18" charset="0"/>
        </a:defRPr>
      </a:lvl8pPr>
      <a:lvl9pPr marL="1828800" algn="r" defTabSz="762000" rtl="0" fontAlgn="base">
        <a:spcBef>
          <a:spcPct val="0"/>
        </a:spcBef>
        <a:spcAft>
          <a:spcPct val="0"/>
        </a:spcAft>
        <a:defRPr sz="1400">
          <a:solidFill>
            <a:schemeClr val="tx2"/>
          </a:solidFill>
          <a:latin typeface="Times New Roman" pitchFamily="18" charset="0"/>
        </a:defRPr>
      </a:lvl9pPr>
    </p:titleStyle>
    <p:bodyStyle>
      <a:lvl1pPr marL="342900" indent="-342900" algn="l" defTabSz="762000" rtl="0" eaLnBrk="0" fontAlgn="base" hangingPunct="0">
        <a:spcBef>
          <a:spcPct val="20000"/>
        </a:spcBef>
        <a:spcAft>
          <a:spcPct val="0"/>
        </a:spcAft>
        <a:defRPr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800">
          <a:solidFill>
            <a:schemeClr val="tx1"/>
          </a:solidFill>
          <a:latin typeface="+mn-lt"/>
        </a:defRPr>
      </a:lvl2pPr>
      <a:lvl3pPr marL="1143000" indent="-228600" algn="l" defTabSz="762000" rtl="0" eaLnBrk="0" fontAlgn="base" hangingPunct="0">
        <a:spcBef>
          <a:spcPct val="20000"/>
        </a:spcBef>
        <a:spcAft>
          <a:spcPct val="0"/>
        </a:spcAft>
        <a:buChar char="•"/>
        <a:defRPr sz="2400">
          <a:solidFill>
            <a:schemeClr val="tx1"/>
          </a:solidFill>
          <a:latin typeface="+mn-lt"/>
        </a:defRPr>
      </a:lvl3pPr>
      <a:lvl4pPr marL="1600200" indent="-228600" algn="l" defTabSz="762000" rtl="0" eaLnBrk="0" fontAlgn="base" hangingPunct="0">
        <a:spcBef>
          <a:spcPct val="20000"/>
        </a:spcBef>
        <a:spcAft>
          <a:spcPct val="0"/>
        </a:spcAft>
        <a:buChar char="–"/>
        <a:defRPr sz="2000">
          <a:solidFill>
            <a:schemeClr val="tx1"/>
          </a:solidFill>
          <a:latin typeface="+mn-lt"/>
        </a:defRPr>
      </a:lvl4pPr>
      <a:lvl5pPr marL="2057400" indent="-228600" algn="l" defTabSz="762000" rtl="0" eaLnBrk="0" fontAlgn="base" hangingPunct="0">
        <a:spcBef>
          <a:spcPct val="20000"/>
        </a:spcBef>
        <a:spcAft>
          <a:spcPct val="0"/>
        </a:spcAft>
        <a:buChar char="•"/>
        <a:defRPr sz="2000">
          <a:solidFill>
            <a:schemeClr val="tx1"/>
          </a:solidFill>
          <a:latin typeface="+mn-lt"/>
        </a:defRPr>
      </a:lvl5pPr>
      <a:lvl6pPr marL="2514600" indent="-228600" algn="l" defTabSz="762000" rtl="0" fontAlgn="base">
        <a:spcBef>
          <a:spcPct val="20000"/>
        </a:spcBef>
        <a:spcAft>
          <a:spcPct val="0"/>
        </a:spcAft>
        <a:buChar char="•"/>
        <a:defRPr sz="2000">
          <a:solidFill>
            <a:schemeClr val="tx1"/>
          </a:solidFill>
          <a:latin typeface="+mn-lt"/>
        </a:defRPr>
      </a:lvl6pPr>
      <a:lvl7pPr marL="2971800" indent="-228600" algn="l" defTabSz="762000" rtl="0" fontAlgn="base">
        <a:spcBef>
          <a:spcPct val="20000"/>
        </a:spcBef>
        <a:spcAft>
          <a:spcPct val="0"/>
        </a:spcAft>
        <a:buChar char="•"/>
        <a:defRPr sz="2000">
          <a:solidFill>
            <a:schemeClr val="tx1"/>
          </a:solidFill>
          <a:latin typeface="+mn-lt"/>
        </a:defRPr>
      </a:lvl7pPr>
      <a:lvl8pPr marL="3429000" indent="-228600" algn="l" defTabSz="762000" rtl="0" fontAlgn="base">
        <a:spcBef>
          <a:spcPct val="20000"/>
        </a:spcBef>
        <a:spcAft>
          <a:spcPct val="0"/>
        </a:spcAft>
        <a:buChar char="•"/>
        <a:defRPr sz="2000">
          <a:solidFill>
            <a:schemeClr val="tx1"/>
          </a:solidFill>
          <a:latin typeface="+mn-lt"/>
        </a:defRPr>
      </a:lvl8pPr>
      <a:lvl9pPr marL="3886200" indent="-228600" algn="l" defTabSz="762000"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9"/>
          <p:cNvSpPr>
            <a:spLocks noChangeArrowheads="1"/>
          </p:cNvSpPr>
          <p:nvPr/>
        </p:nvSpPr>
        <p:spPr bwMode="auto">
          <a:xfrm rot="-5400000">
            <a:off x="5115721" y="-3898108"/>
            <a:ext cx="873126" cy="8653466"/>
          </a:xfrm>
          <a:prstGeom prst="rect">
            <a:avLst/>
          </a:prstGeom>
          <a:gradFill rotWithShape="0">
            <a:gsLst>
              <a:gs pos="37000">
                <a:srgbClr val="00B0F0"/>
              </a:gs>
              <a:gs pos="100000">
                <a:schemeClr val="accent2">
                  <a:lumMod val="20000"/>
                  <a:lumOff val="80000"/>
                </a:schemeClr>
              </a:gs>
            </a:gsLst>
            <a:lin ang="0" scaled="1"/>
          </a:gradFill>
          <a:ln>
            <a:noFill/>
          </a:ln>
          <a:effectLst/>
          <a:extLst/>
        </p:spPr>
        <p:txBody>
          <a:bodyPr vert="eaVert" wrap="none" anchor="ctr"/>
          <a:lstStyle/>
          <a:p>
            <a:endParaRPr lang="fr-FR"/>
          </a:p>
        </p:txBody>
      </p:sp>
      <p:sp>
        <p:nvSpPr>
          <p:cNvPr id="5" name="Rectangle 149"/>
          <p:cNvSpPr>
            <a:spLocks noChangeArrowheads="1"/>
          </p:cNvSpPr>
          <p:nvPr/>
        </p:nvSpPr>
        <p:spPr bwMode="auto">
          <a:xfrm>
            <a:off x="-15875" y="933450"/>
            <a:ext cx="1177925" cy="5943600"/>
          </a:xfrm>
          <a:prstGeom prst="rect">
            <a:avLst/>
          </a:prstGeom>
          <a:gradFill rotWithShape="0">
            <a:gsLst>
              <a:gs pos="0">
                <a:srgbClr val="00B0F0"/>
              </a:gs>
              <a:gs pos="100000">
                <a:schemeClr val="accent6">
                  <a:lumMod val="20000"/>
                  <a:lumOff val="80000"/>
                </a:schemeClr>
              </a:gs>
            </a:gsLst>
            <a:lin ang="5400000" scaled="1"/>
          </a:gradFill>
          <a:ln>
            <a:noFill/>
          </a:ln>
          <a:effectLst/>
          <a:extLst/>
        </p:spPr>
        <p:txBody>
          <a:bodyPr wrap="none" anchor="ctr"/>
          <a:lstStyle/>
          <a:p>
            <a:endParaRPr lang="fr-FR"/>
          </a:p>
        </p:txBody>
      </p:sp>
      <p:sp>
        <p:nvSpPr>
          <p:cNvPr id="30725" name="WordArt 5"/>
          <p:cNvSpPr>
            <a:spLocks noChangeArrowheads="1" noChangeShapeType="1" noTextEdit="1"/>
          </p:cNvSpPr>
          <p:nvPr/>
        </p:nvSpPr>
        <p:spPr bwMode="auto">
          <a:xfrm>
            <a:off x="2811463" y="2002663"/>
            <a:ext cx="5865812" cy="3599476"/>
          </a:xfrm>
          <a:prstGeom prst="rect">
            <a:avLst/>
          </a:prstGeom>
          <a:ln>
            <a:noFill/>
          </a:ln>
        </p:spPr>
        <p:txBody>
          <a:bodyPr wrap="none" fromWordArt="1">
            <a:prstTxWarp prst="textFadeUp">
              <a:avLst>
                <a:gd name="adj" fmla="val 7861"/>
              </a:avLst>
            </a:prstTxWarp>
          </a:bodyPr>
          <a:lstStyle/>
          <a:p>
            <a:pPr algn="ctr"/>
            <a:r>
              <a:rPr lang="fr-FR" sz="9600" b="1" kern="10" dirty="0">
                <a:ln w="12700">
                  <a:solidFill>
                    <a:srgbClr val="0000FF"/>
                  </a:solidFill>
                  <a:round/>
                  <a:headEnd/>
                  <a:tailEnd/>
                </a:ln>
                <a:solidFill>
                  <a:schemeClr val="tx1">
                    <a:lumMod val="75000"/>
                    <a:lumOff val="25000"/>
                  </a:schemeClr>
                </a:solidFill>
                <a:effectLst>
                  <a:outerShdw dist="35921" dir="2700000" sy="50000" rotWithShape="0">
                    <a:schemeClr val="bg2">
                      <a:lumMod val="20000"/>
                      <a:lumOff val="80000"/>
                    </a:schemeClr>
                  </a:outerShdw>
                </a:effectLst>
                <a:latin typeface="Garamond"/>
              </a:rPr>
              <a:t>La simulation </a:t>
            </a:r>
          </a:p>
          <a:p>
            <a:pPr algn="ctr"/>
            <a:r>
              <a:rPr lang="fr-FR" sz="9600" b="1" kern="10" dirty="0">
                <a:ln w="12700">
                  <a:solidFill>
                    <a:srgbClr val="0000FF"/>
                  </a:solidFill>
                  <a:round/>
                  <a:headEnd/>
                  <a:tailEnd/>
                </a:ln>
                <a:solidFill>
                  <a:schemeClr val="tx1">
                    <a:lumMod val="75000"/>
                    <a:lumOff val="25000"/>
                  </a:schemeClr>
                </a:solidFill>
                <a:effectLst>
                  <a:outerShdw dist="35921" dir="2700000" sy="50000" rotWithShape="0">
                    <a:schemeClr val="bg2">
                      <a:lumMod val="20000"/>
                      <a:lumOff val="80000"/>
                    </a:schemeClr>
                  </a:outerShdw>
                </a:effectLst>
                <a:latin typeface="Garamond"/>
              </a:rPr>
              <a:t>du comportement </a:t>
            </a:r>
          </a:p>
          <a:p>
            <a:pPr algn="ctr"/>
            <a:r>
              <a:rPr lang="fr-FR" sz="9600" b="1" kern="10" dirty="0">
                <a:ln w="12700">
                  <a:solidFill>
                    <a:srgbClr val="0000FF"/>
                  </a:solidFill>
                  <a:round/>
                  <a:headEnd/>
                  <a:tailEnd/>
                </a:ln>
                <a:solidFill>
                  <a:schemeClr val="tx1">
                    <a:lumMod val="75000"/>
                    <a:lumOff val="25000"/>
                  </a:schemeClr>
                </a:solidFill>
                <a:effectLst>
                  <a:outerShdw dist="35921" dir="2700000" sy="50000" rotWithShape="0">
                    <a:schemeClr val="bg2">
                      <a:lumMod val="20000"/>
                      <a:lumOff val="80000"/>
                    </a:schemeClr>
                  </a:outerShdw>
                </a:effectLst>
                <a:latin typeface="Garamond"/>
              </a:rPr>
              <a:t>des produits industriels</a:t>
            </a:r>
          </a:p>
        </p:txBody>
      </p:sp>
      <p:sp>
        <p:nvSpPr>
          <p:cNvPr id="2" name="ZoneTexte 1"/>
          <p:cNvSpPr txBox="1"/>
          <p:nvPr/>
        </p:nvSpPr>
        <p:spPr>
          <a:xfrm>
            <a:off x="8205787" y="5925955"/>
            <a:ext cx="1466850" cy="338554"/>
          </a:xfrm>
          <a:prstGeom prst="rect">
            <a:avLst/>
          </a:prstGeom>
          <a:noFill/>
        </p:spPr>
        <p:txBody>
          <a:bodyPr wrap="square" rtlCol="0">
            <a:spAutoFit/>
          </a:bodyPr>
          <a:lstStyle/>
          <a:p>
            <a:r>
              <a:rPr lang="fr-FR" sz="1600" dirty="0" smtClean="0">
                <a:latin typeface="Arial" pitchFamily="34" charset="0"/>
                <a:cs typeface="Arial" pitchFamily="34" charset="0"/>
              </a:rPr>
              <a:t>2017-2018</a:t>
            </a:r>
            <a:endParaRPr lang="fr-FR" sz="1600" dirty="0">
              <a:latin typeface="Arial" pitchFamily="34" charset="0"/>
              <a:cs typeface="Arial" pitchFamily="34" charset="0"/>
            </a:endParaRPr>
          </a:p>
        </p:txBody>
      </p:sp>
      <p:sp>
        <p:nvSpPr>
          <p:cNvPr id="6" name="ZoneTexte 5"/>
          <p:cNvSpPr txBox="1"/>
          <p:nvPr/>
        </p:nvSpPr>
        <p:spPr>
          <a:xfrm>
            <a:off x="6353174" y="259348"/>
            <a:ext cx="3552826" cy="338554"/>
          </a:xfrm>
          <a:prstGeom prst="rect">
            <a:avLst/>
          </a:prstGeom>
          <a:noFill/>
        </p:spPr>
        <p:txBody>
          <a:bodyPr wrap="square" rtlCol="0">
            <a:spAutoFit/>
          </a:bodyPr>
          <a:lstStyle/>
          <a:p>
            <a:r>
              <a:rPr lang="fr-FR" sz="1600" dirty="0" smtClean="0">
                <a:latin typeface="Arial" pitchFamily="34" charset="0"/>
                <a:cs typeface="Arial" pitchFamily="34" charset="0"/>
              </a:rPr>
              <a:t>Filière PT – La </a:t>
            </a:r>
            <a:r>
              <a:rPr lang="fr-FR" sz="1600" dirty="0" err="1" smtClean="0">
                <a:latin typeface="Arial" pitchFamily="34" charset="0"/>
                <a:cs typeface="Arial" pitchFamily="34" charset="0"/>
              </a:rPr>
              <a:t>Martinère</a:t>
            </a:r>
            <a:r>
              <a:rPr lang="fr-FR" sz="1600" dirty="0" smtClean="0">
                <a:latin typeface="Arial" pitchFamily="34" charset="0"/>
                <a:cs typeface="Arial" pitchFamily="34" charset="0"/>
              </a:rPr>
              <a:t> </a:t>
            </a:r>
            <a:r>
              <a:rPr lang="fr-FR" sz="1600" dirty="0" err="1" smtClean="0">
                <a:latin typeface="Arial" pitchFamily="34" charset="0"/>
                <a:cs typeface="Arial" pitchFamily="34" charset="0"/>
              </a:rPr>
              <a:t>Monplaisir</a:t>
            </a:r>
            <a:endParaRPr lang="fr-FR" sz="1600" dirty="0">
              <a:latin typeface="Arial" pitchFamily="34" charset="0"/>
              <a:cs typeface="Arial" pitchFamily="34" charset="0"/>
            </a:endParaRP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684" y="1450213"/>
            <a:ext cx="1880795" cy="1350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ppt_x"/>
                                          </p:val>
                                        </p:tav>
                                        <p:tav tm="100000">
                                          <p:val>
                                            <p:strVal val="#ppt_x"/>
                                          </p:val>
                                        </p:tav>
                                      </p:tavLst>
                                    </p:anim>
                                    <p:anim calcmode="lin" valueType="num">
                                      <p:cBhvr additive="base">
                                        <p:cTn id="8"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La réponse</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5"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Mettre en forme la réponse permet son utilisation</a:t>
            </a:r>
            <a:endParaRPr lang="fr-FR" sz="1600" b="1" dirty="0">
              <a:solidFill>
                <a:srgbClr val="0000FF"/>
              </a:solidFill>
              <a:latin typeface="Comic Sans MS" pitchFamily="66" charset="0"/>
              <a:cs typeface="Arial" charset="0"/>
            </a:endParaRPr>
          </a:p>
        </p:txBody>
      </p:sp>
      <p:sp>
        <p:nvSpPr>
          <p:cNvPr id="6" name="Oval 85"/>
          <p:cNvSpPr>
            <a:spLocks noChangeArrowheads="1"/>
          </p:cNvSpPr>
          <p:nvPr/>
        </p:nvSpPr>
        <p:spPr bwMode="auto">
          <a:xfrm>
            <a:off x="1742707" y="465296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6</a:t>
            </a:r>
            <a:endParaRPr lang="fr-FR" sz="2400" b="1" dirty="0">
              <a:solidFill>
                <a:schemeClr val="bg1"/>
              </a:solidFill>
              <a:latin typeface="Arial" charset="0"/>
            </a:endParaRPr>
          </a:p>
        </p:txBody>
      </p:sp>
      <p:sp>
        <p:nvSpPr>
          <p:cNvPr id="7" name="ZoneTexte 6"/>
          <p:cNvSpPr txBox="1"/>
          <p:nvPr/>
        </p:nvSpPr>
        <p:spPr>
          <a:xfrm>
            <a:off x="2169746" y="4937126"/>
            <a:ext cx="7620000" cy="400110"/>
          </a:xfrm>
          <a:prstGeom prst="rect">
            <a:avLst/>
          </a:prstGeom>
          <a:noFill/>
        </p:spPr>
        <p:txBody>
          <a:bodyPr wrap="square" rtlCol="0">
            <a:spAutoFit/>
          </a:bodyPr>
          <a:lstStyle/>
          <a:p>
            <a:pPr>
              <a:buClr>
                <a:srgbClr val="FF0000"/>
              </a:buClr>
              <a:buSzPct val="120000"/>
            </a:pPr>
            <a:r>
              <a:rPr lang="fr-FR" sz="2000" b="1" dirty="0" smtClean="0"/>
              <a:t>La mise en forme de la réponse doit permettre de l’utiliser</a:t>
            </a:r>
          </a:p>
        </p:txBody>
      </p:sp>
      <p:grpSp>
        <p:nvGrpSpPr>
          <p:cNvPr id="8" name="Groupe 73"/>
          <p:cNvGrpSpPr>
            <a:grpSpLocks/>
          </p:cNvGrpSpPr>
          <p:nvPr/>
        </p:nvGrpSpPr>
        <p:grpSpPr bwMode="auto">
          <a:xfrm>
            <a:off x="2660282" y="2451101"/>
            <a:ext cx="5822950" cy="1338263"/>
            <a:chOff x="2020888" y="3500438"/>
            <a:chExt cx="5822950" cy="1338262"/>
          </a:xfrm>
        </p:grpSpPr>
        <p:sp>
          <p:nvSpPr>
            <p:cNvPr id="9" name="Oval 7"/>
            <p:cNvSpPr>
              <a:spLocks noChangeArrowheads="1"/>
            </p:cNvSpPr>
            <p:nvPr/>
          </p:nvSpPr>
          <p:spPr bwMode="auto">
            <a:xfrm>
              <a:off x="2020888" y="3500438"/>
              <a:ext cx="5822950" cy="1338262"/>
            </a:xfrm>
            <a:prstGeom prst="ellipse">
              <a:avLst/>
            </a:prstGeom>
            <a:solidFill>
              <a:srgbClr val="FFFF99"/>
            </a:solidFill>
            <a:ln w="12700">
              <a:solidFill>
                <a:schemeClr val="tx1"/>
              </a:solidFill>
              <a:round/>
              <a:headEnd/>
              <a:tailEnd/>
            </a:ln>
          </p:spPr>
          <p:txBody>
            <a:bodyPr wrap="none" anchor="ctr"/>
            <a:lstStyle/>
            <a:p>
              <a:endParaRPr lang="fr-FR"/>
            </a:p>
          </p:txBody>
        </p:sp>
        <p:sp>
          <p:nvSpPr>
            <p:cNvPr id="10" name="Text Box 28"/>
            <p:cNvSpPr txBox="1">
              <a:spLocks noChangeArrowheads="1"/>
            </p:cNvSpPr>
            <p:nvPr/>
          </p:nvSpPr>
          <p:spPr bwMode="auto">
            <a:xfrm>
              <a:off x="2082801" y="3879850"/>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600" dirty="0">
                  <a:latin typeface="Arial" charset="0"/>
                </a:rPr>
                <a:t>Domaine de mesure</a:t>
              </a:r>
            </a:p>
          </p:txBody>
        </p:sp>
      </p:grpSp>
      <p:grpSp>
        <p:nvGrpSpPr>
          <p:cNvPr id="11" name="Groupe 10"/>
          <p:cNvGrpSpPr/>
          <p:nvPr/>
        </p:nvGrpSpPr>
        <p:grpSpPr>
          <a:xfrm>
            <a:off x="3798520" y="2670175"/>
            <a:ext cx="4071937" cy="927101"/>
            <a:chOff x="3584575" y="2836862"/>
            <a:chExt cx="4071937" cy="927101"/>
          </a:xfrm>
        </p:grpSpPr>
        <p:sp>
          <p:nvSpPr>
            <p:cNvPr id="12" name="Rectangle 278" descr="Sphères"/>
            <p:cNvSpPr>
              <a:spLocks noChangeArrowheads="1"/>
            </p:cNvSpPr>
            <p:nvPr/>
          </p:nvSpPr>
          <p:spPr bwMode="auto">
            <a:xfrm>
              <a:off x="3584575" y="2836862"/>
              <a:ext cx="3881437" cy="874713"/>
            </a:xfrm>
            <a:prstGeom prst="rect">
              <a:avLst/>
            </a:prstGeom>
            <a:pattFill prst="pct20">
              <a:fgClr>
                <a:schemeClr val="accent1"/>
              </a:fgClr>
              <a:bgClr>
                <a:schemeClr val="bg1"/>
              </a:bgClr>
            </a:pattFill>
            <a:ln w="12700">
              <a:solidFill>
                <a:schemeClr val="tx1"/>
              </a:solidFill>
              <a:miter lim="800000"/>
              <a:headEnd/>
              <a:tailEnd/>
            </a:ln>
          </p:spPr>
          <p:txBody>
            <a:bodyPr wrap="none" anchor="ctr"/>
            <a:lstStyle/>
            <a:p>
              <a:endParaRPr lang="fr-FR"/>
            </a:p>
          </p:txBody>
        </p:sp>
        <p:sp>
          <p:nvSpPr>
            <p:cNvPr id="13" name="Text Box 279" descr="20 %"/>
            <p:cNvSpPr txBox="1">
              <a:spLocks noChangeArrowheads="1"/>
            </p:cNvSpPr>
            <p:nvPr/>
          </p:nvSpPr>
          <p:spPr bwMode="auto">
            <a:xfrm>
              <a:off x="5961062" y="3489326"/>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cs typeface="Times New Roman" pitchFamily="18" charset="0"/>
                </a:rPr>
                <a:t>Domaine de validité</a:t>
              </a:r>
            </a:p>
          </p:txBody>
        </p:sp>
      </p:grpSp>
      <p:sp>
        <p:nvSpPr>
          <p:cNvPr id="14" name="Rectangle 280"/>
          <p:cNvSpPr>
            <a:spLocks noChangeArrowheads="1"/>
          </p:cNvSpPr>
          <p:nvPr/>
        </p:nvSpPr>
        <p:spPr bwMode="auto">
          <a:xfrm>
            <a:off x="3855670" y="2771776"/>
            <a:ext cx="1906587" cy="655638"/>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15" name="Rectangle 281"/>
          <p:cNvSpPr>
            <a:spLocks noChangeArrowheads="1"/>
          </p:cNvSpPr>
          <p:nvPr/>
        </p:nvSpPr>
        <p:spPr bwMode="auto">
          <a:xfrm>
            <a:off x="4050932" y="2797176"/>
            <a:ext cx="1681163" cy="598488"/>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16" name="Text Box 284"/>
          <p:cNvSpPr txBox="1">
            <a:spLocks noChangeArrowheads="1"/>
          </p:cNvSpPr>
          <p:nvPr/>
        </p:nvSpPr>
        <p:spPr bwMode="auto">
          <a:xfrm>
            <a:off x="3982670" y="2763839"/>
            <a:ext cx="741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latin typeface="Arial" charset="0"/>
              </a:rPr>
              <a:t>Extérieur</a:t>
            </a:r>
          </a:p>
        </p:txBody>
      </p:sp>
      <p:sp>
        <p:nvSpPr>
          <p:cNvPr id="17" name="Text Box 298"/>
          <p:cNvSpPr txBox="1">
            <a:spLocks noChangeArrowheads="1"/>
          </p:cNvSpPr>
          <p:nvPr/>
        </p:nvSpPr>
        <p:spPr bwMode="auto">
          <a:xfrm>
            <a:off x="3969970" y="3213101"/>
            <a:ext cx="704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000" dirty="0"/>
              <a:t>Excitateur</a:t>
            </a:r>
          </a:p>
        </p:txBody>
      </p:sp>
      <p:grpSp>
        <p:nvGrpSpPr>
          <p:cNvPr id="18" name="Groupe 68"/>
          <p:cNvGrpSpPr>
            <a:grpSpLocks/>
          </p:cNvGrpSpPr>
          <p:nvPr/>
        </p:nvGrpSpPr>
        <p:grpSpPr bwMode="auto">
          <a:xfrm>
            <a:off x="4679582" y="2811464"/>
            <a:ext cx="1116013" cy="546100"/>
            <a:chOff x="4040188" y="3860803"/>
            <a:chExt cx="1116022" cy="546097"/>
          </a:xfrm>
        </p:grpSpPr>
        <p:sp>
          <p:nvSpPr>
            <p:cNvPr id="19" name="Rectangle 282"/>
            <p:cNvSpPr>
              <a:spLocks noChangeArrowheads="1"/>
            </p:cNvSpPr>
            <p:nvPr/>
          </p:nvSpPr>
          <p:spPr bwMode="auto">
            <a:xfrm>
              <a:off x="4040188" y="3879850"/>
              <a:ext cx="1012825" cy="527050"/>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20" name="Text Box 283"/>
            <p:cNvSpPr txBox="1">
              <a:spLocks noChangeArrowheads="1"/>
            </p:cNvSpPr>
            <p:nvPr/>
          </p:nvSpPr>
          <p:spPr bwMode="auto">
            <a:xfrm>
              <a:off x="4144973" y="3860803"/>
              <a:ext cx="1011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solidFill>
                    <a:schemeClr val="bg1"/>
                  </a:solidFill>
                  <a:latin typeface="Arial" charset="0"/>
                </a:rPr>
                <a:t>Produit</a:t>
              </a:r>
            </a:p>
          </p:txBody>
        </p:sp>
      </p:grpSp>
      <p:sp>
        <p:nvSpPr>
          <p:cNvPr id="21" name="Freeform 299"/>
          <p:cNvSpPr>
            <a:spLocks/>
          </p:cNvSpPr>
          <p:nvPr/>
        </p:nvSpPr>
        <p:spPr bwMode="auto">
          <a:xfrm>
            <a:off x="4060457" y="3021014"/>
            <a:ext cx="738188" cy="252412"/>
          </a:xfrm>
          <a:custGeom>
            <a:avLst/>
            <a:gdLst>
              <a:gd name="T0" fmla="*/ 0 w 465"/>
              <a:gd name="T1" fmla="*/ 2147483647 h 159"/>
              <a:gd name="T2" fmla="*/ 2147483647 w 465"/>
              <a:gd name="T3" fmla="*/ 2147483647 h 159"/>
              <a:gd name="T4" fmla="*/ 2147483647 w 465"/>
              <a:gd name="T5" fmla="*/ 2147483647 h 159"/>
              <a:gd name="T6" fmla="*/ 2147483647 w 465"/>
              <a:gd name="T7" fmla="*/ 0 h 159"/>
              <a:gd name="T8" fmla="*/ 2147483647 w 465"/>
              <a:gd name="T9" fmla="*/ 2147483647 h 159"/>
              <a:gd name="T10" fmla="*/ 2147483647 w 465"/>
              <a:gd name="T11" fmla="*/ 2147483647 h 159"/>
              <a:gd name="T12" fmla="*/ 2147483647 w 465"/>
              <a:gd name="T13" fmla="*/ 2147483647 h 159"/>
              <a:gd name="T14" fmla="*/ 0 60000 65536"/>
              <a:gd name="T15" fmla="*/ 0 60000 65536"/>
              <a:gd name="T16" fmla="*/ 0 60000 65536"/>
              <a:gd name="T17" fmla="*/ 0 60000 65536"/>
              <a:gd name="T18" fmla="*/ 0 60000 65536"/>
              <a:gd name="T19" fmla="*/ 0 60000 65536"/>
              <a:gd name="T20" fmla="*/ 0 60000 65536"/>
              <a:gd name="T21" fmla="*/ 0 w 465"/>
              <a:gd name="T22" fmla="*/ 0 h 159"/>
              <a:gd name="T23" fmla="*/ 465 w 4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159">
                <a:moveTo>
                  <a:pt x="0" y="78"/>
                </a:moveTo>
                <a:lnTo>
                  <a:pt x="48" y="3"/>
                </a:lnTo>
                <a:lnTo>
                  <a:pt x="138" y="159"/>
                </a:lnTo>
                <a:lnTo>
                  <a:pt x="230" y="0"/>
                </a:lnTo>
                <a:lnTo>
                  <a:pt x="322" y="159"/>
                </a:lnTo>
                <a:lnTo>
                  <a:pt x="378" y="62"/>
                </a:lnTo>
                <a:lnTo>
                  <a:pt x="465" y="6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grpSp>
        <p:nvGrpSpPr>
          <p:cNvPr id="22" name="Groupe 69"/>
          <p:cNvGrpSpPr>
            <a:grpSpLocks/>
          </p:cNvGrpSpPr>
          <p:nvPr/>
        </p:nvGrpSpPr>
        <p:grpSpPr bwMode="auto">
          <a:xfrm>
            <a:off x="4717682" y="3048001"/>
            <a:ext cx="1017588" cy="285750"/>
            <a:chOff x="4078288" y="4097338"/>
            <a:chExt cx="1017587" cy="285750"/>
          </a:xfrm>
        </p:grpSpPr>
        <p:sp>
          <p:nvSpPr>
            <p:cNvPr id="23" name="Rectangle 295"/>
            <p:cNvSpPr>
              <a:spLocks noChangeArrowheads="1"/>
            </p:cNvSpPr>
            <p:nvPr/>
          </p:nvSpPr>
          <p:spPr bwMode="auto">
            <a:xfrm>
              <a:off x="4157663" y="4097338"/>
              <a:ext cx="868362" cy="28257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24" name="Text Box 296"/>
            <p:cNvSpPr txBox="1">
              <a:spLocks noChangeArrowheads="1"/>
            </p:cNvSpPr>
            <p:nvPr/>
          </p:nvSpPr>
          <p:spPr bwMode="auto">
            <a:xfrm>
              <a:off x="4078288" y="4108450"/>
              <a:ext cx="1017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Phénomène</a:t>
              </a:r>
            </a:p>
          </p:txBody>
        </p:sp>
      </p:grpSp>
      <p:sp>
        <p:nvSpPr>
          <p:cNvPr id="25" name="Text Box 297"/>
          <p:cNvSpPr txBox="1">
            <a:spLocks noChangeArrowheads="1"/>
          </p:cNvSpPr>
          <p:nvPr/>
        </p:nvSpPr>
        <p:spPr bwMode="auto">
          <a:xfrm rot="16200000">
            <a:off x="3503244" y="2963864"/>
            <a:ext cx="855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dirty="0">
                <a:solidFill>
                  <a:schemeClr val="bg1"/>
                </a:solidFill>
                <a:latin typeface="Arial" charset="0"/>
              </a:rPr>
              <a:t>Maquette</a:t>
            </a:r>
          </a:p>
        </p:txBody>
      </p:sp>
      <p:grpSp>
        <p:nvGrpSpPr>
          <p:cNvPr id="26" name="Groupe 25"/>
          <p:cNvGrpSpPr/>
          <p:nvPr/>
        </p:nvGrpSpPr>
        <p:grpSpPr>
          <a:xfrm>
            <a:off x="6708407" y="2844794"/>
            <a:ext cx="2266157" cy="473075"/>
            <a:chOff x="6494462" y="3011481"/>
            <a:chExt cx="2266157" cy="473075"/>
          </a:xfrm>
        </p:grpSpPr>
        <p:sp>
          <p:nvSpPr>
            <p:cNvPr id="27" name="Line 286"/>
            <p:cNvSpPr>
              <a:spLocks noChangeShapeType="1"/>
            </p:cNvSpPr>
            <p:nvPr/>
          </p:nvSpPr>
          <p:spPr bwMode="auto">
            <a:xfrm flipH="1">
              <a:off x="6494462" y="3245639"/>
              <a:ext cx="182563"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28" name="Groupe 71"/>
            <p:cNvGrpSpPr>
              <a:grpSpLocks/>
            </p:cNvGrpSpPr>
            <p:nvPr/>
          </p:nvGrpSpPr>
          <p:grpSpPr bwMode="auto">
            <a:xfrm>
              <a:off x="6662737" y="3011481"/>
              <a:ext cx="2097882" cy="473075"/>
              <a:chOff x="6230938" y="3827463"/>
              <a:chExt cx="2098672" cy="473075"/>
            </a:xfrm>
          </p:grpSpPr>
          <p:sp>
            <p:nvSpPr>
              <p:cNvPr id="29" name="Rectangle 143"/>
              <p:cNvSpPr>
                <a:spLocks noChangeArrowheads="1"/>
              </p:cNvSpPr>
              <p:nvPr/>
            </p:nvSpPr>
            <p:spPr bwMode="auto">
              <a:xfrm>
                <a:off x="7208042" y="3925892"/>
                <a:ext cx="1121567"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grpSp>
            <p:nvGrpSpPr>
              <p:cNvPr id="30" name="Group 287"/>
              <p:cNvGrpSpPr>
                <a:grpSpLocks/>
              </p:cNvGrpSpPr>
              <p:nvPr/>
            </p:nvGrpSpPr>
            <p:grpSpPr bwMode="auto">
              <a:xfrm>
                <a:off x="6230938" y="3827463"/>
                <a:ext cx="792162" cy="473075"/>
                <a:chOff x="3458" y="1320"/>
                <a:chExt cx="481" cy="298"/>
              </a:xfrm>
            </p:grpSpPr>
            <p:sp>
              <p:nvSpPr>
                <p:cNvPr id="32" name="Rectangle 288"/>
                <p:cNvSpPr>
                  <a:spLocks noChangeArrowheads="1"/>
                </p:cNvSpPr>
                <p:nvPr/>
              </p:nvSpPr>
              <p:spPr bwMode="auto">
                <a:xfrm>
                  <a:off x="3464" y="1320"/>
                  <a:ext cx="471" cy="298"/>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33" name="Text Box 289"/>
                <p:cNvSpPr txBox="1">
                  <a:spLocks noChangeArrowheads="1"/>
                </p:cNvSpPr>
                <p:nvPr/>
              </p:nvSpPr>
              <p:spPr bwMode="auto">
                <a:xfrm>
                  <a:off x="3458" y="1373"/>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grpSp>
          <p:sp>
            <p:nvSpPr>
              <p:cNvPr id="31" name="Line 127"/>
              <p:cNvSpPr>
                <a:spLocks noChangeShapeType="1"/>
              </p:cNvSpPr>
              <p:nvPr/>
            </p:nvSpPr>
            <p:spPr bwMode="auto">
              <a:xfrm>
                <a:off x="7017542" y="4070355"/>
                <a:ext cx="131206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34" name="Line 292"/>
          <p:cNvSpPr>
            <a:spLocks noChangeShapeType="1"/>
          </p:cNvSpPr>
          <p:nvPr/>
        </p:nvSpPr>
        <p:spPr bwMode="auto">
          <a:xfrm flipH="1">
            <a:off x="5760670" y="3078952"/>
            <a:ext cx="15398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35" name="Groupe 34"/>
          <p:cNvGrpSpPr/>
          <p:nvPr/>
        </p:nvGrpSpPr>
        <p:grpSpPr>
          <a:xfrm>
            <a:off x="5798770" y="2828127"/>
            <a:ext cx="1068387" cy="508000"/>
            <a:chOff x="5584825" y="2994814"/>
            <a:chExt cx="1068387" cy="508000"/>
          </a:xfrm>
        </p:grpSpPr>
        <p:sp>
          <p:nvSpPr>
            <p:cNvPr id="36" name="Rectangle 291"/>
            <p:cNvSpPr>
              <a:spLocks noChangeArrowheads="1"/>
            </p:cNvSpPr>
            <p:nvPr/>
          </p:nvSpPr>
          <p:spPr bwMode="auto">
            <a:xfrm>
              <a:off x="5692775" y="3029739"/>
              <a:ext cx="850900" cy="473075"/>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37" name="Text Box 293"/>
            <p:cNvSpPr txBox="1">
              <a:spLocks noChangeArrowheads="1"/>
            </p:cNvSpPr>
            <p:nvPr/>
          </p:nvSpPr>
          <p:spPr bwMode="auto">
            <a:xfrm>
              <a:off x="5584825" y="2994814"/>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900" b="1" dirty="0">
                  <a:latin typeface="Arial" charset="0"/>
                </a:rPr>
                <a:t>Capteur + conditionneur</a:t>
              </a:r>
            </a:p>
          </p:txBody>
        </p:sp>
      </p:grpSp>
      <p:sp>
        <p:nvSpPr>
          <p:cNvPr id="38" name="Rectangle 37"/>
          <p:cNvSpPr/>
          <p:nvPr/>
        </p:nvSpPr>
        <p:spPr>
          <a:xfrm>
            <a:off x="5936088" y="3167059"/>
            <a:ext cx="792163" cy="142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b="1" dirty="0">
                <a:solidFill>
                  <a:schemeClr val="tx1"/>
                </a:solidFill>
                <a:ea typeface="Arial" charset="0"/>
                <a:cs typeface="Arial" charset="0"/>
              </a:rPr>
              <a:t>mesure</a:t>
            </a:r>
          </a:p>
        </p:txBody>
      </p:sp>
      <p:sp>
        <p:nvSpPr>
          <p:cNvPr id="39" name="Oval 93"/>
          <p:cNvSpPr>
            <a:spLocks noChangeArrowheads="1"/>
          </p:cNvSpPr>
          <p:nvPr/>
        </p:nvSpPr>
        <p:spPr bwMode="auto">
          <a:xfrm>
            <a:off x="8690401" y="3073402"/>
            <a:ext cx="284162"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6</a:t>
            </a:r>
            <a:endParaRPr lang="fr-FR" sz="2400" b="1" dirty="0">
              <a:solidFill>
                <a:schemeClr val="bg1"/>
              </a:solidFill>
              <a:latin typeface="Arial" charset="0"/>
            </a:endParaRPr>
          </a:p>
        </p:txBody>
      </p:sp>
    </p:spTree>
    <p:extLst>
      <p:ext uri="{BB962C8B-B14F-4D97-AF65-F5344CB8AC3E}">
        <p14:creationId xmlns:p14="http://schemas.microsoft.com/office/powerpoint/2010/main" val="3276178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p:cTn id="48" dur="500" fill="hold"/>
                                        <p:tgtEl>
                                          <p:spTgt spid="39"/>
                                        </p:tgtEl>
                                        <p:attrNameLst>
                                          <p:attrName>ppt_w</p:attrName>
                                        </p:attrNameLst>
                                      </p:cBhvr>
                                      <p:tavLst>
                                        <p:tav tm="0">
                                          <p:val>
                                            <p:fltVal val="0"/>
                                          </p:val>
                                        </p:tav>
                                        <p:tav tm="100000">
                                          <p:val>
                                            <p:strVal val="#ppt_w"/>
                                          </p:val>
                                        </p:tav>
                                      </p:tavLst>
                                    </p:anim>
                                    <p:anim calcmode="lin" valueType="num">
                                      <p:cBhvr>
                                        <p:cTn id="49" dur="500" fill="hold"/>
                                        <p:tgtEl>
                                          <p:spTgt spid="39"/>
                                        </p:tgtEl>
                                        <p:attrNameLst>
                                          <p:attrName>ppt_h</p:attrName>
                                        </p:attrNameLst>
                                      </p:cBhvr>
                                      <p:tavLst>
                                        <p:tav tm="0">
                                          <p:val>
                                            <p:fltVal val="0"/>
                                          </p:val>
                                        </p:tav>
                                        <p:tav tm="100000">
                                          <p:val>
                                            <p:strVal val="#ppt_h"/>
                                          </p:val>
                                        </p:tav>
                                      </p:tavLst>
                                    </p:anim>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1000" fill="hold"/>
                                        <p:tgtEl>
                                          <p:spTgt spid="25"/>
                                        </p:tgtEl>
                                        <p:attrNameLst>
                                          <p:attrName>ppt_w</p:attrName>
                                        </p:attrNameLst>
                                      </p:cBhvr>
                                      <p:tavLst>
                                        <p:tav tm="0">
                                          <p:val>
                                            <p:fltVal val="0"/>
                                          </p:val>
                                        </p:tav>
                                        <p:tav tm="100000">
                                          <p:val>
                                            <p:strVal val="#ppt_w"/>
                                          </p:val>
                                        </p:tav>
                                      </p:tavLst>
                                    </p:anim>
                                    <p:anim calcmode="lin" valueType="num">
                                      <p:cBhvr>
                                        <p:cTn id="83" dur="1000" fill="hold"/>
                                        <p:tgtEl>
                                          <p:spTgt spid="25"/>
                                        </p:tgtEl>
                                        <p:attrNameLst>
                                          <p:attrName>ppt_h</p:attrName>
                                        </p:attrNameLst>
                                      </p:cBhvr>
                                      <p:tavLst>
                                        <p:tav tm="0">
                                          <p:val>
                                            <p:fltVal val="0"/>
                                          </p:val>
                                        </p:tav>
                                        <p:tav tm="100000">
                                          <p:val>
                                            <p:strVal val="#ppt_h"/>
                                          </p:val>
                                        </p:tav>
                                      </p:tavLst>
                                    </p:anim>
                                    <p:anim calcmode="lin" valueType="num">
                                      <p:cBhvr>
                                        <p:cTn id="84" dur="1000" fill="hold"/>
                                        <p:tgtEl>
                                          <p:spTgt spid="25"/>
                                        </p:tgtEl>
                                        <p:attrNameLst>
                                          <p:attrName>style.rotation</p:attrName>
                                        </p:attrNameLst>
                                      </p:cBhvr>
                                      <p:tavLst>
                                        <p:tav tm="0">
                                          <p:val>
                                            <p:fltVal val="90"/>
                                          </p:val>
                                        </p:tav>
                                        <p:tav tm="100000">
                                          <p:val>
                                            <p:fltVal val="0"/>
                                          </p:val>
                                        </p:tav>
                                      </p:tavLst>
                                    </p:anim>
                                    <p:animEffect transition="in" filter="fade">
                                      <p:cBhvr>
                                        <p:cTn id="85" dur="1000"/>
                                        <p:tgtEl>
                                          <p:spTgt spid="25"/>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p:cTn id="88" dur="1000" fill="hold"/>
                                        <p:tgtEl>
                                          <p:spTgt spid="14"/>
                                        </p:tgtEl>
                                        <p:attrNameLst>
                                          <p:attrName>ppt_w</p:attrName>
                                        </p:attrNameLst>
                                      </p:cBhvr>
                                      <p:tavLst>
                                        <p:tav tm="0">
                                          <p:val>
                                            <p:fltVal val="0"/>
                                          </p:val>
                                        </p:tav>
                                        <p:tav tm="100000">
                                          <p:val>
                                            <p:strVal val="#ppt_w"/>
                                          </p:val>
                                        </p:tav>
                                      </p:tavLst>
                                    </p:anim>
                                    <p:anim calcmode="lin" valueType="num">
                                      <p:cBhvr>
                                        <p:cTn id="89" dur="1000" fill="hold"/>
                                        <p:tgtEl>
                                          <p:spTgt spid="14"/>
                                        </p:tgtEl>
                                        <p:attrNameLst>
                                          <p:attrName>ppt_h</p:attrName>
                                        </p:attrNameLst>
                                      </p:cBhvr>
                                      <p:tavLst>
                                        <p:tav tm="0">
                                          <p:val>
                                            <p:fltVal val="0"/>
                                          </p:val>
                                        </p:tav>
                                        <p:tav tm="100000">
                                          <p:val>
                                            <p:strVal val="#ppt_h"/>
                                          </p:val>
                                        </p:tav>
                                      </p:tavLst>
                                    </p:anim>
                                    <p:anim calcmode="lin" valueType="num">
                                      <p:cBhvr>
                                        <p:cTn id="90" dur="1000" fill="hold"/>
                                        <p:tgtEl>
                                          <p:spTgt spid="14"/>
                                        </p:tgtEl>
                                        <p:attrNameLst>
                                          <p:attrName>style.rotation</p:attrName>
                                        </p:attrNameLst>
                                      </p:cBhvr>
                                      <p:tavLst>
                                        <p:tav tm="0">
                                          <p:val>
                                            <p:fltVal val="90"/>
                                          </p:val>
                                        </p:tav>
                                        <p:tav tm="100000">
                                          <p:val>
                                            <p:fltVal val="0"/>
                                          </p:val>
                                        </p:tav>
                                      </p:tavLst>
                                    </p:anim>
                                    <p:animEffect transition="in" filter="fade">
                                      <p:cBhvr>
                                        <p:cTn id="91" dur="10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p:cTn id="96" dur="500" fill="hold"/>
                                        <p:tgtEl>
                                          <p:spTgt spid="11"/>
                                        </p:tgtEl>
                                        <p:attrNameLst>
                                          <p:attrName>ppt_w</p:attrName>
                                        </p:attrNameLst>
                                      </p:cBhvr>
                                      <p:tavLst>
                                        <p:tav tm="0">
                                          <p:val>
                                            <p:fltVal val="0"/>
                                          </p:val>
                                        </p:tav>
                                        <p:tav tm="100000">
                                          <p:val>
                                            <p:strVal val="#ppt_w"/>
                                          </p:val>
                                        </p:tav>
                                      </p:tavLst>
                                    </p:anim>
                                    <p:anim calcmode="lin" valueType="num">
                                      <p:cBhvr>
                                        <p:cTn id="97" dur="500" fill="hold"/>
                                        <p:tgtEl>
                                          <p:spTgt spid="11"/>
                                        </p:tgtEl>
                                        <p:attrNameLst>
                                          <p:attrName>ppt_h</p:attrName>
                                        </p:attrNameLst>
                                      </p:cBhvr>
                                      <p:tavLst>
                                        <p:tav tm="0">
                                          <p:val>
                                            <p:fltVal val="0"/>
                                          </p:val>
                                        </p:tav>
                                        <p:tav tm="100000">
                                          <p:val>
                                            <p:strVal val="#ppt_h"/>
                                          </p:val>
                                        </p:tav>
                                      </p:tavLst>
                                    </p:anim>
                                    <p:animEffect transition="in" filter="fade">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left)">
                                      <p:cBhvr>
                                        <p:cTn id="103" dur="500"/>
                                        <p:tgtEl>
                                          <p:spTgt spid="34"/>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left)">
                                      <p:cBhvr>
                                        <p:cTn id="106" dur="500"/>
                                        <p:tgtEl>
                                          <p:spTgt spid="38"/>
                                        </p:tgtEl>
                                      </p:cBhvr>
                                    </p:animEffect>
                                  </p:childTnLst>
                                </p:cTn>
                              </p:par>
                              <p:par>
                                <p:cTn id="107" presetID="22" presetClass="entr" presetSubtype="8" fill="hold"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wipe(left)">
                                      <p:cBhvr>
                                        <p:cTn id="10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p:bldP spid="6" grpId="0" animBg="1"/>
      <p:bldP spid="7" grpId="0" build="p" advAuto="2000"/>
      <p:bldP spid="14" grpId="0" animBg="1"/>
      <p:bldP spid="15" grpId="0" animBg="1"/>
      <p:bldP spid="16" grpId="0"/>
      <p:bldP spid="17" grpId="0"/>
      <p:bldP spid="21" grpId="0" animBg="1"/>
      <p:bldP spid="25" grpId="0"/>
      <p:bldP spid="34" grpId="0" animBg="1"/>
      <p:bldP spid="38" grpId="0" animBg="1"/>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Le domaine de validation</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5"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Construire le domaine de validité de la mesure</a:t>
            </a:r>
            <a:endParaRPr lang="fr-FR" sz="1600" b="1" dirty="0">
              <a:solidFill>
                <a:srgbClr val="0000FF"/>
              </a:solidFill>
              <a:latin typeface="Comic Sans MS" pitchFamily="66" charset="0"/>
              <a:cs typeface="Arial" charset="0"/>
            </a:endParaRPr>
          </a:p>
        </p:txBody>
      </p:sp>
      <p:sp>
        <p:nvSpPr>
          <p:cNvPr id="6" name="Oval 85"/>
          <p:cNvSpPr>
            <a:spLocks noChangeArrowheads="1"/>
          </p:cNvSpPr>
          <p:nvPr/>
        </p:nvSpPr>
        <p:spPr bwMode="auto">
          <a:xfrm>
            <a:off x="1742707" y="465296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a:solidFill>
                  <a:schemeClr val="bg1"/>
                </a:solidFill>
                <a:latin typeface="Arial" charset="0"/>
              </a:rPr>
              <a:t>7</a:t>
            </a:r>
          </a:p>
        </p:txBody>
      </p:sp>
      <p:sp>
        <p:nvSpPr>
          <p:cNvPr id="7" name="ZoneTexte 6"/>
          <p:cNvSpPr txBox="1"/>
          <p:nvPr/>
        </p:nvSpPr>
        <p:spPr>
          <a:xfrm>
            <a:off x="2169746" y="4937126"/>
            <a:ext cx="7269529" cy="1015663"/>
          </a:xfrm>
          <a:prstGeom prst="rect">
            <a:avLst/>
          </a:prstGeom>
          <a:noFill/>
        </p:spPr>
        <p:txBody>
          <a:bodyPr wrap="square" rtlCol="0">
            <a:spAutoFit/>
          </a:bodyPr>
          <a:lstStyle/>
          <a:p>
            <a:pPr>
              <a:buClr>
                <a:srgbClr val="FF0000"/>
              </a:buClr>
              <a:buSzPct val="120000"/>
            </a:pPr>
            <a:r>
              <a:rPr lang="fr-FR" sz="2000" b="1" dirty="0" smtClean="0"/>
              <a:t>La construction du domaine de validité permet de pouvoir utiliser la réponse. Le domaine de validité est  la « somme » des approximations réalisées aux cours des 6 étapes précédentes.</a:t>
            </a:r>
          </a:p>
        </p:txBody>
      </p:sp>
      <p:grpSp>
        <p:nvGrpSpPr>
          <p:cNvPr id="8" name="Groupe 73"/>
          <p:cNvGrpSpPr>
            <a:grpSpLocks/>
          </p:cNvGrpSpPr>
          <p:nvPr/>
        </p:nvGrpSpPr>
        <p:grpSpPr bwMode="auto">
          <a:xfrm>
            <a:off x="2660282" y="2451101"/>
            <a:ext cx="5822950" cy="1338263"/>
            <a:chOff x="2020888" y="3500438"/>
            <a:chExt cx="5822950" cy="1338262"/>
          </a:xfrm>
        </p:grpSpPr>
        <p:sp>
          <p:nvSpPr>
            <p:cNvPr id="9" name="Oval 7"/>
            <p:cNvSpPr>
              <a:spLocks noChangeArrowheads="1"/>
            </p:cNvSpPr>
            <p:nvPr/>
          </p:nvSpPr>
          <p:spPr bwMode="auto">
            <a:xfrm>
              <a:off x="2020888" y="3500438"/>
              <a:ext cx="5822950" cy="1338262"/>
            </a:xfrm>
            <a:prstGeom prst="ellipse">
              <a:avLst/>
            </a:prstGeom>
            <a:solidFill>
              <a:srgbClr val="FFFF99"/>
            </a:solidFill>
            <a:ln w="12700">
              <a:solidFill>
                <a:schemeClr val="tx1"/>
              </a:solidFill>
              <a:round/>
              <a:headEnd/>
              <a:tailEnd/>
            </a:ln>
          </p:spPr>
          <p:txBody>
            <a:bodyPr wrap="none" anchor="ctr"/>
            <a:lstStyle/>
            <a:p>
              <a:endParaRPr lang="fr-FR"/>
            </a:p>
          </p:txBody>
        </p:sp>
        <p:sp>
          <p:nvSpPr>
            <p:cNvPr id="10" name="Text Box 28"/>
            <p:cNvSpPr txBox="1">
              <a:spLocks noChangeArrowheads="1"/>
            </p:cNvSpPr>
            <p:nvPr/>
          </p:nvSpPr>
          <p:spPr bwMode="auto">
            <a:xfrm>
              <a:off x="2082801" y="3879850"/>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600" dirty="0">
                  <a:latin typeface="Arial" charset="0"/>
                </a:rPr>
                <a:t>Domaine de mesure</a:t>
              </a:r>
            </a:p>
          </p:txBody>
        </p:sp>
      </p:grpSp>
      <p:grpSp>
        <p:nvGrpSpPr>
          <p:cNvPr id="11" name="Groupe 10"/>
          <p:cNvGrpSpPr/>
          <p:nvPr/>
        </p:nvGrpSpPr>
        <p:grpSpPr>
          <a:xfrm>
            <a:off x="3798520" y="2670175"/>
            <a:ext cx="4071937" cy="927101"/>
            <a:chOff x="3584575" y="2836862"/>
            <a:chExt cx="4071937" cy="927101"/>
          </a:xfrm>
        </p:grpSpPr>
        <p:sp>
          <p:nvSpPr>
            <p:cNvPr id="12" name="Rectangle 278" descr="Sphères"/>
            <p:cNvSpPr>
              <a:spLocks noChangeArrowheads="1"/>
            </p:cNvSpPr>
            <p:nvPr/>
          </p:nvSpPr>
          <p:spPr bwMode="auto">
            <a:xfrm>
              <a:off x="3584575" y="2836862"/>
              <a:ext cx="3881437" cy="874713"/>
            </a:xfrm>
            <a:prstGeom prst="rect">
              <a:avLst/>
            </a:prstGeom>
            <a:pattFill prst="pct20">
              <a:fgClr>
                <a:schemeClr val="accent1"/>
              </a:fgClr>
              <a:bgClr>
                <a:schemeClr val="bg1"/>
              </a:bgClr>
            </a:pattFill>
            <a:ln w="12700">
              <a:solidFill>
                <a:schemeClr val="tx1"/>
              </a:solidFill>
              <a:miter lim="800000"/>
              <a:headEnd/>
              <a:tailEnd/>
            </a:ln>
          </p:spPr>
          <p:txBody>
            <a:bodyPr wrap="none" anchor="ctr"/>
            <a:lstStyle/>
            <a:p>
              <a:endParaRPr lang="fr-FR"/>
            </a:p>
          </p:txBody>
        </p:sp>
        <p:sp>
          <p:nvSpPr>
            <p:cNvPr id="13" name="Text Box 279" descr="20 %"/>
            <p:cNvSpPr txBox="1">
              <a:spLocks noChangeArrowheads="1"/>
            </p:cNvSpPr>
            <p:nvPr/>
          </p:nvSpPr>
          <p:spPr bwMode="auto">
            <a:xfrm>
              <a:off x="5961062" y="3489326"/>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cs typeface="Times New Roman" pitchFamily="18" charset="0"/>
                </a:rPr>
                <a:t>Domaine de validité</a:t>
              </a:r>
            </a:p>
          </p:txBody>
        </p:sp>
      </p:grpSp>
      <p:sp>
        <p:nvSpPr>
          <p:cNvPr id="14" name="Rectangle 280"/>
          <p:cNvSpPr>
            <a:spLocks noChangeArrowheads="1"/>
          </p:cNvSpPr>
          <p:nvPr/>
        </p:nvSpPr>
        <p:spPr bwMode="auto">
          <a:xfrm>
            <a:off x="3855670" y="2771776"/>
            <a:ext cx="1906587" cy="655638"/>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15" name="Rectangle 281"/>
          <p:cNvSpPr>
            <a:spLocks noChangeArrowheads="1"/>
          </p:cNvSpPr>
          <p:nvPr/>
        </p:nvSpPr>
        <p:spPr bwMode="auto">
          <a:xfrm>
            <a:off x="4050932" y="2797176"/>
            <a:ext cx="1681163" cy="598488"/>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16" name="Text Box 284"/>
          <p:cNvSpPr txBox="1">
            <a:spLocks noChangeArrowheads="1"/>
          </p:cNvSpPr>
          <p:nvPr/>
        </p:nvSpPr>
        <p:spPr bwMode="auto">
          <a:xfrm>
            <a:off x="3982670" y="2763839"/>
            <a:ext cx="741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latin typeface="Arial" charset="0"/>
              </a:rPr>
              <a:t>Extérieur</a:t>
            </a:r>
          </a:p>
        </p:txBody>
      </p:sp>
      <p:sp>
        <p:nvSpPr>
          <p:cNvPr id="17" name="Text Box 298"/>
          <p:cNvSpPr txBox="1">
            <a:spLocks noChangeArrowheads="1"/>
          </p:cNvSpPr>
          <p:nvPr/>
        </p:nvSpPr>
        <p:spPr bwMode="auto">
          <a:xfrm>
            <a:off x="3969970" y="3213101"/>
            <a:ext cx="704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000" dirty="0"/>
              <a:t>Excitateur</a:t>
            </a:r>
          </a:p>
        </p:txBody>
      </p:sp>
      <p:grpSp>
        <p:nvGrpSpPr>
          <p:cNvPr id="18" name="Groupe 68"/>
          <p:cNvGrpSpPr>
            <a:grpSpLocks/>
          </p:cNvGrpSpPr>
          <p:nvPr/>
        </p:nvGrpSpPr>
        <p:grpSpPr bwMode="auto">
          <a:xfrm>
            <a:off x="4679582" y="2811464"/>
            <a:ext cx="1116013" cy="546100"/>
            <a:chOff x="4040188" y="3860803"/>
            <a:chExt cx="1116022" cy="546097"/>
          </a:xfrm>
        </p:grpSpPr>
        <p:sp>
          <p:nvSpPr>
            <p:cNvPr id="19" name="Rectangle 282"/>
            <p:cNvSpPr>
              <a:spLocks noChangeArrowheads="1"/>
            </p:cNvSpPr>
            <p:nvPr/>
          </p:nvSpPr>
          <p:spPr bwMode="auto">
            <a:xfrm>
              <a:off x="4040188" y="3879850"/>
              <a:ext cx="1012825" cy="527050"/>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20" name="Text Box 283"/>
            <p:cNvSpPr txBox="1">
              <a:spLocks noChangeArrowheads="1"/>
            </p:cNvSpPr>
            <p:nvPr/>
          </p:nvSpPr>
          <p:spPr bwMode="auto">
            <a:xfrm>
              <a:off x="4144973" y="3860803"/>
              <a:ext cx="1011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solidFill>
                    <a:schemeClr val="bg1"/>
                  </a:solidFill>
                  <a:latin typeface="Arial" charset="0"/>
                </a:rPr>
                <a:t>Produit</a:t>
              </a:r>
            </a:p>
          </p:txBody>
        </p:sp>
      </p:grpSp>
      <p:sp>
        <p:nvSpPr>
          <p:cNvPr id="21" name="Freeform 299"/>
          <p:cNvSpPr>
            <a:spLocks/>
          </p:cNvSpPr>
          <p:nvPr/>
        </p:nvSpPr>
        <p:spPr bwMode="auto">
          <a:xfrm>
            <a:off x="4060457" y="3021014"/>
            <a:ext cx="738188" cy="252412"/>
          </a:xfrm>
          <a:custGeom>
            <a:avLst/>
            <a:gdLst>
              <a:gd name="T0" fmla="*/ 0 w 465"/>
              <a:gd name="T1" fmla="*/ 2147483647 h 159"/>
              <a:gd name="T2" fmla="*/ 2147483647 w 465"/>
              <a:gd name="T3" fmla="*/ 2147483647 h 159"/>
              <a:gd name="T4" fmla="*/ 2147483647 w 465"/>
              <a:gd name="T5" fmla="*/ 2147483647 h 159"/>
              <a:gd name="T6" fmla="*/ 2147483647 w 465"/>
              <a:gd name="T7" fmla="*/ 0 h 159"/>
              <a:gd name="T8" fmla="*/ 2147483647 w 465"/>
              <a:gd name="T9" fmla="*/ 2147483647 h 159"/>
              <a:gd name="T10" fmla="*/ 2147483647 w 465"/>
              <a:gd name="T11" fmla="*/ 2147483647 h 159"/>
              <a:gd name="T12" fmla="*/ 2147483647 w 465"/>
              <a:gd name="T13" fmla="*/ 2147483647 h 159"/>
              <a:gd name="T14" fmla="*/ 0 60000 65536"/>
              <a:gd name="T15" fmla="*/ 0 60000 65536"/>
              <a:gd name="T16" fmla="*/ 0 60000 65536"/>
              <a:gd name="T17" fmla="*/ 0 60000 65536"/>
              <a:gd name="T18" fmla="*/ 0 60000 65536"/>
              <a:gd name="T19" fmla="*/ 0 60000 65536"/>
              <a:gd name="T20" fmla="*/ 0 60000 65536"/>
              <a:gd name="T21" fmla="*/ 0 w 465"/>
              <a:gd name="T22" fmla="*/ 0 h 159"/>
              <a:gd name="T23" fmla="*/ 465 w 4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159">
                <a:moveTo>
                  <a:pt x="0" y="78"/>
                </a:moveTo>
                <a:lnTo>
                  <a:pt x="48" y="3"/>
                </a:lnTo>
                <a:lnTo>
                  <a:pt x="138" y="159"/>
                </a:lnTo>
                <a:lnTo>
                  <a:pt x="230" y="0"/>
                </a:lnTo>
                <a:lnTo>
                  <a:pt x="322" y="159"/>
                </a:lnTo>
                <a:lnTo>
                  <a:pt x="378" y="62"/>
                </a:lnTo>
                <a:lnTo>
                  <a:pt x="465" y="6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grpSp>
        <p:nvGrpSpPr>
          <p:cNvPr id="22" name="Groupe 69"/>
          <p:cNvGrpSpPr>
            <a:grpSpLocks/>
          </p:cNvGrpSpPr>
          <p:nvPr/>
        </p:nvGrpSpPr>
        <p:grpSpPr bwMode="auto">
          <a:xfrm>
            <a:off x="4717682" y="3048001"/>
            <a:ext cx="1017588" cy="285750"/>
            <a:chOff x="4078288" y="4097338"/>
            <a:chExt cx="1017587" cy="285750"/>
          </a:xfrm>
        </p:grpSpPr>
        <p:sp>
          <p:nvSpPr>
            <p:cNvPr id="23" name="Rectangle 295"/>
            <p:cNvSpPr>
              <a:spLocks noChangeArrowheads="1"/>
            </p:cNvSpPr>
            <p:nvPr/>
          </p:nvSpPr>
          <p:spPr bwMode="auto">
            <a:xfrm>
              <a:off x="4157663" y="4097338"/>
              <a:ext cx="868362" cy="28257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24" name="Text Box 296"/>
            <p:cNvSpPr txBox="1">
              <a:spLocks noChangeArrowheads="1"/>
            </p:cNvSpPr>
            <p:nvPr/>
          </p:nvSpPr>
          <p:spPr bwMode="auto">
            <a:xfrm>
              <a:off x="4078288" y="4108450"/>
              <a:ext cx="1017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Phénomène</a:t>
              </a:r>
            </a:p>
          </p:txBody>
        </p:sp>
      </p:grpSp>
      <p:sp>
        <p:nvSpPr>
          <p:cNvPr id="25" name="Text Box 297"/>
          <p:cNvSpPr txBox="1">
            <a:spLocks noChangeArrowheads="1"/>
          </p:cNvSpPr>
          <p:nvPr/>
        </p:nvSpPr>
        <p:spPr bwMode="auto">
          <a:xfrm rot="16200000">
            <a:off x="3503244" y="2963864"/>
            <a:ext cx="855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dirty="0">
                <a:solidFill>
                  <a:schemeClr val="bg1"/>
                </a:solidFill>
                <a:latin typeface="Arial" charset="0"/>
              </a:rPr>
              <a:t>Maquette</a:t>
            </a:r>
          </a:p>
        </p:txBody>
      </p:sp>
      <p:grpSp>
        <p:nvGrpSpPr>
          <p:cNvPr id="26" name="Groupe 25"/>
          <p:cNvGrpSpPr/>
          <p:nvPr/>
        </p:nvGrpSpPr>
        <p:grpSpPr>
          <a:xfrm>
            <a:off x="6708407" y="2844794"/>
            <a:ext cx="2266157" cy="473075"/>
            <a:chOff x="6494462" y="3011481"/>
            <a:chExt cx="2266157" cy="473075"/>
          </a:xfrm>
        </p:grpSpPr>
        <p:sp>
          <p:nvSpPr>
            <p:cNvPr id="27" name="Line 286"/>
            <p:cNvSpPr>
              <a:spLocks noChangeShapeType="1"/>
            </p:cNvSpPr>
            <p:nvPr/>
          </p:nvSpPr>
          <p:spPr bwMode="auto">
            <a:xfrm flipH="1">
              <a:off x="6494462" y="3245639"/>
              <a:ext cx="182563"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28" name="Groupe 71"/>
            <p:cNvGrpSpPr>
              <a:grpSpLocks/>
            </p:cNvGrpSpPr>
            <p:nvPr/>
          </p:nvGrpSpPr>
          <p:grpSpPr bwMode="auto">
            <a:xfrm>
              <a:off x="6662737" y="3011481"/>
              <a:ext cx="2097882" cy="473075"/>
              <a:chOff x="6230938" y="3827463"/>
              <a:chExt cx="2098672" cy="473075"/>
            </a:xfrm>
          </p:grpSpPr>
          <p:sp>
            <p:nvSpPr>
              <p:cNvPr id="29" name="Rectangle 143"/>
              <p:cNvSpPr>
                <a:spLocks noChangeArrowheads="1"/>
              </p:cNvSpPr>
              <p:nvPr/>
            </p:nvSpPr>
            <p:spPr bwMode="auto">
              <a:xfrm>
                <a:off x="7208042" y="3925892"/>
                <a:ext cx="1121567"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grpSp>
            <p:nvGrpSpPr>
              <p:cNvPr id="30" name="Group 287"/>
              <p:cNvGrpSpPr>
                <a:grpSpLocks/>
              </p:cNvGrpSpPr>
              <p:nvPr/>
            </p:nvGrpSpPr>
            <p:grpSpPr bwMode="auto">
              <a:xfrm>
                <a:off x="6230938" y="3827463"/>
                <a:ext cx="792162" cy="473075"/>
                <a:chOff x="3458" y="1320"/>
                <a:chExt cx="481" cy="298"/>
              </a:xfrm>
            </p:grpSpPr>
            <p:sp>
              <p:nvSpPr>
                <p:cNvPr id="32" name="Rectangle 288"/>
                <p:cNvSpPr>
                  <a:spLocks noChangeArrowheads="1"/>
                </p:cNvSpPr>
                <p:nvPr/>
              </p:nvSpPr>
              <p:spPr bwMode="auto">
                <a:xfrm>
                  <a:off x="3464" y="1320"/>
                  <a:ext cx="471" cy="298"/>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33" name="Text Box 289"/>
                <p:cNvSpPr txBox="1">
                  <a:spLocks noChangeArrowheads="1"/>
                </p:cNvSpPr>
                <p:nvPr/>
              </p:nvSpPr>
              <p:spPr bwMode="auto">
                <a:xfrm>
                  <a:off x="3458" y="1373"/>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grpSp>
          <p:sp>
            <p:nvSpPr>
              <p:cNvPr id="31" name="Line 127"/>
              <p:cNvSpPr>
                <a:spLocks noChangeShapeType="1"/>
              </p:cNvSpPr>
              <p:nvPr/>
            </p:nvSpPr>
            <p:spPr bwMode="auto">
              <a:xfrm>
                <a:off x="7017542" y="4070355"/>
                <a:ext cx="131206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34" name="Line 292"/>
          <p:cNvSpPr>
            <a:spLocks noChangeShapeType="1"/>
          </p:cNvSpPr>
          <p:nvPr/>
        </p:nvSpPr>
        <p:spPr bwMode="auto">
          <a:xfrm flipH="1">
            <a:off x="5760670" y="3078952"/>
            <a:ext cx="15398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35" name="Groupe 34"/>
          <p:cNvGrpSpPr/>
          <p:nvPr/>
        </p:nvGrpSpPr>
        <p:grpSpPr>
          <a:xfrm>
            <a:off x="5798770" y="2828127"/>
            <a:ext cx="1068387" cy="508000"/>
            <a:chOff x="5584825" y="2994814"/>
            <a:chExt cx="1068387" cy="508000"/>
          </a:xfrm>
        </p:grpSpPr>
        <p:sp>
          <p:nvSpPr>
            <p:cNvPr id="36" name="Rectangle 291"/>
            <p:cNvSpPr>
              <a:spLocks noChangeArrowheads="1"/>
            </p:cNvSpPr>
            <p:nvPr/>
          </p:nvSpPr>
          <p:spPr bwMode="auto">
            <a:xfrm>
              <a:off x="5692775" y="3029739"/>
              <a:ext cx="850900" cy="473075"/>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37" name="Text Box 293"/>
            <p:cNvSpPr txBox="1">
              <a:spLocks noChangeArrowheads="1"/>
            </p:cNvSpPr>
            <p:nvPr/>
          </p:nvSpPr>
          <p:spPr bwMode="auto">
            <a:xfrm>
              <a:off x="5584825" y="2994814"/>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900" b="1" dirty="0">
                  <a:latin typeface="Arial" charset="0"/>
                </a:rPr>
                <a:t>Capteur + conditionneur</a:t>
              </a:r>
            </a:p>
          </p:txBody>
        </p:sp>
      </p:grpSp>
      <p:sp>
        <p:nvSpPr>
          <p:cNvPr id="38" name="Rectangle 37"/>
          <p:cNvSpPr/>
          <p:nvPr/>
        </p:nvSpPr>
        <p:spPr>
          <a:xfrm>
            <a:off x="5936088" y="3167059"/>
            <a:ext cx="792163" cy="142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b="1" dirty="0">
                <a:solidFill>
                  <a:schemeClr val="tx1"/>
                </a:solidFill>
                <a:ea typeface="Arial" charset="0"/>
                <a:cs typeface="Arial" charset="0"/>
              </a:rPr>
              <a:t>mesure</a:t>
            </a:r>
          </a:p>
        </p:txBody>
      </p:sp>
      <p:sp>
        <p:nvSpPr>
          <p:cNvPr id="39" name="Oval 93"/>
          <p:cNvSpPr>
            <a:spLocks noChangeArrowheads="1"/>
          </p:cNvSpPr>
          <p:nvPr/>
        </p:nvSpPr>
        <p:spPr bwMode="auto">
          <a:xfrm>
            <a:off x="6032926" y="3386934"/>
            <a:ext cx="284162"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7</a:t>
            </a:r>
            <a:endParaRPr lang="fr-FR" sz="2400" b="1" dirty="0">
              <a:solidFill>
                <a:schemeClr val="bg1"/>
              </a:solidFill>
              <a:latin typeface="Arial" charset="0"/>
            </a:endParaRPr>
          </a:p>
        </p:txBody>
      </p:sp>
    </p:spTree>
    <p:extLst>
      <p:ext uri="{BB962C8B-B14F-4D97-AF65-F5344CB8AC3E}">
        <p14:creationId xmlns:p14="http://schemas.microsoft.com/office/powerpoint/2010/main" val="3148828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p:cTn id="48" dur="500" fill="hold"/>
                                        <p:tgtEl>
                                          <p:spTgt spid="39"/>
                                        </p:tgtEl>
                                        <p:attrNameLst>
                                          <p:attrName>ppt_w</p:attrName>
                                        </p:attrNameLst>
                                      </p:cBhvr>
                                      <p:tavLst>
                                        <p:tav tm="0">
                                          <p:val>
                                            <p:fltVal val="0"/>
                                          </p:val>
                                        </p:tav>
                                        <p:tav tm="100000">
                                          <p:val>
                                            <p:strVal val="#ppt_w"/>
                                          </p:val>
                                        </p:tav>
                                      </p:tavLst>
                                    </p:anim>
                                    <p:anim calcmode="lin" valueType="num">
                                      <p:cBhvr>
                                        <p:cTn id="49" dur="500" fill="hold"/>
                                        <p:tgtEl>
                                          <p:spTgt spid="39"/>
                                        </p:tgtEl>
                                        <p:attrNameLst>
                                          <p:attrName>ppt_h</p:attrName>
                                        </p:attrNameLst>
                                      </p:cBhvr>
                                      <p:tavLst>
                                        <p:tav tm="0">
                                          <p:val>
                                            <p:fltVal val="0"/>
                                          </p:val>
                                        </p:tav>
                                        <p:tav tm="100000">
                                          <p:val>
                                            <p:strVal val="#ppt_h"/>
                                          </p:val>
                                        </p:tav>
                                      </p:tavLst>
                                    </p:anim>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1000" fill="hold"/>
                                        <p:tgtEl>
                                          <p:spTgt spid="25"/>
                                        </p:tgtEl>
                                        <p:attrNameLst>
                                          <p:attrName>ppt_w</p:attrName>
                                        </p:attrNameLst>
                                      </p:cBhvr>
                                      <p:tavLst>
                                        <p:tav tm="0">
                                          <p:val>
                                            <p:fltVal val="0"/>
                                          </p:val>
                                        </p:tav>
                                        <p:tav tm="100000">
                                          <p:val>
                                            <p:strVal val="#ppt_w"/>
                                          </p:val>
                                        </p:tav>
                                      </p:tavLst>
                                    </p:anim>
                                    <p:anim calcmode="lin" valueType="num">
                                      <p:cBhvr>
                                        <p:cTn id="83" dur="1000" fill="hold"/>
                                        <p:tgtEl>
                                          <p:spTgt spid="25"/>
                                        </p:tgtEl>
                                        <p:attrNameLst>
                                          <p:attrName>ppt_h</p:attrName>
                                        </p:attrNameLst>
                                      </p:cBhvr>
                                      <p:tavLst>
                                        <p:tav tm="0">
                                          <p:val>
                                            <p:fltVal val="0"/>
                                          </p:val>
                                        </p:tav>
                                        <p:tav tm="100000">
                                          <p:val>
                                            <p:strVal val="#ppt_h"/>
                                          </p:val>
                                        </p:tav>
                                      </p:tavLst>
                                    </p:anim>
                                    <p:anim calcmode="lin" valueType="num">
                                      <p:cBhvr>
                                        <p:cTn id="84" dur="1000" fill="hold"/>
                                        <p:tgtEl>
                                          <p:spTgt spid="25"/>
                                        </p:tgtEl>
                                        <p:attrNameLst>
                                          <p:attrName>style.rotation</p:attrName>
                                        </p:attrNameLst>
                                      </p:cBhvr>
                                      <p:tavLst>
                                        <p:tav tm="0">
                                          <p:val>
                                            <p:fltVal val="90"/>
                                          </p:val>
                                        </p:tav>
                                        <p:tav tm="100000">
                                          <p:val>
                                            <p:fltVal val="0"/>
                                          </p:val>
                                        </p:tav>
                                      </p:tavLst>
                                    </p:anim>
                                    <p:animEffect transition="in" filter="fade">
                                      <p:cBhvr>
                                        <p:cTn id="85" dur="1000"/>
                                        <p:tgtEl>
                                          <p:spTgt spid="25"/>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p:cTn id="88" dur="1000" fill="hold"/>
                                        <p:tgtEl>
                                          <p:spTgt spid="14"/>
                                        </p:tgtEl>
                                        <p:attrNameLst>
                                          <p:attrName>ppt_w</p:attrName>
                                        </p:attrNameLst>
                                      </p:cBhvr>
                                      <p:tavLst>
                                        <p:tav tm="0">
                                          <p:val>
                                            <p:fltVal val="0"/>
                                          </p:val>
                                        </p:tav>
                                        <p:tav tm="100000">
                                          <p:val>
                                            <p:strVal val="#ppt_w"/>
                                          </p:val>
                                        </p:tav>
                                      </p:tavLst>
                                    </p:anim>
                                    <p:anim calcmode="lin" valueType="num">
                                      <p:cBhvr>
                                        <p:cTn id="89" dur="1000" fill="hold"/>
                                        <p:tgtEl>
                                          <p:spTgt spid="14"/>
                                        </p:tgtEl>
                                        <p:attrNameLst>
                                          <p:attrName>ppt_h</p:attrName>
                                        </p:attrNameLst>
                                      </p:cBhvr>
                                      <p:tavLst>
                                        <p:tav tm="0">
                                          <p:val>
                                            <p:fltVal val="0"/>
                                          </p:val>
                                        </p:tav>
                                        <p:tav tm="100000">
                                          <p:val>
                                            <p:strVal val="#ppt_h"/>
                                          </p:val>
                                        </p:tav>
                                      </p:tavLst>
                                    </p:anim>
                                    <p:anim calcmode="lin" valueType="num">
                                      <p:cBhvr>
                                        <p:cTn id="90" dur="1000" fill="hold"/>
                                        <p:tgtEl>
                                          <p:spTgt spid="14"/>
                                        </p:tgtEl>
                                        <p:attrNameLst>
                                          <p:attrName>style.rotation</p:attrName>
                                        </p:attrNameLst>
                                      </p:cBhvr>
                                      <p:tavLst>
                                        <p:tav tm="0">
                                          <p:val>
                                            <p:fltVal val="90"/>
                                          </p:val>
                                        </p:tav>
                                        <p:tav tm="100000">
                                          <p:val>
                                            <p:fltVal val="0"/>
                                          </p:val>
                                        </p:tav>
                                      </p:tavLst>
                                    </p:anim>
                                    <p:animEffect transition="in" filter="fade">
                                      <p:cBhvr>
                                        <p:cTn id="91" dur="10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p:cTn id="96" dur="500" fill="hold"/>
                                        <p:tgtEl>
                                          <p:spTgt spid="11"/>
                                        </p:tgtEl>
                                        <p:attrNameLst>
                                          <p:attrName>ppt_w</p:attrName>
                                        </p:attrNameLst>
                                      </p:cBhvr>
                                      <p:tavLst>
                                        <p:tav tm="0">
                                          <p:val>
                                            <p:fltVal val="0"/>
                                          </p:val>
                                        </p:tav>
                                        <p:tav tm="100000">
                                          <p:val>
                                            <p:strVal val="#ppt_w"/>
                                          </p:val>
                                        </p:tav>
                                      </p:tavLst>
                                    </p:anim>
                                    <p:anim calcmode="lin" valueType="num">
                                      <p:cBhvr>
                                        <p:cTn id="97" dur="500" fill="hold"/>
                                        <p:tgtEl>
                                          <p:spTgt spid="11"/>
                                        </p:tgtEl>
                                        <p:attrNameLst>
                                          <p:attrName>ppt_h</p:attrName>
                                        </p:attrNameLst>
                                      </p:cBhvr>
                                      <p:tavLst>
                                        <p:tav tm="0">
                                          <p:val>
                                            <p:fltVal val="0"/>
                                          </p:val>
                                        </p:tav>
                                        <p:tav tm="100000">
                                          <p:val>
                                            <p:strVal val="#ppt_h"/>
                                          </p:val>
                                        </p:tav>
                                      </p:tavLst>
                                    </p:anim>
                                    <p:animEffect transition="in" filter="fade">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left)">
                                      <p:cBhvr>
                                        <p:cTn id="103" dur="500"/>
                                        <p:tgtEl>
                                          <p:spTgt spid="34"/>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left)">
                                      <p:cBhvr>
                                        <p:cTn id="106" dur="500"/>
                                        <p:tgtEl>
                                          <p:spTgt spid="38"/>
                                        </p:tgtEl>
                                      </p:cBhvr>
                                    </p:animEffect>
                                  </p:childTnLst>
                                </p:cTn>
                              </p:par>
                              <p:par>
                                <p:cTn id="107" presetID="22" presetClass="entr" presetSubtype="8" fill="hold"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wipe(left)">
                                      <p:cBhvr>
                                        <p:cTn id="10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p:bldP spid="6" grpId="0" animBg="1"/>
      <p:bldP spid="7" grpId="0" build="p" advAuto="2000"/>
      <p:bldP spid="14" grpId="0" animBg="1"/>
      <p:bldP spid="15" grpId="0" animBg="1"/>
      <p:bldP spid="16" grpId="0"/>
      <p:bldP spid="17" grpId="0"/>
      <p:bldP spid="21" grpId="0" animBg="1"/>
      <p:bldP spid="25" grpId="0"/>
      <p:bldP spid="34"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6"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Méthode pour diagnostiquer</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La méthode permet de structurer la mesure</a:t>
            </a:r>
            <a:endParaRPr lang="fr-FR" sz="1600" b="1" dirty="0">
              <a:solidFill>
                <a:srgbClr val="0000FF"/>
              </a:solidFill>
              <a:latin typeface="Comic Sans MS" pitchFamily="66" charset="0"/>
              <a:cs typeface="Arial" charset="0"/>
            </a:endParaRPr>
          </a:p>
        </p:txBody>
      </p:sp>
      <p:sp>
        <p:nvSpPr>
          <p:cNvPr id="16" name="Rectangle 152"/>
          <p:cNvSpPr>
            <a:spLocks noChangeArrowheads="1"/>
          </p:cNvSpPr>
          <p:nvPr/>
        </p:nvSpPr>
        <p:spPr bwMode="auto">
          <a:xfrm>
            <a:off x="5578475" y="1295400"/>
            <a:ext cx="4327526" cy="45719"/>
          </a:xfrm>
          <a:prstGeom prst="rect">
            <a:avLst/>
          </a:prstGeom>
          <a:gradFill rotWithShape="0">
            <a:gsLst>
              <a:gs pos="0">
                <a:srgbClr val="CCFFFF"/>
              </a:gs>
              <a:gs pos="100000">
                <a:srgbClr val="0000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 name="ZoneTexte 1"/>
          <p:cNvSpPr txBox="1"/>
          <p:nvPr/>
        </p:nvSpPr>
        <p:spPr>
          <a:xfrm>
            <a:off x="1850571" y="1513105"/>
            <a:ext cx="7620000" cy="4093428"/>
          </a:xfrm>
          <a:prstGeom prst="rect">
            <a:avLst/>
          </a:prstGeom>
          <a:noFill/>
        </p:spPr>
        <p:txBody>
          <a:bodyPr wrap="square" rtlCol="0">
            <a:spAutoFit/>
          </a:bodyPr>
          <a:lstStyle/>
          <a:p>
            <a:pPr marL="457200" indent="-457200">
              <a:buClr>
                <a:srgbClr val="FF0000"/>
              </a:buClr>
              <a:buSzPct val="120000"/>
              <a:buFont typeface="+mj-lt"/>
              <a:buAutoNum type="arabicPeriod"/>
            </a:pPr>
            <a:r>
              <a:rPr lang="fr-FR" sz="2000" b="1" dirty="0" smtClean="0"/>
              <a:t>Identifier</a:t>
            </a:r>
            <a:r>
              <a:rPr lang="fr-FR" sz="2000" dirty="0"/>
              <a:t> </a:t>
            </a:r>
            <a:r>
              <a:rPr lang="fr-FR" sz="2000" dirty="0" smtClean="0"/>
              <a:t>la réponse attendue du système,</a:t>
            </a:r>
          </a:p>
          <a:p>
            <a:pPr marL="457200" indent="-457200">
              <a:buFont typeface="+mj-lt"/>
              <a:buAutoNum type="arabicPeriod"/>
            </a:pPr>
            <a:endParaRPr lang="fr-FR" sz="2000" dirty="0" smtClean="0"/>
          </a:p>
          <a:p>
            <a:pPr marL="457200" indent="-457200">
              <a:buClr>
                <a:srgbClr val="FF0000"/>
              </a:buClr>
              <a:buSzPct val="120000"/>
              <a:buFont typeface="+mj-lt"/>
              <a:buAutoNum type="arabicPeriod"/>
            </a:pPr>
            <a:r>
              <a:rPr lang="fr-FR" sz="2000" b="1" dirty="0" smtClean="0"/>
              <a:t>Observer</a:t>
            </a:r>
            <a:r>
              <a:rPr lang="fr-FR" sz="2000" dirty="0" smtClean="0"/>
              <a:t> le phénomène physique mis en jeu,</a:t>
            </a:r>
          </a:p>
          <a:p>
            <a:pPr marL="457200" indent="-457200">
              <a:buFont typeface="+mj-lt"/>
              <a:buAutoNum type="arabicPeriod"/>
            </a:pPr>
            <a:endParaRPr lang="fr-FR" sz="2000" dirty="0" smtClean="0"/>
          </a:p>
          <a:p>
            <a:pPr marL="457200" indent="-457200">
              <a:buClr>
                <a:srgbClr val="FF0000"/>
              </a:buClr>
              <a:buSzPct val="120000"/>
              <a:buFont typeface="+mj-lt"/>
              <a:buAutoNum type="arabicPeriod"/>
            </a:pPr>
            <a:r>
              <a:rPr lang="fr-FR" sz="2000" b="1" dirty="0" smtClean="0"/>
              <a:t>Choisir</a:t>
            </a:r>
            <a:r>
              <a:rPr lang="fr-FR" sz="2000" dirty="0" smtClean="0"/>
              <a:t>  un capteur et un conditionneur,</a:t>
            </a:r>
          </a:p>
          <a:p>
            <a:pPr marL="457200" indent="-457200">
              <a:buFont typeface="+mj-lt"/>
              <a:buAutoNum type="arabicPeriod"/>
            </a:pPr>
            <a:endParaRPr lang="fr-FR" sz="2000" dirty="0" smtClean="0"/>
          </a:p>
          <a:p>
            <a:pPr marL="457200" indent="-457200">
              <a:buClr>
                <a:srgbClr val="FF0000"/>
              </a:buClr>
              <a:buSzPct val="120000"/>
              <a:buFont typeface="+mj-lt"/>
              <a:buAutoNum type="arabicPeriod"/>
            </a:pPr>
            <a:r>
              <a:rPr lang="fr-FR" sz="2000" b="1" dirty="0" smtClean="0"/>
              <a:t>Implanter le</a:t>
            </a:r>
            <a:r>
              <a:rPr lang="fr-FR" sz="2000" dirty="0" smtClean="0"/>
              <a:t> capteur sur le produit,</a:t>
            </a:r>
          </a:p>
          <a:p>
            <a:pPr marL="457200" indent="-457200">
              <a:buClr>
                <a:srgbClr val="FF0000"/>
              </a:buClr>
              <a:buSzPct val="120000"/>
              <a:buFont typeface="+mj-lt"/>
              <a:buAutoNum type="arabicPeriod"/>
            </a:pPr>
            <a:endParaRPr lang="fr-FR" sz="2000" dirty="0" smtClean="0"/>
          </a:p>
          <a:p>
            <a:pPr marL="457200" indent="-457200">
              <a:buClr>
                <a:srgbClr val="FF0000"/>
              </a:buClr>
              <a:buSzPct val="120000"/>
              <a:buFont typeface="+mj-lt"/>
              <a:buAutoNum type="arabicPeriod"/>
            </a:pPr>
            <a:r>
              <a:rPr lang="fr-FR" sz="2000" b="1" dirty="0" smtClean="0"/>
              <a:t>Exciter</a:t>
            </a:r>
            <a:r>
              <a:rPr lang="fr-FR" sz="2000" dirty="0" smtClean="0"/>
              <a:t> le produit,</a:t>
            </a:r>
          </a:p>
          <a:p>
            <a:pPr marL="457200" indent="-457200">
              <a:buFont typeface="+mj-lt"/>
              <a:buAutoNum type="arabicPeriod"/>
            </a:pPr>
            <a:endParaRPr lang="fr-FR" sz="2000" dirty="0" smtClean="0"/>
          </a:p>
          <a:p>
            <a:pPr marL="457200" indent="-457200">
              <a:buClr>
                <a:srgbClr val="FF0000"/>
              </a:buClr>
              <a:buSzPct val="120000"/>
              <a:buFont typeface="+mj-lt"/>
              <a:buAutoNum type="arabicPeriod"/>
            </a:pPr>
            <a:r>
              <a:rPr lang="fr-FR" sz="2000" b="1" dirty="0" smtClean="0"/>
              <a:t>Visualiser </a:t>
            </a:r>
            <a:r>
              <a:rPr lang="fr-FR" sz="2000" dirty="0"/>
              <a:t> </a:t>
            </a:r>
            <a:r>
              <a:rPr lang="fr-FR" sz="2000" dirty="0" smtClean="0"/>
              <a:t>la réponse,</a:t>
            </a:r>
          </a:p>
          <a:p>
            <a:pPr marL="457200" indent="-457200">
              <a:buFont typeface="+mj-lt"/>
              <a:buAutoNum type="arabicPeriod"/>
            </a:pPr>
            <a:endParaRPr lang="fr-FR" sz="2000" dirty="0" smtClean="0"/>
          </a:p>
          <a:p>
            <a:pPr marL="457200" indent="-457200">
              <a:buClr>
                <a:srgbClr val="FF0000"/>
              </a:buClr>
              <a:buSzPct val="120000"/>
              <a:buFont typeface="+mj-lt"/>
              <a:buAutoNum type="arabicPeriod"/>
            </a:pPr>
            <a:r>
              <a:rPr lang="fr-FR" sz="2000" b="1" dirty="0" smtClean="0"/>
              <a:t>Valider</a:t>
            </a:r>
            <a:r>
              <a:rPr lang="fr-FR" sz="2000" dirty="0" smtClean="0"/>
              <a:t> le domaine de validité de la mesure. </a:t>
            </a:r>
            <a:endParaRPr lang="fr-FR" sz="2000" dirty="0"/>
          </a:p>
        </p:txBody>
      </p:sp>
      <p:sp>
        <p:nvSpPr>
          <p:cNvPr id="7" name="Text Box 7"/>
          <p:cNvSpPr txBox="1">
            <a:spLocks noChangeArrowheads="1"/>
          </p:cNvSpPr>
          <p:nvPr/>
        </p:nvSpPr>
        <p:spPr bwMode="auto">
          <a:xfrm>
            <a:off x="0" y="4505623"/>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0000"/>
                </a:solidFill>
                <a:latin typeface="Arial" charset="0"/>
                <a:cs typeface="Arial" charset="0"/>
              </a:rPr>
              <a:t>Mesurer pour progresser</a:t>
            </a:r>
            <a:endParaRPr lang="fr-FR" sz="1400" b="1" dirty="0">
              <a:solidFill>
                <a:srgbClr val="FF0000"/>
              </a:solidFill>
              <a:latin typeface="Arial" charset="0"/>
              <a:cs typeface="Arial" charset="0"/>
            </a:endParaRPr>
          </a:p>
        </p:txBody>
      </p:sp>
    </p:spTree>
    <p:extLst>
      <p:ext uri="{BB962C8B-B14F-4D97-AF65-F5344CB8AC3E}">
        <p14:creationId xmlns:p14="http://schemas.microsoft.com/office/powerpoint/2010/main" val="877602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1496"/>
                                        </p:tgtEl>
                                        <p:attrNameLst>
                                          <p:attrName>style.visibility</p:attrName>
                                        </p:attrNameLst>
                                      </p:cBhvr>
                                      <p:to>
                                        <p:strVal val="visible"/>
                                      </p:to>
                                    </p:set>
                                    <p:animEffect transition="in" filter="wipe(left)">
                                      <p:cBhvr>
                                        <p:cTn id="11" dur="500"/>
                                        <p:tgtEl>
                                          <p:spTgt spid="1914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left)">
                                      <p:cBhvr>
                                        <p:cTn id="16" dur="5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left)">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left)">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wipe(left)">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wipe(left)">
                                      <p:cBhvr>
                                        <p:cTn id="41" dur="500"/>
                                        <p:tgtEl>
                                          <p:spTgt spid="2">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12" end="12"/>
                                            </p:txEl>
                                          </p:spTgt>
                                        </p:tgtEl>
                                        <p:attrNameLst>
                                          <p:attrName>style.visibility</p:attrName>
                                        </p:attrNameLst>
                                      </p:cBhvr>
                                      <p:to>
                                        <p:strVal val="visible"/>
                                      </p:to>
                                    </p:set>
                                    <p:animEffect transition="in" filter="wipe(left)">
                                      <p:cBhvr>
                                        <p:cTn id="46" dur="500"/>
                                        <p:tgtEl>
                                          <p:spTgt spid="2">
                                            <p:txEl>
                                              <p:pRg st="12" end="12"/>
                                            </p:txEl>
                                          </p:spTgt>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par>
                          <p:cTn id="51" fill="hold">
                            <p:stCondLst>
                              <p:cond delay="1000"/>
                            </p:stCondLst>
                            <p:childTnLst>
                              <p:par>
                                <p:cTn id="52" presetID="53" presetClass="entr" presetSubtype="16"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p:cTn id="54" dur="500" fill="hold"/>
                                        <p:tgtEl>
                                          <p:spTgt spid="7"/>
                                        </p:tgtEl>
                                        <p:attrNameLst>
                                          <p:attrName>ppt_w</p:attrName>
                                        </p:attrNameLst>
                                      </p:cBhvr>
                                      <p:tavLst>
                                        <p:tav tm="0">
                                          <p:val>
                                            <p:fltVal val="0"/>
                                          </p:val>
                                        </p:tav>
                                        <p:tav tm="100000">
                                          <p:val>
                                            <p:strVal val="#ppt_w"/>
                                          </p:val>
                                        </p:tav>
                                      </p:tavLst>
                                    </p:anim>
                                    <p:anim calcmode="lin" valueType="num">
                                      <p:cBhvr>
                                        <p:cTn id="55" dur="500" fill="hold"/>
                                        <p:tgtEl>
                                          <p:spTgt spid="7"/>
                                        </p:tgtEl>
                                        <p:attrNameLst>
                                          <p:attrName>ppt_h</p:attrName>
                                        </p:attrNameLst>
                                      </p:cBhvr>
                                      <p:tavLst>
                                        <p:tav tm="0">
                                          <p:val>
                                            <p:fltVal val="0"/>
                                          </p:val>
                                        </p:tav>
                                        <p:tav tm="100000">
                                          <p:val>
                                            <p:strVal val="#ppt_h"/>
                                          </p:val>
                                        </p:tav>
                                      </p:tavLst>
                                    </p:anim>
                                    <p:animEffect transition="in" filter="fade">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6" grpId="0" autoUpdateAnimBg="0"/>
      <p:bldP spid="10" grpId="0" animBg="1"/>
      <p:bldP spid="16" grpId="0" animBg="1"/>
      <p:bldP spid="2" grpId="0" build="p" advAuto="200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098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Objectifs de la simulation</a:t>
            </a:r>
          </a:p>
        </p:txBody>
      </p:sp>
      <p:sp>
        <p:nvSpPr>
          <p:cNvPr id="191496" name="Rectangle 8"/>
          <p:cNvSpPr>
            <a:spLocks noChangeArrowheads="1"/>
          </p:cNvSpPr>
          <p:nvPr/>
        </p:nvSpPr>
        <p:spPr bwMode="auto">
          <a:xfrm>
            <a:off x="5400675" y="917575"/>
            <a:ext cx="450532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a:solidFill>
                  <a:srgbClr val="FF6600"/>
                </a:solidFill>
                <a:effectLst>
                  <a:outerShdw blurRad="38100" dist="38100" dir="2700000" algn="tl">
                    <a:srgbClr val="C0C0C0"/>
                  </a:outerShdw>
                </a:effectLst>
                <a:latin typeface="Comic Sans MS" pitchFamily="66" charset="0"/>
              </a:rPr>
              <a:t>Pourquoi simuler ?</a:t>
            </a:r>
          </a:p>
        </p:txBody>
      </p:sp>
      <p:sp>
        <p:nvSpPr>
          <p:cNvPr id="10" name="Text Box 399"/>
          <p:cNvSpPr txBox="1">
            <a:spLocks noChangeArrowheads="1"/>
          </p:cNvSpPr>
          <p:nvPr/>
        </p:nvSpPr>
        <p:spPr bwMode="auto">
          <a:xfrm>
            <a:off x="1316038" y="61182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solidFill>
                  <a:schemeClr val="accent6">
                    <a:lumMod val="75000"/>
                  </a:schemeClr>
                </a:solidFill>
                <a:latin typeface="Comic Sans MS" pitchFamily="66" charset="0"/>
                <a:cs typeface="Arial" charset="0"/>
              </a:rPr>
              <a:t>L’objet de la simulation est d’ANTICIPER le comportement d’un produit</a:t>
            </a:r>
          </a:p>
        </p:txBody>
      </p:sp>
      <p:pic>
        <p:nvPicPr>
          <p:cNvPr id="4101" name="Imag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1836738"/>
            <a:ext cx="6878637"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rot="21368599">
            <a:off x="2516188" y="3529013"/>
            <a:ext cx="3154362" cy="830262"/>
          </a:xfrm>
          <a:prstGeom prst="rect">
            <a:avLst/>
          </a:prstGeom>
          <a:noFill/>
        </p:spPr>
        <p:txBody>
          <a:bodyPr>
            <a:spAutoFit/>
          </a:bodyPr>
          <a:lstStyle/>
          <a:p>
            <a:pPr algn="ctr">
              <a:defRPr/>
            </a:pPr>
            <a:r>
              <a:rPr lang="fr-FR" sz="4800" b="1" dirty="0">
                <a:solidFill>
                  <a:srgbClr val="FF0000"/>
                </a:solidFill>
                <a:effectLst>
                  <a:outerShdw blurRad="38100" dist="38100" dir="2700000" algn="tl">
                    <a:srgbClr val="000000">
                      <a:alpha val="43137"/>
                    </a:srgbClr>
                  </a:outerShdw>
                </a:effectLst>
              </a:rPr>
              <a:t>Simuler …</a:t>
            </a:r>
          </a:p>
        </p:txBody>
      </p:sp>
      <p:sp>
        <p:nvSpPr>
          <p:cNvPr id="15" name="ZoneTexte 14"/>
          <p:cNvSpPr txBox="1"/>
          <p:nvPr/>
        </p:nvSpPr>
        <p:spPr>
          <a:xfrm>
            <a:off x="6079897" y="3859213"/>
            <a:ext cx="3152775" cy="830262"/>
          </a:xfrm>
          <a:prstGeom prst="rect">
            <a:avLst/>
          </a:prstGeom>
          <a:noFill/>
        </p:spPr>
        <p:txBody>
          <a:bodyPr>
            <a:spAutoFit/>
          </a:bodyPr>
          <a:lstStyle/>
          <a:p>
            <a:pPr algn="ctr">
              <a:defRPr/>
            </a:pPr>
            <a:r>
              <a:rPr lang="fr-FR" sz="4800" b="1" dirty="0" smtClean="0">
                <a:solidFill>
                  <a:srgbClr val="FF0000"/>
                </a:solidFill>
                <a:effectLst>
                  <a:outerShdw blurRad="38100" dist="38100" dir="2700000" algn="tl">
                    <a:srgbClr val="000000">
                      <a:alpha val="43137"/>
                    </a:srgbClr>
                  </a:outerShdw>
                </a:effectLst>
              </a:rPr>
              <a:t>anticiper</a:t>
            </a:r>
            <a:endParaRPr lang="fr-FR" sz="4800" b="1" dirty="0">
              <a:solidFill>
                <a:srgbClr val="FF000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101"/>
                                        </p:tgtEl>
                                        <p:attrNameLst>
                                          <p:attrName>style.visibility</p:attrName>
                                        </p:attrNameLst>
                                      </p:cBhvr>
                                      <p:to>
                                        <p:strVal val="visible"/>
                                      </p:to>
                                    </p:set>
                                    <p:animEffect transition="in" filter="wipe(left)">
                                      <p:cBhvr>
                                        <p:cTn id="18" dur="500"/>
                                        <p:tgtEl>
                                          <p:spTgt spid="410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098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Objectifs de la simulation</a:t>
            </a:r>
          </a:p>
        </p:txBody>
      </p:sp>
      <p:sp>
        <p:nvSpPr>
          <p:cNvPr id="191496" name="Rectangle 8"/>
          <p:cNvSpPr>
            <a:spLocks noChangeArrowheads="1"/>
          </p:cNvSpPr>
          <p:nvPr/>
        </p:nvSpPr>
        <p:spPr bwMode="auto">
          <a:xfrm>
            <a:off x="5324475" y="917575"/>
            <a:ext cx="458152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a:solidFill>
                  <a:srgbClr val="FF6600"/>
                </a:solidFill>
                <a:effectLst>
                  <a:outerShdw blurRad="38100" dist="38100" dir="2700000" algn="tl">
                    <a:srgbClr val="C0C0C0"/>
                  </a:outerShdw>
                </a:effectLst>
                <a:latin typeface="Comic Sans MS" pitchFamily="66" charset="0"/>
              </a:rPr>
              <a:t>Performance attendue et simulée</a:t>
            </a:r>
          </a:p>
        </p:txBody>
      </p:sp>
      <p:sp>
        <p:nvSpPr>
          <p:cNvPr id="10" name="Text Box 399"/>
          <p:cNvSpPr txBox="1">
            <a:spLocks noChangeArrowheads="1"/>
          </p:cNvSpPr>
          <p:nvPr/>
        </p:nvSpPr>
        <p:spPr bwMode="auto">
          <a:xfrm>
            <a:off x="1316038" y="61182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a:t>La simulation permet de valider des critères de Fonctions de Service</a:t>
            </a:r>
          </a:p>
        </p:txBody>
      </p:sp>
      <p:grpSp>
        <p:nvGrpSpPr>
          <p:cNvPr id="34" name="Groupe 25"/>
          <p:cNvGrpSpPr>
            <a:grpSpLocks/>
          </p:cNvGrpSpPr>
          <p:nvPr/>
        </p:nvGrpSpPr>
        <p:grpSpPr bwMode="auto">
          <a:xfrm>
            <a:off x="1390650" y="1857375"/>
            <a:ext cx="7145338" cy="3771900"/>
            <a:chOff x="1722438" y="1635125"/>
            <a:chExt cx="7145337" cy="3771900"/>
          </a:xfrm>
        </p:grpSpPr>
        <p:sp>
          <p:nvSpPr>
            <p:cNvPr id="8213" name="Oval 5"/>
            <p:cNvSpPr>
              <a:spLocks noChangeArrowheads="1"/>
            </p:cNvSpPr>
            <p:nvPr/>
          </p:nvSpPr>
          <p:spPr bwMode="auto">
            <a:xfrm>
              <a:off x="1722438" y="1635125"/>
              <a:ext cx="7145337" cy="3771900"/>
            </a:xfrm>
            <a:prstGeom prst="ellipse">
              <a:avLst/>
            </a:prstGeom>
            <a:solidFill>
              <a:srgbClr val="FFCC00"/>
            </a:solidFill>
            <a:ln w="12700">
              <a:solidFill>
                <a:schemeClr val="tx1"/>
              </a:solidFill>
              <a:round/>
              <a:headEnd/>
              <a:tailEnd/>
            </a:ln>
          </p:spPr>
          <p:txBody>
            <a:bodyPr wrap="none" anchor="ctr"/>
            <a:lstStyle/>
            <a:p>
              <a:endParaRPr lang="fr-FR"/>
            </a:p>
          </p:txBody>
        </p:sp>
        <p:sp>
          <p:nvSpPr>
            <p:cNvPr id="8214" name="Text Box 26"/>
            <p:cNvSpPr txBox="1">
              <a:spLocks noChangeArrowheads="1"/>
            </p:cNvSpPr>
            <p:nvPr/>
          </p:nvSpPr>
          <p:spPr bwMode="auto">
            <a:xfrm>
              <a:off x="1754188" y="3257550"/>
              <a:ext cx="1516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eaLnBrk="1" hangingPunct="1">
                <a:spcBef>
                  <a:spcPct val="50000"/>
                </a:spcBef>
              </a:pPr>
              <a:r>
                <a:rPr lang="fr-FR" sz="1600" b="1">
                  <a:latin typeface="Arial" charset="0"/>
                  <a:cs typeface="Arial" charset="0"/>
                </a:rPr>
                <a:t>Domaine de simulation</a:t>
              </a:r>
            </a:p>
          </p:txBody>
        </p:sp>
      </p:grpSp>
      <p:grpSp>
        <p:nvGrpSpPr>
          <p:cNvPr id="37" name="Group 31"/>
          <p:cNvGrpSpPr>
            <a:grpSpLocks/>
          </p:cNvGrpSpPr>
          <p:nvPr/>
        </p:nvGrpSpPr>
        <p:grpSpPr bwMode="auto">
          <a:xfrm>
            <a:off x="3184525" y="4175125"/>
            <a:ext cx="2947988" cy="801688"/>
            <a:chOff x="2824" y="2735"/>
            <a:chExt cx="1857" cy="505"/>
          </a:xfrm>
        </p:grpSpPr>
        <p:sp>
          <p:nvSpPr>
            <p:cNvPr id="8211" name="Rectangle 160" descr="Sphères"/>
            <p:cNvSpPr>
              <a:spLocks noChangeArrowheads="1"/>
            </p:cNvSpPr>
            <p:nvPr/>
          </p:nvSpPr>
          <p:spPr bwMode="auto">
            <a:xfrm>
              <a:off x="2824" y="2735"/>
              <a:ext cx="1857" cy="505"/>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8212" name="Text Box 12"/>
            <p:cNvSpPr txBox="1">
              <a:spLocks noChangeArrowheads="1"/>
            </p:cNvSpPr>
            <p:nvPr/>
          </p:nvSpPr>
          <p:spPr bwMode="auto">
            <a:xfrm>
              <a:off x="2825" y="2842"/>
              <a:ext cx="18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400" b="1">
                  <a:latin typeface="Calibri" pitchFamily="34" charset="0"/>
                  <a:cs typeface="Arial" charset="0"/>
                </a:rPr>
                <a:t>Simulation</a:t>
              </a:r>
            </a:p>
          </p:txBody>
        </p:sp>
      </p:grpSp>
      <p:grpSp>
        <p:nvGrpSpPr>
          <p:cNvPr id="40" name="Groupe 24"/>
          <p:cNvGrpSpPr>
            <a:grpSpLocks/>
          </p:cNvGrpSpPr>
          <p:nvPr/>
        </p:nvGrpSpPr>
        <p:grpSpPr bwMode="auto">
          <a:xfrm>
            <a:off x="3189288" y="2508250"/>
            <a:ext cx="2947987" cy="801688"/>
            <a:chOff x="3521075" y="2286000"/>
            <a:chExt cx="2947988" cy="801688"/>
          </a:xfrm>
        </p:grpSpPr>
        <p:sp>
          <p:nvSpPr>
            <p:cNvPr id="8209" name="Rectangle 160" descr="Sphères"/>
            <p:cNvSpPr>
              <a:spLocks noChangeArrowheads="1"/>
            </p:cNvSpPr>
            <p:nvPr/>
          </p:nvSpPr>
          <p:spPr bwMode="auto">
            <a:xfrm>
              <a:off x="3521075" y="2286000"/>
              <a:ext cx="2947988" cy="801688"/>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8210" name="Text Box 34"/>
            <p:cNvSpPr txBox="1">
              <a:spLocks noChangeArrowheads="1"/>
            </p:cNvSpPr>
            <p:nvPr/>
          </p:nvSpPr>
          <p:spPr bwMode="auto">
            <a:xfrm>
              <a:off x="3522663" y="2400300"/>
              <a:ext cx="2917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lnSpc>
                  <a:spcPct val="60000"/>
                </a:lnSpc>
                <a:spcBef>
                  <a:spcPct val="50000"/>
                </a:spcBef>
              </a:pPr>
              <a:r>
                <a:rPr lang="fr-FR" sz="2000" b="1">
                  <a:latin typeface="Calibri" pitchFamily="34" charset="0"/>
                  <a:cs typeface="Arial" charset="0"/>
                </a:rPr>
                <a:t>Cahier des Charges</a:t>
              </a:r>
            </a:p>
            <a:p>
              <a:pPr algn="ctr" eaLnBrk="1" hangingPunct="1">
                <a:lnSpc>
                  <a:spcPct val="60000"/>
                </a:lnSpc>
                <a:spcBef>
                  <a:spcPct val="50000"/>
                </a:spcBef>
              </a:pPr>
              <a:r>
                <a:rPr lang="fr-FR" sz="2000" b="1">
                  <a:latin typeface="Calibri" pitchFamily="34" charset="0"/>
                  <a:cs typeface="Arial" charset="0"/>
                </a:rPr>
                <a:t>fonctionnel</a:t>
              </a:r>
            </a:p>
          </p:txBody>
        </p:sp>
      </p:grpSp>
      <p:grpSp>
        <p:nvGrpSpPr>
          <p:cNvPr id="43" name="Groupe 26"/>
          <p:cNvGrpSpPr>
            <a:grpSpLocks/>
          </p:cNvGrpSpPr>
          <p:nvPr/>
        </p:nvGrpSpPr>
        <p:grpSpPr bwMode="auto">
          <a:xfrm>
            <a:off x="6088063" y="2498725"/>
            <a:ext cx="3279775" cy="830263"/>
            <a:chOff x="6420444" y="2276132"/>
            <a:chExt cx="3279039" cy="830997"/>
          </a:xfrm>
        </p:grpSpPr>
        <p:sp>
          <p:nvSpPr>
            <p:cNvPr id="8207" name="Line 128"/>
            <p:cNvSpPr>
              <a:spLocks noChangeShapeType="1"/>
            </p:cNvSpPr>
            <p:nvPr/>
          </p:nvSpPr>
          <p:spPr bwMode="auto">
            <a:xfrm>
              <a:off x="6478588" y="2692400"/>
              <a:ext cx="3220895"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8208" name="Text Box 37"/>
            <p:cNvSpPr txBox="1">
              <a:spLocks noChangeArrowheads="1"/>
            </p:cNvSpPr>
            <p:nvPr/>
          </p:nvSpPr>
          <p:spPr bwMode="auto">
            <a:xfrm>
              <a:off x="6420444" y="2276132"/>
              <a:ext cx="17942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r>
                <a:rPr lang="fr-FR" sz="2400" dirty="0">
                  <a:latin typeface="Calibri" pitchFamily="34" charset="0"/>
                  <a:cs typeface="Arial" charset="0"/>
                </a:rPr>
                <a:t>Performance</a:t>
              </a:r>
            </a:p>
            <a:p>
              <a:pPr algn="ctr" eaLnBrk="1" hangingPunct="1"/>
              <a:r>
                <a:rPr lang="fr-FR" sz="2400" dirty="0">
                  <a:latin typeface="Calibri" pitchFamily="34" charset="0"/>
                  <a:cs typeface="Arial" charset="0"/>
                </a:rPr>
                <a:t>attendue</a:t>
              </a:r>
            </a:p>
          </p:txBody>
        </p:sp>
      </p:grpSp>
      <p:grpSp>
        <p:nvGrpSpPr>
          <p:cNvPr id="46" name="Groupe 27"/>
          <p:cNvGrpSpPr>
            <a:grpSpLocks/>
          </p:cNvGrpSpPr>
          <p:nvPr/>
        </p:nvGrpSpPr>
        <p:grpSpPr bwMode="auto">
          <a:xfrm>
            <a:off x="6073775" y="4197350"/>
            <a:ext cx="3294063" cy="831850"/>
            <a:chOff x="6406157" y="3975736"/>
            <a:chExt cx="3293326" cy="830997"/>
          </a:xfrm>
        </p:grpSpPr>
        <p:sp>
          <p:nvSpPr>
            <p:cNvPr id="8205" name="Line 128"/>
            <p:cNvSpPr>
              <a:spLocks noChangeShapeType="1"/>
            </p:cNvSpPr>
            <p:nvPr/>
          </p:nvSpPr>
          <p:spPr bwMode="auto">
            <a:xfrm>
              <a:off x="6448425" y="4381500"/>
              <a:ext cx="325105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8206" name="Text Box 38"/>
            <p:cNvSpPr txBox="1">
              <a:spLocks noChangeArrowheads="1"/>
            </p:cNvSpPr>
            <p:nvPr/>
          </p:nvSpPr>
          <p:spPr bwMode="auto">
            <a:xfrm>
              <a:off x="6406157" y="3975736"/>
              <a:ext cx="17942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r>
                <a:rPr lang="fr-FR" sz="2400">
                  <a:latin typeface="Calibri" pitchFamily="34" charset="0"/>
                  <a:cs typeface="Arial" charset="0"/>
                </a:rPr>
                <a:t>Performance</a:t>
              </a:r>
            </a:p>
            <a:p>
              <a:pPr algn="ctr" eaLnBrk="1" hangingPunct="1"/>
              <a:r>
                <a:rPr lang="fr-FR" sz="2400">
                  <a:latin typeface="Calibri" pitchFamily="34" charset="0"/>
                  <a:cs typeface="Arial" charset="0"/>
                </a:rPr>
                <a:t>simulée</a:t>
              </a:r>
            </a:p>
          </p:txBody>
        </p:sp>
      </p:grpSp>
      <p:sp>
        <p:nvSpPr>
          <p:cNvPr id="50" name="Line 46"/>
          <p:cNvSpPr>
            <a:spLocks noChangeShapeType="1"/>
          </p:cNvSpPr>
          <p:nvPr/>
        </p:nvSpPr>
        <p:spPr bwMode="auto">
          <a:xfrm>
            <a:off x="9348788" y="2908300"/>
            <a:ext cx="0" cy="1692275"/>
          </a:xfrm>
          <a:prstGeom prst="line">
            <a:avLst/>
          </a:prstGeom>
          <a:noFill/>
          <a:ln w="57150" cmpd="thinThick">
            <a:solidFill>
              <a:srgbClr val="0099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fr-FR"/>
          </a:p>
        </p:txBody>
      </p:sp>
      <p:pic>
        <p:nvPicPr>
          <p:cNvPr id="51" name="Picture 47" descr="ZENTIM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3938" y="3387725"/>
            <a:ext cx="11985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1000" fill="hold"/>
                                        <p:tgtEl>
                                          <p:spTgt spid="34"/>
                                        </p:tgtEl>
                                        <p:attrNameLst>
                                          <p:attrName>ppt_w</p:attrName>
                                        </p:attrNameLst>
                                      </p:cBhvr>
                                      <p:tavLst>
                                        <p:tav tm="0">
                                          <p:val>
                                            <p:fltVal val="0"/>
                                          </p:val>
                                        </p:tav>
                                        <p:tav tm="100000">
                                          <p:val>
                                            <p:strVal val="#ppt_w"/>
                                          </p:val>
                                        </p:tav>
                                      </p:tavLst>
                                    </p:anim>
                                    <p:anim calcmode="lin" valueType="num">
                                      <p:cBhvr>
                                        <p:cTn id="19" dur="1000" fill="hold"/>
                                        <p:tgtEl>
                                          <p:spTgt spid="34"/>
                                        </p:tgtEl>
                                        <p:attrNameLst>
                                          <p:attrName>ppt_h</p:attrName>
                                        </p:attrNameLst>
                                      </p:cBhvr>
                                      <p:tavLst>
                                        <p:tav tm="0">
                                          <p:val>
                                            <p:fltVal val="0"/>
                                          </p:val>
                                        </p:tav>
                                        <p:tav tm="100000">
                                          <p:val>
                                            <p:strVal val="#ppt_h"/>
                                          </p:val>
                                        </p:tav>
                                      </p:tavLst>
                                    </p:anim>
                                    <p:anim calcmode="lin" valueType="num">
                                      <p:cBhvr>
                                        <p:cTn id="20" dur="1000" fill="hold"/>
                                        <p:tgtEl>
                                          <p:spTgt spid="34"/>
                                        </p:tgtEl>
                                        <p:attrNameLst>
                                          <p:attrName>style.rotation</p:attrName>
                                        </p:attrNameLst>
                                      </p:cBhvr>
                                      <p:tavLst>
                                        <p:tav tm="0">
                                          <p:val>
                                            <p:fltVal val="90"/>
                                          </p:val>
                                        </p:tav>
                                        <p:tav tm="100000">
                                          <p:val>
                                            <p:fltVal val="0"/>
                                          </p:val>
                                        </p:tav>
                                      </p:tavLst>
                                    </p:anim>
                                    <p:animEffect transition="in" filter="fade">
                                      <p:cBhvr>
                                        <p:cTn id="21" dur="1000"/>
                                        <p:tgtEl>
                                          <p:spTgt spid="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inVertical)">
                                      <p:cBhvr>
                                        <p:cTn id="26" dur="500"/>
                                        <p:tgtEl>
                                          <p:spTgt spid="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barn(inVertical)">
                                      <p:cBhvr>
                                        <p:cTn id="31" dur="500"/>
                                        <p:tgtEl>
                                          <p:spTgt spid="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42"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arn(outHorizontal)">
                                      <p:cBhvr>
                                        <p:cTn id="46" dur="500"/>
                                        <p:tgtEl>
                                          <p:spTgt spid="50"/>
                                        </p:tgtEl>
                                      </p:cBhvr>
                                    </p:animEffect>
                                  </p:childTnLst>
                                </p:cTn>
                              </p:par>
                            </p:childTnLst>
                          </p:cTn>
                        </p:par>
                        <p:par>
                          <p:cTn id="47" fill="hold" nodeType="afterGroup">
                            <p:stCondLst>
                              <p:cond delay="500"/>
                            </p:stCondLst>
                            <p:childTnLst>
                              <p:par>
                                <p:cTn id="48" presetID="53" presetClass="entr" presetSubtype="16"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4505623"/>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0000"/>
                </a:solidFill>
                <a:latin typeface="Arial" charset="0"/>
                <a:cs typeface="Arial" charset="0"/>
              </a:rPr>
              <a:t>Mesurer pour progresser</a:t>
            </a:r>
            <a:endParaRPr lang="fr-FR" sz="1400" b="1" dirty="0">
              <a:solidFill>
                <a:srgbClr val="FF0000"/>
              </a:solidFill>
              <a:latin typeface="Arial" charset="0"/>
              <a:cs typeface="Arial" charset="0"/>
            </a:endParaRPr>
          </a:p>
        </p:txBody>
      </p:sp>
      <p:sp>
        <p:nvSpPr>
          <p:cNvPr id="191496"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Démarche de mesure</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La démarche de mesure permet d’obtenir une mesure cohérente </a:t>
            </a:r>
            <a:endParaRPr lang="fr-FR" sz="1600" b="1" dirty="0">
              <a:solidFill>
                <a:srgbClr val="0000FF"/>
              </a:solidFill>
              <a:latin typeface="Comic Sans MS" pitchFamily="66" charset="0"/>
              <a:cs typeface="Arial" charset="0"/>
            </a:endParaRPr>
          </a:p>
        </p:txBody>
      </p:sp>
      <p:grpSp>
        <p:nvGrpSpPr>
          <p:cNvPr id="43" name="Group 267"/>
          <p:cNvGrpSpPr>
            <a:grpSpLocks/>
          </p:cNvGrpSpPr>
          <p:nvPr/>
        </p:nvGrpSpPr>
        <p:grpSpPr bwMode="auto">
          <a:xfrm>
            <a:off x="2236420" y="2236789"/>
            <a:ext cx="6624637" cy="2487612"/>
            <a:chOff x="893" y="1076"/>
            <a:chExt cx="4941" cy="1059"/>
          </a:xfrm>
        </p:grpSpPr>
        <p:sp>
          <p:nvSpPr>
            <p:cNvPr id="44" name="Oval 2"/>
            <p:cNvSpPr>
              <a:spLocks noChangeArrowheads="1"/>
            </p:cNvSpPr>
            <p:nvPr/>
          </p:nvSpPr>
          <p:spPr bwMode="auto">
            <a:xfrm>
              <a:off x="893" y="1076"/>
              <a:ext cx="4941" cy="1059"/>
            </a:xfrm>
            <a:prstGeom prst="ellipse">
              <a:avLst/>
            </a:prstGeom>
            <a:solidFill>
              <a:srgbClr val="009900"/>
            </a:solidFill>
            <a:ln w="12700">
              <a:solidFill>
                <a:schemeClr val="tx1"/>
              </a:solidFill>
              <a:round/>
              <a:headEnd/>
              <a:tailEnd/>
            </a:ln>
          </p:spPr>
          <p:txBody>
            <a:bodyPr wrap="none" anchor="ctr"/>
            <a:lstStyle/>
            <a:p>
              <a:endParaRPr lang="fr-FR"/>
            </a:p>
          </p:txBody>
        </p:sp>
        <p:sp>
          <p:nvSpPr>
            <p:cNvPr id="45" name="Text Box 4"/>
            <p:cNvSpPr txBox="1">
              <a:spLocks noChangeArrowheads="1"/>
            </p:cNvSpPr>
            <p:nvPr/>
          </p:nvSpPr>
          <p:spPr bwMode="auto">
            <a:xfrm>
              <a:off x="1183" y="1305"/>
              <a:ext cx="8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solidFill>
                    <a:schemeClr val="bg1"/>
                  </a:solidFill>
                  <a:latin typeface="Arial" charset="0"/>
                </a:rPr>
                <a:t>Domaine du réel</a:t>
              </a:r>
            </a:p>
          </p:txBody>
        </p:sp>
      </p:grpSp>
      <p:grpSp>
        <p:nvGrpSpPr>
          <p:cNvPr id="46" name="Groupe 73"/>
          <p:cNvGrpSpPr>
            <a:grpSpLocks/>
          </p:cNvGrpSpPr>
          <p:nvPr/>
        </p:nvGrpSpPr>
        <p:grpSpPr bwMode="auto">
          <a:xfrm>
            <a:off x="2660282" y="3184526"/>
            <a:ext cx="5822950" cy="1338263"/>
            <a:chOff x="2020888" y="3500438"/>
            <a:chExt cx="5822950" cy="1338262"/>
          </a:xfrm>
        </p:grpSpPr>
        <p:sp>
          <p:nvSpPr>
            <p:cNvPr id="47" name="Oval 7"/>
            <p:cNvSpPr>
              <a:spLocks noChangeArrowheads="1"/>
            </p:cNvSpPr>
            <p:nvPr/>
          </p:nvSpPr>
          <p:spPr bwMode="auto">
            <a:xfrm>
              <a:off x="2020888" y="3500438"/>
              <a:ext cx="5822950" cy="1338262"/>
            </a:xfrm>
            <a:prstGeom prst="ellipse">
              <a:avLst/>
            </a:prstGeom>
            <a:solidFill>
              <a:srgbClr val="FFFF99"/>
            </a:solidFill>
            <a:ln w="12700">
              <a:solidFill>
                <a:schemeClr val="tx1"/>
              </a:solidFill>
              <a:round/>
              <a:headEnd/>
              <a:tailEnd/>
            </a:ln>
          </p:spPr>
          <p:txBody>
            <a:bodyPr wrap="none" anchor="ctr"/>
            <a:lstStyle/>
            <a:p>
              <a:endParaRPr lang="fr-FR"/>
            </a:p>
          </p:txBody>
        </p:sp>
        <p:sp>
          <p:nvSpPr>
            <p:cNvPr id="48" name="Text Box 28"/>
            <p:cNvSpPr txBox="1">
              <a:spLocks noChangeArrowheads="1"/>
            </p:cNvSpPr>
            <p:nvPr/>
          </p:nvSpPr>
          <p:spPr bwMode="auto">
            <a:xfrm>
              <a:off x="2082801" y="3879850"/>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600" dirty="0">
                  <a:latin typeface="Arial" charset="0"/>
                </a:rPr>
                <a:t>Domaine de mesure</a:t>
              </a:r>
            </a:p>
          </p:txBody>
        </p:sp>
      </p:grpSp>
      <p:grpSp>
        <p:nvGrpSpPr>
          <p:cNvPr id="4097" name="Groupe 4096"/>
          <p:cNvGrpSpPr/>
          <p:nvPr/>
        </p:nvGrpSpPr>
        <p:grpSpPr>
          <a:xfrm>
            <a:off x="3798520" y="3403600"/>
            <a:ext cx="4071937" cy="927101"/>
            <a:chOff x="3584575" y="2836862"/>
            <a:chExt cx="4071937" cy="927101"/>
          </a:xfrm>
        </p:grpSpPr>
        <p:sp>
          <p:nvSpPr>
            <p:cNvPr id="49" name="Rectangle 278" descr="Sphères"/>
            <p:cNvSpPr>
              <a:spLocks noChangeArrowheads="1"/>
            </p:cNvSpPr>
            <p:nvPr/>
          </p:nvSpPr>
          <p:spPr bwMode="auto">
            <a:xfrm>
              <a:off x="3584575" y="2836862"/>
              <a:ext cx="3881437" cy="874713"/>
            </a:xfrm>
            <a:prstGeom prst="rect">
              <a:avLst/>
            </a:prstGeom>
            <a:pattFill prst="pct20">
              <a:fgClr>
                <a:schemeClr val="accent1"/>
              </a:fgClr>
              <a:bgClr>
                <a:schemeClr val="bg1"/>
              </a:bgClr>
            </a:pattFill>
            <a:ln w="12700">
              <a:solidFill>
                <a:schemeClr val="tx1"/>
              </a:solidFill>
              <a:miter lim="800000"/>
              <a:headEnd/>
              <a:tailEnd/>
            </a:ln>
          </p:spPr>
          <p:txBody>
            <a:bodyPr wrap="none" anchor="ctr"/>
            <a:lstStyle/>
            <a:p>
              <a:endParaRPr lang="fr-FR"/>
            </a:p>
          </p:txBody>
        </p:sp>
        <p:sp>
          <p:nvSpPr>
            <p:cNvPr id="50" name="Text Box 279" descr="20 %"/>
            <p:cNvSpPr txBox="1">
              <a:spLocks noChangeArrowheads="1"/>
            </p:cNvSpPr>
            <p:nvPr/>
          </p:nvSpPr>
          <p:spPr bwMode="auto">
            <a:xfrm>
              <a:off x="5961062" y="3489326"/>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cs typeface="Times New Roman" pitchFamily="18" charset="0"/>
                </a:rPr>
                <a:t>Domaine de validité</a:t>
              </a:r>
            </a:p>
          </p:txBody>
        </p:sp>
      </p:grpSp>
      <p:sp>
        <p:nvSpPr>
          <p:cNvPr id="51" name="Rectangle 280"/>
          <p:cNvSpPr>
            <a:spLocks noChangeArrowheads="1"/>
          </p:cNvSpPr>
          <p:nvPr/>
        </p:nvSpPr>
        <p:spPr bwMode="auto">
          <a:xfrm>
            <a:off x="3855670" y="3505201"/>
            <a:ext cx="1906587" cy="655638"/>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52" name="Rectangle 281"/>
          <p:cNvSpPr>
            <a:spLocks noChangeArrowheads="1"/>
          </p:cNvSpPr>
          <p:nvPr/>
        </p:nvSpPr>
        <p:spPr bwMode="auto">
          <a:xfrm>
            <a:off x="4050932" y="3530601"/>
            <a:ext cx="1681163" cy="598488"/>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53" name="Text Box 284"/>
          <p:cNvSpPr txBox="1">
            <a:spLocks noChangeArrowheads="1"/>
          </p:cNvSpPr>
          <p:nvPr/>
        </p:nvSpPr>
        <p:spPr bwMode="auto">
          <a:xfrm>
            <a:off x="3982670" y="3497264"/>
            <a:ext cx="741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latin typeface="Arial" charset="0"/>
              </a:rPr>
              <a:t>Extérieur</a:t>
            </a:r>
          </a:p>
        </p:txBody>
      </p:sp>
      <p:sp>
        <p:nvSpPr>
          <p:cNvPr id="54" name="Text Box 298"/>
          <p:cNvSpPr txBox="1">
            <a:spLocks noChangeArrowheads="1"/>
          </p:cNvSpPr>
          <p:nvPr/>
        </p:nvSpPr>
        <p:spPr bwMode="auto">
          <a:xfrm>
            <a:off x="3969970" y="3946526"/>
            <a:ext cx="704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000" dirty="0"/>
              <a:t>Excitateur</a:t>
            </a:r>
          </a:p>
        </p:txBody>
      </p:sp>
      <p:grpSp>
        <p:nvGrpSpPr>
          <p:cNvPr id="55" name="Groupe 68"/>
          <p:cNvGrpSpPr>
            <a:grpSpLocks/>
          </p:cNvGrpSpPr>
          <p:nvPr/>
        </p:nvGrpSpPr>
        <p:grpSpPr bwMode="auto">
          <a:xfrm>
            <a:off x="4679582" y="3544889"/>
            <a:ext cx="1116013" cy="546100"/>
            <a:chOff x="4040188" y="3860803"/>
            <a:chExt cx="1116022" cy="546097"/>
          </a:xfrm>
        </p:grpSpPr>
        <p:sp>
          <p:nvSpPr>
            <p:cNvPr id="56" name="Rectangle 282"/>
            <p:cNvSpPr>
              <a:spLocks noChangeArrowheads="1"/>
            </p:cNvSpPr>
            <p:nvPr/>
          </p:nvSpPr>
          <p:spPr bwMode="auto">
            <a:xfrm>
              <a:off x="4040188" y="3879850"/>
              <a:ext cx="1012825" cy="527050"/>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57" name="Text Box 283"/>
            <p:cNvSpPr txBox="1">
              <a:spLocks noChangeArrowheads="1"/>
            </p:cNvSpPr>
            <p:nvPr/>
          </p:nvSpPr>
          <p:spPr bwMode="auto">
            <a:xfrm>
              <a:off x="4144973" y="3860803"/>
              <a:ext cx="1011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solidFill>
                    <a:schemeClr val="bg1"/>
                  </a:solidFill>
                  <a:latin typeface="Arial" charset="0"/>
                </a:rPr>
                <a:t>Produit</a:t>
              </a:r>
            </a:p>
          </p:txBody>
        </p:sp>
      </p:grpSp>
      <p:sp>
        <p:nvSpPr>
          <p:cNvPr id="58" name="Freeform 299"/>
          <p:cNvSpPr>
            <a:spLocks/>
          </p:cNvSpPr>
          <p:nvPr/>
        </p:nvSpPr>
        <p:spPr bwMode="auto">
          <a:xfrm>
            <a:off x="4060457" y="3754439"/>
            <a:ext cx="738188" cy="252412"/>
          </a:xfrm>
          <a:custGeom>
            <a:avLst/>
            <a:gdLst>
              <a:gd name="T0" fmla="*/ 0 w 465"/>
              <a:gd name="T1" fmla="*/ 2147483647 h 159"/>
              <a:gd name="T2" fmla="*/ 2147483647 w 465"/>
              <a:gd name="T3" fmla="*/ 2147483647 h 159"/>
              <a:gd name="T4" fmla="*/ 2147483647 w 465"/>
              <a:gd name="T5" fmla="*/ 2147483647 h 159"/>
              <a:gd name="T6" fmla="*/ 2147483647 w 465"/>
              <a:gd name="T7" fmla="*/ 0 h 159"/>
              <a:gd name="T8" fmla="*/ 2147483647 w 465"/>
              <a:gd name="T9" fmla="*/ 2147483647 h 159"/>
              <a:gd name="T10" fmla="*/ 2147483647 w 465"/>
              <a:gd name="T11" fmla="*/ 2147483647 h 159"/>
              <a:gd name="T12" fmla="*/ 2147483647 w 465"/>
              <a:gd name="T13" fmla="*/ 2147483647 h 159"/>
              <a:gd name="T14" fmla="*/ 0 60000 65536"/>
              <a:gd name="T15" fmla="*/ 0 60000 65536"/>
              <a:gd name="T16" fmla="*/ 0 60000 65536"/>
              <a:gd name="T17" fmla="*/ 0 60000 65536"/>
              <a:gd name="T18" fmla="*/ 0 60000 65536"/>
              <a:gd name="T19" fmla="*/ 0 60000 65536"/>
              <a:gd name="T20" fmla="*/ 0 60000 65536"/>
              <a:gd name="T21" fmla="*/ 0 w 465"/>
              <a:gd name="T22" fmla="*/ 0 h 159"/>
              <a:gd name="T23" fmla="*/ 465 w 4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159">
                <a:moveTo>
                  <a:pt x="0" y="78"/>
                </a:moveTo>
                <a:lnTo>
                  <a:pt x="48" y="3"/>
                </a:lnTo>
                <a:lnTo>
                  <a:pt x="138" y="159"/>
                </a:lnTo>
                <a:lnTo>
                  <a:pt x="230" y="0"/>
                </a:lnTo>
                <a:lnTo>
                  <a:pt x="322" y="159"/>
                </a:lnTo>
                <a:lnTo>
                  <a:pt x="378" y="62"/>
                </a:lnTo>
                <a:lnTo>
                  <a:pt x="465" y="6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grpSp>
        <p:nvGrpSpPr>
          <p:cNvPr id="59" name="Groupe 69"/>
          <p:cNvGrpSpPr>
            <a:grpSpLocks/>
          </p:cNvGrpSpPr>
          <p:nvPr/>
        </p:nvGrpSpPr>
        <p:grpSpPr bwMode="auto">
          <a:xfrm>
            <a:off x="4717682" y="3781426"/>
            <a:ext cx="1017588" cy="285750"/>
            <a:chOff x="4078288" y="4097338"/>
            <a:chExt cx="1017587" cy="285750"/>
          </a:xfrm>
        </p:grpSpPr>
        <p:sp>
          <p:nvSpPr>
            <p:cNvPr id="60" name="Rectangle 295"/>
            <p:cNvSpPr>
              <a:spLocks noChangeArrowheads="1"/>
            </p:cNvSpPr>
            <p:nvPr/>
          </p:nvSpPr>
          <p:spPr bwMode="auto">
            <a:xfrm>
              <a:off x="4157663" y="4097338"/>
              <a:ext cx="868362" cy="28257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61" name="Text Box 296"/>
            <p:cNvSpPr txBox="1">
              <a:spLocks noChangeArrowheads="1"/>
            </p:cNvSpPr>
            <p:nvPr/>
          </p:nvSpPr>
          <p:spPr bwMode="auto">
            <a:xfrm>
              <a:off x="4078288" y="4108450"/>
              <a:ext cx="1017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Phénomène</a:t>
              </a:r>
            </a:p>
          </p:txBody>
        </p:sp>
      </p:grpSp>
      <p:sp>
        <p:nvSpPr>
          <p:cNvPr id="62" name="Text Box 297"/>
          <p:cNvSpPr txBox="1">
            <a:spLocks noChangeArrowheads="1"/>
          </p:cNvSpPr>
          <p:nvPr/>
        </p:nvSpPr>
        <p:spPr bwMode="auto">
          <a:xfrm rot="16200000">
            <a:off x="3503244" y="3697289"/>
            <a:ext cx="855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dirty="0">
                <a:solidFill>
                  <a:schemeClr val="bg1"/>
                </a:solidFill>
                <a:latin typeface="Arial" charset="0"/>
              </a:rPr>
              <a:t>Maquette</a:t>
            </a:r>
          </a:p>
        </p:txBody>
      </p:sp>
      <p:grpSp>
        <p:nvGrpSpPr>
          <p:cNvPr id="9" name="Groupe 8"/>
          <p:cNvGrpSpPr/>
          <p:nvPr/>
        </p:nvGrpSpPr>
        <p:grpSpPr>
          <a:xfrm>
            <a:off x="3698508" y="2320926"/>
            <a:ext cx="3306763" cy="800100"/>
            <a:chOff x="3484563" y="1754188"/>
            <a:chExt cx="3306763" cy="800100"/>
          </a:xfrm>
        </p:grpSpPr>
        <p:sp>
          <p:nvSpPr>
            <p:cNvPr id="64" name="Oval 6"/>
            <p:cNvSpPr>
              <a:spLocks noChangeArrowheads="1"/>
            </p:cNvSpPr>
            <p:nvPr/>
          </p:nvSpPr>
          <p:spPr bwMode="auto">
            <a:xfrm>
              <a:off x="3484563" y="1754188"/>
              <a:ext cx="3306763" cy="800100"/>
            </a:xfrm>
            <a:prstGeom prst="ellipse">
              <a:avLst/>
            </a:prstGeom>
            <a:solidFill>
              <a:srgbClr val="A9FFA9"/>
            </a:solidFill>
            <a:ln w="12700">
              <a:solidFill>
                <a:schemeClr val="tx1"/>
              </a:solidFill>
              <a:round/>
              <a:headEnd/>
              <a:tailEnd/>
            </a:ln>
          </p:spPr>
          <p:txBody>
            <a:bodyPr wrap="none" anchor="ctr"/>
            <a:lstStyle/>
            <a:p>
              <a:endParaRPr lang="fr-FR"/>
            </a:p>
          </p:txBody>
        </p:sp>
        <p:sp>
          <p:nvSpPr>
            <p:cNvPr id="67" name="Text Box 27"/>
            <p:cNvSpPr txBox="1">
              <a:spLocks noChangeArrowheads="1"/>
            </p:cNvSpPr>
            <p:nvPr/>
          </p:nvSpPr>
          <p:spPr bwMode="auto">
            <a:xfrm>
              <a:off x="3543301" y="1862138"/>
              <a:ext cx="1335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dirty="0">
                  <a:latin typeface="Arial" charset="0"/>
                </a:rPr>
                <a:t>Domaine d’utilisation</a:t>
              </a:r>
            </a:p>
          </p:txBody>
        </p:sp>
      </p:grpSp>
      <p:grpSp>
        <p:nvGrpSpPr>
          <p:cNvPr id="8" name="Groupe 7"/>
          <p:cNvGrpSpPr/>
          <p:nvPr/>
        </p:nvGrpSpPr>
        <p:grpSpPr>
          <a:xfrm>
            <a:off x="4973271" y="2470151"/>
            <a:ext cx="1006475" cy="473075"/>
            <a:chOff x="4759326" y="1903413"/>
            <a:chExt cx="1006475" cy="473075"/>
          </a:xfrm>
        </p:grpSpPr>
        <p:sp>
          <p:nvSpPr>
            <p:cNvPr id="65" name="Rectangle 21"/>
            <p:cNvSpPr>
              <a:spLocks noChangeArrowheads="1"/>
            </p:cNvSpPr>
            <p:nvPr/>
          </p:nvSpPr>
          <p:spPr bwMode="auto">
            <a:xfrm>
              <a:off x="4759326" y="1903413"/>
              <a:ext cx="1006475" cy="473075"/>
            </a:xfrm>
            <a:prstGeom prst="rect">
              <a:avLst/>
            </a:prstGeom>
            <a:solidFill>
              <a:srgbClr val="FF0000"/>
            </a:solidFill>
            <a:ln w="12700">
              <a:solidFill>
                <a:schemeClr val="tx1"/>
              </a:solidFill>
              <a:miter lim="800000"/>
              <a:headEnd/>
              <a:tailEnd/>
            </a:ln>
          </p:spPr>
          <p:txBody>
            <a:bodyPr wrap="none" anchor="ctr"/>
            <a:lstStyle/>
            <a:p>
              <a:endParaRPr lang="fr-FR"/>
            </a:p>
          </p:txBody>
        </p:sp>
        <p:sp>
          <p:nvSpPr>
            <p:cNvPr id="66" name="Text Box 22"/>
            <p:cNvSpPr txBox="1">
              <a:spLocks noChangeArrowheads="1"/>
            </p:cNvSpPr>
            <p:nvPr/>
          </p:nvSpPr>
          <p:spPr bwMode="auto">
            <a:xfrm>
              <a:off x="4805363" y="1903413"/>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solidFill>
                    <a:schemeClr val="bg1"/>
                  </a:solidFill>
                  <a:latin typeface="Arial" charset="0"/>
                </a:rPr>
                <a:t>Produit industriel</a:t>
              </a:r>
            </a:p>
          </p:txBody>
        </p:sp>
      </p:grpSp>
      <p:grpSp>
        <p:nvGrpSpPr>
          <p:cNvPr id="68" name="Group 206"/>
          <p:cNvGrpSpPr>
            <a:grpSpLocks/>
          </p:cNvGrpSpPr>
          <p:nvPr/>
        </p:nvGrpSpPr>
        <p:grpSpPr bwMode="auto">
          <a:xfrm>
            <a:off x="5957521" y="2568576"/>
            <a:ext cx="925513" cy="298450"/>
            <a:chOff x="4414" y="1218"/>
            <a:chExt cx="565" cy="188"/>
          </a:xfrm>
        </p:grpSpPr>
        <p:sp>
          <p:nvSpPr>
            <p:cNvPr id="70" name="Rectangle 133"/>
            <p:cNvSpPr>
              <a:spLocks noChangeArrowheads="1"/>
            </p:cNvSpPr>
            <p:nvPr/>
          </p:nvSpPr>
          <p:spPr bwMode="auto">
            <a:xfrm>
              <a:off x="4518" y="1223"/>
              <a:ext cx="424" cy="183"/>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71" name="Text Box 134"/>
            <p:cNvSpPr txBox="1">
              <a:spLocks noChangeArrowheads="1"/>
            </p:cNvSpPr>
            <p:nvPr/>
          </p:nvSpPr>
          <p:spPr bwMode="auto">
            <a:xfrm>
              <a:off x="4483" y="1218"/>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sp>
          <p:nvSpPr>
            <p:cNvPr id="72" name="Line 136"/>
            <p:cNvSpPr>
              <a:spLocks noChangeShapeType="1"/>
            </p:cNvSpPr>
            <p:nvPr/>
          </p:nvSpPr>
          <p:spPr bwMode="auto">
            <a:xfrm flipH="1">
              <a:off x="4414" y="1309"/>
              <a:ext cx="111"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75" name="Group 82"/>
          <p:cNvGrpSpPr>
            <a:grpSpLocks/>
          </p:cNvGrpSpPr>
          <p:nvPr/>
        </p:nvGrpSpPr>
        <p:grpSpPr bwMode="auto">
          <a:xfrm>
            <a:off x="1647457" y="2408239"/>
            <a:ext cx="963613" cy="1901825"/>
            <a:chOff x="643" y="1336"/>
            <a:chExt cx="607" cy="1689"/>
          </a:xfrm>
        </p:grpSpPr>
        <p:sp>
          <p:nvSpPr>
            <p:cNvPr id="76" name="AutoShape 93"/>
            <p:cNvSpPr>
              <a:spLocks noChangeArrowheads="1"/>
            </p:cNvSpPr>
            <p:nvPr/>
          </p:nvSpPr>
          <p:spPr bwMode="auto">
            <a:xfrm>
              <a:off x="1002" y="1363"/>
              <a:ext cx="248" cy="1641"/>
            </a:xfrm>
            <a:prstGeom prst="curvedRightArrow">
              <a:avLst>
                <a:gd name="adj1" fmla="val 132339"/>
                <a:gd name="adj2" fmla="val 264677"/>
                <a:gd name="adj3" fmla="val 33333"/>
              </a:avLst>
            </a:prstGeom>
            <a:solidFill>
              <a:schemeClr val="accent1"/>
            </a:solidFill>
            <a:ln w="9525">
              <a:solidFill>
                <a:schemeClr val="tx1"/>
              </a:solidFill>
              <a:miter lim="800000"/>
              <a:headEnd/>
              <a:tailEnd/>
            </a:ln>
          </p:spPr>
          <p:txBody>
            <a:bodyPr wrap="none" anchor="ctr"/>
            <a:lstStyle/>
            <a:p>
              <a:endParaRPr lang="fr-FR"/>
            </a:p>
          </p:txBody>
        </p:sp>
        <p:sp>
          <p:nvSpPr>
            <p:cNvPr id="77" name="Text Box 142"/>
            <p:cNvSpPr txBox="1">
              <a:spLocks noChangeArrowheads="1"/>
            </p:cNvSpPr>
            <p:nvPr/>
          </p:nvSpPr>
          <p:spPr bwMode="auto">
            <a:xfrm rot="16200000">
              <a:off x="-56" y="2035"/>
              <a:ext cx="16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400" b="1" dirty="0" smtClean="0">
                  <a:solidFill>
                    <a:srgbClr val="003399"/>
                  </a:solidFill>
                  <a:latin typeface="Arial" charset="0"/>
                </a:rPr>
                <a:t>Mesurer</a:t>
              </a:r>
              <a:endParaRPr lang="fr-FR" sz="2400" b="1" dirty="0">
                <a:solidFill>
                  <a:srgbClr val="003399"/>
                </a:solidFill>
                <a:latin typeface="Arial" charset="0"/>
              </a:endParaRPr>
            </a:p>
          </p:txBody>
        </p:sp>
      </p:grpSp>
      <p:sp>
        <p:nvSpPr>
          <p:cNvPr id="78" name="Oval 85"/>
          <p:cNvSpPr>
            <a:spLocks noChangeArrowheads="1"/>
          </p:cNvSpPr>
          <p:nvPr/>
        </p:nvSpPr>
        <p:spPr bwMode="auto">
          <a:xfrm>
            <a:off x="6686182" y="238601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a:solidFill>
                  <a:schemeClr val="bg1"/>
                </a:solidFill>
                <a:latin typeface="Arial" charset="0"/>
              </a:rPr>
              <a:t>1</a:t>
            </a:r>
          </a:p>
        </p:txBody>
      </p:sp>
      <p:sp>
        <p:nvSpPr>
          <p:cNvPr id="82" name="Oval 92"/>
          <p:cNvSpPr>
            <a:spLocks noChangeArrowheads="1"/>
          </p:cNvSpPr>
          <p:nvPr/>
        </p:nvSpPr>
        <p:spPr bwMode="auto">
          <a:xfrm>
            <a:off x="4828807" y="3995739"/>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a:solidFill>
                  <a:schemeClr val="bg1"/>
                </a:solidFill>
                <a:latin typeface="Arial" charset="0"/>
              </a:rPr>
              <a:t>2</a:t>
            </a:r>
          </a:p>
        </p:txBody>
      </p:sp>
      <p:sp>
        <p:nvSpPr>
          <p:cNvPr id="83" name="Oval 94"/>
          <p:cNvSpPr>
            <a:spLocks noChangeArrowheads="1"/>
          </p:cNvSpPr>
          <p:nvPr/>
        </p:nvSpPr>
        <p:spPr bwMode="auto">
          <a:xfrm>
            <a:off x="4657357" y="3486151"/>
            <a:ext cx="284163" cy="284163"/>
          </a:xfrm>
          <a:prstGeom prst="ellipse">
            <a:avLst/>
          </a:prstGeom>
          <a:solidFill>
            <a:srgbClr val="0000FF"/>
          </a:solidFill>
          <a:ln w="9525">
            <a:solidFill>
              <a:srgbClr val="0000FF"/>
            </a:solidFill>
            <a:round/>
            <a:headEnd/>
            <a:tailEnd/>
          </a:ln>
        </p:spPr>
        <p:txBody>
          <a:bodyPr wrap="none" anchor="ctr"/>
          <a:lstStyle/>
          <a:p>
            <a:pPr algn="ctr"/>
            <a:r>
              <a:rPr lang="fr-FR" sz="2400" b="1">
                <a:solidFill>
                  <a:schemeClr val="bg1"/>
                </a:solidFill>
                <a:latin typeface="Arial" charset="0"/>
              </a:rPr>
              <a:t>4</a:t>
            </a:r>
          </a:p>
        </p:txBody>
      </p:sp>
      <p:sp>
        <p:nvSpPr>
          <p:cNvPr id="84" name="Oval 95"/>
          <p:cNvSpPr>
            <a:spLocks noChangeArrowheads="1"/>
          </p:cNvSpPr>
          <p:nvPr/>
        </p:nvSpPr>
        <p:spPr bwMode="auto">
          <a:xfrm>
            <a:off x="4027120" y="3689351"/>
            <a:ext cx="284162" cy="284163"/>
          </a:xfrm>
          <a:prstGeom prst="ellipse">
            <a:avLst/>
          </a:prstGeom>
          <a:solidFill>
            <a:srgbClr val="0000FF"/>
          </a:solidFill>
          <a:ln w="9525">
            <a:solidFill>
              <a:srgbClr val="0000FF"/>
            </a:solidFill>
            <a:round/>
            <a:headEnd/>
            <a:tailEnd/>
          </a:ln>
        </p:spPr>
        <p:txBody>
          <a:bodyPr wrap="none" anchor="ctr"/>
          <a:lstStyle/>
          <a:p>
            <a:pPr algn="ctr"/>
            <a:r>
              <a:rPr lang="fr-FR" sz="2400" b="1">
                <a:solidFill>
                  <a:schemeClr val="bg1"/>
                </a:solidFill>
                <a:latin typeface="Arial" charset="0"/>
              </a:rPr>
              <a:t>5</a:t>
            </a:r>
          </a:p>
        </p:txBody>
      </p:sp>
      <p:grpSp>
        <p:nvGrpSpPr>
          <p:cNvPr id="2" name="Groupe 1"/>
          <p:cNvGrpSpPr/>
          <p:nvPr/>
        </p:nvGrpSpPr>
        <p:grpSpPr>
          <a:xfrm>
            <a:off x="6708407" y="3578219"/>
            <a:ext cx="2266157" cy="473075"/>
            <a:chOff x="6494462" y="3011481"/>
            <a:chExt cx="2266157" cy="473075"/>
          </a:xfrm>
        </p:grpSpPr>
        <p:sp>
          <p:nvSpPr>
            <p:cNvPr id="73" name="Line 286"/>
            <p:cNvSpPr>
              <a:spLocks noChangeShapeType="1"/>
            </p:cNvSpPr>
            <p:nvPr/>
          </p:nvSpPr>
          <p:spPr bwMode="auto">
            <a:xfrm flipH="1">
              <a:off x="6494462" y="3245639"/>
              <a:ext cx="182563"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85" name="Groupe 71"/>
            <p:cNvGrpSpPr>
              <a:grpSpLocks/>
            </p:cNvGrpSpPr>
            <p:nvPr/>
          </p:nvGrpSpPr>
          <p:grpSpPr bwMode="auto">
            <a:xfrm>
              <a:off x="6662737" y="3011481"/>
              <a:ext cx="2097882" cy="473075"/>
              <a:chOff x="6230938" y="3827463"/>
              <a:chExt cx="2098672" cy="473075"/>
            </a:xfrm>
          </p:grpSpPr>
          <p:sp>
            <p:nvSpPr>
              <p:cNvPr id="86" name="Rectangle 143"/>
              <p:cNvSpPr>
                <a:spLocks noChangeArrowheads="1"/>
              </p:cNvSpPr>
              <p:nvPr/>
            </p:nvSpPr>
            <p:spPr bwMode="auto">
              <a:xfrm>
                <a:off x="7208042" y="3925892"/>
                <a:ext cx="1121567"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grpSp>
            <p:nvGrpSpPr>
              <p:cNvPr id="87" name="Group 287"/>
              <p:cNvGrpSpPr>
                <a:grpSpLocks/>
              </p:cNvGrpSpPr>
              <p:nvPr/>
            </p:nvGrpSpPr>
            <p:grpSpPr bwMode="auto">
              <a:xfrm>
                <a:off x="6230938" y="3827463"/>
                <a:ext cx="792162" cy="473075"/>
                <a:chOff x="3458" y="1320"/>
                <a:chExt cx="481" cy="298"/>
              </a:xfrm>
            </p:grpSpPr>
            <p:sp>
              <p:nvSpPr>
                <p:cNvPr id="89" name="Rectangle 288"/>
                <p:cNvSpPr>
                  <a:spLocks noChangeArrowheads="1"/>
                </p:cNvSpPr>
                <p:nvPr/>
              </p:nvSpPr>
              <p:spPr bwMode="auto">
                <a:xfrm>
                  <a:off x="3464" y="1320"/>
                  <a:ext cx="471" cy="298"/>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90" name="Text Box 289"/>
                <p:cNvSpPr txBox="1">
                  <a:spLocks noChangeArrowheads="1"/>
                </p:cNvSpPr>
                <p:nvPr/>
              </p:nvSpPr>
              <p:spPr bwMode="auto">
                <a:xfrm>
                  <a:off x="3458" y="1373"/>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grpSp>
          <p:sp>
            <p:nvSpPr>
              <p:cNvPr id="88" name="Line 127"/>
              <p:cNvSpPr>
                <a:spLocks noChangeShapeType="1"/>
              </p:cNvSpPr>
              <p:nvPr/>
            </p:nvSpPr>
            <p:spPr bwMode="auto">
              <a:xfrm>
                <a:off x="7017542" y="4070355"/>
                <a:ext cx="131206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91" name="Oval 96"/>
          <p:cNvSpPr>
            <a:spLocks noChangeArrowheads="1"/>
          </p:cNvSpPr>
          <p:nvPr/>
        </p:nvSpPr>
        <p:spPr bwMode="auto">
          <a:xfrm>
            <a:off x="7510095" y="3367089"/>
            <a:ext cx="284162" cy="284162"/>
          </a:xfrm>
          <a:prstGeom prst="ellipse">
            <a:avLst/>
          </a:prstGeom>
          <a:solidFill>
            <a:srgbClr val="0000FF"/>
          </a:solidFill>
          <a:ln w="9525">
            <a:solidFill>
              <a:srgbClr val="0000FF"/>
            </a:solidFill>
            <a:round/>
            <a:headEnd/>
            <a:tailEnd/>
          </a:ln>
        </p:spPr>
        <p:txBody>
          <a:bodyPr wrap="none" anchor="ctr"/>
          <a:lstStyle/>
          <a:p>
            <a:pPr algn="ctr"/>
            <a:r>
              <a:rPr lang="fr-FR" sz="2400" b="1" dirty="0">
                <a:solidFill>
                  <a:schemeClr val="bg1"/>
                </a:solidFill>
                <a:latin typeface="Arial" charset="0"/>
              </a:rPr>
              <a:t>6</a:t>
            </a:r>
          </a:p>
        </p:txBody>
      </p:sp>
      <p:sp>
        <p:nvSpPr>
          <p:cNvPr id="74" name="Line 292"/>
          <p:cNvSpPr>
            <a:spLocks noChangeShapeType="1"/>
          </p:cNvSpPr>
          <p:nvPr/>
        </p:nvSpPr>
        <p:spPr bwMode="auto">
          <a:xfrm flipH="1">
            <a:off x="5760670" y="3812377"/>
            <a:ext cx="15398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4096" name="Groupe 4095"/>
          <p:cNvGrpSpPr/>
          <p:nvPr/>
        </p:nvGrpSpPr>
        <p:grpSpPr>
          <a:xfrm>
            <a:off x="5798770" y="3561552"/>
            <a:ext cx="1068387" cy="508000"/>
            <a:chOff x="5584825" y="2994814"/>
            <a:chExt cx="1068387" cy="508000"/>
          </a:xfrm>
        </p:grpSpPr>
        <p:sp>
          <p:nvSpPr>
            <p:cNvPr id="93" name="Rectangle 291"/>
            <p:cNvSpPr>
              <a:spLocks noChangeArrowheads="1"/>
            </p:cNvSpPr>
            <p:nvPr/>
          </p:nvSpPr>
          <p:spPr bwMode="auto">
            <a:xfrm>
              <a:off x="5692775" y="3029739"/>
              <a:ext cx="850900" cy="473075"/>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95" name="Text Box 293"/>
            <p:cNvSpPr txBox="1">
              <a:spLocks noChangeArrowheads="1"/>
            </p:cNvSpPr>
            <p:nvPr/>
          </p:nvSpPr>
          <p:spPr bwMode="auto">
            <a:xfrm>
              <a:off x="5584825" y="2994814"/>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900" b="1" dirty="0">
                  <a:latin typeface="Arial" charset="0"/>
                </a:rPr>
                <a:t>Capteur + conditionneur</a:t>
              </a:r>
            </a:p>
          </p:txBody>
        </p:sp>
      </p:grpSp>
      <p:sp>
        <p:nvSpPr>
          <p:cNvPr id="96" name="Rectangle 95"/>
          <p:cNvSpPr/>
          <p:nvPr/>
        </p:nvSpPr>
        <p:spPr>
          <a:xfrm>
            <a:off x="5936088" y="3900484"/>
            <a:ext cx="792163" cy="142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b="1" dirty="0">
                <a:solidFill>
                  <a:schemeClr val="tx1"/>
                </a:solidFill>
                <a:ea typeface="Arial" charset="0"/>
                <a:cs typeface="Arial" charset="0"/>
              </a:rPr>
              <a:t>mesure</a:t>
            </a:r>
          </a:p>
        </p:txBody>
      </p:sp>
      <p:sp>
        <p:nvSpPr>
          <p:cNvPr id="94" name="Oval 93"/>
          <p:cNvSpPr>
            <a:spLocks noChangeArrowheads="1"/>
          </p:cNvSpPr>
          <p:nvPr/>
        </p:nvSpPr>
        <p:spPr bwMode="auto">
          <a:xfrm>
            <a:off x="5824170" y="3393277"/>
            <a:ext cx="284162" cy="284162"/>
          </a:xfrm>
          <a:prstGeom prst="ellipse">
            <a:avLst/>
          </a:prstGeom>
          <a:solidFill>
            <a:srgbClr val="0000FF"/>
          </a:solidFill>
          <a:ln w="9525">
            <a:solidFill>
              <a:srgbClr val="0000FF"/>
            </a:solidFill>
            <a:round/>
            <a:headEnd/>
            <a:tailEnd/>
          </a:ln>
        </p:spPr>
        <p:txBody>
          <a:bodyPr wrap="none" anchor="ctr"/>
          <a:lstStyle/>
          <a:p>
            <a:pPr algn="ctr"/>
            <a:r>
              <a:rPr lang="fr-FR" sz="2400" b="1" dirty="0">
                <a:solidFill>
                  <a:schemeClr val="bg1"/>
                </a:solidFill>
                <a:latin typeface="Arial" charset="0"/>
              </a:rPr>
              <a:t>3</a:t>
            </a:r>
          </a:p>
        </p:txBody>
      </p:sp>
      <p:sp>
        <p:nvSpPr>
          <p:cNvPr id="98" name="Oval 96"/>
          <p:cNvSpPr>
            <a:spLocks noChangeArrowheads="1"/>
          </p:cNvSpPr>
          <p:nvPr/>
        </p:nvSpPr>
        <p:spPr bwMode="auto">
          <a:xfrm>
            <a:off x="6108332" y="4129089"/>
            <a:ext cx="284162"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7</a:t>
            </a:r>
            <a:endParaRPr lang="fr-FR" sz="2400" b="1" dirty="0">
              <a:solidFill>
                <a:schemeClr val="bg1"/>
              </a:solidFill>
              <a:latin typeface="Arial" charset="0"/>
            </a:endParaRPr>
          </a:p>
        </p:txBody>
      </p:sp>
    </p:spTree>
    <p:extLst>
      <p:ext uri="{BB962C8B-B14F-4D97-AF65-F5344CB8AC3E}">
        <p14:creationId xmlns:p14="http://schemas.microsoft.com/office/powerpoint/2010/main" val="4116680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1000" fill="hold"/>
                                        <p:tgtEl>
                                          <p:spTgt spid="43"/>
                                        </p:tgtEl>
                                        <p:attrNameLst>
                                          <p:attrName>ppt_w</p:attrName>
                                        </p:attrNameLst>
                                      </p:cBhvr>
                                      <p:tavLst>
                                        <p:tav tm="0">
                                          <p:val>
                                            <p:fltVal val="0"/>
                                          </p:val>
                                        </p:tav>
                                        <p:tav tm="100000">
                                          <p:val>
                                            <p:strVal val="#ppt_w"/>
                                          </p:val>
                                        </p:tav>
                                      </p:tavLst>
                                    </p:anim>
                                    <p:anim calcmode="lin" valueType="num">
                                      <p:cBhvr>
                                        <p:cTn id="19" dur="1000" fill="hold"/>
                                        <p:tgtEl>
                                          <p:spTgt spid="43"/>
                                        </p:tgtEl>
                                        <p:attrNameLst>
                                          <p:attrName>ppt_h</p:attrName>
                                        </p:attrNameLst>
                                      </p:cBhvr>
                                      <p:tavLst>
                                        <p:tav tm="0">
                                          <p:val>
                                            <p:fltVal val="0"/>
                                          </p:val>
                                        </p:tav>
                                        <p:tav tm="100000">
                                          <p:val>
                                            <p:strVal val="#ppt_h"/>
                                          </p:val>
                                        </p:tav>
                                      </p:tavLst>
                                    </p:anim>
                                    <p:anim calcmode="lin" valueType="num">
                                      <p:cBhvr>
                                        <p:cTn id="20" dur="1000" fill="hold"/>
                                        <p:tgtEl>
                                          <p:spTgt spid="43"/>
                                        </p:tgtEl>
                                        <p:attrNameLst>
                                          <p:attrName>style.rotation</p:attrName>
                                        </p:attrNameLst>
                                      </p:cBhvr>
                                      <p:tavLst>
                                        <p:tav tm="0">
                                          <p:val>
                                            <p:fltVal val="90"/>
                                          </p:val>
                                        </p:tav>
                                        <p:tav tm="100000">
                                          <p:val>
                                            <p:fltVal val="0"/>
                                          </p:val>
                                        </p:tav>
                                      </p:tavLst>
                                    </p:anim>
                                    <p:animEffect transition="in" filter="fade">
                                      <p:cBhvr>
                                        <p:cTn id="21" dur="1000"/>
                                        <p:tgtEl>
                                          <p:spTgt spid="43"/>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left)">
                                      <p:cBhvr>
                                        <p:cTn id="37" dur="500"/>
                                        <p:tgtEl>
                                          <p:spTgt spid="68"/>
                                        </p:tgtEl>
                                      </p:cBhvr>
                                    </p:animEffect>
                                  </p:childTnLst>
                                </p:cTn>
                              </p:par>
                            </p:childTnLst>
                          </p:cTn>
                        </p:par>
                        <p:par>
                          <p:cTn id="38" fill="hold">
                            <p:stCondLst>
                              <p:cond delay="2500"/>
                            </p:stCondLst>
                            <p:childTnLst>
                              <p:par>
                                <p:cTn id="39" presetID="31" presetClass="entr" presetSubtype="0" fill="hold" nodeType="after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p:cTn id="41" dur="1000" fill="hold"/>
                                        <p:tgtEl>
                                          <p:spTgt spid="46"/>
                                        </p:tgtEl>
                                        <p:attrNameLst>
                                          <p:attrName>ppt_w</p:attrName>
                                        </p:attrNameLst>
                                      </p:cBhvr>
                                      <p:tavLst>
                                        <p:tav tm="0">
                                          <p:val>
                                            <p:fltVal val="0"/>
                                          </p:val>
                                        </p:tav>
                                        <p:tav tm="100000">
                                          <p:val>
                                            <p:strVal val="#ppt_w"/>
                                          </p:val>
                                        </p:tav>
                                      </p:tavLst>
                                    </p:anim>
                                    <p:anim calcmode="lin" valueType="num">
                                      <p:cBhvr>
                                        <p:cTn id="42" dur="1000" fill="hold"/>
                                        <p:tgtEl>
                                          <p:spTgt spid="46"/>
                                        </p:tgtEl>
                                        <p:attrNameLst>
                                          <p:attrName>ppt_h</p:attrName>
                                        </p:attrNameLst>
                                      </p:cBhvr>
                                      <p:tavLst>
                                        <p:tav tm="0">
                                          <p:val>
                                            <p:fltVal val="0"/>
                                          </p:val>
                                        </p:tav>
                                        <p:tav tm="100000">
                                          <p:val>
                                            <p:strVal val="#ppt_h"/>
                                          </p:val>
                                        </p:tav>
                                      </p:tavLst>
                                    </p:anim>
                                    <p:anim calcmode="lin" valueType="num">
                                      <p:cBhvr>
                                        <p:cTn id="43" dur="1000" fill="hold"/>
                                        <p:tgtEl>
                                          <p:spTgt spid="46"/>
                                        </p:tgtEl>
                                        <p:attrNameLst>
                                          <p:attrName>style.rotation</p:attrName>
                                        </p:attrNameLst>
                                      </p:cBhvr>
                                      <p:tavLst>
                                        <p:tav tm="0">
                                          <p:val>
                                            <p:fltVal val="90"/>
                                          </p:val>
                                        </p:tav>
                                        <p:tav tm="100000">
                                          <p:val>
                                            <p:fltVal val="0"/>
                                          </p:val>
                                        </p:tav>
                                      </p:tavLst>
                                    </p:anim>
                                    <p:animEffect transition="in" filter="fade">
                                      <p:cBhvr>
                                        <p:cTn id="44" dur="10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anim calcmode="lin" valueType="num">
                                      <p:cBhvr>
                                        <p:cTn id="49" dur="500" fill="hold"/>
                                        <p:tgtEl>
                                          <p:spTgt spid="78"/>
                                        </p:tgtEl>
                                        <p:attrNameLst>
                                          <p:attrName>ppt_w</p:attrName>
                                        </p:attrNameLst>
                                      </p:cBhvr>
                                      <p:tavLst>
                                        <p:tav tm="0">
                                          <p:val>
                                            <p:fltVal val="0"/>
                                          </p:val>
                                        </p:tav>
                                        <p:tav tm="100000">
                                          <p:val>
                                            <p:strVal val="#ppt_w"/>
                                          </p:val>
                                        </p:tav>
                                      </p:tavLst>
                                    </p:anim>
                                    <p:anim calcmode="lin" valueType="num">
                                      <p:cBhvr>
                                        <p:cTn id="50" dur="500" fill="hold"/>
                                        <p:tgtEl>
                                          <p:spTgt spid="78"/>
                                        </p:tgtEl>
                                        <p:attrNameLst>
                                          <p:attrName>ppt_h</p:attrName>
                                        </p:attrNameLst>
                                      </p:cBhvr>
                                      <p:tavLst>
                                        <p:tav tm="0">
                                          <p:val>
                                            <p:fltVal val="0"/>
                                          </p:val>
                                        </p:tav>
                                        <p:tav tm="100000">
                                          <p:val>
                                            <p:strVal val="#ppt_h"/>
                                          </p:val>
                                        </p:tav>
                                      </p:tavLst>
                                    </p:anim>
                                    <p:animEffect transition="in" filter="fade">
                                      <p:cBhvr>
                                        <p:cTn id="51" dur="500"/>
                                        <p:tgtEl>
                                          <p:spTgt spid="7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up)">
                                      <p:cBhvr>
                                        <p:cTn id="56" dur="500"/>
                                        <p:tgtEl>
                                          <p:spTgt spid="75"/>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anim calcmode="lin" valueType="num">
                                      <p:cBhvr>
                                        <p:cTn id="61" dur="500" fill="hold"/>
                                        <p:tgtEl>
                                          <p:spTgt spid="59"/>
                                        </p:tgtEl>
                                        <p:attrNameLst>
                                          <p:attrName>ppt_w</p:attrName>
                                        </p:attrNameLst>
                                      </p:cBhvr>
                                      <p:tavLst>
                                        <p:tav tm="0">
                                          <p:val>
                                            <p:fltVal val="0"/>
                                          </p:val>
                                        </p:tav>
                                        <p:tav tm="100000">
                                          <p:val>
                                            <p:strVal val="#ppt_w"/>
                                          </p:val>
                                        </p:tav>
                                      </p:tavLst>
                                    </p:anim>
                                    <p:anim calcmode="lin" valueType="num">
                                      <p:cBhvr>
                                        <p:cTn id="62" dur="500" fill="hold"/>
                                        <p:tgtEl>
                                          <p:spTgt spid="59"/>
                                        </p:tgtEl>
                                        <p:attrNameLst>
                                          <p:attrName>ppt_h</p:attrName>
                                        </p:attrNameLst>
                                      </p:cBhvr>
                                      <p:tavLst>
                                        <p:tav tm="0">
                                          <p:val>
                                            <p:fltVal val="0"/>
                                          </p:val>
                                        </p:tav>
                                        <p:tav tm="100000">
                                          <p:val>
                                            <p:strVal val="#ppt_h"/>
                                          </p:val>
                                        </p:tav>
                                      </p:tavLst>
                                    </p:anim>
                                    <p:animEffect transition="in" filter="fade">
                                      <p:cBhvr>
                                        <p:cTn id="63" dur="500"/>
                                        <p:tgtEl>
                                          <p:spTgt spid="59"/>
                                        </p:tgtEl>
                                      </p:cBhvr>
                                    </p:animEffec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p:cTn id="67" dur="500" fill="hold"/>
                                        <p:tgtEl>
                                          <p:spTgt spid="82"/>
                                        </p:tgtEl>
                                        <p:attrNameLst>
                                          <p:attrName>ppt_w</p:attrName>
                                        </p:attrNameLst>
                                      </p:cBhvr>
                                      <p:tavLst>
                                        <p:tav tm="0">
                                          <p:val>
                                            <p:fltVal val="0"/>
                                          </p:val>
                                        </p:tav>
                                        <p:tav tm="100000">
                                          <p:val>
                                            <p:strVal val="#ppt_w"/>
                                          </p:val>
                                        </p:tav>
                                      </p:tavLst>
                                    </p:anim>
                                    <p:anim calcmode="lin" valueType="num">
                                      <p:cBhvr>
                                        <p:cTn id="68" dur="500" fill="hold"/>
                                        <p:tgtEl>
                                          <p:spTgt spid="82"/>
                                        </p:tgtEl>
                                        <p:attrNameLst>
                                          <p:attrName>ppt_h</p:attrName>
                                        </p:attrNameLst>
                                      </p:cBhvr>
                                      <p:tavLst>
                                        <p:tav tm="0">
                                          <p:val>
                                            <p:fltVal val="0"/>
                                          </p:val>
                                        </p:tav>
                                        <p:tav tm="100000">
                                          <p:val>
                                            <p:strVal val="#ppt_h"/>
                                          </p:val>
                                        </p:tav>
                                      </p:tavLst>
                                    </p:anim>
                                    <p:animEffect transition="in" filter="fade">
                                      <p:cBhvr>
                                        <p:cTn id="69" dur="500"/>
                                        <p:tgtEl>
                                          <p:spTgt spid="82"/>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4096"/>
                                        </p:tgtEl>
                                        <p:attrNameLst>
                                          <p:attrName>style.visibility</p:attrName>
                                        </p:attrNameLst>
                                      </p:cBhvr>
                                      <p:to>
                                        <p:strVal val="visible"/>
                                      </p:to>
                                    </p:set>
                                    <p:anim calcmode="lin" valueType="num">
                                      <p:cBhvr>
                                        <p:cTn id="74" dur="500" fill="hold"/>
                                        <p:tgtEl>
                                          <p:spTgt spid="4096"/>
                                        </p:tgtEl>
                                        <p:attrNameLst>
                                          <p:attrName>ppt_w</p:attrName>
                                        </p:attrNameLst>
                                      </p:cBhvr>
                                      <p:tavLst>
                                        <p:tav tm="0">
                                          <p:val>
                                            <p:fltVal val="0"/>
                                          </p:val>
                                        </p:tav>
                                        <p:tav tm="100000">
                                          <p:val>
                                            <p:strVal val="#ppt_w"/>
                                          </p:val>
                                        </p:tav>
                                      </p:tavLst>
                                    </p:anim>
                                    <p:anim calcmode="lin" valueType="num">
                                      <p:cBhvr>
                                        <p:cTn id="75" dur="500" fill="hold"/>
                                        <p:tgtEl>
                                          <p:spTgt spid="4096"/>
                                        </p:tgtEl>
                                        <p:attrNameLst>
                                          <p:attrName>ppt_h</p:attrName>
                                        </p:attrNameLst>
                                      </p:cBhvr>
                                      <p:tavLst>
                                        <p:tav tm="0">
                                          <p:val>
                                            <p:fltVal val="0"/>
                                          </p:val>
                                        </p:tav>
                                        <p:tav tm="100000">
                                          <p:val>
                                            <p:strVal val="#ppt_h"/>
                                          </p:val>
                                        </p:tav>
                                      </p:tavLst>
                                    </p:anim>
                                    <p:animEffect transition="in" filter="fade">
                                      <p:cBhvr>
                                        <p:cTn id="76" dur="500"/>
                                        <p:tgtEl>
                                          <p:spTgt spid="4096"/>
                                        </p:tgtEl>
                                      </p:cBhvr>
                                    </p:animEffect>
                                  </p:childTnLst>
                                </p:cTn>
                              </p:par>
                            </p:childTnLst>
                          </p:cTn>
                        </p:par>
                        <p:par>
                          <p:cTn id="77" fill="hold">
                            <p:stCondLst>
                              <p:cond delay="500"/>
                            </p:stCondLst>
                            <p:childTnLst>
                              <p:par>
                                <p:cTn id="78" presetID="53" presetClass="entr" presetSubtype="16" fill="hold" grpId="0" nodeType="afterEffect">
                                  <p:stCondLst>
                                    <p:cond delay="0"/>
                                  </p:stCondLst>
                                  <p:childTnLst>
                                    <p:set>
                                      <p:cBhvr>
                                        <p:cTn id="79" dur="1" fill="hold">
                                          <p:stCondLst>
                                            <p:cond delay="0"/>
                                          </p:stCondLst>
                                        </p:cTn>
                                        <p:tgtEl>
                                          <p:spTgt spid="94"/>
                                        </p:tgtEl>
                                        <p:attrNameLst>
                                          <p:attrName>style.visibility</p:attrName>
                                        </p:attrNameLst>
                                      </p:cBhvr>
                                      <p:to>
                                        <p:strVal val="visible"/>
                                      </p:to>
                                    </p:set>
                                    <p:anim calcmode="lin" valueType="num">
                                      <p:cBhvr>
                                        <p:cTn id="80" dur="500" fill="hold"/>
                                        <p:tgtEl>
                                          <p:spTgt spid="94"/>
                                        </p:tgtEl>
                                        <p:attrNameLst>
                                          <p:attrName>ppt_w</p:attrName>
                                        </p:attrNameLst>
                                      </p:cBhvr>
                                      <p:tavLst>
                                        <p:tav tm="0">
                                          <p:val>
                                            <p:fltVal val="0"/>
                                          </p:val>
                                        </p:tav>
                                        <p:tav tm="100000">
                                          <p:val>
                                            <p:strVal val="#ppt_w"/>
                                          </p:val>
                                        </p:tav>
                                      </p:tavLst>
                                    </p:anim>
                                    <p:anim calcmode="lin" valueType="num">
                                      <p:cBhvr>
                                        <p:cTn id="81" dur="500" fill="hold"/>
                                        <p:tgtEl>
                                          <p:spTgt spid="94"/>
                                        </p:tgtEl>
                                        <p:attrNameLst>
                                          <p:attrName>ppt_h</p:attrName>
                                        </p:attrNameLst>
                                      </p:cBhvr>
                                      <p:tavLst>
                                        <p:tav tm="0">
                                          <p:val>
                                            <p:fltVal val="0"/>
                                          </p:val>
                                        </p:tav>
                                        <p:tav tm="100000">
                                          <p:val>
                                            <p:strVal val="#ppt_h"/>
                                          </p:val>
                                        </p:tav>
                                      </p:tavLst>
                                    </p:anim>
                                    <p:animEffect transition="in" filter="fade">
                                      <p:cBhvr>
                                        <p:cTn id="82" dur="500"/>
                                        <p:tgtEl>
                                          <p:spTgt spid="94"/>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p:cTn id="87" dur="500" fill="hold"/>
                                        <p:tgtEl>
                                          <p:spTgt spid="55"/>
                                        </p:tgtEl>
                                        <p:attrNameLst>
                                          <p:attrName>ppt_w</p:attrName>
                                        </p:attrNameLst>
                                      </p:cBhvr>
                                      <p:tavLst>
                                        <p:tav tm="0">
                                          <p:val>
                                            <p:fltVal val="0"/>
                                          </p:val>
                                        </p:tav>
                                        <p:tav tm="100000">
                                          <p:val>
                                            <p:strVal val="#ppt_w"/>
                                          </p:val>
                                        </p:tav>
                                      </p:tavLst>
                                    </p:anim>
                                    <p:anim calcmode="lin" valueType="num">
                                      <p:cBhvr>
                                        <p:cTn id="88" dur="500" fill="hold"/>
                                        <p:tgtEl>
                                          <p:spTgt spid="55"/>
                                        </p:tgtEl>
                                        <p:attrNameLst>
                                          <p:attrName>ppt_h</p:attrName>
                                        </p:attrNameLst>
                                      </p:cBhvr>
                                      <p:tavLst>
                                        <p:tav tm="0">
                                          <p:val>
                                            <p:fltVal val="0"/>
                                          </p:val>
                                        </p:tav>
                                        <p:tav tm="100000">
                                          <p:val>
                                            <p:strVal val="#ppt_h"/>
                                          </p:val>
                                        </p:tav>
                                      </p:tavLst>
                                    </p:anim>
                                    <p:animEffect transition="in" filter="fade">
                                      <p:cBhvr>
                                        <p:cTn id="89" dur="500"/>
                                        <p:tgtEl>
                                          <p:spTgt spid="55"/>
                                        </p:tgtEl>
                                      </p:cBhvr>
                                    </p:animEffect>
                                  </p:childTnLst>
                                </p:cTn>
                              </p:par>
                            </p:childTnLst>
                          </p:cTn>
                        </p:par>
                        <p:par>
                          <p:cTn id="90" fill="hold">
                            <p:stCondLst>
                              <p:cond delay="500"/>
                            </p:stCondLst>
                            <p:childTnLst>
                              <p:par>
                                <p:cTn id="91" presetID="53" presetClass="entr" presetSubtype="16" fill="hold" grpId="0" nodeType="afterEffect">
                                  <p:stCondLst>
                                    <p:cond delay="0"/>
                                  </p:stCondLst>
                                  <p:childTnLst>
                                    <p:set>
                                      <p:cBhvr>
                                        <p:cTn id="92" dur="1" fill="hold">
                                          <p:stCondLst>
                                            <p:cond delay="0"/>
                                          </p:stCondLst>
                                        </p:cTn>
                                        <p:tgtEl>
                                          <p:spTgt spid="83"/>
                                        </p:tgtEl>
                                        <p:attrNameLst>
                                          <p:attrName>style.visibility</p:attrName>
                                        </p:attrNameLst>
                                      </p:cBhvr>
                                      <p:to>
                                        <p:strVal val="visible"/>
                                      </p:to>
                                    </p:set>
                                    <p:anim calcmode="lin" valueType="num">
                                      <p:cBhvr>
                                        <p:cTn id="93" dur="500" fill="hold"/>
                                        <p:tgtEl>
                                          <p:spTgt spid="83"/>
                                        </p:tgtEl>
                                        <p:attrNameLst>
                                          <p:attrName>ppt_w</p:attrName>
                                        </p:attrNameLst>
                                      </p:cBhvr>
                                      <p:tavLst>
                                        <p:tav tm="0">
                                          <p:val>
                                            <p:fltVal val="0"/>
                                          </p:val>
                                        </p:tav>
                                        <p:tav tm="100000">
                                          <p:val>
                                            <p:strVal val="#ppt_w"/>
                                          </p:val>
                                        </p:tav>
                                      </p:tavLst>
                                    </p:anim>
                                    <p:anim calcmode="lin" valueType="num">
                                      <p:cBhvr>
                                        <p:cTn id="94" dur="500" fill="hold"/>
                                        <p:tgtEl>
                                          <p:spTgt spid="83"/>
                                        </p:tgtEl>
                                        <p:attrNameLst>
                                          <p:attrName>ppt_h</p:attrName>
                                        </p:attrNameLst>
                                      </p:cBhvr>
                                      <p:tavLst>
                                        <p:tav tm="0">
                                          <p:val>
                                            <p:fltVal val="0"/>
                                          </p:val>
                                        </p:tav>
                                        <p:tav tm="100000">
                                          <p:val>
                                            <p:strVal val="#ppt_h"/>
                                          </p:val>
                                        </p:tav>
                                      </p:tavLst>
                                    </p:anim>
                                    <p:animEffect transition="in" filter="fade">
                                      <p:cBhvr>
                                        <p:cTn id="95" dur="5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anim calcmode="lin" valueType="num">
                                      <p:cBhvr>
                                        <p:cTn id="100" dur="500" fill="hold"/>
                                        <p:tgtEl>
                                          <p:spTgt spid="53"/>
                                        </p:tgtEl>
                                        <p:attrNameLst>
                                          <p:attrName>ppt_w</p:attrName>
                                        </p:attrNameLst>
                                      </p:cBhvr>
                                      <p:tavLst>
                                        <p:tav tm="0">
                                          <p:val>
                                            <p:fltVal val="0"/>
                                          </p:val>
                                        </p:tav>
                                        <p:tav tm="100000">
                                          <p:val>
                                            <p:strVal val="#ppt_w"/>
                                          </p:val>
                                        </p:tav>
                                      </p:tavLst>
                                    </p:anim>
                                    <p:anim calcmode="lin" valueType="num">
                                      <p:cBhvr>
                                        <p:cTn id="101" dur="500" fill="hold"/>
                                        <p:tgtEl>
                                          <p:spTgt spid="53"/>
                                        </p:tgtEl>
                                        <p:attrNameLst>
                                          <p:attrName>ppt_h</p:attrName>
                                        </p:attrNameLst>
                                      </p:cBhvr>
                                      <p:tavLst>
                                        <p:tav tm="0">
                                          <p:val>
                                            <p:fltVal val="0"/>
                                          </p:val>
                                        </p:tav>
                                        <p:tav tm="100000">
                                          <p:val>
                                            <p:strVal val="#ppt_h"/>
                                          </p:val>
                                        </p:tav>
                                      </p:tavLst>
                                    </p:anim>
                                    <p:animEffect transition="in" filter="fade">
                                      <p:cBhvr>
                                        <p:cTn id="102" dur="500"/>
                                        <p:tgtEl>
                                          <p:spTgt spid="53"/>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500" fill="hold"/>
                                        <p:tgtEl>
                                          <p:spTgt spid="52"/>
                                        </p:tgtEl>
                                        <p:attrNameLst>
                                          <p:attrName>ppt_w</p:attrName>
                                        </p:attrNameLst>
                                      </p:cBhvr>
                                      <p:tavLst>
                                        <p:tav tm="0">
                                          <p:val>
                                            <p:fltVal val="0"/>
                                          </p:val>
                                        </p:tav>
                                        <p:tav tm="100000">
                                          <p:val>
                                            <p:strVal val="#ppt_w"/>
                                          </p:val>
                                        </p:tav>
                                      </p:tavLst>
                                    </p:anim>
                                    <p:anim calcmode="lin" valueType="num">
                                      <p:cBhvr>
                                        <p:cTn id="106" dur="500" fill="hold"/>
                                        <p:tgtEl>
                                          <p:spTgt spid="52"/>
                                        </p:tgtEl>
                                        <p:attrNameLst>
                                          <p:attrName>ppt_h</p:attrName>
                                        </p:attrNameLst>
                                      </p:cBhvr>
                                      <p:tavLst>
                                        <p:tav tm="0">
                                          <p:val>
                                            <p:fltVal val="0"/>
                                          </p:val>
                                        </p:tav>
                                        <p:tav tm="100000">
                                          <p:val>
                                            <p:strVal val="#ppt_h"/>
                                          </p:val>
                                        </p:tav>
                                      </p:tavLst>
                                    </p:anim>
                                    <p:animEffect transition="in" filter="fade">
                                      <p:cBhvr>
                                        <p:cTn id="107" dur="500"/>
                                        <p:tgtEl>
                                          <p:spTgt spid="52"/>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left)">
                                      <p:cBhvr>
                                        <p:cTn id="111" dur="500"/>
                                        <p:tgtEl>
                                          <p:spTgt spid="58"/>
                                        </p:tgtEl>
                                      </p:cBhvr>
                                    </p:animEffect>
                                  </p:childTnLst>
                                </p:cTn>
                              </p:par>
                            </p:childTnLst>
                          </p:cTn>
                        </p:par>
                        <p:par>
                          <p:cTn id="112" fill="hold">
                            <p:stCondLst>
                              <p:cond delay="1000"/>
                            </p:stCondLst>
                            <p:childTnLst>
                              <p:par>
                                <p:cTn id="113" presetID="22" presetClass="entr" presetSubtype="8" fill="hold" grpId="0" nodeType="after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wipe(left)">
                                      <p:cBhvr>
                                        <p:cTn id="115" dur="500"/>
                                        <p:tgtEl>
                                          <p:spTgt spid="54"/>
                                        </p:tgtEl>
                                      </p:cBhvr>
                                    </p:animEffect>
                                  </p:childTnLst>
                                </p:cTn>
                              </p:par>
                            </p:childTnLst>
                          </p:cTn>
                        </p:par>
                        <p:par>
                          <p:cTn id="116" fill="hold">
                            <p:stCondLst>
                              <p:cond delay="1500"/>
                            </p:stCondLst>
                            <p:childTnLst>
                              <p:par>
                                <p:cTn id="117" presetID="53" presetClass="entr" presetSubtype="16" fill="hold" grpId="0" nodeType="afterEffect">
                                  <p:stCondLst>
                                    <p:cond delay="0"/>
                                  </p:stCondLst>
                                  <p:childTnLst>
                                    <p:set>
                                      <p:cBhvr>
                                        <p:cTn id="118" dur="1" fill="hold">
                                          <p:stCondLst>
                                            <p:cond delay="0"/>
                                          </p:stCondLst>
                                        </p:cTn>
                                        <p:tgtEl>
                                          <p:spTgt spid="84"/>
                                        </p:tgtEl>
                                        <p:attrNameLst>
                                          <p:attrName>style.visibility</p:attrName>
                                        </p:attrNameLst>
                                      </p:cBhvr>
                                      <p:to>
                                        <p:strVal val="visible"/>
                                      </p:to>
                                    </p:set>
                                    <p:anim calcmode="lin" valueType="num">
                                      <p:cBhvr>
                                        <p:cTn id="119" dur="500" fill="hold"/>
                                        <p:tgtEl>
                                          <p:spTgt spid="84"/>
                                        </p:tgtEl>
                                        <p:attrNameLst>
                                          <p:attrName>ppt_w</p:attrName>
                                        </p:attrNameLst>
                                      </p:cBhvr>
                                      <p:tavLst>
                                        <p:tav tm="0">
                                          <p:val>
                                            <p:fltVal val="0"/>
                                          </p:val>
                                        </p:tav>
                                        <p:tav tm="100000">
                                          <p:val>
                                            <p:strVal val="#ppt_w"/>
                                          </p:val>
                                        </p:tav>
                                      </p:tavLst>
                                    </p:anim>
                                    <p:anim calcmode="lin" valueType="num">
                                      <p:cBhvr>
                                        <p:cTn id="120" dur="500" fill="hold"/>
                                        <p:tgtEl>
                                          <p:spTgt spid="84"/>
                                        </p:tgtEl>
                                        <p:attrNameLst>
                                          <p:attrName>ppt_h</p:attrName>
                                        </p:attrNameLst>
                                      </p:cBhvr>
                                      <p:tavLst>
                                        <p:tav tm="0">
                                          <p:val>
                                            <p:fltVal val="0"/>
                                          </p:val>
                                        </p:tav>
                                        <p:tav tm="100000">
                                          <p:val>
                                            <p:strVal val="#ppt_h"/>
                                          </p:val>
                                        </p:tav>
                                      </p:tavLst>
                                    </p:anim>
                                    <p:animEffect transition="in" filter="fade">
                                      <p:cBhvr>
                                        <p:cTn id="121" dur="500"/>
                                        <p:tgtEl>
                                          <p:spTgt spid="84"/>
                                        </p:tgtEl>
                                      </p:cBhvr>
                                    </p:animEffect>
                                  </p:childTnLst>
                                </p:cTn>
                              </p:par>
                            </p:childTnLst>
                          </p:cTn>
                        </p:par>
                      </p:childTnLst>
                    </p:cTn>
                  </p:par>
                  <p:par>
                    <p:cTn id="122" fill="hold">
                      <p:stCondLst>
                        <p:cond delay="indefinite"/>
                      </p:stCondLst>
                      <p:childTnLst>
                        <p:par>
                          <p:cTn id="123" fill="hold">
                            <p:stCondLst>
                              <p:cond delay="0"/>
                            </p:stCondLst>
                            <p:childTnLst>
                              <p:par>
                                <p:cTn id="124" presetID="31" presetClass="entr" presetSubtype="0" fill="hold" grpId="0" nodeType="clickEffect">
                                  <p:stCondLst>
                                    <p:cond delay="0"/>
                                  </p:stCondLst>
                                  <p:childTnLst>
                                    <p:set>
                                      <p:cBhvr>
                                        <p:cTn id="125" dur="1" fill="hold">
                                          <p:stCondLst>
                                            <p:cond delay="0"/>
                                          </p:stCondLst>
                                        </p:cTn>
                                        <p:tgtEl>
                                          <p:spTgt spid="62"/>
                                        </p:tgtEl>
                                        <p:attrNameLst>
                                          <p:attrName>style.visibility</p:attrName>
                                        </p:attrNameLst>
                                      </p:cBhvr>
                                      <p:to>
                                        <p:strVal val="visible"/>
                                      </p:to>
                                    </p:set>
                                    <p:anim calcmode="lin" valueType="num">
                                      <p:cBhvr>
                                        <p:cTn id="126" dur="1000" fill="hold"/>
                                        <p:tgtEl>
                                          <p:spTgt spid="62"/>
                                        </p:tgtEl>
                                        <p:attrNameLst>
                                          <p:attrName>ppt_w</p:attrName>
                                        </p:attrNameLst>
                                      </p:cBhvr>
                                      <p:tavLst>
                                        <p:tav tm="0">
                                          <p:val>
                                            <p:fltVal val="0"/>
                                          </p:val>
                                        </p:tav>
                                        <p:tav tm="100000">
                                          <p:val>
                                            <p:strVal val="#ppt_w"/>
                                          </p:val>
                                        </p:tav>
                                      </p:tavLst>
                                    </p:anim>
                                    <p:anim calcmode="lin" valueType="num">
                                      <p:cBhvr>
                                        <p:cTn id="127" dur="1000" fill="hold"/>
                                        <p:tgtEl>
                                          <p:spTgt spid="62"/>
                                        </p:tgtEl>
                                        <p:attrNameLst>
                                          <p:attrName>ppt_h</p:attrName>
                                        </p:attrNameLst>
                                      </p:cBhvr>
                                      <p:tavLst>
                                        <p:tav tm="0">
                                          <p:val>
                                            <p:fltVal val="0"/>
                                          </p:val>
                                        </p:tav>
                                        <p:tav tm="100000">
                                          <p:val>
                                            <p:strVal val="#ppt_h"/>
                                          </p:val>
                                        </p:tav>
                                      </p:tavLst>
                                    </p:anim>
                                    <p:anim calcmode="lin" valueType="num">
                                      <p:cBhvr>
                                        <p:cTn id="128" dur="1000" fill="hold"/>
                                        <p:tgtEl>
                                          <p:spTgt spid="62"/>
                                        </p:tgtEl>
                                        <p:attrNameLst>
                                          <p:attrName>style.rotation</p:attrName>
                                        </p:attrNameLst>
                                      </p:cBhvr>
                                      <p:tavLst>
                                        <p:tav tm="0">
                                          <p:val>
                                            <p:fltVal val="90"/>
                                          </p:val>
                                        </p:tav>
                                        <p:tav tm="100000">
                                          <p:val>
                                            <p:fltVal val="0"/>
                                          </p:val>
                                        </p:tav>
                                      </p:tavLst>
                                    </p:anim>
                                    <p:animEffect transition="in" filter="fade">
                                      <p:cBhvr>
                                        <p:cTn id="129" dur="1000"/>
                                        <p:tgtEl>
                                          <p:spTgt spid="62"/>
                                        </p:tgtEl>
                                      </p:cBhvr>
                                    </p:animEffect>
                                  </p:childTnLst>
                                </p:cTn>
                              </p:par>
                              <p:par>
                                <p:cTn id="130" presetID="31"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 calcmode="lin" valueType="num">
                                      <p:cBhvr>
                                        <p:cTn id="132" dur="1000" fill="hold"/>
                                        <p:tgtEl>
                                          <p:spTgt spid="51"/>
                                        </p:tgtEl>
                                        <p:attrNameLst>
                                          <p:attrName>ppt_w</p:attrName>
                                        </p:attrNameLst>
                                      </p:cBhvr>
                                      <p:tavLst>
                                        <p:tav tm="0">
                                          <p:val>
                                            <p:fltVal val="0"/>
                                          </p:val>
                                        </p:tav>
                                        <p:tav tm="100000">
                                          <p:val>
                                            <p:strVal val="#ppt_w"/>
                                          </p:val>
                                        </p:tav>
                                      </p:tavLst>
                                    </p:anim>
                                    <p:anim calcmode="lin" valueType="num">
                                      <p:cBhvr>
                                        <p:cTn id="133" dur="1000" fill="hold"/>
                                        <p:tgtEl>
                                          <p:spTgt spid="51"/>
                                        </p:tgtEl>
                                        <p:attrNameLst>
                                          <p:attrName>ppt_h</p:attrName>
                                        </p:attrNameLst>
                                      </p:cBhvr>
                                      <p:tavLst>
                                        <p:tav tm="0">
                                          <p:val>
                                            <p:fltVal val="0"/>
                                          </p:val>
                                        </p:tav>
                                        <p:tav tm="100000">
                                          <p:val>
                                            <p:strVal val="#ppt_h"/>
                                          </p:val>
                                        </p:tav>
                                      </p:tavLst>
                                    </p:anim>
                                    <p:anim calcmode="lin" valueType="num">
                                      <p:cBhvr>
                                        <p:cTn id="134" dur="1000" fill="hold"/>
                                        <p:tgtEl>
                                          <p:spTgt spid="51"/>
                                        </p:tgtEl>
                                        <p:attrNameLst>
                                          <p:attrName>style.rotation</p:attrName>
                                        </p:attrNameLst>
                                      </p:cBhvr>
                                      <p:tavLst>
                                        <p:tav tm="0">
                                          <p:val>
                                            <p:fltVal val="90"/>
                                          </p:val>
                                        </p:tav>
                                        <p:tav tm="100000">
                                          <p:val>
                                            <p:fltVal val="0"/>
                                          </p:val>
                                        </p:tav>
                                      </p:tavLst>
                                    </p:anim>
                                    <p:animEffect transition="in" filter="fade">
                                      <p:cBhvr>
                                        <p:cTn id="135" dur="10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nodeType="clickEffect">
                                  <p:stCondLst>
                                    <p:cond delay="0"/>
                                  </p:stCondLst>
                                  <p:childTnLst>
                                    <p:set>
                                      <p:cBhvr>
                                        <p:cTn id="139" dur="1" fill="hold">
                                          <p:stCondLst>
                                            <p:cond delay="0"/>
                                          </p:stCondLst>
                                        </p:cTn>
                                        <p:tgtEl>
                                          <p:spTgt spid="4097"/>
                                        </p:tgtEl>
                                        <p:attrNameLst>
                                          <p:attrName>style.visibility</p:attrName>
                                        </p:attrNameLst>
                                      </p:cBhvr>
                                      <p:to>
                                        <p:strVal val="visible"/>
                                      </p:to>
                                    </p:set>
                                    <p:anim calcmode="lin" valueType="num">
                                      <p:cBhvr>
                                        <p:cTn id="140" dur="500" fill="hold"/>
                                        <p:tgtEl>
                                          <p:spTgt spid="4097"/>
                                        </p:tgtEl>
                                        <p:attrNameLst>
                                          <p:attrName>ppt_w</p:attrName>
                                        </p:attrNameLst>
                                      </p:cBhvr>
                                      <p:tavLst>
                                        <p:tav tm="0">
                                          <p:val>
                                            <p:fltVal val="0"/>
                                          </p:val>
                                        </p:tav>
                                        <p:tav tm="100000">
                                          <p:val>
                                            <p:strVal val="#ppt_w"/>
                                          </p:val>
                                        </p:tav>
                                      </p:tavLst>
                                    </p:anim>
                                    <p:anim calcmode="lin" valueType="num">
                                      <p:cBhvr>
                                        <p:cTn id="141" dur="500" fill="hold"/>
                                        <p:tgtEl>
                                          <p:spTgt spid="4097"/>
                                        </p:tgtEl>
                                        <p:attrNameLst>
                                          <p:attrName>ppt_h</p:attrName>
                                        </p:attrNameLst>
                                      </p:cBhvr>
                                      <p:tavLst>
                                        <p:tav tm="0">
                                          <p:val>
                                            <p:fltVal val="0"/>
                                          </p:val>
                                        </p:tav>
                                        <p:tav tm="100000">
                                          <p:val>
                                            <p:strVal val="#ppt_h"/>
                                          </p:val>
                                        </p:tav>
                                      </p:tavLst>
                                    </p:anim>
                                    <p:animEffect transition="in" filter="fade">
                                      <p:cBhvr>
                                        <p:cTn id="142" dur="500"/>
                                        <p:tgtEl>
                                          <p:spTgt spid="409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4"/>
                                        </p:tgtEl>
                                        <p:attrNameLst>
                                          <p:attrName>style.visibility</p:attrName>
                                        </p:attrNameLst>
                                      </p:cBhvr>
                                      <p:to>
                                        <p:strVal val="visible"/>
                                      </p:to>
                                    </p:set>
                                    <p:animEffect transition="in" filter="wipe(left)">
                                      <p:cBhvr>
                                        <p:cTn id="147" dur="500"/>
                                        <p:tgtEl>
                                          <p:spTgt spid="74"/>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wipe(left)">
                                      <p:cBhvr>
                                        <p:cTn id="150" dur="500"/>
                                        <p:tgtEl>
                                          <p:spTgt spid="96"/>
                                        </p:tgtEl>
                                      </p:cBhvr>
                                    </p:animEffect>
                                  </p:childTnLst>
                                </p:cTn>
                              </p:par>
                              <p:par>
                                <p:cTn id="151" presetID="22" presetClass="entr" presetSubtype="8" fill="hold" nodeType="withEffect">
                                  <p:stCondLst>
                                    <p:cond delay="0"/>
                                  </p:stCondLst>
                                  <p:childTnLst>
                                    <p:set>
                                      <p:cBhvr>
                                        <p:cTn id="152" dur="1" fill="hold">
                                          <p:stCondLst>
                                            <p:cond delay="0"/>
                                          </p:stCondLst>
                                        </p:cTn>
                                        <p:tgtEl>
                                          <p:spTgt spid="2"/>
                                        </p:tgtEl>
                                        <p:attrNameLst>
                                          <p:attrName>style.visibility</p:attrName>
                                        </p:attrNameLst>
                                      </p:cBhvr>
                                      <p:to>
                                        <p:strVal val="visible"/>
                                      </p:to>
                                    </p:set>
                                    <p:animEffect transition="in" filter="wipe(left)">
                                      <p:cBhvr>
                                        <p:cTn id="153" dur="500"/>
                                        <p:tgtEl>
                                          <p:spTgt spid="2"/>
                                        </p:tgtEl>
                                      </p:cBhvr>
                                    </p:animEffect>
                                  </p:childTnLst>
                                </p:cTn>
                              </p:par>
                            </p:childTnLst>
                          </p:cTn>
                        </p:par>
                        <p:par>
                          <p:cTn id="154" fill="hold">
                            <p:stCondLst>
                              <p:cond delay="500"/>
                            </p:stCondLst>
                            <p:childTnLst>
                              <p:par>
                                <p:cTn id="155" presetID="53" presetClass="entr" presetSubtype="16" fill="hold" grpId="0" nodeType="afterEffect">
                                  <p:stCondLst>
                                    <p:cond delay="0"/>
                                  </p:stCondLst>
                                  <p:childTnLst>
                                    <p:set>
                                      <p:cBhvr>
                                        <p:cTn id="156" dur="1" fill="hold">
                                          <p:stCondLst>
                                            <p:cond delay="0"/>
                                          </p:stCondLst>
                                        </p:cTn>
                                        <p:tgtEl>
                                          <p:spTgt spid="91"/>
                                        </p:tgtEl>
                                        <p:attrNameLst>
                                          <p:attrName>style.visibility</p:attrName>
                                        </p:attrNameLst>
                                      </p:cBhvr>
                                      <p:to>
                                        <p:strVal val="visible"/>
                                      </p:to>
                                    </p:set>
                                    <p:anim calcmode="lin" valueType="num">
                                      <p:cBhvr>
                                        <p:cTn id="157" dur="500" fill="hold"/>
                                        <p:tgtEl>
                                          <p:spTgt spid="91"/>
                                        </p:tgtEl>
                                        <p:attrNameLst>
                                          <p:attrName>ppt_w</p:attrName>
                                        </p:attrNameLst>
                                      </p:cBhvr>
                                      <p:tavLst>
                                        <p:tav tm="0">
                                          <p:val>
                                            <p:fltVal val="0"/>
                                          </p:val>
                                        </p:tav>
                                        <p:tav tm="100000">
                                          <p:val>
                                            <p:strVal val="#ppt_w"/>
                                          </p:val>
                                        </p:tav>
                                      </p:tavLst>
                                    </p:anim>
                                    <p:anim calcmode="lin" valueType="num">
                                      <p:cBhvr>
                                        <p:cTn id="158" dur="500" fill="hold"/>
                                        <p:tgtEl>
                                          <p:spTgt spid="91"/>
                                        </p:tgtEl>
                                        <p:attrNameLst>
                                          <p:attrName>ppt_h</p:attrName>
                                        </p:attrNameLst>
                                      </p:cBhvr>
                                      <p:tavLst>
                                        <p:tav tm="0">
                                          <p:val>
                                            <p:fltVal val="0"/>
                                          </p:val>
                                        </p:tav>
                                        <p:tav tm="100000">
                                          <p:val>
                                            <p:strVal val="#ppt_h"/>
                                          </p:val>
                                        </p:tav>
                                      </p:tavLst>
                                    </p:anim>
                                    <p:animEffect transition="in" filter="fade">
                                      <p:cBhvr>
                                        <p:cTn id="159" dur="500"/>
                                        <p:tgtEl>
                                          <p:spTgt spid="91"/>
                                        </p:tgtEl>
                                      </p:cBhvr>
                                    </p:animEffect>
                                  </p:childTnLst>
                                </p:cTn>
                              </p:par>
                            </p:childTnLst>
                          </p:cTn>
                        </p:par>
                        <p:par>
                          <p:cTn id="160" fill="hold">
                            <p:stCondLst>
                              <p:cond delay="1000"/>
                            </p:stCondLst>
                            <p:childTnLst>
                              <p:par>
                                <p:cTn id="161" presetID="22" presetClass="entr" presetSubtype="8" fill="hold" grpId="0" nodeType="afterEffect">
                                  <p:stCondLst>
                                    <p:cond delay="0"/>
                                  </p:stCondLst>
                                  <p:childTnLst>
                                    <p:set>
                                      <p:cBhvr>
                                        <p:cTn id="162" dur="1" fill="hold">
                                          <p:stCondLst>
                                            <p:cond delay="0"/>
                                          </p:stCondLst>
                                        </p:cTn>
                                        <p:tgtEl>
                                          <p:spTgt spid="10"/>
                                        </p:tgtEl>
                                        <p:attrNameLst>
                                          <p:attrName>style.visibility</p:attrName>
                                        </p:attrNameLst>
                                      </p:cBhvr>
                                      <p:to>
                                        <p:strVal val="visible"/>
                                      </p:to>
                                    </p:set>
                                    <p:animEffect transition="in" filter="wipe(left)">
                                      <p:cBhvr>
                                        <p:cTn id="163" dur="500"/>
                                        <p:tgtEl>
                                          <p:spTgt spid="10"/>
                                        </p:tgtEl>
                                      </p:cBhvr>
                                    </p:animEffect>
                                  </p:childTnLst>
                                </p:cTn>
                              </p:par>
                            </p:childTnLst>
                          </p:cTn>
                        </p:par>
                        <p:par>
                          <p:cTn id="164" fill="hold">
                            <p:stCondLst>
                              <p:cond delay="1500"/>
                            </p:stCondLst>
                            <p:childTnLst>
                              <p:par>
                                <p:cTn id="165" presetID="53" presetClass="entr" presetSubtype="16" fill="hold" grpId="0" nodeType="afterEffect">
                                  <p:stCondLst>
                                    <p:cond delay="0"/>
                                  </p:stCondLst>
                                  <p:childTnLst>
                                    <p:set>
                                      <p:cBhvr>
                                        <p:cTn id="166" dur="1" fill="hold">
                                          <p:stCondLst>
                                            <p:cond delay="0"/>
                                          </p:stCondLst>
                                        </p:cTn>
                                        <p:tgtEl>
                                          <p:spTgt spid="98"/>
                                        </p:tgtEl>
                                        <p:attrNameLst>
                                          <p:attrName>style.visibility</p:attrName>
                                        </p:attrNameLst>
                                      </p:cBhvr>
                                      <p:to>
                                        <p:strVal val="visible"/>
                                      </p:to>
                                    </p:set>
                                    <p:anim calcmode="lin" valueType="num">
                                      <p:cBhvr>
                                        <p:cTn id="167" dur="500" fill="hold"/>
                                        <p:tgtEl>
                                          <p:spTgt spid="98"/>
                                        </p:tgtEl>
                                        <p:attrNameLst>
                                          <p:attrName>ppt_w</p:attrName>
                                        </p:attrNameLst>
                                      </p:cBhvr>
                                      <p:tavLst>
                                        <p:tav tm="0">
                                          <p:val>
                                            <p:fltVal val="0"/>
                                          </p:val>
                                        </p:tav>
                                        <p:tav tm="100000">
                                          <p:val>
                                            <p:strVal val="#ppt_w"/>
                                          </p:val>
                                        </p:tav>
                                      </p:tavLst>
                                    </p:anim>
                                    <p:anim calcmode="lin" valueType="num">
                                      <p:cBhvr>
                                        <p:cTn id="168" dur="500" fill="hold"/>
                                        <p:tgtEl>
                                          <p:spTgt spid="98"/>
                                        </p:tgtEl>
                                        <p:attrNameLst>
                                          <p:attrName>ppt_h</p:attrName>
                                        </p:attrNameLst>
                                      </p:cBhvr>
                                      <p:tavLst>
                                        <p:tav tm="0">
                                          <p:val>
                                            <p:fltVal val="0"/>
                                          </p:val>
                                        </p:tav>
                                        <p:tav tm="100000">
                                          <p:val>
                                            <p:strVal val="#ppt_h"/>
                                          </p:val>
                                        </p:tav>
                                      </p:tavLst>
                                    </p:anim>
                                    <p:animEffect transition="in" filter="fade">
                                      <p:cBhvr>
                                        <p:cTn id="16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p:bldP spid="51" grpId="0" animBg="1"/>
      <p:bldP spid="52" grpId="0" animBg="1"/>
      <p:bldP spid="53" grpId="0"/>
      <p:bldP spid="54" grpId="0"/>
      <p:bldP spid="58" grpId="0" animBg="1"/>
      <p:bldP spid="62" grpId="0"/>
      <p:bldP spid="78" grpId="0" animBg="1"/>
      <p:bldP spid="82" grpId="0" animBg="1"/>
      <p:bldP spid="83" grpId="0" animBg="1"/>
      <p:bldP spid="84" grpId="0" animBg="1"/>
      <p:bldP spid="91" grpId="0" animBg="1"/>
      <p:bldP spid="74" grpId="0" animBg="1"/>
      <p:bldP spid="96" grpId="0" animBg="1"/>
      <p:bldP spid="94" grpId="0" animBg="1"/>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67"/>
          <p:cNvGrpSpPr>
            <a:grpSpLocks/>
          </p:cNvGrpSpPr>
          <p:nvPr/>
        </p:nvGrpSpPr>
        <p:grpSpPr bwMode="auto">
          <a:xfrm>
            <a:off x="2236420" y="1865314"/>
            <a:ext cx="6624637" cy="2487612"/>
            <a:chOff x="893" y="1076"/>
            <a:chExt cx="4941" cy="1059"/>
          </a:xfrm>
        </p:grpSpPr>
        <p:sp>
          <p:nvSpPr>
            <p:cNvPr id="5" name="Oval 2"/>
            <p:cNvSpPr>
              <a:spLocks noChangeArrowheads="1"/>
            </p:cNvSpPr>
            <p:nvPr/>
          </p:nvSpPr>
          <p:spPr bwMode="auto">
            <a:xfrm>
              <a:off x="893" y="1076"/>
              <a:ext cx="4941" cy="1059"/>
            </a:xfrm>
            <a:prstGeom prst="ellipse">
              <a:avLst/>
            </a:prstGeom>
            <a:solidFill>
              <a:srgbClr val="009900"/>
            </a:solidFill>
            <a:ln w="12700">
              <a:solidFill>
                <a:schemeClr val="tx1"/>
              </a:solidFill>
              <a:round/>
              <a:headEnd/>
              <a:tailEnd/>
            </a:ln>
          </p:spPr>
          <p:txBody>
            <a:bodyPr wrap="none" anchor="ctr"/>
            <a:lstStyle/>
            <a:p>
              <a:endParaRPr lang="fr-FR"/>
            </a:p>
          </p:txBody>
        </p:sp>
        <p:sp>
          <p:nvSpPr>
            <p:cNvPr id="6" name="Text Box 4"/>
            <p:cNvSpPr txBox="1">
              <a:spLocks noChangeArrowheads="1"/>
            </p:cNvSpPr>
            <p:nvPr/>
          </p:nvSpPr>
          <p:spPr bwMode="auto">
            <a:xfrm>
              <a:off x="1183" y="1305"/>
              <a:ext cx="8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solidFill>
                    <a:schemeClr val="bg1"/>
                  </a:solidFill>
                  <a:latin typeface="Arial" charset="0"/>
                </a:rPr>
                <a:t>Domaine du réel</a:t>
              </a:r>
            </a:p>
          </p:txBody>
        </p:sp>
      </p:grpSp>
      <p:grpSp>
        <p:nvGrpSpPr>
          <p:cNvPr id="7" name="Groupe 73"/>
          <p:cNvGrpSpPr>
            <a:grpSpLocks/>
          </p:cNvGrpSpPr>
          <p:nvPr/>
        </p:nvGrpSpPr>
        <p:grpSpPr bwMode="auto">
          <a:xfrm>
            <a:off x="2660282" y="2813051"/>
            <a:ext cx="5822950" cy="1338263"/>
            <a:chOff x="2020888" y="3500438"/>
            <a:chExt cx="5822950" cy="1338262"/>
          </a:xfrm>
        </p:grpSpPr>
        <p:sp>
          <p:nvSpPr>
            <p:cNvPr id="8" name="Oval 7"/>
            <p:cNvSpPr>
              <a:spLocks noChangeArrowheads="1"/>
            </p:cNvSpPr>
            <p:nvPr/>
          </p:nvSpPr>
          <p:spPr bwMode="auto">
            <a:xfrm>
              <a:off x="2020888" y="3500438"/>
              <a:ext cx="5822950" cy="1338262"/>
            </a:xfrm>
            <a:prstGeom prst="ellipse">
              <a:avLst/>
            </a:prstGeom>
            <a:solidFill>
              <a:srgbClr val="FFFF99"/>
            </a:solidFill>
            <a:ln w="12700">
              <a:solidFill>
                <a:schemeClr val="tx1"/>
              </a:solidFill>
              <a:round/>
              <a:headEnd/>
              <a:tailEnd/>
            </a:ln>
          </p:spPr>
          <p:txBody>
            <a:bodyPr wrap="none" anchor="ctr"/>
            <a:lstStyle/>
            <a:p>
              <a:endParaRPr lang="fr-FR"/>
            </a:p>
          </p:txBody>
        </p:sp>
        <p:sp>
          <p:nvSpPr>
            <p:cNvPr id="9" name="Text Box 28"/>
            <p:cNvSpPr txBox="1">
              <a:spLocks noChangeArrowheads="1"/>
            </p:cNvSpPr>
            <p:nvPr/>
          </p:nvSpPr>
          <p:spPr bwMode="auto">
            <a:xfrm>
              <a:off x="2082801" y="3879850"/>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600" dirty="0">
                  <a:latin typeface="Arial" charset="0"/>
                </a:rPr>
                <a:t>Domaine de mesure</a:t>
              </a:r>
            </a:p>
          </p:txBody>
        </p:sp>
      </p:grpSp>
      <p:grpSp>
        <p:nvGrpSpPr>
          <p:cNvPr id="10" name="Groupe 9"/>
          <p:cNvGrpSpPr/>
          <p:nvPr/>
        </p:nvGrpSpPr>
        <p:grpSpPr>
          <a:xfrm>
            <a:off x="3798520" y="3032125"/>
            <a:ext cx="4071937" cy="927101"/>
            <a:chOff x="3584575" y="2836862"/>
            <a:chExt cx="4071937" cy="927101"/>
          </a:xfrm>
        </p:grpSpPr>
        <p:sp>
          <p:nvSpPr>
            <p:cNvPr id="11" name="Rectangle 278" descr="Sphères"/>
            <p:cNvSpPr>
              <a:spLocks noChangeArrowheads="1"/>
            </p:cNvSpPr>
            <p:nvPr/>
          </p:nvSpPr>
          <p:spPr bwMode="auto">
            <a:xfrm>
              <a:off x="3584575" y="2836862"/>
              <a:ext cx="3881437" cy="874713"/>
            </a:xfrm>
            <a:prstGeom prst="rect">
              <a:avLst/>
            </a:prstGeom>
            <a:pattFill prst="pct20">
              <a:fgClr>
                <a:schemeClr val="accent1"/>
              </a:fgClr>
              <a:bgClr>
                <a:schemeClr val="bg1"/>
              </a:bgClr>
            </a:pattFill>
            <a:ln w="12700">
              <a:solidFill>
                <a:schemeClr val="tx1"/>
              </a:solidFill>
              <a:miter lim="800000"/>
              <a:headEnd/>
              <a:tailEnd/>
            </a:ln>
          </p:spPr>
          <p:txBody>
            <a:bodyPr wrap="none" anchor="ctr"/>
            <a:lstStyle/>
            <a:p>
              <a:endParaRPr lang="fr-FR"/>
            </a:p>
          </p:txBody>
        </p:sp>
        <p:sp>
          <p:nvSpPr>
            <p:cNvPr id="12" name="Text Box 279" descr="20 %"/>
            <p:cNvSpPr txBox="1">
              <a:spLocks noChangeArrowheads="1"/>
            </p:cNvSpPr>
            <p:nvPr/>
          </p:nvSpPr>
          <p:spPr bwMode="auto">
            <a:xfrm>
              <a:off x="5961062" y="3489326"/>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cs typeface="Times New Roman" pitchFamily="18" charset="0"/>
                </a:rPr>
                <a:t>Domaine de validité</a:t>
              </a:r>
            </a:p>
          </p:txBody>
        </p:sp>
      </p:grpSp>
      <p:sp>
        <p:nvSpPr>
          <p:cNvPr id="13" name="Rectangle 280"/>
          <p:cNvSpPr>
            <a:spLocks noChangeArrowheads="1"/>
          </p:cNvSpPr>
          <p:nvPr/>
        </p:nvSpPr>
        <p:spPr bwMode="auto">
          <a:xfrm>
            <a:off x="3855670" y="3133726"/>
            <a:ext cx="1906587" cy="655638"/>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14" name="Rectangle 281"/>
          <p:cNvSpPr>
            <a:spLocks noChangeArrowheads="1"/>
          </p:cNvSpPr>
          <p:nvPr/>
        </p:nvSpPr>
        <p:spPr bwMode="auto">
          <a:xfrm>
            <a:off x="4050932" y="3159126"/>
            <a:ext cx="1681163" cy="598488"/>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15" name="Text Box 284"/>
          <p:cNvSpPr txBox="1">
            <a:spLocks noChangeArrowheads="1"/>
          </p:cNvSpPr>
          <p:nvPr/>
        </p:nvSpPr>
        <p:spPr bwMode="auto">
          <a:xfrm>
            <a:off x="3982670" y="3125789"/>
            <a:ext cx="741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latin typeface="Arial" charset="0"/>
              </a:rPr>
              <a:t>Extérieur</a:t>
            </a:r>
          </a:p>
        </p:txBody>
      </p:sp>
      <p:sp>
        <p:nvSpPr>
          <p:cNvPr id="16" name="Text Box 298"/>
          <p:cNvSpPr txBox="1">
            <a:spLocks noChangeArrowheads="1"/>
          </p:cNvSpPr>
          <p:nvPr/>
        </p:nvSpPr>
        <p:spPr bwMode="auto">
          <a:xfrm>
            <a:off x="3969970" y="3575051"/>
            <a:ext cx="704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000" dirty="0"/>
              <a:t>Excitateur</a:t>
            </a:r>
          </a:p>
        </p:txBody>
      </p:sp>
      <p:grpSp>
        <p:nvGrpSpPr>
          <p:cNvPr id="17" name="Groupe 68"/>
          <p:cNvGrpSpPr>
            <a:grpSpLocks/>
          </p:cNvGrpSpPr>
          <p:nvPr/>
        </p:nvGrpSpPr>
        <p:grpSpPr bwMode="auto">
          <a:xfrm>
            <a:off x="4679582" y="3173414"/>
            <a:ext cx="1116013" cy="546100"/>
            <a:chOff x="4040188" y="3860803"/>
            <a:chExt cx="1116022" cy="546097"/>
          </a:xfrm>
        </p:grpSpPr>
        <p:sp>
          <p:nvSpPr>
            <p:cNvPr id="18" name="Rectangle 282"/>
            <p:cNvSpPr>
              <a:spLocks noChangeArrowheads="1"/>
            </p:cNvSpPr>
            <p:nvPr/>
          </p:nvSpPr>
          <p:spPr bwMode="auto">
            <a:xfrm>
              <a:off x="4040188" y="3879850"/>
              <a:ext cx="1012825" cy="527050"/>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19" name="Text Box 283"/>
            <p:cNvSpPr txBox="1">
              <a:spLocks noChangeArrowheads="1"/>
            </p:cNvSpPr>
            <p:nvPr/>
          </p:nvSpPr>
          <p:spPr bwMode="auto">
            <a:xfrm>
              <a:off x="4144973" y="3860803"/>
              <a:ext cx="1011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solidFill>
                    <a:schemeClr val="bg1"/>
                  </a:solidFill>
                  <a:latin typeface="Arial" charset="0"/>
                </a:rPr>
                <a:t>Produit</a:t>
              </a:r>
            </a:p>
          </p:txBody>
        </p:sp>
      </p:grpSp>
      <p:sp>
        <p:nvSpPr>
          <p:cNvPr id="20" name="Freeform 299"/>
          <p:cNvSpPr>
            <a:spLocks/>
          </p:cNvSpPr>
          <p:nvPr/>
        </p:nvSpPr>
        <p:spPr bwMode="auto">
          <a:xfrm>
            <a:off x="4060457" y="3382964"/>
            <a:ext cx="738188" cy="252412"/>
          </a:xfrm>
          <a:custGeom>
            <a:avLst/>
            <a:gdLst>
              <a:gd name="T0" fmla="*/ 0 w 465"/>
              <a:gd name="T1" fmla="*/ 2147483647 h 159"/>
              <a:gd name="T2" fmla="*/ 2147483647 w 465"/>
              <a:gd name="T3" fmla="*/ 2147483647 h 159"/>
              <a:gd name="T4" fmla="*/ 2147483647 w 465"/>
              <a:gd name="T5" fmla="*/ 2147483647 h 159"/>
              <a:gd name="T6" fmla="*/ 2147483647 w 465"/>
              <a:gd name="T7" fmla="*/ 0 h 159"/>
              <a:gd name="T8" fmla="*/ 2147483647 w 465"/>
              <a:gd name="T9" fmla="*/ 2147483647 h 159"/>
              <a:gd name="T10" fmla="*/ 2147483647 w 465"/>
              <a:gd name="T11" fmla="*/ 2147483647 h 159"/>
              <a:gd name="T12" fmla="*/ 2147483647 w 465"/>
              <a:gd name="T13" fmla="*/ 2147483647 h 159"/>
              <a:gd name="T14" fmla="*/ 0 60000 65536"/>
              <a:gd name="T15" fmla="*/ 0 60000 65536"/>
              <a:gd name="T16" fmla="*/ 0 60000 65536"/>
              <a:gd name="T17" fmla="*/ 0 60000 65536"/>
              <a:gd name="T18" fmla="*/ 0 60000 65536"/>
              <a:gd name="T19" fmla="*/ 0 60000 65536"/>
              <a:gd name="T20" fmla="*/ 0 60000 65536"/>
              <a:gd name="T21" fmla="*/ 0 w 465"/>
              <a:gd name="T22" fmla="*/ 0 h 159"/>
              <a:gd name="T23" fmla="*/ 465 w 4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159">
                <a:moveTo>
                  <a:pt x="0" y="78"/>
                </a:moveTo>
                <a:lnTo>
                  <a:pt x="48" y="3"/>
                </a:lnTo>
                <a:lnTo>
                  <a:pt x="138" y="159"/>
                </a:lnTo>
                <a:lnTo>
                  <a:pt x="230" y="0"/>
                </a:lnTo>
                <a:lnTo>
                  <a:pt x="322" y="159"/>
                </a:lnTo>
                <a:lnTo>
                  <a:pt x="378" y="62"/>
                </a:lnTo>
                <a:lnTo>
                  <a:pt x="465" y="6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grpSp>
        <p:nvGrpSpPr>
          <p:cNvPr id="21" name="Groupe 69"/>
          <p:cNvGrpSpPr>
            <a:grpSpLocks/>
          </p:cNvGrpSpPr>
          <p:nvPr/>
        </p:nvGrpSpPr>
        <p:grpSpPr bwMode="auto">
          <a:xfrm>
            <a:off x="4717682" y="3409951"/>
            <a:ext cx="1017588" cy="285750"/>
            <a:chOff x="4078288" y="4097338"/>
            <a:chExt cx="1017587" cy="285750"/>
          </a:xfrm>
        </p:grpSpPr>
        <p:sp>
          <p:nvSpPr>
            <p:cNvPr id="22" name="Rectangle 295"/>
            <p:cNvSpPr>
              <a:spLocks noChangeArrowheads="1"/>
            </p:cNvSpPr>
            <p:nvPr/>
          </p:nvSpPr>
          <p:spPr bwMode="auto">
            <a:xfrm>
              <a:off x="4157663" y="4097338"/>
              <a:ext cx="868362" cy="28257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23" name="Text Box 296"/>
            <p:cNvSpPr txBox="1">
              <a:spLocks noChangeArrowheads="1"/>
            </p:cNvSpPr>
            <p:nvPr/>
          </p:nvSpPr>
          <p:spPr bwMode="auto">
            <a:xfrm>
              <a:off x="4078288" y="4108450"/>
              <a:ext cx="1017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Phénomène</a:t>
              </a:r>
            </a:p>
          </p:txBody>
        </p:sp>
      </p:grpSp>
      <p:sp>
        <p:nvSpPr>
          <p:cNvPr id="24" name="Text Box 297"/>
          <p:cNvSpPr txBox="1">
            <a:spLocks noChangeArrowheads="1"/>
          </p:cNvSpPr>
          <p:nvPr/>
        </p:nvSpPr>
        <p:spPr bwMode="auto">
          <a:xfrm rot="16200000">
            <a:off x="3503244" y="3325814"/>
            <a:ext cx="855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dirty="0">
                <a:solidFill>
                  <a:schemeClr val="bg1"/>
                </a:solidFill>
                <a:latin typeface="Arial" charset="0"/>
              </a:rPr>
              <a:t>Maquette</a:t>
            </a:r>
          </a:p>
        </p:txBody>
      </p:sp>
      <p:grpSp>
        <p:nvGrpSpPr>
          <p:cNvPr id="25" name="Groupe 24"/>
          <p:cNvGrpSpPr/>
          <p:nvPr/>
        </p:nvGrpSpPr>
        <p:grpSpPr>
          <a:xfrm>
            <a:off x="3698508" y="1949451"/>
            <a:ext cx="3306763" cy="800100"/>
            <a:chOff x="3484563" y="1754188"/>
            <a:chExt cx="3306763" cy="800100"/>
          </a:xfrm>
        </p:grpSpPr>
        <p:sp>
          <p:nvSpPr>
            <p:cNvPr id="26" name="Oval 6"/>
            <p:cNvSpPr>
              <a:spLocks noChangeArrowheads="1"/>
            </p:cNvSpPr>
            <p:nvPr/>
          </p:nvSpPr>
          <p:spPr bwMode="auto">
            <a:xfrm>
              <a:off x="3484563" y="1754188"/>
              <a:ext cx="3306763" cy="800100"/>
            </a:xfrm>
            <a:prstGeom prst="ellipse">
              <a:avLst/>
            </a:prstGeom>
            <a:solidFill>
              <a:srgbClr val="A9FFA9"/>
            </a:solidFill>
            <a:ln w="12700">
              <a:solidFill>
                <a:schemeClr val="tx1"/>
              </a:solidFill>
              <a:round/>
              <a:headEnd/>
              <a:tailEnd/>
            </a:ln>
          </p:spPr>
          <p:txBody>
            <a:bodyPr wrap="none" anchor="ctr"/>
            <a:lstStyle/>
            <a:p>
              <a:endParaRPr lang="fr-FR"/>
            </a:p>
          </p:txBody>
        </p:sp>
        <p:sp>
          <p:nvSpPr>
            <p:cNvPr id="27" name="Text Box 27"/>
            <p:cNvSpPr txBox="1">
              <a:spLocks noChangeArrowheads="1"/>
            </p:cNvSpPr>
            <p:nvPr/>
          </p:nvSpPr>
          <p:spPr bwMode="auto">
            <a:xfrm>
              <a:off x="3543301" y="1862138"/>
              <a:ext cx="1335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dirty="0">
                  <a:latin typeface="Arial" charset="0"/>
                </a:rPr>
                <a:t>Domaine d’utilisation</a:t>
              </a:r>
            </a:p>
          </p:txBody>
        </p:sp>
      </p:grpSp>
      <p:grpSp>
        <p:nvGrpSpPr>
          <p:cNvPr id="28" name="Groupe 27"/>
          <p:cNvGrpSpPr/>
          <p:nvPr/>
        </p:nvGrpSpPr>
        <p:grpSpPr>
          <a:xfrm>
            <a:off x="4973271" y="2098676"/>
            <a:ext cx="1006475" cy="473075"/>
            <a:chOff x="4759326" y="1903413"/>
            <a:chExt cx="1006475" cy="473075"/>
          </a:xfrm>
        </p:grpSpPr>
        <p:sp>
          <p:nvSpPr>
            <p:cNvPr id="29" name="Rectangle 21"/>
            <p:cNvSpPr>
              <a:spLocks noChangeArrowheads="1"/>
            </p:cNvSpPr>
            <p:nvPr/>
          </p:nvSpPr>
          <p:spPr bwMode="auto">
            <a:xfrm>
              <a:off x="4759326" y="1903413"/>
              <a:ext cx="1006475" cy="473075"/>
            </a:xfrm>
            <a:prstGeom prst="rect">
              <a:avLst/>
            </a:prstGeom>
            <a:solidFill>
              <a:srgbClr val="FF0000"/>
            </a:solidFill>
            <a:ln w="12700">
              <a:solidFill>
                <a:schemeClr val="tx1"/>
              </a:solidFill>
              <a:miter lim="800000"/>
              <a:headEnd/>
              <a:tailEnd/>
            </a:ln>
          </p:spPr>
          <p:txBody>
            <a:bodyPr wrap="none" anchor="ctr"/>
            <a:lstStyle/>
            <a:p>
              <a:endParaRPr lang="fr-FR"/>
            </a:p>
          </p:txBody>
        </p:sp>
        <p:sp>
          <p:nvSpPr>
            <p:cNvPr id="30" name="Text Box 22"/>
            <p:cNvSpPr txBox="1">
              <a:spLocks noChangeArrowheads="1"/>
            </p:cNvSpPr>
            <p:nvPr/>
          </p:nvSpPr>
          <p:spPr bwMode="auto">
            <a:xfrm>
              <a:off x="4805363" y="1903413"/>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solidFill>
                    <a:schemeClr val="bg1"/>
                  </a:solidFill>
                  <a:latin typeface="Arial" charset="0"/>
                </a:rPr>
                <a:t>Produit industriel</a:t>
              </a:r>
            </a:p>
          </p:txBody>
        </p:sp>
      </p:grpSp>
      <p:grpSp>
        <p:nvGrpSpPr>
          <p:cNvPr id="31" name="Group 206"/>
          <p:cNvGrpSpPr>
            <a:grpSpLocks/>
          </p:cNvGrpSpPr>
          <p:nvPr/>
        </p:nvGrpSpPr>
        <p:grpSpPr bwMode="auto">
          <a:xfrm>
            <a:off x="5957521" y="2197101"/>
            <a:ext cx="925513" cy="298450"/>
            <a:chOff x="4414" y="1218"/>
            <a:chExt cx="565" cy="188"/>
          </a:xfrm>
        </p:grpSpPr>
        <p:sp>
          <p:nvSpPr>
            <p:cNvPr id="32" name="Rectangle 133"/>
            <p:cNvSpPr>
              <a:spLocks noChangeArrowheads="1"/>
            </p:cNvSpPr>
            <p:nvPr/>
          </p:nvSpPr>
          <p:spPr bwMode="auto">
            <a:xfrm>
              <a:off x="4518" y="1223"/>
              <a:ext cx="424" cy="183"/>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33" name="Text Box 134"/>
            <p:cNvSpPr txBox="1">
              <a:spLocks noChangeArrowheads="1"/>
            </p:cNvSpPr>
            <p:nvPr/>
          </p:nvSpPr>
          <p:spPr bwMode="auto">
            <a:xfrm>
              <a:off x="4483" y="1218"/>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sp>
          <p:nvSpPr>
            <p:cNvPr id="34" name="Line 136"/>
            <p:cNvSpPr>
              <a:spLocks noChangeShapeType="1"/>
            </p:cNvSpPr>
            <p:nvPr/>
          </p:nvSpPr>
          <p:spPr bwMode="auto">
            <a:xfrm flipH="1">
              <a:off x="4414" y="1309"/>
              <a:ext cx="111"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sp>
        <p:nvSpPr>
          <p:cNvPr id="38" name="Oval 85"/>
          <p:cNvSpPr>
            <a:spLocks noChangeArrowheads="1"/>
          </p:cNvSpPr>
          <p:nvPr/>
        </p:nvSpPr>
        <p:spPr bwMode="auto">
          <a:xfrm>
            <a:off x="6686182" y="2014539"/>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a:solidFill>
                  <a:schemeClr val="bg1"/>
                </a:solidFill>
                <a:latin typeface="Arial" charset="0"/>
              </a:rPr>
              <a:t>1</a:t>
            </a:r>
          </a:p>
        </p:txBody>
      </p:sp>
      <p:grpSp>
        <p:nvGrpSpPr>
          <p:cNvPr id="42" name="Groupe 41"/>
          <p:cNvGrpSpPr/>
          <p:nvPr/>
        </p:nvGrpSpPr>
        <p:grpSpPr>
          <a:xfrm>
            <a:off x="6708407" y="3206744"/>
            <a:ext cx="2266157" cy="473075"/>
            <a:chOff x="6494462" y="3011481"/>
            <a:chExt cx="2266157" cy="473075"/>
          </a:xfrm>
        </p:grpSpPr>
        <p:sp>
          <p:nvSpPr>
            <p:cNvPr id="43" name="Line 286"/>
            <p:cNvSpPr>
              <a:spLocks noChangeShapeType="1"/>
            </p:cNvSpPr>
            <p:nvPr/>
          </p:nvSpPr>
          <p:spPr bwMode="auto">
            <a:xfrm flipH="1">
              <a:off x="6494462" y="3245639"/>
              <a:ext cx="182563"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44" name="Groupe 71"/>
            <p:cNvGrpSpPr>
              <a:grpSpLocks/>
            </p:cNvGrpSpPr>
            <p:nvPr/>
          </p:nvGrpSpPr>
          <p:grpSpPr bwMode="auto">
            <a:xfrm>
              <a:off x="6662737" y="3011481"/>
              <a:ext cx="2097882" cy="473075"/>
              <a:chOff x="6230938" y="3827463"/>
              <a:chExt cx="2098672" cy="473075"/>
            </a:xfrm>
          </p:grpSpPr>
          <p:sp>
            <p:nvSpPr>
              <p:cNvPr id="45" name="Rectangle 143"/>
              <p:cNvSpPr>
                <a:spLocks noChangeArrowheads="1"/>
              </p:cNvSpPr>
              <p:nvPr/>
            </p:nvSpPr>
            <p:spPr bwMode="auto">
              <a:xfrm>
                <a:off x="7208042" y="3925892"/>
                <a:ext cx="1121567"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grpSp>
            <p:nvGrpSpPr>
              <p:cNvPr id="46" name="Group 287"/>
              <p:cNvGrpSpPr>
                <a:grpSpLocks/>
              </p:cNvGrpSpPr>
              <p:nvPr/>
            </p:nvGrpSpPr>
            <p:grpSpPr bwMode="auto">
              <a:xfrm>
                <a:off x="6230938" y="3827463"/>
                <a:ext cx="792162" cy="473075"/>
                <a:chOff x="3458" y="1320"/>
                <a:chExt cx="481" cy="298"/>
              </a:xfrm>
            </p:grpSpPr>
            <p:sp>
              <p:nvSpPr>
                <p:cNvPr id="48" name="Rectangle 288"/>
                <p:cNvSpPr>
                  <a:spLocks noChangeArrowheads="1"/>
                </p:cNvSpPr>
                <p:nvPr/>
              </p:nvSpPr>
              <p:spPr bwMode="auto">
                <a:xfrm>
                  <a:off x="3464" y="1320"/>
                  <a:ext cx="471" cy="298"/>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49" name="Text Box 289"/>
                <p:cNvSpPr txBox="1">
                  <a:spLocks noChangeArrowheads="1"/>
                </p:cNvSpPr>
                <p:nvPr/>
              </p:nvSpPr>
              <p:spPr bwMode="auto">
                <a:xfrm>
                  <a:off x="3458" y="1373"/>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grpSp>
          <p:sp>
            <p:nvSpPr>
              <p:cNvPr id="47" name="Line 127"/>
              <p:cNvSpPr>
                <a:spLocks noChangeShapeType="1"/>
              </p:cNvSpPr>
              <p:nvPr/>
            </p:nvSpPr>
            <p:spPr bwMode="auto">
              <a:xfrm>
                <a:off x="7017542" y="4070355"/>
                <a:ext cx="131206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51" name="Line 292"/>
          <p:cNvSpPr>
            <a:spLocks noChangeShapeType="1"/>
          </p:cNvSpPr>
          <p:nvPr/>
        </p:nvSpPr>
        <p:spPr bwMode="auto">
          <a:xfrm flipH="1">
            <a:off x="5760670" y="3440902"/>
            <a:ext cx="15398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52" name="Groupe 51"/>
          <p:cNvGrpSpPr/>
          <p:nvPr/>
        </p:nvGrpSpPr>
        <p:grpSpPr>
          <a:xfrm>
            <a:off x="5798770" y="3190077"/>
            <a:ext cx="1068387" cy="508000"/>
            <a:chOff x="5584825" y="2994814"/>
            <a:chExt cx="1068387" cy="508000"/>
          </a:xfrm>
        </p:grpSpPr>
        <p:sp>
          <p:nvSpPr>
            <p:cNvPr id="53" name="Rectangle 291"/>
            <p:cNvSpPr>
              <a:spLocks noChangeArrowheads="1"/>
            </p:cNvSpPr>
            <p:nvPr/>
          </p:nvSpPr>
          <p:spPr bwMode="auto">
            <a:xfrm>
              <a:off x="5692775" y="3029739"/>
              <a:ext cx="850900" cy="473075"/>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54" name="Text Box 293"/>
            <p:cNvSpPr txBox="1">
              <a:spLocks noChangeArrowheads="1"/>
            </p:cNvSpPr>
            <p:nvPr/>
          </p:nvSpPr>
          <p:spPr bwMode="auto">
            <a:xfrm>
              <a:off x="5584825" y="2994814"/>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900" b="1" dirty="0">
                  <a:latin typeface="Arial" charset="0"/>
                </a:rPr>
                <a:t>Capteur + conditionneur</a:t>
              </a:r>
            </a:p>
          </p:txBody>
        </p:sp>
      </p:grpSp>
      <p:sp>
        <p:nvSpPr>
          <p:cNvPr id="55" name="Rectangle 54"/>
          <p:cNvSpPr/>
          <p:nvPr/>
        </p:nvSpPr>
        <p:spPr>
          <a:xfrm>
            <a:off x="5936088" y="3529009"/>
            <a:ext cx="792163" cy="142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b="1" dirty="0">
                <a:solidFill>
                  <a:schemeClr val="tx1"/>
                </a:solidFill>
                <a:ea typeface="Arial" charset="0"/>
                <a:cs typeface="Arial" charset="0"/>
              </a:rPr>
              <a:t>mesure</a:t>
            </a:r>
          </a:p>
        </p:txBody>
      </p:sp>
      <p:sp>
        <p:nvSpPr>
          <p:cNvPr id="58"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La réponse attendue</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59"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Avoir une grandeur objectif pour mesurer</a:t>
            </a:r>
            <a:endParaRPr lang="fr-FR" sz="1600" b="1" dirty="0">
              <a:solidFill>
                <a:srgbClr val="0000FF"/>
              </a:solidFill>
              <a:latin typeface="Comic Sans MS" pitchFamily="66" charset="0"/>
              <a:cs typeface="Arial" charset="0"/>
            </a:endParaRPr>
          </a:p>
        </p:txBody>
      </p:sp>
      <p:sp>
        <p:nvSpPr>
          <p:cNvPr id="60" name="Oval 85"/>
          <p:cNvSpPr>
            <a:spLocks noChangeArrowheads="1"/>
          </p:cNvSpPr>
          <p:nvPr/>
        </p:nvSpPr>
        <p:spPr bwMode="auto">
          <a:xfrm>
            <a:off x="1742707" y="465296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1</a:t>
            </a:r>
            <a:endParaRPr lang="fr-FR" sz="2400" b="1" dirty="0">
              <a:solidFill>
                <a:schemeClr val="bg1"/>
              </a:solidFill>
              <a:latin typeface="Arial" charset="0"/>
            </a:endParaRPr>
          </a:p>
        </p:txBody>
      </p:sp>
      <p:sp>
        <p:nvSpPr>
          <p:cNvPr id="61" name="ZoneTexte 60"/>
          <p:cNvSpPr txBox="1"/>
          <p:nvPr/>
        </p:nvSpPr>
        <p:spPr>
          <a:xfrm>
            <a:off x="2169746" y="4937126"/>
            <a:ext cx="7620000" cy="707886"/>
          </a:xfrm>
          <a:prstGeom prst="rect">
            <a:avLst/>
          </a:prstGeom>
          <a:noFill/>
        </p:spPr>
        <p:txBody>
          <a:bodyPr wrap="square" rtlCol="0">
            <a:spAutoFit/>
          </a:bodyPr>
          <a:lstStyle/>
          <a:p>
            <a:pPr>
              <a:buClr>
                <a:srgbClr val="FF0000"/>
              </a:buClr>
              <a:buSzPct val="120000"/>
            </a:pPr>
            <a:r>
              <a:rPr lang="fr-FR" sz="2000" b="1" dirty="0"/>
              <a:t>Il faut un objectif à la </a:t>
            </a:r>
            <a:r>
              <a:rPr lang="fr-FR" sz="2000" b="1" dirty="0" smtClean="0"/>
              <a:t>mesure.</a:t>
            </a:r>
          </a:p>
          <a:p>
            <a:pPr>
              <a:buClr>
                <a:srgbClr val="FF0000"/>
              </a:buClr>
              <a:buSzPct val="120000"/>
            </a:pPr>
            <a:r>
              <a:rPr lang="fr-FR" sz="2000" b="1" dirty="0" smtClean="0"/>
              <a:t>La grandeur à mesurer doit être identifiée. </a:t>
            </a:r>
            <a:endParaRPr lang="fr-FR" sz="2000" dirty="0"/>
          </a:p>
        </p:txBody>
      </p:sp>
    </p:spTree>
    <p:extLst>
      <p:ext uri="{BB962C8B-B14F-4D97-AF65-F5344CB8AC3E}">
        <p14:creationId xmlns:p14="http://schemas.microsoft.com/office/powerpoint/2010/main" val="3323079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fltVal val="0"/>
                                          </p:val>
                                        </p:tav>
                                        <p:tav tm="100000">
                                          <p:val>
                                            <p:strVal val="#ppt_h"/>
                                          </p:val>
                                        </p:tav>
                                      </p:tavLst>
                                    </p:anim>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2500"/>
                            </p:stCondLst>
                            <p:childTnLst>
                              <p:par>
                                <p:cTn id="28" presetID="31"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fltVal val="0"/>
                                          </p:val>
                                        </p:tav>
                                        <p:tav tm="100000">
                                          <p:val>
                                            <p:strVal val="#ppt_w"/>
                                          </p:val>
                                        </p:tav>
                                      </p:tavLst>
                                    </p:anim>
                                    <p:anim calcmode="lin" valueType="num">
                                      <p:cBhvr>
                                        <p:cTn id="31" dur="1000" fill="hold"/>
                                        <p:tgtEl>
                                          <p:spTgt spid="7"/>
                                        </p:tgtEl>
                                        <p:attrNameLst>
                                          <p:attrName>ppt_h</p:attrName>
                                        </p:attrNameLst>
                                      </p:cBhvr>
                                      <p:tavLst>
                                        <p:tav tm="0">
                                          <p:val>
                                            <p:fltVal val="0"/>
                                          </p:val>
                                        </p:tav>
                                        <p:tav tm="100000">
                                          <p:val>
                                            <p:strVal val="#ppt_h"/>
                                          </p:val>
                                        </p:tav>
                                      </p:tavLst>
                                    </p:anim>
                                    <p:anim calcmode="lin" valueType="num">
                                      <p:cBhvr>
                                        <p:cTn id="32" dur="1000" fill="hold"/>
                                        <p:tgtEl>
                                          <p:spTgt spid="7"/>
                                        </p:tgtEl>
                                        <p:attrNameLst>
                                          <p:attrName>style.rotation</p:attrName>
                                        </p:attrNameLst>
                                      </p:cBhvr>
                                      <p:tavLst>
                                        <p:tav tm="0">
                                          <p:val>
                                            <p:fltVal val="90"/>
                                          </p:val>
                                        </p:tav>
                                        <p:tav tm="100000">
                                          <p:val>
                                            <p:fltVal val="0"/>
                                          </p:val>
                                        </p:tav>
                                      </p:tavLst>
                                    </p:anim>
                                    <p:animEffect transition="in" filter="fade">
                                      <p:cBhvr>
                                        <p:cTn id="33" dur="1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fltVal val="0"/>
                                          </p:val>
                                        </p:tav>
                                        <p:tav tm="100000">
                                          <p:val>
                                            <p:strVal val="#ppt_h"/>
                                          </p:val>
                                        </p:tav>
                                      </p:tavLst>
                                    </p:anim>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ppt_w</p:attrName>
                                        </p:attrNameLst>
                                      </p:cBhvr>
                                      <p:tavLst>
                                        <p:tav tm="0">
                                          <p:val>
                                            <p:fltVal val="0"/>
                                          </p:val>
                                        </p:tav>
                                        <p:tav tm="100000">
                                          <p:val>
                                            <p:strVal val="#ppt_w"/>
                                          </p:val>
                                        </p:tav>
                                      </p:tavLst>
                                    </p:anim>
                                    <p:anim calcmode="lin" valueType="num">
                                      <p:cBhvr>
                                        <p:cTn id="53" dur="500" fill="hold"/>
                                        <p:tgtEl>
                                          <p:spTgt spid="52"/>
                                        </p:tgtEl>
                                        <p:attrNameLst>
                                          <p:attrName>ppt_h</p:attrName>
                                        </p:attrNameLst>
                                      </p:cBhvr>
                                      <p:tavLst>
                                        <p:tav tm="0">
                                          <p:val>
                                            <p:fltVal val="0"/>
                                          </p:val>
                                        </p:tav>
                                        <p:tav tm="100000">
                                          <p:val>
                                            <p:strVal val="#ppt_h"/>
                                          </p:val>
                                        </p:tav>
                                      </p:tavLst>
                                    </p:anim>
                                    <p:animEffect transition="in" filter="fade">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fltVal val="0"/>
                                          </p:val>
                                        </p:tav>
                                        <p:tav tm="100000">
                                          <p:val>
                                            <p:strVal val="#ppt_h"/>
                                          </p:val>
                                        </p:tav>
                                      </p:tavLst>
                                    </p:anim>
                                    <p:animEffect transition="in" filter="fade">
                                      <p:cBhvr>
                                        <p:cTn id="68" dur="500"/>
                                        <p:tgtEl>
                                          <p:spTgt spid="1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p:cTn id="86" dur="1000" fill="hold"/>
                                        <p:tgtEl>
                                          <p:spTgt spid="24"/>
                                        </p:tgtEl>
                                        <p:attrNameLst>
                                          <p:attrName>ppt_w</p:attrName>
                                        </p:attrNameLst>
                                      </p:cBhvr>
                                      <p:tavLst>
                                        <p:tav tm="0">
                                          <p:val>
                                            <p:fltVal val="0"/>
                                          </p:val>
                                        </p:tav>
                                        <p:tav tm="100000">
                                          <p:val>
                                            <p:strVal val="#ppt_w"/>
                                          </p:val>
                                        </p:tav>
                                      </p:tavLst>
                                    </p:anim>
                                    <p:anim calcmode="lin" valueType="num">
                                      <p:cBhvr>
                                        <p:cTn id="87" dur="1000" fill="hold"/>
                                        <p:tgtEl>
                                          <p:spTgt spid="24"/>
                                        </p:tgtEl>
                                        <p:attrNameLst>
                                          <p:attrName>ppt_h</p:attrName>
                                        </p:attrNameLst>
                                      </p:cBhvr>
                                      <p:tavLst>
                                        <p:tav tm="0">
                                          <p:val>
                                            <p:fltVal val="0"/>
                                          </p:val>
                                        </p:tav>
                                        <p:tav tm="100000">
                                          <p:val>
                                            <p:strVal val="#ppt_h"/>
                                          </p:val>
                                        </p:tav>
                                      </p:tavLst>
                                    </p:anim>
                                    <p:anim calcmode="lin" valueType="num">
                                      <p:cBhvr>
                                        <p:cTn id="88" dur="1000" fill="hold"/>
                                        <p:tgtEl>
                                          <p:spTgt spid="24"/>
                                        </p:tgtEl>
                                        <p:attrNameLst>
                                          <p:attrName>style.rotation</p:attrName>
                                        </p:attrNameLst>
                                      </p:cBhvr>
                                      <p:tavLst>
                                        <p:tav tm="0">
                                          <p:val>
                                            <p:fltVal val="90"/>
                                          </p:val>
                                        </p:tav>
                                        <p:tav tm="100000">
                                          <p:val>
                                            <p:fltVal val="0"/>
                                          </p:val>
                                        </p:tav>
                                      </p:tavLst>
                                    </p:anim>
                                    <p:animEffect transition="in" filter="fade">
                                      <p:cBhvr>
                                        <p:cTn id="89" dur="1000"/>
                                        <p:tgtEl>
                                          <p:spTgt spid="24"/>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1000" fill="hold"/>
                                        <p:tgtEl>
                                          <p:spTgt spid="13"/>
                                        </p:tgtEl>
                                        <p:attrNameLst>
                                          <p:attrName>ppt_w</p:attrName>
                                        </p:attrNameLst>
                                      </p:cBhvr>
                                      <p:tavLst>
                                        <p:tav tm="0">
                                          <p:val>
                                            <p:fltVal val="0"/>
                                          </p:val>
                                        </p:tav>
                                        <p:tav tm="100000">
                                          <p:val>
                                            <p:strVal val="#ppt_w"/>
                                          </p:val>
                                        </p:tav>
                                      </p:tavLst>
                                    </p:anim>
                                    <p:anim calcmode="lin" valueType="num">
                                      <p:cBhvr>
                                        <p:cTn id="93" dur="1000" fill="hold"/>
                                        <p:tgtEl>
                                          <p:spTgt spid="13"/>
                                        </p:tgtEl>
                                        <p:attrNameLst>
                                          <p:attrName>ppt_h</p:attrName>
                                        </p:attrNameLst>
                                      </p:cBhvr>
                                      <p:tavLst>
                                        <p:tav tm="0">
                                          <p:val>
                                            <p:fltVal val="0"/>
                                          </p:val>
                                        </p:tav>
                                        <p:tav tm="100000">
                                          <p:val>
                                            <p:strVal val="#ppt_h"/>
                                          </p:val>
                                        </p:tav>
                                      </p:tavLst>
                                    </p:anim>
                                    <p:anim calcmode="lin" valueType="num">
                                      <p:cBhvr>
                                        <p:cTn id="94" dur="1000" fill="hold"/>
                                        <p:tgtEl>
                                          <p:spTgt spid="13"/>
                                        </p:tgtEl>
                                        <p:attrNameLst>
                                          <p:attrName>style.rotation</p:attrName>
                                        </p:attrNameLst>
                                      </p:cBhvr>
                                      <p:tavLst>
                                        <p:tav tm="0">
                                          <p:val>
                                            <p:fltVal val="90"/>
                                          </p:val>
                                        </p:tav>
                                        <p:tav tm="100000">
                                          <p:val>
                                            <p:fltVal val="0"/>
                                          </p:val>
                                        </p:tav>
                                      </p:tavLst>
                                    </p:anim>
                                    <p:animEffect transition="in" filter="fade">
                                      <p:cBhvr>
                                        <p:cTn id="95" dur="1000"/>
                                        <p:tgtEl>
                                          <p:spTgt spid="13"/>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 calcmode="lin" valueType="num">
                                      <p:cBhvr>
                                        <p:cTn id="100" dur="500" fill="hold"/>
                                        <p:tgtEl>
                                          <p:spTgt spid="10"/>
                                        </p:tgtEl>
                                        <p:attrNameLst>
                                          <p:attrName>ppt_w</p:attrName>
                                        </p:attrNameLst>
                                      </p:cBhvr>
                                      <p:tavLst>
                                        <p:tav tm="0">
                                          <p:val>
                                            <p:fltVal val="0"/>
                                          </p:val>
                                        </p:tav>
                                        <p:tav tm="100000">
                                          <p:val>
                                            <p:strVal val="#ppt_w"/>
                                          </p:val>
                                        </p:tav>
                                      </p:tavLst>
                                    </p:anim>
                                    <p:anim calcmode="lin" valueType="num">
                                      <p:cBhvr>
                                        <p:cTn id="101" dur="500" fill="hold"/>
                                        <p:tgtEl>
                                          <p:spTgt spid="10"/>
                                        </p:tgtEl>
                                        <p:attrNameLst>
                                          <p:attrName>ppt_h</p:attrName>
                                        </p:attrNameLst>
                                      </p:cBhvr>
                                      <p:tavLst>
                                        <p:tav tm="0">
                                          <p:val>
                                            <p:fltVal val="0"/>
                                          </p:val>
                                        </p:tav>
                                        <p:tav tm="100000">
                                          <p:val>
                                            <p:strVal val="#ppt_h"/>
                                          </p:val>
                                        </p:tav>
                                      </p:tavLst>
                                    </p:anim>
                                    <p:animEffect transition="in" filter="fade">
                                      <p:cBhvr>
                                        <p:cTn id="102" dur="500"/>
                                        <p:tgtEl>
                                          <p:spTgt spid="1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left)">
                                      <p:cBhvr>
                                        <p:cTn id="110" dur="500"/>
                                        <p:tgtEl>
                                          <p:spTgt spid="55"/>
                                        </p:tgtEl>
                                      </p:cBhvr>
                                    </p:animEffect>
                                  </p:childTnLst>
                                </p:cTn>
                              </p:par>
                              <p:par>
                                <p:cTn id="111" presetID="22" presetClass="entr" presetSubtype="8" fill="hold" nodeType="withEffect">
                                  <p:stCondLst>
                                    <p:cond delay="0"/>
                                  </p:stCondLst>
                                  <p:childTnLst>
                                    <p:set>
                                      <p:cBhvr>
                                        <p:cTn id="112" dur="1" fill="hold">
                                          <p:stCondLst>
                                            <p:cond delay="0"/>
                                          </p:stCondLst>
                                        </p:cTn>
                                        <p:tgtEl>
                                          <p:spTgt spid="42"/>
                                        </p:tgtEl>
                                        <p:attrNameLst>
                                          <p:attrName>style.visibility</p:attrName>
                                        </p:attrNameLst>
                                      </p:cBhvr>
                                      <p:to>
                                        <p:strVal val="visible"/>
                                      </p:to>
                                    </p:set>
                                    <p:animEffect transition="in" filter="wipe(left)">
                                      <p:cBhvr>
                                        <p:cTn id="113" dur="500"/>
                                        <p:tgtEl>
                                          <p:spTgt spid="42"/>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58"/>
                                        </p:tgtEl>
                                        <p:attrNameLst>
                                          <p:attrName>style.visibility</p:attrName>
                                        </p:attrNameLst>
                                      </p:cBhvr>
                                      <p:to>
                                        <p:strVal val="visible"/>
                                      </p:to>
                                    </p:set>
                                    <p:animEffect transition="in" filter="wipe(left)">
                                      <p:cBhvr>
                                        <p:cTn id="117" dur="500"/>
                                        <p:tgtEl>
                                          <p:spTgt spid="58"/>
                                        </p:tgtEl>
                                      </p:cBhvr>
                                    </p:animEffect>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wipe(left)">
                                      <p:cBhvr>
                                        <p:cTn id="121" dur="500"/>
                                        <p:tgtEl>
                                          <p:spTgt spid="59"/>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60"/>
                                        </p:tgtEl>
                                        <p:attrNameLst>
                                          <p:attrName>style.visibility</p:attrName>
                                        </p:attrNameLst>
                                      </p:cBhvr>
                                      <p:to>
                                        <p:strVal val="visible"/>
                                      </p:to>
                                    </p:set>
                                    <p:anim calcmode="lin" valueType="num">
                                      <p:cBhvr>
                                        <p:cTn id="126" dur="500" fill="hold"/>
                                        <p:tgtEl>
                                          <p:spTgt spid="60"/>
                                        </p:tgtEl>
                                        <p:attrNameLst>
                                          <p:attrName>ppt_w</p:attrName>
                                        </p:attrNameLst>
                                      </p:cBhvr>
                                      <p:tavLst>
                                        <p:tav tm="0">
                                          <p:val>
                                            <p:fltVal val="0"/>
                                          </p:val>
                                        </p:tav>
                                        <p:tav tm="100000">
                                          <p:val>
                                            <p:strVal val="#ppt_w"/>
                                          </p:val>
                                        </p:tav>
                                      </p:tavLst>
                                    </p:anim>
                                    <p:anim calcmode="lin" valueType="num">
                                      <p:cBhvr>
                                        <p:cTn id="127" dur="500" fill="hold"/>
                                        <p:tgtEl>
                                          <p:spTgt spid="60"/>
                                        </p:tgtEl>
                                        <p:attrNameLst>
                                          <p:attrName>ppt_h</p:attrName>
                                        </p:attrNameLst>
                                      </p:cBhvr>
                                      <p:tavLst>
                                        <p:tav tm="0">
                                          <p:val>
                                            <p:fltVal val="0"/>
                                          </p:val>
                                        </p:tav>
                                        <p:tav tm="100000">
                                          <p:val>
                                            <p:strVal val="#ppt_h"/>
                                          </p:val>
                                        </p:tav>
                                      </p:tavLst>
                                    </p:anim>
                                    <p:animEffect transition="in" filter="fade">
                                      <p:cBhvr>
                                        <p:cTn id="128" dur="500"/>
                                        <p:tgtEl>
                                          <p:spTgt spid="6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61">
                                            <p:txEl>
                                              <p:pRg st="0" end="0"/>
                                            </p:txEl>
                                          </p:spTgt>
                                        </p:tgtEl>
                                        <p:attrNameLst>
                                          <p:attrName>style.visibility</p:attrName>
                                        </p:attrNameLst>
                                      </p:cBhvr>
                                      <p:to>
                                        <p:strVal val="visible"/>
                                      </p:to>
                                    </p:set>
                                    <p:animEffect transition="in" filter="wipe(left)">
                                      <p:cBhvr>
                                        <p:cTn id="133" dur="500"/>
                                        <p:tgtEl>
                                          <p:spTgt spid="61">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61">
                                            <p:txEl>
                                              <p:pRg st="1" end="1"/>
                                            </p:txEl>
                                          </p:spTgt>
                                        </p:tgtEl>
                                        <p:attrNameLst>
                                          <p:attrName>style.visibility</p:attrName>
                                        </p:attrNameLst>
                                      </p:cBhvr>
                                      <p:to>
                                        <p:strVal val="visible"/>
                                      </p:to>
                                    </p:set>
                                    <p:animEffect transition="in" filter="wipe(left)">
                                      <p:cBhvr>
                                        <p:cTn id="138" dur="5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20" grpId="0" animBg="1"/>
      <p:bldP spid="24" grpId="0"/>
      <p:bldP spid="38" grpId="0" animBg="1"/>
      <p:bldP spid="51" grpId="0" animBg="1"/>
      <p:bldP spid="55" grpId="0" animBg="1"/>
      <p:bldP spid="58" grpId="0" autoUpdateAnimBg="0"/>
      <p:bldP spid="59" grpId="0" animBg="1"/>
      <p:bldP spid="60" grpId="0" animBg="1"/>
      <p:bldP spid="61" grpId="0" build="p" advAuto="2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Le phénomène physique</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50"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Avoir un objectif pour mesurer</a:t>
            </a:r>
            <a:endParaRPr lang="fr-FR" sz="1600" b="1" dirty="0">
              <a:solidFill>
                <a:srgbClr val="0000FF"/>
              </a:solidFill>
              <a:latin typeface="Comic Sans MS" pitchFamily="66" charset="0"/>
              <a:cs typeface="Arial" charset="0"/>
            </a:endParaRPr>
          </a:p>
        </p:txBody>
      </p:sp>
      <p:sp>
        <p:nvSpPr>
          <p:cNvPr id="51" name="Oval 85"/>
          <p:cNvSpPr>
            <a:spLocks noChangeArrowheads="1"/>
          </p:cNvSpPr>
          <p:nvPr/>
        </p:nvSpPr>
        <p:spPr bwMode="auto">
          <a:xfrm>
            <a:off x="1742707" y="465296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2</a:t>
            </a:r>
            <a:endParaRPr lang="fr-FR" sz="2400" b="1" dirty="0">
              <a:solidFill>
                <a:schemeClr val="bg1"/>
              </a:solidFill>
              <a:latin typeface="Arial" charset="0"/>
            </a:endParaRPr>
          </a:p>
        </p:txBody>
      </p:sp>
      <p:sp>
        <p:nvSpPr>
          <p:cNvPr id="52" name="ZoneTexte 51"/>
          <p:cNvSpPr txBox="1"/>
          <p:nvPr/>
        </p:nvSpPr>
        <p:spPr>
          <a:xfrm>
            <a:off x="2169746" y="4937126"/>
            <a:ext cx="7620000" cy="400110"/>
          </a:xfrm>
          <a:prstGeom prst="rect">
            <a:avLst/>
          </a:prstGeom>
          <a:noFill/>
        </p:spPr>
        <p:txBody>
          <a:bodyPr wrap="square" rtlCol="0">
            <a:spAutoFit/>
          </a:bodyPr>
          <a:lstStyle/>
          <a:p>
            <a:pPr>
              <a:buClr>
                <a:srgbClr val="FF0000"/>
              </a:buClr>
              <a:buSzPct val="120000"/>
            </a:pPr>
            <a:r>
              <a:rPr lang="fr-FR" sz="2000" b="1" dirty="0" smtClean="0"/>
              <a:t>Identifier le phénomène physique mis en œuvre. </a:t>
            </a:r>
            <a:endParaRPr lang="fr-FR" sz="2000" dirty="0"/>
          </a:p>
        </p:txBody>
      </p:sp>
      <p:sp>
        <p:nvSpPr>
          <p:cNvPr id="55" name="Text Box 4"/>
          <p:cNvSpPr txBox="1">
            <a:spLocks noChangeArrowheads="1"/>
          </p:cNvSpPr>
          <p:nvPr/>
        </p:nvSpPr>
        <p:spPr bwMode="auto">
          <a:xfrm>
            <a:off x="2625236" y="2595747"/>
            <a:ext cx="1201310" cy="51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solidFill>
                  <a:schemeClr val="bg1"/>
                </a:solidFill>
                <a:latin typeface="Arial" charset="0"/>
              </a:rPr>
              <a:t>Domaine du réel</a:t>
            </a:r>
          </a:p>
        </p:txBody>
      </p:sp>
      <p:grpSp>
        <p:nvGrpSpPr>
          <p:cNvPr id="56" name="Groupe 73"/>
          <p:cNvGrpSpPr>
            <a:grpSpLocks/>
          </p:cNvGrpSpPr>
          <p:nvPr/>
        </p:nvGrpSpPr>
        <p:grpSpPr bwMode="auto">
          <a:xfrm>
            <a:off x="2660282" y="2889251"/>
            <a:ext cx="5822950" cy="1338263"/>
            <a:chOff x="2020888" y="3500438"/>
            <a:chExt cx="5822950" cy="1338262"/>
          </a:xfrm>
        </p:grpSpPr>
        <p:sp>
          <p:nvSpPr>
            <p:cNvPr id="57" name="Oval 7"/>
            <p:cNvSpPr>
              <a:spLocks noChangeArrowheads="1"/>
            </p:cNvSpPr>
            <p:nvPr/>
          </p:nvSpPr>
          <p:spPr bwMode="auto">
            <a:xfrm>
              <a:off x="2020888" y="3500438"/>
              <a:ext cx="5822950" cy="1338262"/>
            </a:xfrm>
            <a:prstGeom prst="ellipse">
              <a:avLst/>
            </a:prstGeom>
            <a:solidFill>
              <a:srgbClr val="FFFF99"/>
            </a:solidFill>
            <a:ln w="12700">
              <a:solidFill>
                <a:schemeClr val="tx1"/>
              </a:solidFill>
              <a:round/>
              <a:headEnd/>
              <a:tailEnd/>
            </a:ln>
          </p:spPr>
          <p:txBody>
            <a:bodyPr wrap="none" anchor="ctr"/>
            <a:lstStyle/>
            <a:p>
              <a:endParaRPr lang="fr-FR"/>
            </a:p>
          </p:txBody>
        </p:sp>
        <p:sp>
          <p:nvSpPr>
            <p:cNvPr id="58" name="Text Box 28"/>
            <p:cNvSpPr txBox="1">
              <a:spLocks noChangeArrowheads="1"/>
            </p:cNvSpPr>
            <p:nvPr/>
          </p:nvSpPr>
          <p:spPr bwMode="auto">
            <a:xfrm>
              <a:off x="2082801" y="3879850"/>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600" dirty="0">
                  <a:latin typeface="Arial" charset="0"/>
                </a:rPr>
                <a:t>Domaine de mesure</a:t>
              </a:r>
            </a:p>
          </p:txBody>
        </p:sp>
      </p:grpSp>
      <p:grpSp>
        <p:nvGrpSpPr>
          <p:cNvPr id="59" name="Groupe 58"/>
          <p:cNvGrpSpPr/>
          <p:nvPr/>
        </p:nvGrpSpPr>
        <p:grpSpPr>
          <a:xfrm>
            <a:off x="3798520" y="3108325"/>
            <a:ext cx="4071937" cy="927101"/>
            <a:chOff x="3584575" y="2836862"/>
            <a:chExt cx="4071937" cy="927101"/>
          </a:xfrm>
        </p:grpSpPr>
        <p:sp>
          <p:nvSpPr>
            <p:cNvPr id="60" name="Rectangle 278" descr="Sphères"/>
            <p:cNvSpPr>
              <a:spLocks noChangeArrowheads="1"/>
            </p:cNvSpPr>
            <p:nvPr/>
          </p:nvSpPr>
          <p:spPr bwMode="auto">
            <a:xfrm>
              <a:off x="3584575" y="2836862"/>
              <a:ext cx="3881437" cy="874713"/>
            </a:xfrm>
            <a:prstGeom prst="rect">
              <a:avLst/>
            </a:prstGeom>
            <a:pattFill prst="pct20">
              <a:fgClr>
                <a:schemeClr val="accent1"/>
              </a:fgClr>
              <a:bgClr>
                <a:schemeClr val="bg1"/>
              </a:bgClr>
            </a:pattFill>
            <a:ln w="12700">
              <a:solidFill>
                <a:schemeClr val="tx1"/>
              </a:solidFill>
              <a:miter lim="800000"/>
              <a:headEnd/>
              <a:tailEnd/>
            </a:ln>
          </p:spPr>
          <p:txBody>
            <a:bodyPr wrap="none" anchor="ctr"/>
            <a:lstStyle/>
            <a:p>
              <a:endParaRPr lang="fr-FR"/>
            </a:p>
          </p:txBody>
        </p:sp>
        <p:sp>
          <p:nvSpPr>
            <p:cNvPr id="61" name="Text Box 279" descr="20 %"/>
            <p:cNvSpPr txBox="1">
              <a:spLocks noChangeArrowheads="1"/>
            </p:cNvSpPr>
            <p:nvPr/>
          </p:nvSpPr>
          <p:spPr bwMode="auto">
            <a:xfrm>
              <a:off x="5961062" y="3489326"/>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cs typeface="Times New Roman" pitchFamily="18" charset="0"/>
                </a:rPr>
                <a:t>Domaine de validité</a:t>
              </a:r>
            </a:p>
          </p:txBody>
        </p:sp>
      </p:grpSp>
      <p:sp>
        <p:nvSpPr>
          <p:cNvPr id="62" name="Rectangle 280"/>
          <p:cNvSpPr>
            <a:spLocks noChangeArrowheads="1"/>
          </p:cNvSpPr>
          <p:nvPr/>
        </p:nvSpPr>
        <p:spPr bwMode="auto">
          <a:xfrm>
            <a:off x="3855670" y="3209926"/>
            <a:ext cx="1906587" cy="655638"/>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63" name="Rectangle 281"/>
          <p:cNvSpPr>
            <a:spLocks noChangeArrowheads="1"/>
          </p:cNvSpPr>
          <p:nvPr/>
        </p:nvSpPr>
        <p:spPr bwMode="auto">
          <a:xfrm>
            <a:off x="4050932" y="3235326"/>
            <a:ext cx="1681163" cy="598488"/>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64" name="Text Box 284"/>
          <p:cNvSpPr txBox="1">
            <a:spLocks noChangeArrowheads="1"/>
          </p:cNvSpPr>
          <p:nvPr/>
        </p:nvSpPr>
        <p:spPr bwMode="auto">
          <a:xfrm>
            <a:off x="3982670" y="3201989"/>
            <a:ext cx="741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latin typeface="Arial" charset="0"/>
              </a:rPr>
              <a:t>Extérieur</a:t>
            </a:r>
          </a:p>
        </p:txBody>
      </p:sp>
      <p:sp>
        <p:nvSpPr>
          <p:cNvPr id="65" name="Text Box 298"/>
          <p:cNvSpPr txBox="1">
            <a:spLocks noChangeArrowheads="1"/>
          </p:cNvSpPr>
          <p:nvPr/>
        </p:nvSpPr>
        <p:spPr bwMode="auto">
          <a:xfrm>
            <a:off x="3969970" y="3651251"/>
            <a:ext cx="704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000" dirty="0"/>
              <a:t>Excitateur</a:t>
            </a:r>
          </a:p>
        </p:txBody>
      </p:sp>
      <p:grpSp>
        <p:nvGrpSpPr>
          <p:cNvPr id="66" name="Groupe 68"/>
          <p:cNvGrpSpPr>
            <a:grpSpLocks/>
          </p:cNvGrpSpPr>
          <p:nvPr/>
        </p:nvGrpSpPr>
        <p:grpSpPr bwMode="auto">
          <a:xfrm>
            <a:off x="4679582" y="3249614"/>
            <a:ext cx="1116013" cy="546100"/>
            <a:chOff x="4040188" y="3860803"/>
            <a:chExt cx="1116022" cy="546097"/>
          </a:xfrm>
        </p:grpSpPr>
        <p:sp>
          <p:nvSpPr>
            <p:cNvPr id="67" name="Rectangle 282"/>
            <p:cNvSpPr>
              <a:spLocks noChangeArrowheads="1"/>
            </p:cNvSpPr>
            <p:nvPr/>
          </p:nvSpPr>
          <p:spPr bwMode="auto">
            <a:xfrm>
              <a:off x="4040188" y="3879850"/>
              <a:ext cx="1012825" cy="527050"/>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68" name="Text Box 283"/>
            <p:cNvSpPr txBox="1">
              <a:spLocks noChangeArrowheads="1"/>
            </p:cNvSpPr>
            <p:nvPr/>
          </p:nvSpPr>
          <p:spPr bwMode="auto">
            <a:xfrm>
              <a:off x="4144973" y="3860803"/>
              <a:ext cx="1011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solidFill>
                    <a:schemeClr val="bg1"/>
                  </a:solidFill>
                  <a:latin typeface="Arial" charset="0"/>
                </a:rPr>
                <a:t>Produit</a:t>
              </a:r>
            </a:p>
          </p:txBody>
        </p:sp>
      </p:grpSp>
      <p:sp>
        <p:nvSpPr>
          <p:cNvPr id="69" name="Freeform 299"/>
          <p:cNvSpPr>
            <a:spLocks/>
          </p:cNvSpPr>
          <p:nvPr/>
        </p:nvSpPr>
        <p:spPr bwMode="auto">
          <a:xfrm>
            <a:off x="4060457" y="3459164"/>
            <a:ext cx="738188" cy="252412"/>
          </a:xfrm>
          <a:custGeom>
            <a:avLst/>
            <a:gdLst>
              <a:gd name="T0" fmla="*/ 0 w 465"/>
              <a:gd name="T1" fmla="*/ 2147483647 h 159"/>
              <a:gd name="T2" fmla="*/ 2147483647 w 465"/>
              <a:gd name="T3" fmla="*/ 2147483647 h 159"/>
              <a:gd name="T4" fmla="*/ 2147483647 w 465"/>
              <a:gd name="T5" fmla="*/ 2147483647 h 159"/>
              <a:gd name="T6" fmla="*/ 2147483647 w 465"/>
              <a:gd name="T7" fmla="*/ 0 h 159"/>
              <a:gd name="T8" fmla="*/ 2147483647 w 465"/>
              <a:gd name="T9" fmla="*/ 2147483647 h 159"/>
              <a:gd name="T10" fmla="*/ 2147483647 w 465"/>
              <a:gd name="T11" fmla="*/ 2147483647 h 159"/>
              <a:gd name="T12" fmla="*/ 2147483647 w 465"/>
              <a:gd name="T13" fmla="*/ 2147483647 h 159"/>
              <a:gd name="T14" fmla="*/ 0 60000 65536"/>
              <a:gd name="T15" fmla="*/ 0 60000 65536"/>
              <a:gd name="T16" fmla="*/ 0 60000 65536"/>
              <a:gd name="T17" fmla="*/ 0 60000 65536"/>
              <a:gd name="T18" fmla="*/ 0 60000 65536"/>
              <a:gd name="T19" fmla="*/ 0 60000 65536"/>
              <a:gd name="T20" fmla="*/ 0 60000 65536"/>
              <a:gd name="T21" fmla="*/ 0 w 465"/>
              <a:gd name="T22" fmla="*/ 0 h 159"/>
              <a:gd name="T23" fmla="*/ 465 w 4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159">
                <a:moveTo>
                  <a:pt x="0" y="78"/>
                </a:moveTo>
                <a:lnTo>
                  <a:pt x="48" y="3"/>
                </a:lnTo>
                <a:lnTo>
                  <a:pt x="138" y="159"/>
                </a:lnTo>
                <a:lnTo>
                  <a:pt x="230" y="0"/>
                </a:lnTo>
                <a:lnTo>
                  <a:pt x="322" y="159"/>
                </a:lnTo>
                <a:lnTo>
                  <a:pt x="378" y="62"/>
                </a:lnTo>
                <a:lnTo>
                  <a:pt x="465" y="6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grpSp>
        <p:nvGrpSpPr>
          <p:cNvPr id="70" name="Groupe 69"/>
          <p:cNvGrpSpPr>
            <a:grpSpLocks/>
          </p:cNvGrpSpPr>
          <p:nvPr/>
        </p:nvGrpSpPr>
        <p:grpSpPr bwMode="auto">
          <a:xfrm>
            <a:off x="4717682" y="3486151"/>
            <a:ext cx="1017588" cy="285750"/>
            <a:chOff x="4078288" y="4097338"/>
            <a:chExt cx="1017587" cy="285750"/>
          </a:xfrm>
        </p:grpSpPr>
        <p:sp>
          <p:nvSpPr>
            <p:cNvPr id="71" name="Rectangle 295"/>
            <p:cNvSpPr>
              <a:spLocks noChangeArrowheads="1"/>
            </p:cNvSpPr>
            <p:nvPr/>
          </p:nvSpPr>
          <p:spPr bwMode="auto">
            <a:xfrm>
              <a:off x="4157663" y="4097338"/>
              <a:ext cx="868362" cy="28257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72" name="Text Box 296"/>
            <p:cNvSpPr txBox="1">
              <a:spLocks noChangeArrowheads="1"/>
            </p:cNvSpPr>
            <p:nvPr/>
          </p:nvSpPr>
          <p:spPr bwMode="auto">
            <a:xfrm>
              <a:off x="4078288" y="4108450"/>
              <a:ext cx="1017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Phénomène</a:t>
              </a:r>
            </a:p>
          </p:txBody>
        </p:sp>
      </p:grpSp>
      <p:sp>
        <p:nvSpPr>
          <p:cNvPr id="73" name="Text Box 297"/>
          <p:cNvSpPr txBox="1">
            <a:spLocks noChangeArrowheads="1"/>
          </p:cNvSpPr>
          <p:nvPr/>
        </p:nvSpPr>
        <p:spPr bwMode="auto">
          <a:xfrm rot="16200000">
            <a:off x="3503244" y="3402014"/>
            <a:ext cx="855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dirty="0">
                <a:solidFill>
                  <a:schemeClr val="bg1"/>
                </a:solidFill>
                <a:latin typeface="Arial" charset="0"/>
              </a:rPr>
              <a:t>Maquette</a:t>
            </a:r>
          </a:p>
        </p:txBody>
      </p:sp>
      <p:sp>
        <p:nvSpPr>
          <p:cNvPr id="88" name="Oval 92"/>
          <p:cNvSpPr>
            <a:spLocks noChangeArrowheads="1"/>
          </p:cNvSpPr>
          <p:nvPr/>
        </p:nvSpPr>
        <p:spPr bwMode="auto">
          <a:xfrm>
            <a:off x="4828807" y="370046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a:solidFill>
                  <a:schemeClr val="bg1"/>
                </a:solidFill>
                <a:latin typeface="Arial" charset="0"/>
              </a:rPr>
              <a:t>2</a:t>
            </a:r>
          </a:p>
        </p:txBody>
      </p:sp>
      <p:grpSp>
        <p:nvGrpSpPr>
          <p:cNvPr id="91" name="Groupe 90"/>
          <p:cNvGrpSpPr/>
          <p:nvPr/>
        </p:nvGrpSpPr>
        <p:grpSpPr>
          <a:xfrm>
            <a:off x="6708407" y="3282944"/>
            <a:ext cx="2266157" cy="473075"/>
            <a:chOff x="6494462" y="3011481"/>
            <a:chExt cx="2266157" cy="473075"/>
          </a:xfrm>
        </p:grpSpPr>
        <p:sp>
          <p:nvSpPr>
            <p:cNvPr id="92" name="Line 286"/>
            <p:cNvSpPr>
              <a:spLocks noChangeShapeType="1"/>
            </p:cNvSpPr>
            <p:nvPr/>
          </p:nvSpPr>
          <p:spPr bwMode="auto">
            <a:xfrm flipH="1">
              <a:off x="6494462" y="3245639"/>
              <a:ext cx="182563"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93" name="Groupe 71"/>
            <p:cNvGrpSpPr>
              <a:grpSpLocks/>
            </p:cNvGrpSpPr>
            <p:nvPr/>
          </p:nvGrpSpPr>
          <p:grpSpPr bwMode="auto">
            <a:xfrm>
              <a:off x="6662737" y="3011481"/>
              <a:ext cx="2097882" cy="473075"/>
              <a:chOff x="6230938" y="3827463"/>
              <a:chExt cx="2098672" cy="473075"/>
            </a:xfrm>
          </p:grpSpPr>
          <p:sp>
            <p:nvSpPr>
              <p:cNvPr id="94" name="Rectangle 143"/>
              <p:cNvSpPr>
                <a:spLocks noChangeArrowheads="1"/>
              </p:cNvSpPr>
              <p:nvPr/>
            </p:nvSpPr>
            <p:spPr bwMode="auto">
              <a:xfrm>
                <a:off x="7208042" y="3925892"/>
                <a:ext cx="1121567"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grpSp>
            <p:nvGrpSpPr>
              <p:cNvPr id="95" name="Group 287"/>
              <p:cNvGrpSpPr>
                <a:grpSpLocks/>
              </p:cNvGrpSpPr>
              <p:nvPr/>
            </p:nvGrpSpPr>
            <p:grpSpPr bwMode="auto">
              <a:xfrm>
                <a:off x="6230938" y="3827463"/>
                <a:ext cx="792162" cy="473075"/>
                <a:chOff x="3458" y="1320"/>
                <a:chExt cx="481" cy="298"/>
              </a:xfrm>
            </p:grpSpPr>
            <p:sp>
              <p:nvSpPr>
                <p:cNvPr id="97" name="Rectangle 288"/>
                <p:cNvSpPr>
                  <a:spLocks noChangeArrowheads="1"/>
                </p:cNvSpPr>
                <p:nvPr/>
              </p:nvSpPr>
              <p:spPr bwMode="auto">
                <a:xfrm>
                  <a:off x="3464" y="1320"/>
                  <a:ext cx="471" cy="298"/>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98" name="Text Box 289"/>
                <p:cNvSpPr txBox="1">
                  <a:spLocks noChangeArrowheads="1"/>
                </p:cNvSpPr>
                <p:nvPr/>
              </p:nvSpPr>
              <p:spPr bwMode="auto">
                <a:xfrm>
                  <a:off x="3458" y="1373"/>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grpSp>
          <p:sp>
            <p:nvSpPr>
              <p:cNvPr id="96" name="Line 127"/>
              <p:cNvSpPr>
                <a:spLocks noChangeShapeType="1"/>
              </p:cNvSpPr>
              <p:nvPr/>
            </p:nvSpPr>
            <p:spPr bwMode="auto">
              <a:xfrm>
                <a:off x="7017542" y="4070355"/>
                <a:ext cx="131206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100" name="Line 292"/>
          <p:cNvSpPr>
            <a:spLocks noChangeShapeType="1"/>
          </p:cNvSpPr>
          <p:nvPr/>
        </p:nvSpPr>
        <p:spPr bwMode="auto">
          <a:xfrm flipH="1">
            <a:off x="5760670" y="3517102"/>
            <a:ext cx="15398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101" name="Groupe 100"/>
          <p:cNvGrpSpPr/>
          <p:nvPr/>
        </p:nvGrpSpPr>
        <p:grpSpPr>
          <a:xfrm>
            <a:off x="5798770" y="3266277"/>
            <a:ext cx="1068387" cy="508000"/>
            <a:chOff x="5584825" y="2994814"/>
            <a:chExt cx="1068387" cy="508000"/>
          </a:xfrm>
        </p:grpSpPr>
        <p:sp>
          <p:nvSpPr>
            <p:cNvPr id="102" name="Rectangle 291"/>
            <p:cNvSpPr>
              <a:spLocks noChangeArrowheads="1"/>
            </p:cNvSpPr>
            <p:nvPr/>
          </p:nvSpPr>
          <p:spPr bwMode="auto">
            <a:xfrm>
              <a:off x="5692775" y="3029739"/>
              <a:ext cx="850900" cy="473075"/>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103" name="Text Box 293"/>
            <p:cNvSpPr txBox="1">
              <a:spLocks noChangeArrowheads="1"/>
            </p:cNvSpPr>
            <p:nvPr/>
          </p:nvSpPr>
          <p:spPr bwMode="auto">
            <a:xfrm>
              <a:off x="5584825" y="2994814"/>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900" b="1" dirty="0">
                  <a:latin typeface="Arial" charset="0"/>
                </a:rPr>
                <a:t>Capteur + conditionneur</a:t>
              </a:r>
            </a:p>
          </p:txBody>
        </p:sp>
      </p:grpSp>
      <p:sp>
        <p:nvSpPr>
          <p:cNvPr id="104" name="Rectangle 103"/>
          <p:cNvSpPr/>
          <p:nvPr/>
        </p:nvSpPr>
        <p:spPr>
          <a:xfrm>
            <a:off x="5936088" y="3605209"/>
            <a:ext cx="792163" cy="142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b="1" dirty="0">
                <a:solidFill>
                  <a:schemeClr val="tx1"/>
                </a:solidFill>
                <a:ea typeface="Arial" charset="0"/>
                <a:cs typeface="Arial" charset="0"/>
              </a:rPr>
              <a:t>mesure</a:t>
            </a:r>
          </a:p>
        </p:txBody>
      </p:sp>
    </p:spTree>
    <p:extLst>
      <p:ext uri="{BB962C8B-B14F-4D97-AF65-F5344CB8AC3E}">
        <p14:creationId xmlns:p14="http://schemas.microsoft.com/office/powerpoint/2010/main" val="1672665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2">
                                            <p:txEl>
                                              <p:pRg st="0" end="0"/>
                                            </p:txEl>
                                          </p:spTgt>
                                        </p:tgtEl>
                                        <p:attrNameLst>
                                          <p:attrName>style.visibility</p:attrName>
                                        </p:attrNameLst>
                                      </p:cBhvr>
                                      <p:to>
                                        <p:strVal val="visible"/>
                                      </p:to>
                                    </p:set>
                                    <p:animEffect transition="in" filter="wipe(left)">
                                      <p:cBhvr>
                                        <p:cTn id="23" dur="500"/>
                                        <p:tgtEl>
                                          <p:spTgt spid="52">
                                            <p:txEl>
                                              <p:pRg st="0" end="0"/>
                                            </p:txEl>
                                          </p:spTgt>
                                        </p:tgtEl>
                                      </p:cBhvr>
                                    </p:animEffect>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p:cTn id="27" dur="1000" fill="hold"/>
                                        <p:tgtEl>
                                          <p:spTgt spid="56"/>
                                        </p:tgtEl>
                                        <p:attrNameLst>
                                          <p:attrName>ppt_w</p:attrName>
                                        </p:attrNameLst>
                                      </p:cBhvr>
                                      <p:tavLst>
                                        <p:tav tm="0">
                                          <p:val>
                                            <p:fltVal val="0"/>
                                          </p:val>
                                        </p:tav>
                                        <p:tav tm="100000">
                                          <p:val>
                                            <p:strVal val="#ppt_w"/>
                                          </p:val>
                                        </p:tav>
                                      </p:tavLst>
                                    </p:anim>
                                    <p:anim calcmode="lin" valueType="num">
                                      <p:cBhvr>
                                        <p:cTn id="28" dur="1000" fill="hold"/>
                                        <p:tgtEl>
                                          <p:spTgt spid="56"/>
                                        </p:tgtEl>
                                        <p:attrNameLst>
                                          <p:attrName>ppt_h</p:attrName>
                                        </p:attrNameLst>
                                      </p:cBhvr>
                                      <p:tavLst>
                                        <p:tav tm="0">
                                          <p:val>
                                            <p:fltVal val="0"/>
                                          </p:val>
                                        </p:tav>
                                        <p:tav tm="100000">
                                          <p:val>
                                            <p:strVal val="#ppt_h"/>
                                          </p:val>
                                        </p:tav>
                                      </p:tavLst>
                                    </p:anim>
                                    <p:anim calcmode="lin" valueType="num">
                                      <p:cBhvr>
                                        <p:cTn id="29" dur="1000" fill="hold"/>
                                        <p:tgtEl>
                                          <p:spTgt spid="56"/>
                                        </p:tgtEl>
                                        <p:attrNameLst>
                                          <p:attrName>style.rotation</p:attrName>
                                        </p:attrNameLst>
                                      </p:cBhvr>
                                      <p:tavLst>
                                        <p:tav tm="0">
                                          <p:val>
                                            <p:fltVal val="90"/>
                                          </p:val>
                                        </p:tav>
                                        <p:tav tm="100000">
                                          <p:val>
                                            <p:fltVal val="0"/>
                                          </p:val>
                                        </p:tav>
                                      </p:tavLst>
                                    </p:anim>
                                    <p:animEffect transition="in" filter="fade">
                                      <p:cBhvr>
                                        <p:cTn id="30" dur="10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p:cTn id="35" dur="500" fill="hold"/>
                                        <p:tgtEl>
                                          <p:spTgt spid="70"/>
                                        </p:tgtEl>
                                        <p:attrNameLst>
                                          <p:attrName>ppt_w</p:attrName>
                                        </p:attrNameLst>
                                      </p:cBhvr>
                                      <p:tavLst>
                                        <p:tav tm="0">
                                          <p:val>
                                            <p:fltVal val="0"/>
                                          </p:val>
                                        </p:tav>
                                        <p:tav tm="100000">
                                          <p:val>
                                            <p:strVal val="#ppt_w"/>
                                          </p:val>
                                        </p:tav>
                                      </p:tavLst>
                                    </p:anim>
                                    <p:anim calcmode="lin" valueType="num">
                                      <p:cBhvr>
                                        <p:cTn id="36" dur="500" fill="hold"/>
                                        <p:tgtEl>
                                          <p:spTgt spid="70"/>
                                        </p:tgtEl>
                                        <p:attrNameLst>
                                          <p:attrName>ppt_h</p:attrName>
                                        </p:attrNameLst>
                                      </p:cBhvr>
                                      <p:tavLst>
                                        <p:tav tm="0">
                                          <p:val>
                                            <p:fltVal val="0"/>
                                          </p:val>
                                        </p:tav>
                                        <p:tav tm="100000">
                                          <p:val>
                                            <p:strVal val="#ppt_h"/>
                                          </p:val>
                                        </p:tav>
                                      </p:tavLst>
                                    </p:anim>
                                    <p:animEffect transition="in" filter="fade">
                                      <p:cBhvr>
                                        <p:cTn id="37" dur="500"/>
                                        <p:tgtEl>
                                          <p:spTgt spid="70"/>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88"/>
                                        </p:tgtEl>
                                        <p:attrNameLst>
                                          <p:attrName>style.visibility</p:attrName>
                                        </p:attrNameLst>
                                      </p:cBhvr>
                                      <p:to>
                                        <p:strVal val="visible"/>
                                      </p:to>
                                    </p:set>
                                    <p:anim calcmode="lin" valueType="num">
                                      <p:cBhvr>
                                        <p:cTn id="41" dur="500" fill="hold"/>
                                        <p:tgtEl>
                                          <p:spTgt spid="88"/>
                                        </p:tgtEl>
                                        <p:attrNameLst>
                                          <p:attrName>ppt_w</p:attrName>
                                        </p:attrNameLst>
                                      </p:cBhvr>
                                      <p:tavLst>
                                        <p:tav tm="0">
                                          <p:val>
                                            <p:fltVal val="0"/>
                                          </p:val>
                                        </p:tav>
                                        <p:tav tm="100000">
                                          <p:val>
                                            <p:strVal val="#ppt_w"/>
                                          </p:val>
                                        </p:tav>
                                      </p:tavLst>
                                    </p:anim>
                                    <p:anim calcmode="lin" valueType="num">
                                      <p:cBhvr>
                                        <p:cTn id="42" dur="500" fill="hold"/>
                                        <p:tgtEl>
                                          <p:spTgt spid="88"/>
                                        </p:tgtEl>
                                        <p:attrNameLst>
                                          <p:attrName>ppt_h</p:attrName>
                                        </p:attrNameLst>
                                      </p:cBhvr>
                                      <p:tavLst>
                                        <p:tav tm="0">
                                          <p:val>
                                            <p:fltVal val="0"/>
                                          </p:val>
                                        </p:tav>
                                        <p:tav tm="100000">
                                          <p:val>
                                            <p:strVal val="#ppt_h"/>
                                          </p:val>
                                        </p:tav>
                                      </p:tavLst>
                                    </p:anim>
                                    <p:animEffect transition="in" filter="fade">
                                      <p:cBhvr>
                                        <p:cTn id="43" dur="500"/>
                                        <p:tgtEl>
                                          <p:spTgt spid="88"/>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01"/>
                                        </p:tgtEl>
                                        <p:attrNameLst>
                                          <p:attrName>style.visibility</p:attrName>
                                        </p:attrNameLst>
                                      </p:cBhvr>
                                      <p:to>
                                        <p:strVal val="visible"/>
                                      </p:to>
                                    </p:set>
                                    <p:anim calcmode="lin" valueType="num">
                                      <p:cBhvr>
                                        <p:cTn id="48" dur="500" fill="hold"/>
                                        <p:tgtEl>
                                          <p:spTgt spid="101"/>
                                        </p:tgtEl>
                                        <p:attrNameLst>
                                          <p:attrName>ppt_w</p:attrName>
                                        </p:attrNameLst>
                                      </p:cBhvr>
                                      <p:tavLst>
                                        <p:tav tm="0">
                                          <p:val>
                                            <p:fltVal val="0"/>
                                          </p:val>
                                        </p:tav>
                                        <p:tav tm="100000">
                                          <p:val>
                                            <p:strVal val="#ppt_w"/>
                                          </p:val>
                                        </p:tav>
                                      </p:tavLst>
                                    </p:anim>
                                    <p:anim calcmode="lin" valueType="num">
                                      <p:cBhvr>
                                        <p:cTn id="49" dur="500" fill="hold"/>
                                        <p:tgtEl>
                                          <p:spTgt spid="101"/>
                                        </p:tgtEl>
                                        <p:attrNameLst>
                                          <p:attrName>ppt_h</p:attrName>
                                        </p:attrNameLst>
                                      </p:cBhvr>
                                      <p:tavLst>
                                        <p:tav tm="0">
                                          <p:val>
                                            <p:fltVal val="0"/>
                                          </p:val>
                                        </p:tav>
                                        <p:tav tm="100000">
                                          <p:val>
                                            <p:strVal val="#ppt_h"/>
                                          </p:val>
                                        </p:tav>
                                      </p:tavLst>
                                    </p:anim>
                                    <p:animEffect transition="in" filter="fade">
                                      <p:cBhvr>
                                        <p:cTn id="50" dur="500"/>
                                        <p:tgtEl>
                                          <p:spTgt spid="10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p:cTn id="55" dur="500" fill="hold"/>
                                        <p:tgtEl>
                                          <p:spTgt spid="66"/>
                                        </p:tgtEl>
                                        <p:attrNameLst>
                                          <p:attrName>ppt_w</p:attrName>
                                        </p:attrNameLst>
                                      </p:cBhvr>
                                      <p:tavLst>
                                        <p:tav tm="0">
                                          <p:val>
                                            <p:fltVal val="0"/>
                                          </p:val>
                                        </p:tav>
                                        <p:tav tm="100000">
                                          <p:val>
                                            <p:strVal val="#ppt_w"/>
                                          </p:val>
                                        </p:tav>
                                      </p:tavLst>
                                    </p:anim>
                                    <p:anim calcmode="lin" valueType="num">
                                      <p:cBhvr>
                                        <p:cTn id="56" dur="500" fill="hold"/>
                                        <p:tgtEl>
                                          <p:spTgt spid="66"/>
                                        </p:tgtEl>
                                        <p:attrNameLst>
                                          <p:attrName>ppt_h</p:attrName>
                                        </p:attrNameLst>
                                      </p:cBhvr>
                                      <p:tavLst>
                                        <p:tav tm="0">
                                          <p:val>
                                            <p:fltVal val="0"/>
                                          </p:val>
                                        </p:tav>
                                        <p:tav tm="100000">
                                          <p:val>
                                            <p:strVal val="#ppt_h"/>
                                          </p:val>
                                        </p:tav>
                                      </p:tavLst>
                                    </p:anim>
                                    <p:animEffect transition="in" filter="fade">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p:cTn id="62" dur="500" fill="hold"/>
                                        <p:tgtEl>
                                          <p:spTgt spid="64"/>
                                        </p:tgtEl>
                                        <p:attrNameLst>
                                          <p:attrName>ppt_w</p:attrName>
                                        </p:attrNameLst>
                                      </p:cBhvr>
                                      <p:tavLst>
                                        <p:tav tm="0">
                                          <p:val>
                                            <p:fltVal val="0"/>
                                          </p:val>
                                        </p:tav>
                                        <p:tav tm="100000">
                                          <p:val>
                                            <p:strVal val="#ppt_w"/>
                                          </p:val>
                                        </p:tav>
                                      </p:tavLst>
                                    </p:anim>
                                    <p:anim calcmode="lin" valueType="num">
                                      <p:cBhvr>
                                        <p:cTn id="63" dur="500" fill="hold"/>
                                        <p:tgtEl>
                                          <p:spTgt spid="64"/>
                                        </p:tgtEl>
                                        <p:attrNameLst>
                                          <p:attrName>ppt_h</p:attrName>
                                        </p:attrNameLst>
                                      </p:cBhvr>
                                      <p:tavLst>
                                        <p:tav tm="0">
                                          <p:val>
                                            <p:fltVal val="0"/>
                                          </p:val>
                                        </p:tav>
                                        <p:tav tm="100000">
                                          <p:val>
                                            <p:strVal val="#ppt_h"/>
                                          </p:val>
                                        </p:tav>
                                      </p:tavLst>
                                    </p:anim>
                                    <p:animEffect transition="in" filter="fade">
                                      <p:cBhvr>
                                        <p:cTn id="64" dur="500"/>
                                        <p:tgtEl>
                                          <p:spTgt spid="6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p:cTn id="67" dur="500" fill="hold"/>
                                        <p:tgtEl>
                                          <p:spTgt spid="63"/>
                                        </p:tgtEl>
                                        <p:attrNameLst>
                                          <p:attrName>ppt_w</p:attrName>
                                        </p:attrNameLst>
                                      </p:cBhvr>
                                      <p:tavLst>
                                        <p:tav tm="0">
                                          <p:val>
                                            <p:fltVal val="0"/>
                                          </p:val>
                                        </p:tav>
                                        <p:tav tm="100000">
                                          <p:val>
                                            <p:strVal val="#ppt_w"/>
                                          </p:val>
                                        </p:tav>
                                      </p:tavLst>
                                    </p:anim>
                                    <p:anim calcmode="lin" valueType="num">
                                      <p:cBhvr>
                                        <p:cTn id="68" dur="500" fill="hold"/>
                                        <p:tgtEl>
                                          <p:spTgt spid="63"/>
                                        </p:tgtEl>
                                        <p:attrNameLst>
                                          <p:attrName>ppt_h</p:attrName>
                                        </p:attrNameLst>
                                      </p:cBhvr>
                                      <p:tavLst>
                                        <p:tav tm="0">
                                          <p:val>
                                            <p:fltVal val="0"/>
                                          </p:val>
                                        </p:tav>
                                        <p:tav tm="100000">
                                          <p:val>
                                            <p:strVal val="#ppt_h"/>
                                          </p:val>
                                        </p:tav>
                                      </p:tavLst>
                                    </p:anim>
                                    <p:animEffect transition="in" filter="fade">
                                      <p:cBhvr>
                                        <p:cTn id="69" dur="500"/>
                                        <p:tgtEl>
                                          <p:spTgt spid="63"/>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wipe(left)">
                                      <p:cBhvr>
                                        <p:cTn id="73" dur="500"/>
                                        <p:tgtEl>
                                          <p:spTgt spid="69"/>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500"/>
                                        <p:tgtEl>
                                          <p:spTgt spid="65"/>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73"/>
                                        </p:tgtEl>
                                        <p:attrNameLst>
                                          <p:attrName>style.visibility</p:attrName>
                                        </p:attrNameLst>
                                      </p:cBhvr>
                                      <p:to>
                                        <p:strVal val="visible"/>
                                      </p:to>
                                    </p:set>
                                    <p:anim calcmode="lin" valueType="num">
                                      <p:cBhvr>
                                        <p:cTn id="82" dur="1000" fill="hold"/>
                                        <p:tgtEl>
                                          <p:spTgt spid="73"/>
                                        </p:tgtEl>
                                        <p:attrNameLst>
                                          <p:attrName>ppt_w</p:attrName>
                                        </p:attrNameLst>
                                      </p:cBhvr>
                                      <p:tavLst>
                                        <p:tav tm="0">
                                          <p:val>
                                            <p:fltVal val="0"/>
                                          </p:val>
                                        </p:tav>
                                        <p:tav tm="100000">
                                          <p:val>
                                            <p:strVal val="#ppt_w"/>
                                          </p:val>
                                        </p:tav>
                                      </p:tavLst>
                                    </p:anim>
                                    <p:anim calcmode="lin" valueType="num">
                                      <p:cBhvr>
                                        <p:cTn id="83" dur="1000" fill="hold"/>
                                        <p:tgtEl>
                                          <p:spTgt spid="73"/>
                                        </p:tgtEl>
                                        <p:attrNameLst>
                                          <p:attrName>ppt_h</p:attrName>
                                        </p:attrNameLst>
                                      </p:cBhvr>
                                      <p:tavLst>
                                        <p:tav tm="0">
                                          <p:val>
                                            <p:fltVal val="0"/>
                                          </p:val>
                                        </p:tav>
                                        <p:tav tm="100000">
                                          <p:val>
                                            <p:strVal val="#ppt_h"/>
                                          </p:val>
                                        </p:tav>
                                      </p:tavLst>
                                    </p:anim>
                                    <p:anim calcmode="lin" valueType="num">
                                      <p:cBhvr>
                                        <p:cTn id="84" dur="1000" fill="hold"/>
                                        <p:tgtEl>
                                          <p:spTgt spid="73"/>
                                        </p:tgtEl>
                                        <p:attrNameLst>
                                          <p:attrName>style.rotation</p:attrName>
                                        </p:attrNameLst>
                                      </p:cBhvr>
                                      <p:tavLst>
                                        <p:tav tm="0">
                                          <p:val>
                                            <p:fltVal val="90"/>
                                          </p:val>
                                        </p:tav>
                                        <p:tav tm="100000">
                                          <p:val>
                                            <p:fltVal val="0"/>
                                          </p:val>
                                        </p:tav>
                                      </p:tavLst>
                                    </p:anim>
                                    <p:animEffect transition="in" filter="fade">
                                      <p:cBhvr>
                                        <p:cTn id="85" dur="1000"/>
                                        <p:tgtEl>
                                          <p:spTgt spid="73"/>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0" fill="hold"/>
                                        <p:tgtEl>
                                          <p:spTgt spid="62"/>
                                        </p:tgtEl>
                                        <p:attrNameLst>
                                          <p:attrName>ppt_w</p:attrName>
                                        </p:attrNameLst>
                                      </p:cBhvr>
                                      <p:tavLst>
                                        <p:tav tm="0">
                                          <p:val>
                                            <p:fltVal val="0"/>
                                          </p:val>
                                        </p:tav>
                                        <p:tav tm="100000">
                                          <p:val>
                                            <p:strVal val="#ppt_w"/>
                                          </p:val>
                                        </p:tav>
                                      </p:tavLst>
                                    </p:anim>
                                    <p:anim calcmode="lin" valueType="num">
                                      <p:cBhvr>
                                        <p:cTn id="89" dur="1000" fill="hold"/>
                                        <p:tgtEl>
                                          <p:spTgt spid="62"/>
                                        </p:tgtEl>
                                        <p:attrNameLst>
                                          <p:attrName>ppt_h</p:attrName>
                                        </p:attrNameLst>
                                      </p:cBhvr>
                                      <p:tavLst>
                                        <p:tav tm="0">
                                          <p:val>
                                            <p:fltVal val="0"/>
                                          </p:val>
                                        </p:tav>
                                        <p:tav tm="100000">
                                          <p:val>
                                            <p:strVal val="#ppt_h"/>
                                          </p:val>
                                        </p:tav>
                                      </p:tavLst>
                                    </p:anim>
                                    <p:anim calcmode="lin" valueType="num">
                                      <p:cBhvr>
                                        <p:cTn id="90" dur="1000" fill="hold"/>
                                        <p:tgtEl>
                                          <p:spTgt spid="62"/>
                                        </p:tgtEl>
                                        <p:attrNameLst>
                                          <p:attrName>style.rotation</p:attrName>
                                        </p:attrNameLst>
                                      </p:cBhvr>
                                      <p:tavLst>
                                        <p:tav tm="0">
                                          <p:val>
                                            <p:fltVal val="90"/>
                                          </p:val>
                                        </p:tav>
                                        <p:tav tm="100000">
                                          <p:val>
                                            <p:fltVal val="0"/>
                                          </p:val>
                                        </p:tav>
                                      </p:tavLst>
                                    </p:anim>
                                    <p:animEffect transition="in" filter="fade">
                                      <p:cBhvr>
                                        <p:cTn id="91" dur="100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59"/>
                                        </p:tgtEl>
                                        <p:attrNameLst>
                                          <p:attrName>style.visibility</p:attrName>
                                        </p:attrNameLst>
                                      </p:cBhvr>
                                      <p:to>
                                        <p:strVal val="visible"/>
                                      </p:to>
                                    </p:set>
                                    <p:anim calcmode="lin" valueType="num">
                                      <p:cBhvr>
                                        <p:cTn id="96" dur="500" fill="hold"/>
                                        <p:tgtEl>
                                          <p:spTgt spid="59"/>
                                        </p:tgtEl>
                                        <p:attrNameLst>
                                          <p:attrName>ppt_w</p:attrName>
                                        </p:attrNameLst>
                                      </p:cBhvr>
                                      <p:tavLst>
                                        <p:tav tm="0">
                                          <p:val>
                                            <p:fltVal val="0"/>
                                          </p:val>
                                        </p:tav>
                                        <p:tav tm="100000">
                                          <p:val>
                                            <p:strVal val="#ppt_w"/>
                                          </p:val>
                                        </p:tav>
                                      </p:tavLst>
                                    </p:anim>
                                    <p:anim calcmode="lin" valueType="num">
                                      <p:cBhvr>
                                        <p:cTn id="97" dur="500" fill="hold"/>
                                        <p:tgtEl>
                                          <p:spTgt spid="59"/>
                                        </p:tgtEl>
                                        <p:attrNameLst>
                                          <p:attrName>ppt_h</p:attrName>
                                        </p:attrNameLst>
                                      </p:cBhvr>
                                      <p:tavLst>
                                        <p:tav tm="0">
                                          <p:val>
                                            <p:fltVal val="0"/>
                                          </p:val>
                                        </p:tav>
                                        <p:tav tm="100000">
                                          <p:val>
                                            <p:strVal val="#ppt_h"/>
                                          </p:val>
                                        </p:tav>
                                      </p:tavLst>
                                    </p:anim>
                                    <p:animEffect transition="in" filter="fade">
                                      <p:cBhvr>
                                        <p:cTn id="98" dur="500"/>
                                        <p:tgtEl>
                                          <p:spTgt spid="5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00"/>
                                        </p:tgtEl>
                                        <p:attrNameLst>
                                          <p:attrName>style.visibility</p:attrName>
                                        </p:attrNameLst>
                                      </p:cBhvr>
                                      <p:to>
                                        <p:strVal val="visible"/>
                                      </p:to>
                                    </p:set>
                                    <p:animEffect transition="in" filter="wipe(left)">
                                      <p:cBhvr>
                                        <p:cTn id="103" dur="500"/>
                                        <p:tgtEl>
                                          <p:spTgt spid="100"/>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04"/>
                                        </p:tgtEl>
                                        <p:attrNameLst>
                                          <p:attrName>style.visibility</p:attrName>
                                        </p:attrNameLst>
                                      </p:cBhvr>
                                      <p:to>
                                        <p:strVal val="visible"/>
                                      </p:to>
                                    </p:set>
                                    <p:animEffect transition="in" filter="wipe(left)">
                                      <p:cBhvr>
                                        <p:cTn id="106" dur="500"/>
                                        <p:tgtEl>
                                          <p:spTgt spid="104"/>
                                        </p:tgtEl>
                                      </p:cBhvr>
                                    </p:animEffect>
                                  </p:childTnLst>
                                </p:cTn>
                              </p:par>
                              <p:par>
                                <p:cTn id="107" presetID="22" presetClass="entr" presetSubtype="8" fill="hold" nodeType="withEffect">
                                  <p:stCondLst>
                                    <p:cond delay="0"/>
                                  </p:stCondLst>
                                  <p:childTnLst>
                                    <p:set>
                                      <p:cBhvr>
                                        <p:cTn id="108" dur="1" fill="hold">
                                          <p:stCondLst>
                                            <p:cond delay="0"/>
                                          </p:stCondLst>
                                        </p:cTn>
                                        <p:tgtEl>
                                          <p:spTgt spid="91"/>
                                        </p:tgtEl>
                                        <p:attrNameLst>
                                          <p:attrName>style.visibility</p:attrName>
                                        </p:attrNameLst>
                                      </p:cBhvr>
                                      <p:to>
                                        <p:strVal val="visible"/>
                                      </p:to>
                                    </p:set>
                                    <p:animEffect transition="in" filter="wipe(left)">
                                      <p:cBhvr>
                                        <p:cTn id="10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P spid="50" grpId="0" animBg="1"/>
      <p:bldP spid="51" grpId="0" animBg="1"/>
      <p:bldP spid="52" grpId="0" build="p" advAuto="2000"/>
      <p:bldP spid="62" grpId="0" animBg="1"/>
      <p:bldP spid="63" grpId="0" animBg="1"/>
      <p:bldP spid="64" grpId="0"/>
      <p:bldP spid="65" grpId="0"/>
      <p:bldP spid="69" grpId="0" animBg="1"/>
      <p:bldP spid="73" grpId="0"/>
      <p:bldP spid="88" grpId="0" animBg="1"/>
      <p:bldP spid="100" grpId="0" animBg="1"/>
      <p:bldP spid="1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Le capteur</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5"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Choisir un capteur capable de mesurer la grandeur</a:t>
            </a:r>
            <a:endParaRPr lang="fr-FR" sz="1600" b="1" dirty="0">
              <a:solidFill>
                <a:srgbClr val="0000FF"/>
              </a:solidFill>
              <a:latin typeface="Comic Sans MS" pitchFamily="66" charset="0"/>
              <a:cs typeface="Arial" charset="0"/>
            </a:endParaRPr>
          </a:p>
        </p:txBody>
      </p:sp>
      <p:sp>
        <p:nvSpPr>
          <p:cNvPr id="6" name="Oval 85"/>
          <p:cNvSpPr>
            <a:spLocks noChangeArrowheads="1"/>
          </p:cNvSpPr>
          <p:nvPr/>
        </p:nvSpPr>
        <p:spPr bwMode="auto">
          <a:xfrm>
            <a:off x="1742707" y="465296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3</a:t>
            </a:r>
            <a:endParaRPr lang="fr-FR" sz="2400" b="1" dirty="0">
              <a:solidFill>
                <a:schemeClr val="bg1"/>
              </a:solidFill>
              <a:latin typeface="Arial" charset="0"/>
            </a:endParaRPr>
          </a:p>
        </p:txBody>
      </p:sp>
      <p:sp>
        <p:nvSpPr>
          <p:cNvPr id="7" name="ZoneTexte 6"/>
          <p:cNvSpPr txBox="1"/>
          <p:nvPr/>
        </p:nvSpPr>
        <p:spPr>
          <a:xfrm>
            <a:off x="2169746" y="4937126"/>
            <a:ext cx="7620000" cy="400110"/>
          </a:xfrm>
          <a:prstGeom prst="rect">
            <a:avLst/>
          </a:prstGeom>
          <a:noFill/>
        </p:spPr>
        <p:txBody>
          <a:bodyPr wrap="square" rtlCol="0">
            <a:spAutoFit/>
          </a:bodyPr>
          <a:lstStyle/>
          <a:p>
            <a:pPr>
              <a:buClr>
                <a:srgbClr val="FF0000"/>
              </a:buClr>
              <a:buSzPct val="120000"/>
            </a:pPr>
            <a:r>
              <a:rPr lang="fr-FR" sz="2000" b="1" dirty="0" smtClean="0"/>
              <a:t>Choisir un capteur et son conditionneur.</a:t>
            </a:r>
          </a:p>
        </p:txBody>
      </p:sp>
      <p:grpSp>
        <p:nvGrpSpPr>
          <p:cNvPr id="46" name="Groupe 73"/>
          <p:cNvGrpSpPr>
            <a:grpSpLocks/>
          </p:cNvGrpSpPr>
          <p:nvPr/>
        </p:nvGrpSpPr>
        <p:grpSpPr bwMode="auto">
          <a:xfrm>
            <a:off x="2660282" y="2451101"/>
            <a:ext cx="5822950" cy="1338263"/>
            <a:chOff x="2020888" y="3500438"/>
            <a:chExt cx="5822950" cy="1338262"/>
          </a:xfrm>
        </p:grpSpPr>
        <p:sp>
          <p:nvSpPr>
            <p:cNvPr id="47" name="Oval 7"/>
            <p:cNvSpPr>
              <a:spLocks noChangeArrowheads="1"/>
            </p:cNvSpPr>
            <p:nvPr/>
          </p:nvSpPr>
          <p:spPr bwMode="auto">
            <a:xfrm>
              <a:off x="2020888" y="3500438"/>
              <a:ext cx="5822950" cy="1338262"/>
            </a:xfrm>
            <a:prstGeom prst="ellipse">
              <a:avLst/>
            </a:prstGeom>
            <a:solidFill>
              <a:srgbClr val="FFFF99"/>
            </a:solidFill>
            <a:ln w="12700">
              <a:solidFill>
                <a:schemeClr val="tx1"/>
              </a:solidFill>
              <a:round/>
              <a:headEnd/>
              <a:tailEnd/>
            </a:ln>
          </p:spPr>
          <p:txBody>
            <a:bodyPr wrap="none" anchor="ctr"/>
            <a:lstStyle/>
            <a:p>
              <a:endParaRPr lang="fr-FR"/>
            </a:p>
          </p:txBody>
        </p:sp>
        <p:sp>
          <p:nvSpPr>
            <p:cNvPr id="48" name="Text Box 28"/>
            <p:cNvSpPr txBox="1">
              <a:spLocks noChangeArrowheads="1"/>
            </p:cNvSpPr>
            <p:nvPr/>
          </p:nvSpPr>
          <p:spPr bwMode="auto">
            <a:xfrm>
              <a:off x="2082801" y="3879850"/>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600" dirty="0">
                  <a:latin typeface="Arial" charset="0"/>
                </a:rPr>
                <a:t>Domaine de mesure</a:t>
              </a:r>
            </a:p>
          </p:txBody>
        </p:sp>
      </p:grpSp>
      <p:grpSp>
        <p:nvGrpSpPr>
          <p:cNvPr id="49" name="Groupe 48"/>
          <p:cNvGrpSpPr/>
          <p:nvPr/>
        </p:nvGrpSpPr>
        <p:grpSpPr>
          <a:xfrm>
            <a:off x="3798520" y="2670175"/>
            <a:ext cx="4071937" cy="927101"/>
            <a:chOff x="3584575" y="2836862"/>
            <a:chExt cx="4071937" cy="927101"/>
          </a:xfrm>
        </p:grpSpPr>
        <p:sp>
          <p:nvSpPr>
            <p:cNvPr id="50" name="Rectangle 278" descr="Sphères"/>
            <p:cNvSpPr>
              <a:spLocks noChangeArrowheads="1"/>
            </p:cNvSpPr>
            <p:nvPr/>
          </p:nvSpPr>
          <p:spPr bwMode="auto">
            <a:xfrm>
              <a:off x="3584575" y="2836862"/>
              <a:ext cx="3881437" cy="874713"/>
            </a:xfrm>
            <a:prstGeom prst="rect">
              <a:avLst/>
            </a:prstGeom>
            <a:pattFill prst="pct20">
              <a:fgClr>
                <a:schemeClr val="accent1"/>
              </a:fgClr>
              <a:bgClr>
                <a:schemeClr val="bg1"/>
              </a:bgClr>
            </a:pattFill>
            <a:ln w="12700">
              <a:solidFill>
                <a:schemeClr val="tx1"/>
              </a:solidFill>
              <a:miter lim="800000"/>
              <a:headEnd/>
              <a:tailEnd/>
            </a:ln>
          </p:spPr>
          <p:txBody>
            <a:bodyPr wrap="none" anchor="ctr"/>
            <a:lstStyle/>
            <a:p>
              <a:endParaRPr lang="fr-FR"/>
            </a:p>
          </p:txBody>
        </p:sp>
        <p:sp>
          <p:nvSpPr>
            <p:cNvPr id="51" name="Text Box 279" descr="20 %"/>
            <p:cNvSpPr txBox="1">
              <a:spLocks noChangeArrowheads="1"/>
            </p:cNvSpPr>
            <p:nvPr/>
          </p:nvSpPr>
          <p:spPr bwMode="auto">
            <a:xfrm>
              <a:off x="5961062" y="3489326"/>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cs typeface="Times New Roman" pitchFamily="18" charset="0"/>
                </a:rPr>
                <a:t>Domaine de validité</a:t>
              </a:r>
            </a:p>
          </p:txBody>
        </p:sp>
      </p:grpSp>
      <p:sp>
        <p:nvSpPr>
          <p:cNvPr id="52" name="Rectangle 280"/>
          <p:cNvSpPr>
            <a:spLocks noChangeArrowheads="1"/>
          </p:cNvSpPr>
          <p:nvPr/>
        </p:nvSpPr>
        <p:spPr bwMode="auto">
          <a:xfrm>
            <a:off x="3855670" y="2771776"/>
            <a:ext cx="1906587" cy="655638"/>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53" name="Rectangle 281"/>
          <p:cNvSpPr>
            <a:spLocks noChangeArrowheads="1"/>
          </p:cNvSpPr>
          <p:nvPr/>
        </p:nvSpPr>
        <p:spPr bwMode="auto">
          <a:xfrm>
            <a:off x="4050932" y="2797176"/>
            <a:ext cx="1681163" cy="598488"/>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54" name="Text Box 284"/>
          <p:cNvSpPr txBox="1">
            <a:spLocks noChangeArrowheads="1"/>
          </p:cNvSpPr>
          <p:nvPr/>
        </p:nvSpPr>
        <p:spPr bwMode="auto">
          <a:xfrm>
            <a:off x="3982670" y="2763839"/>
            <a:ext cx="741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latin typeface="Arial" charset="0"/>
              </a:rPr>
              <a:t>Extérieur</a:t>
            </a:r>
          </a:p>
        </p:txBody>
      </p:sp>
      <p:sp>
        <p:nvSpPr>
          <p:cNvPr id="55" name="Text Box 298"/>
          <p:cNvSpPr txBox="1">
            <a:spLocks noChangeArrowheads="1"/>
          </p:cNvSpPr>
          <p:nvPr/>
        </p:nvSpPr>
        <p:spPr bwMode="auto">
          <a:xfrm>
            <a:off x="3969970" y="3213101"/>
            <a:ext cx="704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000" dirty="0"/>
              <a:t>Excitateur</a:t>
            </a:r>
          </a:p>
        </p:txBody>
      </p:sp>
      <p:grpSp>
        <p:nvGrpSpPr>
          <p:cNvPr id="56" name="Groupe 68"/>
          <p:cNvGrpSpPr>
            <a:grpSpLocks/>
          </p:cNvGrpSpPr>
          <p:nvPr/>
        </p:nvGrpSpPr>
        <p:grpSpPr bwMode="auto">
          <a:xfrm>
            <a:off x="4679582" y="2811464"/>
            <a:ext cx="1116013" cy="546100"/>
            <a:chOff x="4040188" y="3860803"/>
            <a:chExt cx="1116022" cy="546097"/>
          </a:xfrm>
        </p:grpSpPr>
        <p:sp>
          <p:nvSpPr>
            <p:cNvPr id="57" name="Rectangle 282"/>
            <p:cNvSpPr>
              <a:spLocks noChangeArrowheads="1"/>
            </p:cNvSpPr>
            <p:nvPr/>
          </p:nvSpPr>
          <p:spPr bwMode="auto">
            <a:xfrm>
              <a:off x="4040188" y="3879850"/>
              <a:ext cx="1012825" cy="527050"/>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58" name="Text Box 283"/>
            <p:cNvSpPr txBox="1">
              <a:spLocks noChangeArrowheads="1"/>
            </p:cNvSpPr>
            <p:nvPr/>
          </p:nvSpPr>
          <p:spPr bwMode="auto">
            <a:xfrm>
              <a:off x="4144973" y="3860803"/>
              <a:ext cx="1011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solidFill>
                    <a:schemeClr val="bg1"/>
                  </a:solidFill>
                  <a:latin typeface="Arial" charset="0"/>
                </a:rPr>
                <a:t>Produit</a:t>
              </a:r>
            </a:p>
          </p:txBody>
        </p:sp>
      </p:grpSp>
      <p:sp>
        <p:nvSpPr>
          <p:cNvPr id="59" name="Freeform 299"/>
          <p:cNvSpPr>
            <a:spLocks/>
          </p:cNvSpPr>
          <p:nvPr/>
        </p:nvSpPr>
        <p:spPr bwMode="auto">
          <a:xfrm>
            <a:off x="4060457" y="3021014"/>
            <a:ext cx="738188" cy="252412"/>
          </a:xfrm>
          <a:custGeom>
            <a:avLst/>
            <a:gdLst>
              <a:gd name="T0" fmla="*/ 0 w 465"/>
              <a:gd name="T1" fmla="*/ 2147483647 h 159"/>
              <a:gd name="T2" fmla="*/ 2147483647 w 465"/>
              <a:gd name="T3" fmla="*/ 2147483647 h 159"/>
              <a:gd name="T4" fmla="*/ 2147483647 w 465"/>
              <a:gd name="T5" fmla="*/ 2147483647 h 159"/>
              <a:gd name="T6" fmla="*/ 2147483647 w 465"/>
              <a:gd name="T7" fmla="*/ 0 h 159"/>
              <a:gd name="T8" fmla="*/ 2147483647 w 465"/>
              <a:gd name="T9" fmla="*/ 2147483647 h 159"/>
              <a:gd name="T10" fmla="*/ 2147483647 w 465"/>
              <a:gd name="T11" fmla="*/ 2147483647 h 159"/>
              <a:gd name="T12" fmla="*/ 2147483647 w 465"/>
              <a:gd name="T13" fmla="*/ 2147483647 h 159"/>
              <a:gd name="T14" fmla="*/ 0 60000 65536"/>
              <a:gd name="T15" fmla="*/ 0 60000 65536"/>
              <a:gd name="T16" fmla="*/ 0 60000 65536"/>
              <a:gd name="T17" fmla="*/ 0 60000 65536"/>
              <a:gd name="T18" fmla="*/ 0 60000 65536"/>
              <a:gd name="T19" fmla="*/ 0 60000 65536"/>
              <a:gd name="T20" fmla="*/ 0 60000 65536"/>
              <a:gd name="T21" fmla="*/ 0 w 465"/>
              <a:gd name="T22" fmla="*/ 0 h 159"/>
              <a:gd name="T23" fmla="*/ 465 w 4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159">
                <a:moveTo>
                  <a:pt x="0" y="78"/>
                </a:moveTo>
                <a:lnTo>
                  <a:pt x="48" y="3"/>
                </a:lnTo>
                <a:lnTo>
                  <a:pt x="138" y="159"/>
                </a:lnTo>
                <a:lnTo>
                  <a:pt x="230" y="0"/>
                </a:lnTo>
                <a:lnTo>
                  <a:pt x="322" y="159"/>
                </a:lnTo>
                <a:lnTo>
                  <a:pt x="378" y="62"/>
                </a:lnTo>
                <a:lnTo>
                  <a:pt x="465" y="6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grpSp>
        <p:nvGrpSpPr>
          <p:cNvPr id="60" name="Groupe 69"/>
          <p:cNvGrpSpPr>
            <a:grpSpLocks/>
          </p:cNvGrpSpPr>
          <p:nvPr/>
        </p:nvGrpSpPr>
        <p:grpSpPr bwMode="auto">
          <a:xfrm>
            <a:off x="4717682" y="3048001"/>
            <a:ext cx="1017588" cy="285750"/>
            <a:chOff x="4078288" y="4097338"/>
            <a:chExt cx="1017587" cy="285750"/>
          </a:xfrm>
        </p:grpSpPr>
        <p:sp>
          <p:nvSpPr>
            <p:cNvPr id="61" name="Rectangle 295"/>
            <p:cNvSpPr>
              <a:spLocks noChangeArrowheads="1"/>
            </p:cNvSpPr>
            <p:nvPr/>
          </p:nvSpPr>
          <p:spPr bwMode="auto">
            <a:xfrm>
              <a:off x="4157663" y="4097338"/>
              <a:ext cx="868362" cy="28257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62" name="Text Box 296"/>
            <p:cNvSpPr txBox="1">
              <a:spLocks noChangeArrowheads="1"/>
            </p:cNvSpPr>
            <p:nvPr/>
          </p:nvSpPr>
          <p:spPr bwMode="auto">
            <a:xfrm>
              <a:off x="4078288" y="4108450"/>
              <a:ext cx="1017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Phénomène</a:t>
              </a:r>
            </a:p>
          </p:txBody>
        </p:sp>
      </p:grpSp>
      <p:sp>
        <p:nvSpPr>
          <p:cNvPr id="63" name="Text Box 297"/>
          <p:cNvSpPr txBox="1">
            <a:spLocks noChangeArrowheads="1"/>
          </p:cNvSpPr>
          <p:nvPr/>
        </p:nvSpPr>
        <p:spPr bwMode="auto">
          <a:xfrm rot="16200000">
            <a:off x="3503244" y="2963864"/>
            <a:ext cx="855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dirty="0">
                <a:solidFill>
                  <a:schemeClr val="bg1"/>
                </a:solidFill>
                <a:latin typeface="Arial" charset="0"/>
              </a:rPr>
              <a:t>Maquette</a:t>
            </a:r>
          </a:p>
        </p:txBody>
      </p:sp>
      <p:grpSp>
        <p:nvGrpSpPr>
          <p:cNvPr id="81" name="Groupe 80"/>
          <p:cNvGrpSpPr/>
          <p:nvPr/>
        </p:nvGrpSpPr>
        <p:grpSpPr>
          <a:xfrm>
            <a:off x="6708407" y="2844794"/>
            <a:ext cx="2266157" cy="473075"/>
            <a:chOff x="6494462" y="3011481"/>
            <a:chExt cx="2266157" cy="473075"/>
          </a:xfrm>
        </p:grpSpPr>
        <p:sp>
          <p:nvSpPr>
            <p:cNvPr id="82" name="Line 286"/>
            <p:cNvSpPr>
              <a:spLocks noChangeShapeType="1"/>
            </p:cNvSpPr>
            <p:nvPr/>
          </p:nvSpPr>
          <p:spPr bwMode="auto">
            <a:xfrm flipH="1">
              <a:off x="6494462" y="3245639"/>
              <a:ext cx="182563"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83" name="Groupe 71"/>
            <p:cNvGrpSpPr>
              <a:grpSpLocks/>
            </p:cNvGrpSpPr>
            <p:nvPr/>
          </p:nvGrpSpPr>
          <p:grpSpPr bwMode="auto">
            <a:xfrm>
              <a:off x="6662737" y="3011481"/>
              <a:ext cx="2097882" cy="473075"/>
              <a:chOff x="6230938" y="3827463"/>
              <a:chExt cx="2098672" cy="473075"/>
            </a:xfrm>
          </p:grpSpPr>
          <p:sp>
            <p:nvSpPr>
              <p:cNvPr id="84" name="Rectangle 143"/>
              <p:cNvSpPr>
                <a:spLocks noChangeArrowheads="1"/>
              </p:cNvSpPr>
              <p:nvPr/>
            </p:nvSpPr>
            <p:spPr bwMode="auto">
              <a:xfrm>
                <a:off x="7208042" y="3925892"/>
                <a:ext cx="1121567"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grpSp>
            <p:nvGrpSpPr>
              <p:cNvPr id="85" name="Group 287"/>
              <p:cNvGrpSpPr>
                <a:grpSpLocks/>
              </p:cNvGrpSpPr>
              <p:nvPr/>
            </p:nvGrpSpPr>
            <p:grpSpPr bwMode="auto">
              <a:xfrm>
                <a:off x="6230938" y="3827463"/>
                <a:ext cx="792162" cy="473075"/>
                <a:chOff x="3458" y="1320"/>
                <a:chExt cx="481" cy="298"/>
              </a:xfrm>
            </p:grpSpPr>
            <p:sp>
              <p:nvSpPr>
                <p:cNvPr id="87" name="Rectangle 288"/>
                <p:cNvSpPr>
                  <a:spLocks noChangeArrowheads="1"/>
                </p:cNvSpPr>
                <p:nvPr/>
              </p:nvSpPr>
              <p:spPr bwMode="auto">
                <a:xfrm>
                  <a:off x="3464" y="1320"/>
                  <a:ext cx="471" cy="298"/>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88" name="Text Box 289"/>
                <p:cNvSpPr txBox="1">
                  <a:spLocks noChangeArrowheads="1"/>
                </p:cNvSpPr>
                <p:nvPr/>
              </p:nvSpPr>
              <p:spPr bwMode="auto">
                <a:xfrm>
                  <a:off x="3458" y="1373"/>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grpSp>
          <p:sp>
            <p:nvSpPr>
              <p:cNvPr id="86" name="Line 127"/>
              <p:cNvSpPr>
                <a:spLocks noChangeShapeType="1"/>
              </p:cNvSpPr>
              <p:nvPr/>
            </p:nvSpPr>
            <p:spPr bwMode="auto">
              <a:xfrm>
                <a:off x="7017542" y="4070355"/>
                <a:ext cx="131206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90" name="Line 292"/>
          <p:cNvSpPr>
            <a:spLocks noChangeShapeType="1"/>
          </p:cNvSpPr>
          <p:nvPr/>
        </p:nvSpPr>
        <p:spPr bwMode="auto">
          <a:xfrm flipH="1">
            <a:off x="5760670" y="3078952"/>
            <a:ext cx="15398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91" name="Groupe 90"/>
          <p:cNvGrpSpPr/>
          <p:nvPr/>
        </p:nvGrpSpPr>
        <p:grpSpPr>
          <a:xfrm>
            <a:off x="5798770" y="2828127"/>
            <a:ext cx="1068387" cy="508000"/>
            <a:chOff x="5584825" y="2994814"/>
            <a:chExt cx="1068387" cy="508000"/>
          </a:xfrm>
        </p:grpSpPr>
        <p:sp>
          <p:nvSpPr>
            <p:cNvPr id="92" name="Rectangle 291"/>
            <p:cNvSpPr>
              <a:spLocks noChangeArrowheads="1"/>
            </p:cNvSpPr>
            <p:nvPr/>
          </p:nvSpPr>
          <p:spPr bwMode="auto">
            <a:xfrm>
              <a:off x="5692775" y="3029739"/>
              <a:ext cx="850900" cy="473075"/>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93" name="Text Box 293"/>
            <p:cNvSpPr txBox="1">
              <a:spLocks noChangeArrowheads="1"/>
            </p:cNvSpPr>
            <p:nvPr/>
          </p:nvSpPr>
          <p:spPr bwMode="auto">
            <a:xfrm>
              <a:off x="5584825" y="2994814"/>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900" b="1" dirty="0">
                  <a:latin typeface="Arial" charset="0"/>
                </a:rPr>
                <a:t>Capteur + conditionneur</a:t>
              </a:r>
            </a:p>
          </p:txBody>
        </p:sp>
      </p:grpSp>
      <p:sp>
        <p:nvSpPr>
          <p:cNvPr id="94" name="Rectangle 93"/>
          <p:cNvSpPr/>
          <p:nvPr/>
        </p:nvSpPr>
        <p:spPr>
          <a:xfrm>
            <a:off x="5936088" y="3167059"/>
            <a:ext cx="792163" cy="142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b="1" dirty="0">
                <a:solidFill>
                  <a:schemeClr val="tx1"/>
                </a:solidFill>
                <a:ea typeface="Arial" charset="0"/>
                <a:cs typeface="Arial" charset="0"/>
              </a:rPr>
              <a:t>mesure</a:t>
            </a:r>
          </a:p>
        </p:txBody>
      </p:sp>
      <p:sp>
        <p:nvSpPr>
          <p:cNvPr id="95" name="Oval 93"/>
          <p:cNvSpPr>
            <a:spLocks noChangeArrowheads="1"/>
          </p:cNvSpPr>
          <p:nvPr/>
        </p:nvSpPr>
        <p:spPr bwMode="auto">
          <a:xfrm>
            <a:off x="5824170" y="2659852"/>
            <a:ext cx="284162" cy="284162"/>
          </a:xfrm>
          <a:prstGeom prst="ellipse">
            <a:avLst/>
          </a:prstGeom>
          <a:solidFill>
            <a:srgbClr val="0000FF"/>
          </a:solidFill>
          <a:ln w="9525">
            <a:solidFill>
              <a:srgbClr val="0000FF"/>
            </a:solidFill>
            <a:round/>
            <a:headEnd/>
            <a:tailEnd/>
          </a:ln>
        </p:spPr>
        <p:txBody>
          <a:bodyPr wrap="none" anchor="ctr"/>
          <a:lstStyle/>
          <a:p>
            <a:pPr algn="ctr"/>
            <a:r>
              <a:rPr lang="fr-FR" sz="2400" b="1" dirty="0">
                <a:solidFill>
                  <a:schemeClr val="bg1"/>
                </a:solidFill>
                <a:latin typeface="Arial" charset="0"/>
              </a:rPr>
              <a:t>3</a:t>
            </a:r>
          </a:p>
        </p:txBody>
      </p:sp>
    </p:spTree>
    <p:extLst>
      <p:ext uri="{BB962C8B-B14F-4D97-AF65-F5344CB8AC3E}">
        <p14:creationId xmlns:p14="http://schemas.microsoft.com/office/powerpoint/2010/main" val="3045132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p:cTn id="27" dur="1000" fill="hold"/>
                                        <p:tgtEl>
                                          <p:spTgt spid="46"/>
                                        </p:tgtEl>
                                        <p:attrNameLst>
                                          <p:attrName>ppt_w</p:attrName>
                                        </p:attrNameLst>
                                      </p:cBhvr>
                                      <p:tavLst>
                                        <p:tav tm="0">
                                          <p:val>
                                            <p:fltVal val="0"/>
                                          </p:val>
                                        </p:tav>
                                        <p:tav tm="100000">
                                          <p:val>
                                            <p:strVal val="#ppt_w"/>
                                          </p:val>
                                        </p:tav>
                                      </p:tavLst>
                                    </p:anim>
                                    <p:anim calcmode="lin" valueType="num">
                                      <p:cBhvr>
                                        <p:cTn id="28" dur="1000" fill="hold"/>
                                        <p:tgtEl>
                                          <p:spTgt spid="46"/>
                                        </p:tgtEl>
                                        <p:attrNameLst>
                                          <p:attrName>ppt_h</p:attrName>
                                        </p:attrNameLst>
                                      </p:cBhvr>
                                      <p:tavLst>
                                        <p:tav tm="0">
                                          <p:val>
                                            <p:fltVal val="0"/>
                                          </p:val>
                                        </p:tav>
                                        <p:tav tm="100000">
                                          <p:val>
                                            <p:strVal val="#ppt_h"/>
                                          </p:val>
                                        </p:tav>
                                      </p:tavLst>
                                    </p:anim>
                                    <p:anim calcmode="lin" valueType="num">
                                      <p:cBhvr>
                                        <p:cTn id="29" dur="1000" fill="hold"/>
                                        <p:tgtEl>
                                          <p:spTgt spid="46"/>
                                        </p:tgtEl>
                                        <p:attrNameLst>
                                          <p:attrName>style.rotation</p:attrName>
                                        </p:attrNameLst>
                                      </p:cBhvr>
                                      <p:tavLst>
                                        <p:tav tm="0">
                                          <p:val>
                                            <p:fltVal val="90"/>
                                          </p:val>
                                        </p:tav>
                                        <p:tav tm="100000">
                                          <p:val>
                                            <p:fltVal val="0"/>
                                          </p:val>
                                        </p:tav>
                                      </p:tavLst>
                                    </p:anim>
                                    <p:animEffect transition="in" filter="fade">
                                      <p:cBhvr>
                                        <p:cTn id="30" dur="10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p:cTn id="35" dur="500" fill="hold"/>
                                        <p:tgtEl>
                                          <p:spTgt spid="60"/>
                                        </p:tgtEl>
                                        <p:attrNameLst>
                                          <p:attrName>ppt_w</p:attrName>
                                        </p:attrNameLst>
                                      </p:cBhvr>
                                      <p:tavLst>
                                        <p:tav tm="0">
                                          <p:val>
                                            <p:fltVal val="0"/>
                                          </p:val>
                                        </p:tav>
                                        <p:tav tm="100000">
                                          <p:val>
                                            <p:strVal val="#ppt_w"/>
                                          </p:val>
                                        </p:tav>
                                      </p:tavLst>
                                    </p:anim>
                                    <p:anim calcmode="lin" valueType="num">
                                      <p:cBhvr>
                                        <p:cTn id="36" dur="500" fill="hold"/>
                                        <p:tgtEl>
                                          <p:spTgt spid="60"/>
                                        </p:tgtEl>
                                        <p:attrNameLst>
                                          <p:attrName>ppt_h</p:attrName>
                                        </p:attrNameLst>
                                      </p:cBhvr>
                                      <p:tavLst>
                                        <p:tav tm="0">
                                          <p:val>
                                            <p:fltVal val="0"/>
                                          </p:val>
                                        </p:tav>
                                        <p:tav tm="100000">
                                          <p:val>
                                            <p:strVal val="#ppt_h"/>
                                          </p:val>
                                        </p:tav>
                                      </p:tavLst>
                                    </p:anim>
                                    <p:animEffect transition="in" filter="fad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91"/>
                                        </p:tgtEl>
                                        <p:attrNameLst>
                                          <p:attrName>style.visibility</p:attrName>
                                        </p:attrNameLst>
                                      </p:cBhvr>
                                      <p:to>
                                        <p:strVal val="visible"/>
                                      </p:to>
                                    </p:set>
                                    <p:anim calcmode="lin" valueType="num">
                                      <p:cBhvr>
                                        <p:cTn id="42" dur="500" fill="hold"/>
                                        <p:tgtEl>
                                          <p:spTgt spid="91"/>
                                        </p:tgtEl>
                                        <p:attrNameLst>
                                          <p:attrName>ppt_w</p:attrName>
                                        </p:attrNameLst>
                                      </p:cBhvr>
                                      <p:tavLst>
                                        <p:tav tm="0">
                                          <p:val>
                                            <p:fltVal val="0"/>
                                          </p:val>
                                        </p:tav>
                                        <p:tav tm="100000">
                                          <p:val>
                                            <p:strVal val="#ppt_w"/>
                                          </p:val>
                                        </p:tav>
                                      </p:tavLst>
                                    </p:anim>
                                    <p:anim calcmode="lin" valueType="num">
                                      <p:cBhvr>
                                        <p:cTn id="43" dur="500" fill="hold"/>
                                        <p:tgtEl>
                                          <p:spTgt spid="91"/>
                                        </p:tgtEl>
                                        <p:attrNameLst>
                                          <p:attrName>ppt_h</p:attrName>
                                        </p:attrNameLst>
                                      </p:cBhvr>
                                      <p:tavLst>
                                        <p:tav tm="0">
                                          <p:val>
                                            <p:fltVal val="0"/>
                                          </p:val>
                                        </p:tav>
                                        <p:tav tm="100000">
                                          <p:val>
                                            <p:strVal val="#ppt_h"/>
                                          </p:val>
                                        </p:tav>
                                      </p:tavLst>
                                    </p:anim>
                                    <p:animEffect transition="in" filter="fade">
                                      <p:cBhvr>
                                        <p:cTn id="44" dur="500"/>
                                        <p:tgtEl>
                                          <p:spTgt spid="91"/>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95"/>
                                        </p:tgtEl>
                                        <p:attrNameLst>
                                          <p:attrName>style.visibility</p:attrName>
                                        </p:attrNameLst>
                                      </p:cBhvr>
                                      <p:to>
                                        <p:strVal val="visible"/>
                                      </p:to>
                                    </p:set>
                                    <p:anim calcmode="lin" valueType="num">
                                      <p:cBhvr>
                                        <p:cTn id="48" dur="500" fill="hold"/>
                                        <p:tgtEl>
                                          <p:spTgt spid="95"/>
                                        </p:tgtEl>
                                        <p:attrNameLst>
                                          <p:attrName>ppt_w</p:attrName>
                                        </p:attrNameLst>
                                      </p:cBhvr>
                                      <p:tavLst>
                                        <p:tav tm="0">
                                          <p:val>
                                            <p:fltVal val="0"/>
                                          </p:val>
                                        </p:tav>
                                        <p:tav tm="100000">
                                          <p:val>
                                            <p:strVal val="#ppt_w"/>
                                          </p:val>
                                        </p:tav>
                                      </p:tavLst>
                                    </p:anim>
                                    <p:anim calcmode="lin" valueType="num">
                                      <p:cBhvr>
                                        <p:cTn id="49" dur="500" fill="hold"/>
                                        <p:tgtEl>
                                          <p:spTgt spid="95"/>
                                        </p:tgtEl>
                                        <p:attrNameLst>
                                          <p:attrName>ppt_h</p:attrName>
                                        </p:attrNameLst>
                                      </p:cBhvr>
                                      <p:tavLst>
                                        <p:tav tm="0">
                                          <p:val>
                                            <p:fltVal val="0"/>
                                          </p:val>
                                        </p:tav>
                                        <p:tav tm="100000">
                                          <p:val>
                                            <p:strVal val="#ppt_h"/>
                                          </p:val>
                                        </p:tav>
                                      </p:tavLst>
                                    </p:anim>
                                    <p:animEffect transition="in" filter="fade">
                                      <p:cBhvr>
                                        <p:cTn id="50" dur="500"/>
                                        <p:tgtEl>
                                          <p:spTgt spid="9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p:cTn id="55" dur="500" fill="hold"/>
                                        <p:tgtEl>
                                          <p:spTgt spid="56"/>
                                        </p:tgtEl>
                                        <p:attrNameLst>
                                          <p:attrName>ppt_w</p:attrName>
                                        </p:attrNameLst>
                                      </p:cBhvr>
                                      <p:tavLst>
                                        <p:tav tm="0">
                                          <p:val>
                                            <p:fltVal val="0"/>
                                          </p:val>
                                        </p:tav>
                                        <p:tav tm="100000">
                                          <p:val>
                                            <p:strVal val="#ppt_w"/>
                                          </p:val>
                                        </p:tav>
                                      </p:tavLst>
                                    </p:anim>
                                    <p:anim calcmode="lin" valueType="num">
                                      <p:cBhvr>
                                        <p:cTn id="56" dur="500" fill="hold"/>
                                        <p:tgtEl>
                                          <p:spTgt spid="56"/>
                                        </p:tgtEl>
                                        <p:attrNameLst>
                                          <p:attrName>ppt_h</p:attrName>
                                        </p:attrNameLst>
                                      </p:cBhvr>
                                      <p:tavLst>
                                        <p:tav tm="0">
                                          <p:val>
                                            <p:fltVal val="0"/>
                                          </p:val>
                                        </p:tav>
                                        <p:tav tm="100000">
                                          <p:val>
                                            <p:strVal val="#ppt_h"/>
                                          </p:val>
                                        </p:tav>
                                      </p:tavLst>
                                    </p:anim>
                                    <p:animEffect transition="in" filter="fade">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ppt_w</p:attrName>
                                        </p:attrNameLst>
                                      </p:cBhvr>
                                      <p:tavLst>
                                        <p:tav tm="0">
                                          <p:val>
                                            <p:fltVal val="0"/>
                                          </p:val>
                                        </p:tav>
                                        <p:tav tm="100000">
                                          <p:val>
                                            <p:strVal val="#ppt_w"/>
                                          </p:val>
                                        </p:tav>
                                      </p:tavLst>
                                    </p:anim>
                                    <p:anim calcmode="lin" valueType="num">
                                      <p:cBhvr>
                                        <p:cTn id="63" dur="500" fill="hold"/>
                                        <p:tgtEl>
                                          <p:spTgt spid="54"/>
                                        </p:tgtEl>
                                        <p:attrNameLst>
                                          <p:attrName>ppt_h</p:attrName>
                                        </p:attrNameLst>
                                      </p:cBhvr>
                                      <p:tavLst>
                                        <p:tav tm="0">
                                          <p:val>
                                            <p:fltVal val="0"/>
                                          </p:val>
                                        </p:tav>
                                        <p:tav tm="100000">
                                          <p:val>
                                            <p:strVal val="#ppt_h"/>
                                          </p:val>
                                        </p:tav>
                                      </p:tavLst>
                                    </p:anim>
                                    <p:animEffect transition="in" filter="fade">
                                      <p:cBhvr>
                                        <p:cTn id="64" dur="500"/>
                                        <p:tgtEl>
                                          <p:spTgt spid="5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500" fill="hold"/>
                                        <p:tgtEl>
                                          <p:spTgt spid="53"/>
                                        </p:tgtEl>
                                        <p:attrNameLst>
                                          <p:attrName>ppt_w</p:attrName>
                                        </p:attrNameLst>
                                      </p:cBhvr>
                                      <p:tavLst>
                                        <p:tav tm="0">
                                          <p:val>
                                            <p:fltVal val="0"/>
                                          </p:val>
                                        </p:tav>
                                        <p:tav tm="100000">
                                          <p:val>
                                            <p:strVal val="#ppt_w"/>
                                          </p:val>
                                        </p:tav>
                                      </p:tavLst>
                                    </p:anim>
                                    <p:anim calcmode="lin" valueType="num">
                                      <p:cBhvr>
                                        <p:cTn id="68" dur="500" fill="hold"/>
                                        <p:tgtEl>
                                          <p:spTgt spid="53"/>
                                        </p:tgtEl>
                                        <p:attrNameLst>
                                          <p:attrName>ppt_h</p:attrName>
                                        </p:attrNameLst>
                                      </p:cBhvr>
                                      <p:tavLst>
                                        <p:tav tm="0">
                                          <p:val>
                                            <p:fltVal val="0"/>
                                          </p:val>
                                        </p:tav>
                                        <p:tav tm="100000">
                                          <p:val>
                                            <p:strVal val="#ppt_h"/>
                                          </p:val>
                                        </p:tav>
                                      </p:tavLst>
                                    </p:anim>
                                    <p:animEffect transition="in" filter="fade">
                                      <p:cBhvr>
                                        <p:cTn id="69" dur="500"/>
                                        <p:tgtEl>
                                          <p:spTgt spid="53"/>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wipe(left)">
                                      <p:cBhvr>
                                        <p:cTn id="73" dur="500"/>
                                        <p:tgtEl>
                                          <p:spTgt spid="59"/>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left)">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p:cTn id="82" dur="1000" fill="hold"/>
                                        <p:tgtEl>
                                          <p:spTgt spid="63"/>
                                        </p:tgtEl>
                                        <p:attrNameLst>
                                          <p:attrName>ppt_w</p:attrName>
                                        </p:attrNameLst>
                                      </p:cBhvr>
                                      <p:tavLst>
                                        <p:tav tm="0">
                                          <p:val>
                                            <p:fltVal val="0"/>
                                          </p:val>
                                        </p:tav>
                                        <p:tav tm="100000">
                                          <p:val>
                                            <p:strVal val="#ppt_w"/>
                                          </p:val>
                                        </p:tav>
                                      </p:tavLst>
                                    </p:anim>
                                    <p:anim calcmode="lin" valueType="num">
                                      <p:cBhvr>
                                        <p:cTn id="83" dur="1000" fill="hold"/>
                                        <p:tgtEl>
                                          <p:spTgt spid="63"/>
                                        </p:tgtEl>
                                        <p:attrNameLst>
                                          <p:attrName>ppt_h</p:attrName>
                                        </p:attrNameLst>
                                      </p:cBhvr>
                                      <p:tavLst>
                                        <p:tav tm="0">
                                          <p:val>
                                            <p:fltVal val="0"/>
                                          </p:val>
                                        </p:tav>
                                        <p:tav tm="100000">
                                          <p:val>
                                            <p:strVal val="#ppt_h"/>
                                          </p:val>
                                        </p:tav>
                                      </p:tavLst>
                                    </p:anim>
                                    <p:anim calcmode="lin" valueType="num">
                                      <p:cBhvr>
                                        <p:cTn id="84" dur="1000" fill="hold"/>
                                        <p:tgtEl>
                                          <p:spTgt spid="63"/>
                                        </p:tgtEl>
                                        <p:attrNameLst>
                                          <p:attrName>style.rotation</p:attrName>
                                        </p:attrNameLst>
                                      </p:cBhvr>
                                      <p:tavLst>
                                        <p:tav tm="0">
                                          <p:val>
                                            <p:fltVal val="90"/>
                                          </p:val>
                                        </p:tav>
                                        <p:tav tm="100000">
                                          <p:val>
                                            <p:fltVal val="0"/>
                                          </p:val>
                                        </p:tav>
                                      </p:tavLst>
                                    </p:anim>
                                    <p:animEffect transition="in" filter="fade">
                                      <p:cBhvr>
                                        <p:cTn id="85" dur="1000"/>
                                        <p:tgtEl>
                                          <p:spTgt spid="63"/>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 calcmode="lin" valueType="num">
                                      <p:cBhvr>
                                        <p:cTn id="88" dur="1000" fill="hold"/>
                                        <p:tgtEl>
                                          <p:spTgt spid="52"/>
                                        </p:tgtEl>
                                        <p:attrNameLst>
                                          <p:attrName>ppt_w</p:attrName>
                                        </p:attrNameLst>
                                      </p:cBhvr>
                                      <p:tavLst>
                                        <p:tav tm="0">
                                          <p:val>
                                            <p:fltVal val="0"/>
                                          </p:val>
                                        </p:tav>
                                        <p:tav tm="100000">
                                          <p:val>
                                            <p:strVal val="#ppt_w"/>
                                          </p:val>
                                        </p:tav>
                                      </p:tavLst>
                                    </p:anim>
                                    <p:anim calcmode="lin" valueType="num">
                                      <p:cBhvr>
                                        <p:cTn id="89" dur="1000" fill="hold"/>
                                        <p:tgtEl>
                                          <p:spTgt spid="52"/>
                                        </p:tgtEl>
                                        <p:attrNameLst>
                                          <p:attrName>ppt_h</p:attrName>
                                        </p:attrNameLst>
                                      </p:cBhvr>
                                      <p:tavLst>
                                        <p:tav tm="0">
                                          <p:val>
                                            <p:fltVal val="0"/>
                                          </p:val>
                                        </p:tav>
                                        <p:tav tm="100000">
                                          <p:val>
                                            <p:strVal val="#ppt_h"/>
                                          </p:val>
                                        </p:tav>
                                      </p:tavLst>
                                    </p:anim>
                                    <p:anim calcmode="lin" valueType="num">
                                      <p:cBhvr>
                                        <p:cTn id="90" dur="1000" fill="hold"/>
                                        <p:tgtEl>
                                          <p:spTgt spid="52"/>
                                        </p:tgtEl>
                                        <p:attrNameLst>
                                          <p:attrName>style.rotation</p:attrName>
                                        </p:attrNameLst>
                                      </p:cBhvr>
                                      <p:tavLst>
                                        <p:tav tm="0">
                                          <p:val>
                                            <p:fltVal val="90"/>
                                          </p:val>
                                        </p:tav>
                                        <p:tav tm="100000">
                                          <p:val>
                                            <p:fltVal val="0"/>
                                          </p:val>
                                        </p:tav>
                                      </p:tavLst>
                                    </p:anim>
                                    <p:animEffect transition="in" filter="fade">
                                      <p:cBhvr>
                                        <p:cTn id="91" dur="1000"/>
                                        <p:tgtEl>
                                          <p:spTgt spid="52"/>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p:cTn id="96" dur="500" fill="hold"/>
                                        <p:tgtEl>
                                          <p:spTgt spid="49"/>
                                        </p:tgtEl>
                                        <p:attrNameLst>
                                          <p:attrName>ppt_w</p:attrName>
                                        </p:attrNameLst>
                                      </p:cBhvr>
                                      <p:tavLst>
                                        <p:tav tm="0">
                                          <p:val>
                                            <p:fltVal val="0"/>
                                          </p:val>
                                        </p:tav>
                                        <p:tav tm="100000">
                                          <p:val>
                                            <p:strVal val="#ppt_w"/>
                                          </p:val>
                                        </p:tav>
                                      </p:tavLst>
                                    </p:anim>
                                    <p:anim calcmode="lin" valueType="num">
                                      <p:cBhvr>
                                        <p:cTn id="97" dur="500" fill="hold"/>
                                        <p:tgtEl>
                                          <p:spTgt spid="49"/>
                                        </p:tgtEl>
                                        <p:attrNameLst>
                                          <p:attrName>ppt_h</p:attrName>
                                        </p:attrNameLst>
                                      </p:cBhvr>
                                      <p:tavLst>
                                        <p:tav tm="0">
                                          <p:val>
                                            <p:fltVal val="0"/>
                                          </p:val>
                                        </p:tav>
                                        <p:tav tm="100000">
                                          <p:val>
                                            <p:strVal val="#ppt_h"/>
                                          </p:val>
                                        </p:tav>
                                      </p:tavLst>
                                    </p:anim>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wipe(left)">
                                      <p:cBhvr>
                                        <p:cTn id="103" dur="500"/>
                                        <p:tgtEl>
                                          <p:spTgt spid="90"/>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94"/>
                                        </p:tgtEl>
                                        <p:attrNameLst>
                                          <p:attrName>style.visibility</p:attrName>
                                        </p:attrNameLst>
                                      </p:cBhvr>
                                      <p:to>
                                        <p:strVal val="visible"/>
                                      </p:to>
                                    </p:set>
                                    <p:animEffect transition="in" filter="wipe(left)">
                                      <p:cBhvr>
                                        <p:cTn id="106" dur="500"/>
                                        <p:tgtEl>
                                          <p:spTgt spid="94"/>
                                        </p:tgtEl>
                                      </p:cBhvr>
                                    </p:animEffect>
                                  </p:childTnLst>
                                </p:cTn>
                              </p:par>
                              <p:par>
                                <p:cTn id="107" presetID="22" presetClass="entr" presetSubtype="8" fill="hold" nodeType="withEffect">
                                  <p:stCondLst>
                                    <p:cond delay="0"/>
                                  </p:stCondLst>
                                  <p:childTnLst>
                                    <p:set>
                                      <p:cBhvr>
                                        <p:cTn id="108" dur="1" fill="hold">
                                          <p:stCondLst>
                                            <p:cond delay="0"/>
                                          </p:stCondLst>
                                        </p:cTn>
                                        <p:tgtEl>
                                          <p:spTgt spid="81"/>
                                        </p:tgtEl>
                                        <p:attrNameLst>
                                          <p:attrName>style.visibility</p:attrName>
                                        </p:attrNameLst>
                                      </p:cBhvr>
                                      <p:to>
                                        <p:strVal val="visible"/>
                                      </p:to>
                                    </p:set>
                                    <p:animEffect transition="in" filter="wipe(left)">
                                      <p:cBhvr>
                                        <p:cTn id="10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p:bldP spid="6" grpId="0" animBg="1"/>
      <p:bldP spid="7" grpId="0" build="p" advAuto="2000"/>
      <p:bldP spid="52" grpId="0" animBg="1"/>
      <p:bldP spid="53" grpId="0" animBg="1"/>
      <p:bldP spid="54" grpId="0"/>
      <p:bldP spid="55" grpId="0"/>
      <p:bldP spid="59" grpId="0" animBg="1"/>
      <p:bldP spid="63" grpId="0"/>
      <p:bldP spid="90" grpId="0" animBg="1"/>
      <p:bldP spid="94" grpId="0" animBg="1"/>
      <p:bldP spid="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L’implantation du capteur</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5"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Implanter le capteur</a:t>
            </a:r>
            <a:endParaRPr lang="fr-FR" sz="1600" b="1" dirty="0">
              <a:solidFill>
                <a:srgbClr val="0000FF"/>
              </a:solidFill>
              <a:latin typeface="Comic Sans MS" pitchFamily="66" charset="0"/>
              <a:cs typeface="Arial" charset="0"/>
            </a:endParaRPr>
          </a:p>
        </p:txBody>
      </p:sp>
      <p:sp>
        <p:nvSpPr>
          <p:cNvPr id="6" name="Oval 85"/>
          <p:cNvSpPr>
            <a:spLocks noChangeArrowheads="1"/>
          </p:cNvSpPr>
          <p:nvPr/>
        </p:nvSpPr>
        <p:spPr bwMode="auto">
          <a:xfrm>
            <a:off x="1742707" y="465296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a:solidFill>
                  <a:schemeClr val="bg1"/>
                </a:solidFill>
                <a:latin typeface="Arial" charset="0"/>
              </a:rPr>
              <a:t>4</a:t>
            </a:r>
          </a:p>
        </p:txBody>
      </p:sp>
      <p:sp>
        <p:nvSpPr>
          <p:cNvPr id="7" name="ZoneTexte 6"/>
          <p:cNvSpPr txBox="1"/>
          <p:nvPr/>
        </p:nvSpPr>
        <p:spPr>
          <a:xfrm>
            <a:off x="2169746" y="4937126"/>
            <a:ext cx="7620000" cy="707886"/>
          </a:xfrm>
          <a:prstGeom prst="rect">
            <a:avLst/>
          </a:prstGeom>
          <a:noFill/>
        </p:spPr>
        <p:txBody>
          <a:bodyPr wrap="square" rtlCol="0">
            <a:spAutoFit/>
          </a:bodyPr>
          <a:lstStyle/>
          <a:p>
            <a:pPr>
              <a:buClr>
                <a:srgbClr val="FF0000"/>
              </a:buClr>
              <a:buSzPct val="120000"/>
            </a:pPr>
            <a:r>
              <a:rPr lang="fr-FR" sz="2000" b="1" dirty="0" smtClean="0"/>
              <a:t>L’implantation du capteur au produit doit avoir une influence minimale sur la réponse.</a:t>
            </a:r>
          </a:p>
        </p:txBody>
      </p:sp>
      <p:grpSp>
        <p:nvGrpSpPr>
          <p:cNvPr id="8" name="Groupe 73"/>
          <p:cNvGrpSpPr>
            <a:grpSpLocks/>
          </p:cNvGrpSpPr>
          <p:nvPr/>
        </p:nvGrpSpPr>
        <p:grpSpPr bwMode="auto">
          <a:xfrm>
            <a:off x="2660282" y="2451101"/>
            <a:ext cx="5822950" cy="1338263"/>
            <a:chOff x="2020888" y="3500438"/>
            <a:chExt cx="5822950" cy="1338262"/>
          </a:xfrm>
        </p:grpSpPr>
        <p:sp>
          <p:nvSpPr>
            <p:cNvPr id="9" name="Oval 7"/>
            <p:cNvSpPr>
              <a:spLocks noChangeArrowheads="1"/>
            </p:cNvSpPr>
            <p:nvPr/>
          </p:nvSpPr>
          <p:spPr bwMode="auto">
            <a:xfrm>
              <a:off x="2020888" y="3500438"/>
              <a:ext cx="5822950" cy="1338262"/>
            </a:xfrm>
            <a:prstGeom prst="ellipse">
              <a:avLst/>
            </a:prstGeom>
            <a:solidFill>
              <a:srgbClr val="FFFF99"/>
            </a:solidFill>
            <a:ln w="12700">
              <a:solidFill>
                <a:schemeClr val="tx1"/>
              </a:solidFill>
              <a:round/>
              <a:headEnd/>
              <a:tailEnd/>
            </a:ln>
          </p:spPr>
          <p:txBody>
            <a:bodyPr wrap="none" anchor="ctr"/>
            <a:lstStyle/>
            <a:p>
              <a:endParaRPr lang="fr-FR"/>
            </a:p>
          </p:txBody>
        </p:sp>
        <p:sp>
          <p:nvSpPr>
            <p:cNvPr id="10" name="Text Box 28"/>
            <p:cNvSpPr txBox="1">
              <a:spLocks noChangeArrowheads="1"/>
            </p:cNvSpPr>
            <p:nvPr/>
          </p:nvSpPr>
          <p:spPr bwMode="auto">
            <a:xfrm>
              <a:off x="2082801" y="3879850"/>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600" dirty="0">
                  <a:latin typeface="Arial" charset="0"/>
                </a:rPr>
                <a:t>Domaine de mesure</a:t>
              </a:r>
            </a:p>
          </p:txBody>
        </p:sp>
      </p:grpSp>
      <p:grpSp>
        <p:nvGrpSpPr>
          <p:cNvPr id="11" name="Groupe 10"/>
          <p:cNvGrpSpPr/>
          <p:nvPr/>
        </p:nvGrpSpPr>
        <p:grpSpPr>
          <a:xfrm>
            <a:off x="3798520" y="2670175"/>
            <a:ext cx="4071937" cy="927101"/>
            <a:chOff x="3584575" y="2836862"/>
            <a:chExt cx="4071937" cy="927101"/>
          </a:xfrm>
        </p:grpSpPr>
        <p:sp>
          <p:nvSpPr>
            <p:cNvPr id="12" name="Rectangle 278" descr="Sphères"/>
            <p:cNvSpPr>
              <a:spLocks noChangeArrowheads="1"/>
            </p:cNvSpPr>
            <p:nvPr/>
          </p:nvSpPr>
          <p:spPr bwMode="auto">
            <a:xfrm>
              <a:off x="3584575" y="2836862"/>
              <a:ext cx="3881437" cy="874713"/>
            </a:xfrm>
            <a:prstGeom prst="rect">
              <a:avLst/>
            </a:prstGeom>
            <a:pattFill prst="pct20">
              <a:fgClr>
                <a:schemeClr val="accent1"/>
              </a:fgClr>
              <a:bgClr>
                <a:schemeClr val="bg1"/>
              </a:bgClr>
            </a:pattFill>
            <a:ln w="12700">
              <a:solidFill>
                <a:schemeClr val="tx1"/>
              </a:solidFill>
              <a:miter lim="800000"/>
              <a:headEnd/>
              <a:tailEnd/>
            </a:ln>
          </p:spPr>
          <p:txBody>
            <a:bodyPr wrap="none" anchor="ctr"/>
            <a:lstStyle/>
            <a:p>
              <a:endParaRPr lang="fr-FR"/>
            </a:p>
          </p:txBody>
        </p:sp>
        <p:sp>
          <p:nvSpPr>
            <p:cNvPr id="13" name="Text Box 279" descr="20 %"/>
            <p:cNvSpPr txBox="1">
              <a:spLocks noChangeArrowheads="1"/>
            </p:cNvSpPr>
            <p:nvPr/>
          </p:nvSpPr>
          <p:spPr bwMode="auto">
            <a:xfrm>
              <a:off x="5961062" y="3489326"/>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cs typeface="Times New Roman" pitchFamily="18" charset="0"/>
                </a:rPr>
                <a:t>Domaine de validité</a:t>
              </a:r>
            </a:p>
          </p:txBody>
        </p:sp>
      </p:grpSp>
      <p:sp>
        <p:nvSpPr>
          <p:cNvPr id="14" name="Rectangle 280"/>
          <p:cNvSpPr>
            <a:spLocks noChangeArrowheads="1"/>
          </p:cNvSpPr>
          <p:nvPr/>
        </p:nvSpPr>
        <p:spPr bwMode="auto">
          <a:xfrm>
            <a:off x="3855670" y="2771776"/>
            <a:ext cx="1906587" cy="655638"/>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15" name="Rectangle 281"/>
          <p:cNvSpPr>
            <a:spLocks noChangeArrowheads="1"/>
          </p:cNvSpPr>
          <p:nvPr/>
        </p:nvSpPr>
        <p:spPr bwMode="auto">
          <a:xfrm>
            <a:off x="4050932" y="2797176"/>
            <a:ext cx="1681163" cy="598488"/>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16" name="Text Box 284"/>
          <p:cNvSpPr txBox="1">
            <a:spLocks noChangeArrowheads="1"/>
          </p:cNvSpPr>
          <p:nvPr/>
        </p:nvSpPr>
        <p:spPr bwMode="auto">
          <a:xfrm>
            <a:off x="3982670" y="2763839"/>
            <a:ext cx="741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latin typeface="Arial" charset="0"/>
              </a:rPr>
              <a:t>Extérieur</a:t>
            </a:r>
          </a:p>
        </p:txBody>
      </p:sp>
      <p:sp>
        <p:nvSpPr>
          <p:cNvPr id="17" name="Text Box 298"/>
          <p:cNvSpPr txBox="1">
            <a:spLocks noChangeArrowheads="1"/>
          </p:cNvSpPr>
          <p:nvPr/>
        </p:nvSpPr>
        <p:spPr bwMode="auto">
          <a:xfrm>
            <a:off x="3969970" y="3213101"/>
            <a:ext cx="704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000" dirty="0"/>
              <a:t>Excitateur</a:t>
            </a:r>
          </a:p>
        </p:txBody>
      </p:sp>
      <p:grpSp>
        <p:nvGrpSpPr>
          <p:cNvPr id="18" name="Groupe 68"/>
          <p:cNvGrpSpPr>
            <a:grpSpLocks/>
          </p:cNvGrpSpPr>
          <p:nvPr/>
        </p:nvGrpSpPr>
        <p:grpSpPr bwMode="auto">
          <a:xfrm>
            <a:off x="4679582" y="2811464"/>
            <a:ext cx="1116013" cy="546100"/>
            <a:chOff x="4040188" y="3860803"/>
            <a:chExt cx="1116022" cy="546097"/>
          </a:xfrm>
        </p:grpSpPr>
        <p:sp>
          <p:nvSpPr>
            <p:cNvPr id="19" name="Rectangle 282"/>
            <p:cNvSpPr>
              <a:spLocks noChangeArrowheads="1"/>
            </p:cNvSpPr>
            <p:nvPr/>
          </p:nvSpPr>
          <p:spPr bwMode="auto">
            <a:xfrm>
              <a:off x="4040188" y="3879850"/>
              <a:ext cx="1012825" cy="527050"/>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20" name="Text Box 283"/>
            <p:cNvSpPr txBox="1">
              <a:spLocks noChangeArrowheads="1"/>
            </p:cNvSpPr>
            <p:nvPr/>
          </p:nvSpPr>
          <p:spPr bwMode="auto">
            <a:xfrm>
              <a:off x="4144973" y="3860803"/>
              <a:ext cx="1011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solidFill>
                    <a:schemeClr val="bg1"/>
                  </a:solidFill>
                  <a:latin typeface="Arial" charset="0"/>
                </a:rPr>
                <a:t>Produit</a:t>
              </a:r>
            </a:p>
          </p:txBody>
        </p:sp>
      </p:grpSp>
      <p:sp>
        <p:nvSpPr>
          <p:cNvPr id="21" name="Freeform 299"/>
          <p:cNvSpPr>
            <a:spLocks/>
          </p:cNvSpPr>
          <p:nvPr/>
        </p:nvSpPr>
        <p:spPr bwMode="auto">
          <a:xfrm>
            <a:off x="4060457" y="3021014"/>
            <a:ext cx="738188" cy="252412"/>
          </a:xfrm>
          <a:custGeom>
            <a:avLst/>
            <a:gdLst>
              <a:gd name="T0" fmla="*/ 0 w 465"/>
              <a:gd name="T1" fmla="*/ 2147483647 h 159"/>
              <a:gd name="T2" fmla="*/ 2147483647 w 465"/>
              <a:gd name="T3" fmla="*/ 2147483647 h 159"/>
              <a:gd name="T4" fmla="*/ 2147483647 w 465"/>
              <a:gd name="T5" fmla="*/ 2147483647 h 159"/>
              <a:gd name="T6" fmla="*/ 2147483647 w 465"/>
              <a:gd name="T7" fmla="*/ 0 h 159"/>
              <a:gd name="T8" fmla="*/ 2147483647 w 465"/>
              <a:gd name="T9" fmla="*/ 2147483647 h 159"/>
              <a:gd name="T10" fmla="*/ 2147483647 w 465"/>
              <a:gd name="T11" fmla="*/ 2147483647 h 159"/>
              <a:gd name="T12" fmla="*/ 2147483647 w 465"/>
              <a:gd name="T13" fmla="*/ 2147483647 h 159"/>
              <a:gd name="T14" fmla="*/ 0 60000 65536"/>
              <a:gd name="T15" fmla="*/ 0 60000 65536"/>
              <a:gd name="T16" fmla="*/ 0 60000 65536"/>
              <a:gd name="T17" fmla="*/ 0 60000 65536"/>
              <a:gd name="T18" fmla="*/ 0 60000 65536"/>
              <a:gd name="T19" fmla="*/ 0 60000 65536"/>
              <a:gd name="T20" fmla="*/ 0 60000 65536"/>
              <a:gd name="T21" fmla="*/ 0 w 465"/>
              <a:gd name="T22" fmla="*/ 0 h 159"/>
              <a:gd name="T23" fmla="*/ 465 w 4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159">
                <a:moveTo>
                  <a:pt x="0" y="78"/>
                </a:moveTo>
                <a:lnTo>
                  <a:pt x="48" y="3"/>
                </a:lnTo>
                <a:lnTo>
                  <a:pt x="138" y="159"/>
                </a:lnTo>
                <a:lnTo>
                  <a:pt x="230" y="0"/>
                </a:lnTo>
                <a:lnTo>
                  <a:pt x="322" y="159"/>
                </a:lnTo>
                <a:lnTo>
                  <a:pt x="378" y="62"/>
                </a:lnTo>
                <a:lnTo>
                  <a:pt x="465" y="6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grpSp>
        <p:nvGrpSpPr>
          <p:cNvPr id="22" name="Groupe 69"/>
          <p:cNvGrpSpPr>
            <a:grpSpLocks/>
          </p:cNvGrpSpPr>
          <p:nvPr/>
        </p:nvGrpSpPr>
        <p:grpSpPr bwMode="auto">
          <a:xfrm>
            <a:off x="4717682" y="3048001"/>
            <a:ext cx="1017588" cy="285750"/>
            <a:chOff x="4078288" y="4097338"/>
            <a:chExt cx="1017587" cy="285750"/>
          </a:xfrm>
        </p:grpSpPr>
        <p:sp>
          <p:nvSpPr>
            <p:cNvPr id="23" name="Rectangle 295"/>
            <p:cNvSpPr>
              <a:spLocks noChangeArrowheads="1"/>
            </p:cNvSpPr>
            <p:nvPr/>
          </p:nvSpPr>
          <p:spPr bwMode="auto">
            <a:xfrm>
              <a:off x="4157663" y="4097338"/>
              <a:ext cx="868362" cy="28257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24" name="Text Box 296"/>
            <p:cNvSpPr txBox="1">
              <a:spLocks noChangeArrowheads="1"/>
            </p:cNvSpPr>
            <p:nvPr/>
          </p:nvSpPr>
          <p:spPr bwMode="auto">
            <a:xfrm>
              <a:off x="4078288" y="4108450"/>
              <a:ext cx="1017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Phénomène</a:t>
              </a:r>
            </a:p>
          </p:txBody>
        </p:sp>
      </p:grpSp>
      <p:sp>
        <p:nvSpPr>
          <p:cNvPr id="25" name="Text Box 297"/>
          <p:cNvSpPr txBox="1">
            <a:spLocks noChangeArrowheads="1"/>
          </p:cNvSpPr>
          <p:nvPr/>
        </p:nvSpPr>
        <p:spPr bwMode="auto">
          <a:xfrm rot="16200000">
            <a:off x="3503244" y="2963864"/>
            <a:ext cx="855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dirty="0">
                <a:solidFill>
                  <a:schemeClr val="bg1"/>
                </a:solidFill>
                <a:latin typeface="Arial" charset="0"/>
              </a:rPr>
              <a:t>Maquette</a:t>
            </a:r>
          </a:p>
        </p:txBody>
      </p:sp>
      <p:grpSp>
        <p:nvGrpSpPr>
          <p:cNvPr id="26" name="Groupe 25"/>
          <p:cNvGrpSpPr/>
          <p:nvPr/>
        </p:nvGrpSpPr>
        <p:grpSpPr>
          <a:xfrm>
            <a:off x="6708407" y="2844794"/>
            <a:ext cx="2266157" cy="473075"/>
            <a:chOff x="6494462" y="3011481"/>
            <a:chExt cx="2266157" cy="473075"/>
          </a:xfrm>
        </p:grpSpPr>
        <p:sp>
          <p:nvSpPr>
            <p:cNvPr id="27" name="Line 286"/>
            <p:cNvSpPr>
              <a:spLocks noChangeShapeType="1"/>
            </p:cNvSpPr>
            <p:nvPr/>
          </p:nvSpPr>
          <p:spPr bwMode="auto">
            <a:xfrm flipH="1">
              <a:off x="6494462" y="3245639"/>
              <a:ext cx="182563"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28" name="Groupe 71"/>
            <p:cNvGrpSpPr>
              <a:grpSpLocks/>
            </p:cNvGrpSpPr>
            <p:nvPr/>
          </p:nvGrpSpPr>
          <p:grpSpPr bwMode="auto">
            <a:xfrm>
              <a:off x="6662737" y="3011481"/>
              <a:ext cx="2097882" cy="473075"/>
              <a:chOff x="6230938" y="3827463"/>
              <a:chExt cx="2098672" cy="473075"/>
            </a:xfrm>
          </p:grpSpPr>
          <p:sp>
            <p:nvSpPr>
              <p:cNvPr id="29" name="Rectangle 143"/>
              <p:cNvSpPr>
                <a:spLocks noChangeArrowheads="1"/>
              </p:cNvSpPr>
              <p:nvPr/>
            </p:nvSpPr>
            <p:spPr bwMode="auto">
              <a:xfrm>
                <a:off x="7208042" y="3925892"/>
                <a:ext cx="1121567"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grpSp>
            <p:nvGrpSpPr>
              <p:cNvPr id="30" name="Group 287"/>
              <p:cNvGrpSpPr>
                <a:grpSpLocks/>
              </p:cNvGrpSpPr>
              <p:nvPr/>
            </p:nvGrpSpPr>
            <p:grpSpPr bwMode="auto">
              <a:xfrm>
                <a:off x="6230938" y="3827463"/>
                <a:ext cx="792162" cy="473075"/>
                <a:chOff x="3458" y="1320"/>
                <a:chExt cx="481" cy="298"/>
              </a:xfrm>
            </p:grpSpPr>
            <p:sp>
              <p:nvSpPr>
                <p:cNvPr id="32" name="Rectangle 288"/>
                <p:cNvSpPr>
                  <a:spLocks noChangeArrowheads="1"/>
                </p:cNvSpPr>
                <p:nvPr/>
              </p:nvSpPr>
              <p:spPr bwMode="auto">
                <a:xfrm>
                  <a:off x="3464" y="1320"/>
                  <a:ext cx="471" cy="298"/>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33" name="Text Box 289"/>
                <p:cNvSpPr txBox="1">
                  <a:spLocks noChangeArrowheads="1"/>
                </p:cNvSpPr>
                <p:nvPr/>
              </p:nvSpPr>
              <p:spPr bwMode="auto">
                <a:xfrm>
                  <a:off x="3458" y="1373"/>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grpSp>
          <p:sp>
            <p:nvSpPr>
              <p:cNvPr id="31" name="Line 127"/>
              <p:cNvSpPr>
                <a:spLocks noChangeShapeType="1"/>
              </p:cNvSpPr>
              <p:nvPr/>
            </p:nvSpPr>
            <p:spPr bwMode="auto">
              <a:xfrm>
                <a:off x="7017542" y="4070355"/>
                <a:ext cx="131206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34" name="Line 292"/>
          <p:cNvSpPr>
            <a:spLocks noChangeShapeType="1"/>
          </p:cNvSpPr>
          <p:nvPr/>
        </p:nvSpPr>
        <p:spPr bwMode="auto">
          <a:xfrm flipH="1">
            <a:off x="5760670" y="3078952"/>
            <a:ext cx="15398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35" name="Groupe 34"/>
          <p:cNvGrpSpPr/>
          <p:nvPr/>
        </p:nvGrpSpPr>
        <p:grpSpPr>
          <a:xfrm>
            <a:off x="5798770" y="2828127"/>
            <a:ext cx="1068387" cy="508000"/>
            <a:chOff x="5584825" y="2994814"/>
            <a:chExt cx="1068387" cy="508000"/>
          </a:xfrm>
        </p:grpSpPr>
        <p:sp>
          <p:nvSpPr>
            <p:cNvPr id="36" name="Rectangle 291"/>
            <p:cNvSpPr>
              <a:spLocks noChangeArrowheads="1"/>
            </p:cNvSpPr>
            <p:nvPr/>
          </p:nvSpPr>
          <p:spPr bwMode="auto">
            <a:xfrm>
              <a:off x="5692775" y="3029739"/>
              <a:ext cx="850900" cy="473075"/>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37" name="Text Box 293"/>
            <p:cNvSpPr txBox="1">
              <a:spLocks noChangeArrowheads="1"/>
            </p:cNvSpPr>
            <p:nvPr/>
          </p:nvSpPr>
          <p:spPr bwMode="auto">
            <a:xfrm>
              <a:off x="5584825" y="2994814"/>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900" b="1" dirty="0">
                  <a:latin typeface="Arial" charset="0"/>
                </a:rPr>
                <a:t>Capteur + conditionneur</a:t>
              </a:r>
            </a:p>
          </p:txBody>
        </p:sp>
      </p:grpSp>
      <p:sp>
        <p:nvSpPr>
          <p:cNvPr id="38" name="Rectangle 37"/>
          <p:cNvSpPr/>
          <p:nvPr/>
        </p:nvSpPr>
        <p:spPr>
          <a:xfrm>
            <a:off x="5936088" y="3167059"/>
            <a:ext cx="792163" cy="142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b="1" dirty="0">
                <a:solidFill>
                  <a:schemeClr val="tx1"/>
                </a:solidFill>
                <a:ea typeface="Arial" charset="0"/>
                <a:cs typeface="Arial" charset="0"/>
              </a:rPr>
              <a:t>mesure</a:t>
            </a:r>
          </a:p>
        </p:txBody>
      </p:sp>
      <p:sp>
        <p:nvSpPr>
          <p:cNvPr id="39" name="Oval 93"/>
          <p:cNvSpPr>
            <a:spLocks noChangeArrowheads="1"/>
          </p:cNvSpPr>
          <p:nvPr/>
        </p:nvSpPr>
        <p:spPr bwMode="auto">
          <a:xfrm>
            <a:off x="4679582" y="2702713"/>
            <a:ext cx="284162"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4</a:t>
            </a:r>
            <a:endParaRPr lang="fr-FR" sz="2400" b="1" dirty="0">
              <a:solidFill>
                <a:schemeClr val="bg1"/>
              </a:solidFill>
              <a:latin typeface="Arial" charset="0"/>
            </a:endParaRPr>
          </a:p>
        </p:txBody>
      </p:sp>
    </p:spTree>
    <p:extLst>
      <p:ext uri="{BB962C8B-B14F-4D97-AF65-F5344CB8AC3E}">
        <p14:creationId xmlns:p14="http://schemas.microsoft.com/office/powerpoint/2010/main" val="3714848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p:cTn id="48" dur="500" fill="hold"/>
                                        <p:tgtEl>
                                          <p:spTgt spid="39"/>
                                        </p:tgtEl>
                                        <p:attrNameLst>
                                          <p:attrName>ppt_w</p:attrName>
                                        </p:attrNameLst>
                                      </p:cBhvr>
                                      <p:tavLst>
                                        <p:tav tm="0">
                                          <p:val>
                                            <p:fltVal val="0"/>
                                          </p:val>
                                        </p:tav>
                                        <p:tav tm="100000">
                                          <p:val>
                                            <p:strVal val="#ppt_w"/>
                                          </p:val>
                                        </p:tav>
                                      </p:tavLst>
                                    </p:anim>
                                    <p:anim calcmode="lin" valueType="num">
                                      <p:cBhvr>
                                        <p:cTn id="49" dur="500" fill="hold"/>
                                        <p:tgtEl>
                                          <p:spTgt spid="39"/>
                                        </p:tgtEl>
                                        <p:attrNameLst>
                                          <p:attrName>ppt_h</p:attrName>
                                        </p:attrNameLst>
                                      </p:cBhvr>
                                      <p:tavLst>
                                        <p:tav tm="0">
                                          <p:val>
                                            <p:fltVal val="0"/>
                                          </p:val>
                                        </p:tav>
                                        <p:tav tm="100000">
                                          <p:val>
                                            <p:strVal val="#ppt_h"/>
                                          </p:val>
                                        </p:tav>
                                      </p:tavLst>
                                    </p:anim>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1000" fill="hold"/>
                                        <p:tgtEl>
                                          <p:spTgt spid="25"/>
                                        </p:tgtEl>
                                        <p:attrNameLst>
                                          <p:attrName>ppt_w</p:attrName>
                                        </p:attrNameLst>
                                      </p:cBhvr>
                                      <p:tavLst>
                                        <p:tav tm="0">
                                          <p:val>
                                            <p:fltVal val="0"/>
                                          </p:val>
                                        </p:tav>
                                        <p:tav tm="100000">
                                          <p:val>
                                            <p:strVal val="#ppt_w"/>
                                          </p:val>
                                        </p:tav>
                                      </p:tavLst>
                                    </p:anim>
                                    <p:anim calcmode="lin" valueType="num">
                                      <p:cBhvr>
                                        <p:cTn id="83" dur="1000" fill="hold"/>
                                        <p:tgtEl>
                                          <p:spTgt spid="25"/>
                                        </p:tgtEl>
                                        <p:attrNameLst>
                                          <p:attrName>ppt_h</p:attrName>
                                        </p:attrNameLst>
                                      </p:cBhvr>
                                      <p:tavLst>
                                        <p:tav tm="0">
                                          <p:val>
                                            <p:fltVal val="0"/>
                                          </p:val>
                                        </p:tav>
                                        <p:tav tm="100000">
                                          <p:val>
                                            <p:strVal val="#ppt_h"/>
                                          </p:val>
                                        </p:tav>
                                      </p:tavLst>
                                    </p:anim>
                                    <p:anim calcmode="lin" valueType="num">
                                      <p:cBhvr>
                                        <p:cTn id="84" dur="1000" fill="hold"/>
                                        <p:tgtEl>
                                          <p:spTgt spid="25"/>
                                        </p:tgtEl>
                                        <p:attrNameLst>
                                          <p:attrName>style.rotation</p:attrName>
                                        </p:attrNameLst>
                                      </p:cBhvr>
                                      <p:tavLst>
                                        <p:tav tm="0">
                                          <p:val>
                                            <p:fltVal val="90"/>
                                          </p:val>
                                        </p:tav>
                                        <p:tav tm="100000">
                                          <p:val>
                                            <p:fltVal val="0"/>
                                          </p:val>
                                        </p:tav>
                                      </p:tavLst>
                                    </p:anim>
                                    <p:animEffect transition="in" filter="fade">
                                      <p:cBhvr>
                                        <p:cTn id="85" dur="1000"/>
                                        <p:tgtEl>
                                          <p:spTgt spid="25"/>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p:cTn id="88" dur="1000" fill="hold"/>
                                        <p:tgtEl>
                                          <p:spTgt spid="14"/>
                                        </p:tgtEl>
                                        <p:attrNameLst>
                                          <p:attrName>ppt_w</p:attrName>
                                        </p:attrNameLst>
                                      </p:cBhvr>
                                      <p:tavLst>
                                        <p:tav tm="0">
                                          <p:val>
                                            <p:fltVal val="0"/>
                                          </p:val>
                                        </p:tav>
                                        <p:tav tm="100000">
                                          <p:val>
                                            <p:strVal val="#ppt_w"/>
                                          </p:val>
                                        </p:tav>
                                      </p:tavLst>
                                    </p:anim>
                                    <p:anim calcmode="lin" valueType="num">
                                      <p:cBhvr>
                                        <p:cTn id="89" dur="1000" fill="hold"/>
                                        <p:tgtEl>
                                          <p:spTgt spid="14"/>
                                        </p:tgtEl>
                                        <p:attrNameLst>
                                          <p:attrName>ppt_h</p:attrName>
                                        </p:attrNameLst>
                                      </p:cBhvr>
                                      <p:tavLst>
                                        <p:tav tm="0">
                                          <p:val>
                                            <p:fltVal val="0"/>
                                          </p:val>
                                        </p:tav>
                                        <p:tav tm="100000">
                                          <p:val>
                                            <p:strVal val="#ppt_h"/>
                                          </p:val>
                                        </p:tav>
                                      </p:tavLst>
                                    </p:anim>
                                    <p:anim calcmode="lin" valueType="num">
                                      <p:cBhvr>
                                        <p:cTn id="90" dur="1000" fill="hold"/>
                                        <p:tgtEl>
                                          <p:spTgt spid="14"/>
                                        </p:tgtEl>
                                        <p:attrNameLst>
                                          <p:attrName>style.rotation</p:attrName>
                                        </p:attrNameLst>
                                      </p:cBhvr>
                                      <p:tavLst>
                                        <p:tav tm="0">
                                          <p:val>
                                            <p:fltVal val="90"/>
                                          </p:val>
                                        </p:tav>
                                        <p:tav tm="100000">
                                          <p:val>
                                            <p:fltVal val="0"/>
                                          </p:val>
                                        </p:tav>
                                      </p:tavLst>
                                    </p:anim>
                                    <p:animEffect transition="in" filter="fade">
                                      <p:cBhvr>
                                        <p:cTn id="91" dur="10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p:cTn id="96" dur="500" fill="hold"/>
                                        <p:tgtEl>
                                          <p:spTgt spid="11"/>
                                        </p:tgtEl>
                                        <p:attrNameLst>
                                          <p:attrName>ppt_w</p:attrName>
                                        </p:attrNameLst>
                                      </p:cBhvr>
                                      <p:tavLst>
                                        <p:tav tm="0">
                                          <p:val>
                                            <p:fltVal val="0"/>
                                          </p:val>
                                        </p:tav>
                                        <p:tav tm="100000">
                                          <p:val>
                                            <p:strVal val="#ppt_w"/>
                                          </p:val>
                                        </p:tav>
                                      </p:tavLst>
                                    </p:anim>
                                    <p:anim calcmode="lin" valueType="num">
                                      <p:cBhvr>
                                        <p:cTn id="97" dur="500" fill="hold"/>
                                        <p:tgtEl>
                                          <p:spTgt spid="11"/>
                                        </p:tgtEl>
                                        <p:attrNameLst>
                                          <p:attrName>ppt_h</p:attrName>
                                        </p:attrNameLst>
                                      </p:cBhvr>
                                      <p:tavLst>
                                        <p:tav tm="0">
                                          <p:val>
                                            <p:fltVal val="0"/>
                                          </p:val>
                                        </p:tav>
                                        <p:tav tm="100000">
                                          <p:val>
                                            <p:strVal val="#ppt_h"/>
                                          </p:val>
                                        </p:tav>
                                      </p:tavLst>
                                    </p:anim>
                                    <p:animEffect transition="in" filter="fade">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left)">
                                      <p:cBhvr>
                                        <p:cTn id="103" dur="500"/>
                                        <p:tgtEl>
                                          <p:spTgt spid="34"/>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left)">
                                      <p:cBhvr>
                                        <p:cTn id="106" dur="500"/>
                                        <p:tgtEl>
                                          <p:spTgt spid="38"/>
                                        </p:tgtEl>
                                      </p:cBhvr>
                                    </p:animEffect>
                                  </p:childTnLst>
                                </p:cTn>
                              </p:par>
                              <p:par>
                                <p:cTn id="107" presetID="22" presetClass="entr" presetSubtype="8" fill="hold"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wipe(left)">
                                      <p:cBhvr>
                                        <p:cTn id="10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p:bldP spid="6" grpId="0" animBg="1"/>
      <p:bldP spid="7" grpId="0" build="p" advAuto="2000"/>
      <p:bldP spid="14" grpId="0" animBg="1"/>
      <p:bldP spid="15" grpId="0" animBg="1"/>
      <p:bldP spid="16" grpId="0"/>
      <p:bldP spid="17" grpId="0"/>
      <p:bldP spid="21" grpId="0" animBg="1"/>
      <p:bldP spid="25" grpId="0"/>
      <p:bldP spid="34" grpId="0" animBg="1"/>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40680" y="917575"/>
            <a:ext cx="446532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0000FF"/>
                </a:solidFill>
                <a:effectLst>
                  <a:outerShdw blurRad="38100" dist="38100" dir="2700000" algn="tl">
                    <a:srgbClr val="C0C0C0"/>
                  </a:outerShdw>
                </a:effectLst>
                <a:latin typeface="Comic Sans MS" pitchFamily="66" charset="0"/>
              </a:rPr>
              <a:t>L’excitation</a:t>
            </a:r>
            <a:endParaRPr lang="fr-FR" sz="2000" b="1" dirty="0">
              <a:solidFill>
                <a:srgbClr val="0000FF"/>
              </a:solidFill>
              <a:effectLst>
                <a:outerShdw blurRad="38100" dist="38100" dir="2700000" algn="tl">
                  <a:srgbClr val="C0C0C0"/>
                </a:outerShdw>
              </a:effectLst>
              <a:latin typeface="Comic Sans MS" pitchFamily="66" charset="0"/>
            </a:endParaRPr>
          </a:p>
        </p:txBody>
      </p:sp>
      <p:sp>
        <p:nvSpPr>
          <p:cNvPr id="5" name="Text Box 399"/>
          <p:cNvSpPr txBox="1">
            <a:spLocks noChangeArrowheads="1"/>
          </p:cNvSpPr>
          <p:nvPr/>
        </p:nvSpPr>
        <p:spPr bwMode="auto">
          <a:xfrm>
            <a:off x="1316038" y="6118225"/>
            <a:ext cx="8477250" cy="338554"/>
          </a:xfrm>
          <a:prstGeom prst="rect">
            <a:avLst/>
          </a:prstGeom>
          <a:solidFill>
            <a:srgbClr val="CCFFFF"/>
          </a:solidFill>
          <a:ln w="28575">
            <a:solidFill>
              <a:srgbClr val="0000FF"/>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smtClean="0">
                <a:solidFill>
                  <a:srgbClr val="0000FF"/>
                </a:solidFill>
                <a:latin typeface="Comic Sans MS" pitchFamily="66" charset="0"/>
                <a:cs typeface="Arial" charset="0"/>
              </a:rPr>
              <a:t>Choisir l’excitation associée au phénomène physique </a:t>
            </a:r>
            <a:endParaRPr lang="fr-FR" sz="1600" b="1" dirty="0">
              <a:solidFill>
                <a:srgbClr val="0000FF"/>
              </a:solidFill>
              <a:latin typeface="Comic Sans MS" pitchFamily="66" charset="0"/>
              <a:cs typeface="Arial" charset="0"/>
            </a:endParaRPr>
          </a:p>
        </p:txBody>
      </p:sp>
      <p:sp>
        <p:nvSpPr>
          <p:cNvPr id="6" name="Oval 85"/>
          <p:cNvSpPr>
            <a:spLocks noChangeArrowheads="1"/>
          </p:cNvSpPr>
          <p:nvPr/>
        </p:nvSpPr>
        <p:spPr bwMode="auto">
          <a:xfrm>
            <a:off x="1742707" y="4652964"/>
            <a:ext cx="284163"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5</a:t>
            </a:r>
            <a:endParaRPr lang="fr-FR" sz="2400" b="1" dirty="0">
              <a:solidFill>
                <a:schemeClr val="bg1"/>
              </a:solidFill>
              <a:latin typeface="Arial" charset="0"/>
            </a:endParaRPr>
          </a:p>
        </p:txBody>
      </p:sp>
      <p:sp>
        <p:nvSpPr>
          <p:cNvPr id="7" name="ZoneTexte 6"/>
          <p:cNvSpPr txBox="1"/>
          <p:nvPr/>
        </p:nvSpPr>
        <p:spPr>
          <a:xfrm>
            <a:off x="2169746" y="4937126"/>
            <a:ext cx="7620000" cy="707886"/>
          </a:xfrm>
          <a:prstGeom prst="rect">
            <a:avLst/>
          </a:prstGeom>
          <a:noFill/>
        </p:spPr>
        <p:txBody>
          <a:bodyPr wrap="square" rtlCol="0">
            <a:spAutoFit/>
          </a:bodyPr>
          <a:lstStyle/>
          <a:p>
            <a:pPr>
              <a:buClr>
                <a:srgbClr val="FF0000"/>
              </a:buClr>
              <a:buSzPct val="120000"/>
            </a:pPr>
            <a:r>
              <a:rPr lang="fr-FR" sz="2000" b="1" dirty="0" smtClean="0"/>
              <a:t>Choisir une excitation qui permettra de solliciter le phénomène physique (et si possible uniquement ce phénomène).</a:t>
            </a:r>
          </a:p>
        </p:txBody>
      </p:sp>
      <p:grpSp>
        <p:nvGrpSpPr>
          <p:cNvPr id="8" name="Groupe 73"/>
          <p:cNvGrpSpPr>
            <a:grpSpLocks/>
          </p:cNvGrpSpPr>
          <p:nvPr/>
        </p:nvGrpSpPr>
        <p:grpSpPr bwMode="auto">
          <a:xfrm>
            <a:off x="2660282" y="2451101"/>
            <a:ext cx="5822950" cy="1338263"/>
            <a:chOff x="2020888" y="3500438"/>
            <a:chExt cx="5822950" cy="1338262"/>
          </a:xfrm>
        </p:grpSpPr>
        <p:sp>
          <p:nvSpPr>
            <p:cNvPr id="9" name="Oval 7"/>
            <p:cNvSpPr>
              <a:spLocks noChangeArrowheads="1"/>
            </p:cNvSpPr>
            <p:nvPr/>
          </p:nvSpPr>
          <p:spPr bwMode="auto">
            <a:xfrm>
              <a:off x="2020888" y="3500438"/>
              <a:ext cx="5822950" cy="1338262"/>
            </a:xfrm>
            <a:prstGeom prst="ellipse">
              <a:avLst/>
            </a:prstGeom>
            <a:solidFill>
              <a:srgbClr val="FFFF99"/>
            </a:solidFill>
            <a:ln w="12700">
              <a:solidFill>
                <a:schemeClr val="tx1"/>
              </a:solidFill>
              <a:round/>
              <a:headEnd/>
              <a:tailEnd/>
            </a:ln>
          </p:spPr>
          <p:txBody>
            <a:bodyPr wrap="none" anchor="ctr"/>
            <a:lstStyle/>
            <a:p>
              <a:endParaRPr lang="fr-FR"/>
            </a:p>
          </p:txBody>
        </p:sp>
        <p:sp>
          <p:nvSpPr>
            <p:cNvPr id="10" name="Text Box 28"/>
            <p:cNvSpPr txBox="1">
              <a:spLocks noChangeArrowheads="1"/>
            </p:cNvSpPr>
            <p:nvPr/>
          </p:nvSpPr>
          <p:spPr bwMode="auto">
            <a:xfrm>
              <a:off x="2082801" y="3879850"/>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600" dirty="0">
                  <a:latin typeface="Arial" charset="0"/>
                </a:rPr>
                <a:t>Domaine de mesure</a:t>
              </a:r>
            </a:p>
          </p:txBody>
        </p:sp>
      </p:grpSp>
      <p:grpSp>
        <p:nvGrpSpPr>
          <p:cNvPr id="11" name="Groupe 10"/>
          <p:cNvGrpSpPr/>
          <p:nvPr/>
        </p:nvGrpSpPr>
        <p:grpSpPr>
          <a:xfrm>
            <a:off x="3798520" y="2670175"/>
            <a:ext cx="4071937" cy="927101"/>
            <a:chOff x="3584575" y="2836862"/>
            <a:chExt cx="4071937" cy="927101"/>
          </a:xfrm>
        </p:grpSpPr>
        <p:sp>
          <p:nvSpPr>
            <p:cNvPr id="12" name="Rectangle 278" descr="Sphères"/>
            <p:cNvSpPr>
              <a:spLocks noChangeArrowheads="1"/>
            </p:cNvSpPr>
            <p:nvPr/>
          </p:nvSpPr>
          <p:spPr bwMode="auto">
            <a:xfrm>
              <a:off x="3584575" y="2836862"/>
              <a:ext cx="3881437" cy="874713"/>
            </a:xfrm>
            <a:prstGeom prst="rect">
              <a:avLst/>
            </a:prstGeom>
            <a:pattFill prst="pct20">
              <a:fgClr>
                <a:schemeClr val="accent1"/>
              </a:fgClr>
              <a:bgClr>
                <a:schemeClr val="bg1"/>
              </a:bgClr>
            </a:pattFill>
            <a:ln w="12700">
              <a:solidFill>
                <a:schemeClr val="tx1"/>
              </a:solidFill>
              <a:miter lim="800000"/>
              <a:headEnd/>
              <a:tailEnd/>
            </a:ln>
          </p:spPr>
          <p:txBody>
            <a:bodyPr wrap="none" anchor="ctr"/>
            <a:lstStyle/>
            <a:p>
              <a:endParaRPr lang="fr-FR"/>
            </a:p>
          </p:txBody>
        </p:sp>
        <p:sp>
          <p:nvSpPr>
            <p:cNvPr id="13" name="Text Box 279" descr="20 %"/>
            <p:cNvSpPr txBox="1">
              <a:spLocks noChangeArrowheads="1"/>
            </p:cNvSpPr>
            <p:nvPr/>
          </p:nvSpPr>
          <p:spPr bwMode="auto">
            <a:xfrm>
              <a:off x="5961062" y="3489326"/>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cs typeface="Times New Roman" pitchFamily="18" charset="0"/>
                </a:rPr>
                <a:t>Domaine de validité</a:t>
              </a:r>
            </a:p>
          </p:txBody>
        </p:sp>
      </p:grpSp>
      <p:sp>
        <p:nvSpPr>
          <p:cNvPr id="14" name="Rectangle 280"/>
          <p:cNvSpPr>
            <a:spLocks noChangeArrowheads="1"/>
          </p:cNvSpPr>
          <p:nvPr/>
        </p:nvSpPr>
        <p:spPr bwMode="auto">
          <a:xfrm>
            <a:off x="3855670" y="2771776"/>
            <a:ext cx="1906587" cy="655638"/>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15" name="Rectangle 281"/>
          <p:cNvSpPr>
            <a:spLocks noChangeArrowheads="1"/>
          </p:cNvSpPr>
          <p:nvPr/>
        </p:nvSpPr>
        <p:spPr bwMode="auto">
          <a:xfrm>
            <a:off x="4050932" y="2797176"/>
            <a:ext cx="1681163" cy="598488"/>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16" name="Text Box 284"/>
          <p:cNvSpPr txBox="1">
            <a:spLocks noChangeArrowheads="1"/>
          </p:cNvSpPr>
          <p:nvPr/>
        </p:nvSpPr>
        <p:spPr bwMode="auto">
          <a:xfrm>
            <a:off x="3982670" y="2763839"/>
            <a:ext cx="741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latin typeface="Arial" charset="0"/>
              </a:rPr>
              <a:t>Extérieur</a:t>
            </a:r>
          </a:p>
        </p:txBody>
      </p:sp>
      <p:sp>
        <p:nvSpPr>
          <p:cNvPr id="17" name="Text Box 298"/>
          <p:cNvSpPr txBox="1">
            <a:spLocks noChangeArrowheads="1"/>
          </p:cNvSpPr>
          <p:nvPr/>
        </p:nvSpPr>
        <p:spPr bwMode="auto">
          <a:xfrm>
            <a:off x="3969970" y="3213101"/>
            <a:ext cx="704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000" dirty="0"/>
              <a:t>Excitateur</a:t>
            </a:r>
          </a:p>
        </p:txBody>
      </p:sp>
      <p:grpSp>
        <p:nvGrpSpPr>
          <p:cNvPr id="18" name="Groupe 68"/>
          <p:cNvGrpSpPr>
            <a:grpSpLocks/>
          </p:cNvGrpSpPr>
          <p:nvPr/>
        </p:nvGrpSpPr>
        <p:grpSpPr bwMode="auto">
          <a:xfrm>
            <a:off x="4679582" y="2811464"/>
            <a:ext cx="1116013" cy="546100"/>
            <a:chOff x="4040188" y="3860803"/>
            <a:chExt cx="1116022" cy="546097"/>
          </a:xfrm>
        </p:grpSpPr>
        <p:sp>
          <p:nvSpPr>
            <p:cNvPr id="19" name="Rectangle 282"/>
            <p:cNvSpPr>
              <a:spLocks noChangeArrowheads="1"/>
            </p:cNvSpPr>
            <p:nvPr/>
          </p:nvSpPr>
          <p:spPr bwMode="auto">
            <a:xfrm>
              <a:off x="4040188" y="3879850"/>
              <a:ext cx="1012825" cy="527050"/>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20" name="Text Box 283"/>
            <p:cNvSpPr txBox="1">
              <a:spLocks noChangeArrowheads="1"/>
            </p:cNvSpPr>
            <p:nvPr/>
          </p:nvSpPr>
          <p:spPr bwMode="auto">
            <a:xfrm>
              <a:off x="4144973" y="3860803"/>
              <a:ext cx="1011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00" b="1" dirty="0">
                  <a:solidFill>
                    <a:schemeClr val="bg1"/>
                  </a:solidFill>
                  <a:latin typeface="Arial" charset="0"/>
                </a:rPr>
                <a:t>Produit</a:t>
              </a:r>
            </a:p>
          </p:txBody>
        </p:sp>
      </p:grpSp>
      <p:sp>
        <p:nvSpPr>
          <p:cNvPr id="21" name="Freeform 299"/>
          <p:cNvSpPr>
            <a:spLocks/>
          </p:cNvSpPr>
          <p:nvPr/>
        </p:nvSpPr>
        <p:spPr bwMode="auto">
          <a:xfrm>
            <a:off x="4060457" y="3021014"/>
            <a:ext cx="738188" cy="252412"/>
          </a:xfrm>
          <a:custGeom>
            <a:avLst/>
            <a:gdLst>
              <a:gd name="T0" fmla="*/ 0 w 465"/>
              <a:gd name="T1" fmla="*/ 2147483647 h 159"/>
              <a:gd name="T2" fmla="*/ 2147483647 w 465"/>
              <a:gd name="T3" fmla="*/ 2147483647 h 159"/>
              <a:gd name="T4" fmla="*/ 2147483647 w 465"/>
              <a:gd name="T5" fmla="*/ 2147483647 h 159"/>
              <a:gd name="T6" fmla="*/ 2147483647 w 465"/>
              <a:gd name="T7" fmla="*/ 0 h 159"/>
              <a:gd name="T8" fmla="*/ 2147483647 w 465"/>
              <a:gd name="T9" fmla="*/ 2147483647 h 159"/>
              <a:gd name="T10" fmla="*/ 2147483647 w 465"/>
              <a:gd name="T11" fmla="*/ 2147483647 h 159"/>
              <a:gd name="T12" fmla="*/ 2147483647 w 465"/>
              <a:gd name="T13" fmla="*/ 2147483647 h 159"/>
              <a:gd name="T14" fmla="*/ 0 60000 65536"/>
              <a:gd name="T15" fmla="*/ 0 60000 65536"/>
              <a:gd name="T16" fmla="*/ 0 60000 65536"/>
              <a:gd name="T17" fmla="*/ 0 60000 65536"/>
              <a:gd name="T18" fmla="*/ 0 60000 65536"/>
              <a:gd name="T19" fmla="*/ 0 60000 65536"/>
              <a:gd name="T20" fmla="*/ 0 60000 65536"/>
              <a:gd name="T21" fmla="*/ 0 w 465"/>
              <a:gd name="T22" fmla="*/ 0 h 159"/>
              <a:gd name="T23" fmla="*/ 465 w 4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5" h="159">
                <a:moveTo>
                  <a:pt x="0" y="78"/>
                </a:moveTo>
                <a:lnTo>
                  <a:pt x="48" y="3"/>
                </a:lnTo>
                <a:lnTo>
                  <a:pt x="138" y="159"/>
                </a:lnTo>
                <a:lnTo>
                  <a:pt x="230" y="0"/>
                </a:lnTo>
                <a:lnTo>
                  <a:pt x="322" y="159"/>
                </a:lnTo>
                <a:lnTo>
                  <a:pt x="378" y="62"/>
                </a:lnTo>
                <a:lnTo>
                  <a:pt x="465" y="6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grpSp>
        <p:nvGrpSpPr>
          <p:cNvPr id="22" name="Groupe 69"/>
          <p:cNvGrpSpPr>
            <a:grpSpLocks/>
          </p:cNvGrpSpPr>
          <p:nvPr/>
        </p:nvGrpSpPr>
        <p:grpSpPr bwMode="auto">
          <a:xfrm>
            <a:off x="4717682" y="3048001"/>
            <a:ext cx="1017588" cy="285750"/>
            <a:chOff x="4078288" y="4097338"/>
            <a:chExt cx="1017587" cy="285750"/>
          </a:xfrm>
        </p:grpSpPr>
        <p:sp>
          <p:nvSpPr>
            <p:cNvPr id="23" name="Rectangle 295"/>
            <p:cNvSpPr>
              <a:spLocks noChangeArrowheads="1"/>
            </p:cNvSpPr>
            <p:nvPr/>
          </p:nvSpPr>
          <p:spPr bwMode="auto">
            <a:xfrm>
              <a:off x="4157663" y="4097338"/>
              <a:ext cx="868362" cy="28257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24" name="Text Box 296"/>
            <p:cNvSpPr txBox="1">
              <a:spLocks noChangeArrowheads="1"/>
            </p:cNvSpPr>
            <p:nvPr/>
          </p:nvSpPr>
          <p:spPr bwMode="auto">
            <a:xfrm>
              <a:off x="4078288" y="4108450"/>
              <a:ext cx="1017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Phénomène</a:t>
              </a:r>
            </a:p>
          </p:txBody>
        </p:sp>
      </p:grpSp>
      <p:sp>
        <p:nvSpPr>
          <p:cNvPr id="25" name="Text Box 297"/>
          <p:cNvSpPr txBox="1">
            <a:spLocks noChangeArrowheads="1"/>
          </p:cNvSpPr>
          <p:nvPr/>
        </p:nvSpPr>
        <p:spPr bwMode="auto">
          <a:xfrm rot="16200000">
            <a:off x="3503244" y="2963864"/>
            <a:ext cx="855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dirty="0">
                <a:solidFill>
                  <a:schemeClr val="bg1"/>
                </a:solidFill>
                <a:latin typeface="Arial" charset="0"/>
              </a:rPr>
              <a:t>Maquette</a:t>
            </a:r>
          </a:p>
        </p:txBody>
      </p:sp>
      <p:grpSp>
        <p:nvGrpSpPr>
          <p:cNvPr id="26" name="Groupe 25"/>
          <p:cNvGrpSpPr/>
          <p:nvPr/>
        </p:nvGrpSpPr>
        <p:grpSpPr>
          <a:xfrm>
            <a:off x="6708407" y="2844794"/>
            <a:ext cx="2266157" cy="473075"/>
            <a:chOff x="6494462" y="3011481"/>
            <a:chExt cx="2266157" cy="473075"/>
          </a:xfrm>
        </p:grpSpPr>
        <p:sp>
          <p:nvSpPr>
            <p:cNvPr id="27" name="Line 286"/>
            <p:cNvSpPr>
              <a:spLocks noChangeShapeType="1"/>
            </p:cNvSpPr>
            <p:nvPr/>
          </p:nvSpPr>
          <p:spPr bwMode="auto">
            <a:xfrm flipH="1">
              <a:off x="6494462" y="3245639"/>
              <a:ext cx="182563"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28" name="Groupe 71"/>
            <p:cNvGrpSpPr>
              <a:grpSpLocks/>
            </p:cNvGrpSpPr>
            <p:nvPr/>
          </p:nvGrpSpPr>
          <p:grpSpPr bwMode="auto">
            <a:xfrm>
              <a:off x="6662737" y="3011481"/>
              <a:ext cx="2097882" cy="473075"/>
              <a:chOff x="6230938" y="3827463"/>
              <a:chExt cx="2098672" cy="473075"/>
            </a:xfrm>
          </p:grpSpPr>
          <p:sp>
            <p:nvSpPr>
              <p:cNvPr id="29" name="Rectangle 143"/>
              <p:cNvSpPr>
                <a:spLocks noChangeArrowheads="1"/>
              </p:cNvSpPr>
              <p:nvPr/>
            </p:nvSpPr>
            <p:spPr bwMode="auto">
              <a:xfrm>
                <a:off x="7208042" y="3925892"/>
                <a:ext cx="1121567"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grpSp>
            <p:nvGrpSpPr>
              <p:cNvPr id="30" name="Group 287"/>
              <p:cNvGrpSpPr>
                <a:grpSpLocks/>
              </p:cNvGrpSpPr>
              <p:nvPr/>
            </p:nvGrpSpPr>
            <p:grpSpPr bwMode="auto">
              <a:xfrm>
                <a:off x="6230938" y="3827463"/>
                <a:ext cx="792162" cy="473075"/>
                <a:chOff x="3458" y="1320"/>
                <a:chExt cx="481" cy="298"/>
              </a:xfrm>
            </p:grpSpPr>
            <p:sp>
              <p:nvSpPr>
                <p:cNvPr id="32" name="Rectangle 288"/>
                <p:cNvSpPr>
                  <a:spLocks noChangeArrowheads="1"/>
                </p:cNvSpPr>
                <p:nvPr/>
              </p:nvSpPr>
              <p:spPr bwMode="auto">
                <a:xfrm>
                  <a:off x="3464" y="1320"/>
                  <a:ext cx="471" cy="298"/>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33" name="Text Box 289"/>
                <p:cNvSpPr txBox="1">
                  <a:spLocks noChangeArrowheads="1"/>
                </p:cNvSpPr>
                <p:nvPr/>
              </p:nvSpPr>
              <p:spPr bwMode="auto">
                <a:xfrm>
                  <a:off x="3458" y="1373"/>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a:latin typeface="Arial" charset="0"/>
                    </a:rPr>
                    <a:t>Réponse</a:t>
                  </a:r>
                </a:p>
              </p:txBody>
            </p:sp>
          </p:grpSp>
          <p:sp>
            <p:nvSpPr>
              <p:cNvPr id="31" name="Line 127"/>
              <p:cNvSpPr>
                <a:spLocks noChangeShapeType="1"/>
              </p:cNvSpPr>
              <p:nvPr/>
            </p:nvSpPr>
            <p:spPr bwMode="auto">
              <a:xfrm>
                <a:off x="7017542" y="4070355"/>
                <a:ext cx="131206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sp>
        <p:nvSpPr>
          <p:cNvPr id="34" name="Line 292"/>
          <p:cNvSpPr>
            <a:spLocks noChangeShapeType="1"/>
          </p:cNvSpPr>
          <p:nvPr/>
        </p:nvSpPr>
        <p:spPr bwMode="auto">
          <a:xfrm flipH="1">
            <a:off x="5760670" y="3078952"/>
            <a:ext cx="15398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35" name="Groupe 34"/>
          <p:cNvGrpSpPr/>
          <p:nvPr/>
        </p:nvGrpSpPr>
        <p:grpSpPr>
          <a:xfrm>
            <a:off x="5798770" y="2828127"/>
            <a:ext cx="1068387" cy="508000"/>
            <a:chOff x="5584825" y="2994814"/>
            <a:chExt cx="1068387" cy="508000"/>
          </a:xfrm>
        </p:grpSpPr>
        <p:sp>
          <p:nvSpPr>
            <p:cNvPr id="36" name="Rectangle 291"/>
            <p:cNvSpPr>
              <a:spLocks noChangeArrowheads="1"/>
            </p:cNvSpPr>
            <p:nvPr/>
          </p:nvSpPr>
          <p:spPr bwMode="auto">
            <a:xfrm>
              <a:off x="5692775" y="3029739"/>
              <a:ext cx="850900" cy="473075"/>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37" name="Text Box 293"/>
            <p:cNvSpPr txBox="1">
              <a:spLocks noChangeArrowheads="1"/>
            </p:cNvSpPr>
            <p:nvPr/>
          </p:nvSpPr>
          <p:spPr bwMode="auto">
            <a:xfrm>
              <a:off x="5584825" y="2994814"/>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900" b="1" dirty="0">
                  <a:latin typeface="Arial" charset="0"/>
                </a:rPr>
                <a:t>Capteur + conditionneur</a:t>
              </a:r>
            </a:p>
          </p:txBody>
        </p:sp>
      </p:grpSp>
      <p:sp>
        <p:nvSpPr>
          <p:cNvPr id="38" name="Rectangle 37"/>
          <p:cNvSpPr/>
          <p:nvPr/>
        </p:nvSpPr>
        <p:spPr>
          <a:xfrm>
            <a:off x="5936088" y="3167059"/>
            <a:ext cx="792163" cy="142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200" b="1" dirty="0">
                <a:solidFill>
                  <a:schemeClr val="tx1"/>
                </a:solidFill>
                <a:ea typeface="Arial" charset="0"/>
                <a:cs typeface="Arial" charset="0"/>
              </a:rPr>
              <a:t>mesure</a:t>
            </a:r>
          </a:p>
        </p:txBody>
      </p:sp>
      <p:sp>
        <p:nvSpPr>
          <p:cNvPr id="39" name="Oval 93"/>
          <p:cNvSpPr>
            <a:spLocks noChangeArrowheads="1"/>
          </p:cNvSpPr>
          <p:nvPr/>
        </p:nvSpPr>
        <p:spPr bwMode="auto">
          <a:xfrm>
            <a:off x="3995011" y="2970212"/>
            <a:ext cx="284162" cy="284162"/>
          </a:xfrm>
          <a:prstGeom prst="ellipse">
            <a:avLst/>
          </a:prstGeom>
          <a:solidFill>
            <a:srgbClr val="0000FF"/>
          </a:solidFill>
          <a:ln w="9525">
            <a:solidFill>
              <a:srgbClr val="0000FF"/>
            </a:solidFill>
            <a:round/>
            <a:headEnd/>
            <a:tailEnd/>
          </a:ln>
        </p:spPr>
        <p:txBody>
          <a:bodyPr wrap="none" anchor="ctr"/>
          <a:lstStyle/>
          <a:p>
            <a:pPr algn="ctr"/>
            <a:r>
              <a:rPr lang="fr-FR" sz="2400" b="1" dirty="0" smtClean="0">
                <a:solidFill>
                  <a:schemeClr val="bg1"/>
                </a:solidFill>
                <a:latin typeface="Arial" charset="0"/>
              </a:rPr>
              <a:t>5</a:t>
            </a:r>
            <a:endParaRPr lang="fr-FR" sz="2400" b="1" dirty="0">
              <a:solidFill>
                <a:schemeClr val="bg1"/>
              </a:solidFill>
              <a:latin typeface="Arial" charset="0"/>
            </a:endParaRPr>
          </a:p>
        </p:txBody>
      </p:sp>
    </p:spTree>
    <p:extLst>
      <p:ext uri="{BB962C8B-B14F-4D97-AF65-F5344CB8AC3E}">
        <p14:creationId xmlns:p14="http://schemas.microsoft.com/office/powerpoint/2010/main" val="50768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p:cTn id="48" dur="500" fill="hold"/>
                                        <p:tgtEl>
                                          <p:spTgt spid="39"/>
                                        </p:tgtEl>
                                        <p:attrNameLst>
                                          <p:attrName>ppt_w</p:attrName>
                                        </p:attrNameLst>
                                      </p:cBhvr>
                                      <p:tavLst>
                                        <p:tav tm="0">
                                          <p:val>
                                            <p:fltVal val="0"/>
                                          </p:val>
                                        </p:tav>
                                        <p:tav tm="100000">
                                          <p:val>
                                            <p:strVal val="#ppt_w"/>
                                          </p:val>
                                        </p:tav>
                                      </p:tavLst>
                                    </p:anim>
                                    <p:anim calcmode="lin" valueType="num">
                                      <p:cBhvr>
                                        <p:cTn id="49" dur="500" fill="hold"/>
                                        <p:tgtEl>
                                          <p:spTgt spid="39"/>
                                        </p:tgtEl>
                                        <p:attrNameLst>
                                          <p:attrName>ppt_h</p:attrName>
                                        </p:attrNameLst>
                                      </p:cBhvr>
                                      <p:tavLst>
                                        <p:tav tm="0">
                                          <p:val>
                                            <p:fltVal val="0"/>
                                          </p:val>
                                        </p:tav>
                                        <p:tav tm="100000">
                                          <p:val>
                                            <p:strVal val="#ppt_h"/>
                                          </p:val>
                                        </p:tav>
                                      </p:tavLst>
                                    </p:anim>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1000" fill="hold"/>
                                        <p:tgtEl>
                                          <p:spTgt spid="25"/>
                                        </p:tgtEl>
                                        <p:attrNameLst>
                                          <p:attrName>ppt_w</p:attrName>
                                        </p:attrNameLst>
                                      </p:cBhvr>
                                      <p:tavLst>
                                        <p:tav tm="0">
                                          <p:val>
                                            <p:fltVal val="0"/>
                                          </p:val>
                                        </p:tav>
                                        <p:tav tm="100000">
                                          <p:val>
                                            <p:strVal val="#ppt_w"/>
                                          </p:val>
                                        </p:tav>
                                      </p:tavLst>
                                    </p:anim>
                                    <p:anim calcmode="lin" valueType="num">
                                      <p:cBhvr>
                                        <p:cTn id="83" dur="1000" fill="hold"/>
                                        <p:tgtEl>
                                          <p:spTgt spid="25"/>
                                        </p:tgtEl>
                                        <p:attrNameLst>
                                          <p:attrName>ppt_h</p:attrName>
                                        </p:attrNameLst>
                                      </p:cBhvr>
                                      <p:tavLst>
                                        <p:tav tm="0">
                                          <p:val>
                                            <p:fltVal val="0"/>
                                          </p:val>
                                        </p:tav>
                                        <p:tav tm="100000">
                                          <p:val>
                                            <p:strVal val="#ppt_h"/>
                                          </p:val>
                                        </p:tav>
                                      </p:tavLst>
                                    </p:anim>
                                    <p:anim calcmode="lin" valueType="num">
                                      <p:cBhvr>
                                        <p:cTn id="84" dur="1000" fill="hold"/>
                                        <p:tgtEl>
                                          <p:spTgt spid="25"/>
                                        </p:tgtEl>
                                        <p:attrNameLst>
                                          <p:attrName>style.rotation</p:attrName>
                                        </p:attrNameLst>
                                      </p:cBhvr>
                                      <p:tavLst>
                                        <p:tav tm="0">
                                          <p:val>
                                            <p:fltVal val="90"/>
                                          </p:val>
                                        </p:tav>
                                        <p:tav tm="100000">
                                          <p:val>
                                            <p:fltVal val="0"/>
                                          </p:val>
                                        </p:tav>
                                      </p:tavLst>
                                    </p:anim>
                                    <p:animEffect transition="in" filter="fade">
                                      <p:cBhvr>
                                        <p:cTn id="85" dur="1000"/>
                                        <p:tgtEl>
                                          <p:spTgt spid="25"/>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p:cTn id="88" dur="1000" fill="hold"/>
                                        <p:tgtEl>
                                          <p:spTgt spid="14"/>
                                        </p:tgtEl>
                                        <p:attrNameLst>
                                          <p:attrName>ppt_w</p:attrName>
                                        </p:attrNameLst>
                                      </p:cBhvr>
                                      <p:tavLst>
                                        <p:tav tm="0">
                                          <p:val>
                                            <p:fltVal val="0"/>
                                          </p:val>
                                        </p:tav>
                                        <p:tav tm="100000">
                                          <p:val>
                                            <p:strVal val="#ppt_w"/>
                                          </p:val>
                                        </p:tav>
                                      </p:tavLst>
                                    </p:anim>
                                    <p:anim calcmode="lin" valueType="num">
                                      <p:cBhvr>
                                        <p:cTn id="89" dur="1000" fill="hold"/>
                                        <p:tgtEl>
                                          <p:spTgt spid="14"/>
                                        </p:tgtEl>
                                        <p:attrNameLst>
                                          <p:attrName>ppt_h</p:attrName>
                                        </p:attrNameLst>
                                      </p:cBhvr>
                                      <p:tavLst>
                                        <p:tav tm="0">
                                          <p:val>
                                            <p:fltVal val="0"/>
                                          </p:val>
                                        </p:tav>
                                        <p:tav tm="100000">
                                          <p:val>
                                            <p:strVal val="#ppt_h"/>
                                          </p:val>
                                        </p:tav>
                                      </p:tavLst>
                                    </p:anim>
                                    <p:anim calcmode="lin" valueType="num">
                                      <p:cBhvr>
                                        <p:cTn id="90" dur="1000" fill="hold"/>
                                        <p:tgtEl>
                                          <p:spTgt spid="14"/>
                                        </p:tgtEl>
                                        <p:attrNameLst>
                                          <p:attrName>style.rotation</p:attrName>
                                        </p:attrNameLst>
                                      </p:cBhvr>
                                      <p:tavLst>
                                        <p:tav tm="0">
                                          <p:val>
                                            <p:fltVal val="90"/>
                                          </p:val>
                                        </p:tav>
                                        <p:tav tm="100000">
                                          <p:val>
                                            <p:fltVal val="0"/>
                                          </p:val>
                                        </p:tav>
                                      </p:tavLst>
                                    </p:anim>
                                    <p:animEffect transition="in" filter="fade">
                                      <p:cBhvr>
                                        <p:cTn id="91" dur="10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p:cTn id="96" dur="500" fill="hold"/>
                                        <p:tgtEl>
                                          <p:spTgt spid="11"/>
                                        </p:tgtEl>
                                        <p:attrNameLst>
                                          <p:attrName>ppt_w</p:attrName>
                                        </p:attrNameLst>
                                      </p:cBhvr>
                                      <p:tavLst>
                                        <p:tav tm="0">
                                          <p:val>
                                            <p:fltVal val="0"/>
                                          </p:val>
                                        </p:tav>
                                        <p:tav tm="100000">
                                          <p:val>
                                            <p:strVal val="#ppt_w"/>
                                          </p:val>
                                        </p:tav>
                                      </p:tavLst>
                                    </p:anim>
                                    <p:anim calcmode="lin" valueType="num">
                                      <p:cBhvr>
                                        <p:cTn id="97" dur="500" fill="hold"/>
                                        <p:tgtEl>
                                          <p:spTgt spid="11"/>
                                        </p:tgtEl>
                                        <p:attrNameLst>
                                          <p:attrName>ppt_h</p:attrName>
                                        </p:attrNameLst>
                                      </p:cBhvr>
                                      <p:tavLst>
                                        <p:tav tm="0">
                                          <p:val>
                                            <p:fltVal val="0"/>
                                          </p:val>
                                        </p:tav>
                                        <p:tav tm="100000">
                                          <p:val>
                                            <p:strVal val="#ppt_h"/>
                                          </p:val>
                                        </p:tav>
                                      </p:tavLst>
                                    </p:anim>
                                    <p:animEffect transition="in" filter="fade">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left)">
                                      <p:cBhvr>
                                        <p:cTn id="103" dur="500"/>
                                        <p:tgtEl>
                                          <p:spTgt spid="34"/>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left)">
                                      <p:cBhvr>
                                        <p:cTn id="106" dur="500"/>
                                        <p:tgtEl>
                                          <p:spTgt spid="38"/>
                                        </p:tgtEl>
                                      </p:cBhvr>
                                    </p:animEffect>
                                  </p:childTnLst>
                                </p:cTn>
                              </p:par>
                              <p:par>
                                <p:cTn id="107" presetID="22" presetClass="entr" presetSubtype="8" fill="hold"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wipe(left)">
                                      <p:cBhvr>
                                        <p:cTn id="10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p:bldP spid="6" grpId="0" animBg="1"/>
      <p:bldP spid="7" grpId="0" build="p" advAuto="2000"/>
      <p:bldP spid="14" grpId="0" animBg="1"/>
      <p:bldP spid="15" grpId="0" animBg="1"/>
      <p:bldP spid="16" grpId="0"/>
      <p:bldP spid="17" grpId="0"/>
      <p:bldP spid="21" grpId="0" animBg="1"/>
      <p:bldP spid="25" grpId="0"/>
      <p:bldP spid="34" grpId="0" animBg="1"/>
      <p:bldP spid="38" grpId="0" animBg="1"/>
      <p:bldP spid="39" grpId="0" animBg="1"/>
    </p:bldLst>
  </p:timing>
</p:sld>
</file>

<file path=ppt/theme/theme1.xml><?xml version="1.0" encoding="utf-8"?>
<a:theme xmlns:a="http://schemas.openxmlformats.org/drawingml/2006/main" name="cotation fonctionnelle">
  <a:themeElements>
    <a:clrScheme name="cotation fonctionnell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otation fonctionnel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altLang="fr-FR"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altLang="fr-FR"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tation fonctionnell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tation fonctionnell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tation fonctionnell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tation fonctionnell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tation fonctionnell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tation fonctionnell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tation fonctionnell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Portable JMV:utilisateurs:stage cotation :présentation :cotation fonctionnelle</Template>
  <TotalTime>21177</TotalTime>
  <Words>914</Words>
  <Application>Microsoft Office PowerPoint</Application>
  <PresentationFormat>Format A4 (210 x 297 mm)</PresentationFormat>
  <Paragraphs>198</Paragraphs>
  <Slides>12</Slides>
  <Notes>5</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cotation fonctionnelle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dc:title>
  <dc:creator>CG</dc:creator>
  <cp:lastModifiedBy>pt_ptsi</cp:lastModifiedBy>
  <cp:revision>574</cp:revision>
  <cp:lastPrinted>2014-09-08T09:07:40Z</cp:lastPrinted>
  <dcterms:created xsi:type="dcterms:W3CDTF">1998-07-21T13:17:54Z</dcterms:created>
  <dcterms:modified xsi:type="dcterms:W3CDTF">2017-11-30T16:17:50Z</dcterms:modified>
</cp:coreProperties>
</file>