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31"/>
  </p:notesMasterIdLst>
  <p:handoutMasterIdLst>
    <p:handoutMasterId r:id="rId32"/>
  </p:handoutMasterIdLst>
  <p:sldIdLst>
    <p:sldId id="279" r:id="rId2"/>
    <p:sldId id="294" r:id="rId3"/>
    <p:sldId id="298" r:id="rId4"/>
    <p:sldId id="299" r:id="rId5"/>
    <p:sldId id="300" r:id="rId6"/>
    <p:sldId id="321" r:id="rId7"/>
    <p:sldId id="302" r:id="rId8"/>
    <p:sldId id="304" r:id="rId9"/>
    <p:sldId id="322" r:id="rId10"/>
    <p:sldId id="305" r:id="rId11"/>
    <p:sldId id="306" r:id="rId12"/>
    <p:sldId id="323" r:id="rId13"/>
    <p:sldId id="307" r:id="rId14"/>
    <p:sldId id="308" r:id="rId15"/>
    <p:sldId id="324" r:id="rId16"/>
    <p:sldId id="309" r:id="rId17"/>
    <p:sldId id="325" r:id="rId18"/>
    <p:sldId id="310" r:id="rId19"/>
    <p:sldId id="326" r:id="rId20"/>
    <p:sldId id="312" r:id="rId21"/>
    <p:sldId id="329" r:id="rId22"/>
    <p:sldId id="342" r:id="rId23"/>
    <p:sldId id="343" r:id="rId24"/>
    <p:sldId id="331" r:id="rId25"/>
    <p:sldId id="332" r:id="rId26"/>
    <p:sldId id="333" r:id="rId27"/>
    <p:sldId id="334" r:id="rId28"/>
    <p:sldId id="335" r:id="rId29"/>
    <p:sldId id="336" r:id="rId30"/>
  </p:sldIdLst>
  <p:sldSz cx="9906000" cy="6858000" type="A4"/>
  <p:notesSz cx="7099300" cy="10234613"/>
  <p:defaultTextStyle>
    <a:defPPr>
      <a:defRPr lang="fr-FR"/>
    </a:defPPr>
    <a:lvl1pPr algn="l" rtl="0" fontAlgn="base">
      <a:spcBef>
        <a:spcPct val="0"/>
      </a:spcBef>
      <a:spcAft>
        <a:spcPct val="0"/>
      </a:spcAft>
      <a:defRPr sz="3600" kern="1200">
        <a:solidFill>
          <a:schemeClr val="tx1"/>
        </a:solidFill>
        <a:latin typeface="Times New Roman" pitchFamily="18" charset="0"/>
        <a:ea typeface="+mn-ea"/>
        <a:cs typeface="+mn-cs"/>
      </a:defRPr>
    </a:lvl1pPr>
    <a:lvl2pPr marL="457200" algn="l" rtl="0" fontAlgn="base">
      <a:spcBef>
        <a:spcPct val="0"/>
      </a:spcBef>
      <a:spcAft>
        <a:spcPct val="0"/>
      </a:spcAft>
      <a:defRPr sz="3600" kern="1200">
        <a:solidFill>
          <a:schemeClr val="tx1"/>
        </a:solidFill>
        <a:latin typeface="Times New Roman" pitchFamily="18" charset="0"/>
        <a:ea typeface="+mn-ea"/>
        <a:cs typeface="+mn-cs"/>
      </a:defRPr>
    </a:lvl2pPr>
    <a:lvl3pPr marL="914400" algn="l" rtl="0" fontAlgn="base">
      <a:spcBef>
        <a:spcPct val="0"/>
      </a:spcBef>
      <a:spcAft>
        <a:spcPct val="0"/>
      </a:spcAft>
      <a:defRPr sz="3600" kern="1200">
        <a:solidFill>
          <a:schemeClr val="tx1"/>
        </a:solidFill>
        <a:latin typeface="Times New Roman" pitchFamily="18" charset="0"/>
        <a:ea typeface="+mn-ea"/>
        <a:cs typeface="+mn-cs"/>
      </a:defRPr>
    </a:lvl3pPr>
    <a:lvl4pPr marL="1371600" algn="l" rtl="0" fontAlgn="base">
      <a:spcBef>
        <a:spcPct val="0"/>
      </a:spcBef>
      <a:spcAft>
        <a:spcPct val="0"/>
      </a:spcAft>
      <a:defRPr sz="3600" kern="1200">
        <a:solidFill>
          <a:schemeClr val="tx1"/>
        </a:solidFill>
        <a:latin typeface="Times New Roman" pitchFamily="18" charset="0"/>
        <a:ea typeface="+mn-ea"/>
        <a:cs typeface="+mn-cs"/>
      </a:defRPr>
    </a:lvl4pPr>
    <a:lvl5pPr marL="1828800" algn="l" rtl="0" fontAlgn="base">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FF"/>
    <a:srgbClr val="FF6600"/>
    <a:srgbClr val="993300"/>
    <a:srgbClr val="FF0066"/>
    <a:srgbClr val="00CC00"/>
    <a:srgbClr val="008000"/>
    <a:srgbClr val="009900"/>
    <a:srgbClr val="0066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165" autoAdjust="0"/>
    <p:restoredTop sz="97371" autoAdjust="0"/>
  </p:normalViewPr>
  <p:slideViewPr>
    <p:cSldViewPr snapToGrid="0">
      <p:cViewPr>
        <p:scale>
          <a:sx n="100" d="100"/>
          <a:sy n="100" d="100"/>
        </p:scale>
        <p:origin x="-2574" y="-462"/>
      </p:cViewPr>
      <p:guideLst>
        <p:guide orient="horz" pos="2160"/>
        <p:guide pos="31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79" d="100"/>
          <a:sy n="79" d="100"/>
        </p:scale>
        <p:origin x="-3942" y="-90"/>
      </p:cViewPr>
      <p:guideLst>
        <p:guide orient="horz" pos="2301"/>
        <p:guide pos="297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69108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idx="2"/>
          </p:nvPr>
        </p:nvSpPr>
        <p:spPr bwMode="auto">
          <a:xfrm>
            <a:off x="633911" y="353105"/>
            <a:ext cx="5769560" cy="3995737"/>
          </a:xfrm>
          <a:prstGeom prst="rect">
            <a:avLst/>
          </a:prstGeom>
          <a:noFill/>
          <a:ln w="12700">
            <a:solidFill>
              <a:schemeClr val="tx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sp>
      <p:sp>
        <p:nvSpPr>
          <p:cNvPr id="11267" name="AutoShape 5"/>
          <p:cNvSpPr>
            <a:spLocks noChangeArrowheads="1"/>
          </p:cNvSpPr>
          <p:nvPr/>
        </p:nvSpPr>
        <p:spPr bwMode="auto">
          <a:xfrm>
            <a:off x="646825" y="8152712"/>
            <a:ext cx="5781985" cy="1461367"/>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939" tIns="47969" rIns="95939" bIns="47969" anchor="ctr"/>
          <a:lstStyle/>
          <a:p>
            <a:endParaRPr lang="fr-FR"/>
          </a:p>
        </p:txBody>
      </p:sp>
      <p:sp>
        <p:nvSpPr>
          <p:cNvPr id="11268" name="Rectangle 7"/>
          <p:cNvSpPr>
            <a:spLocks noChangeArrowheads="1"/>
          </p:cNvSpPr>
          <p:nvPr/>
        </p:nvSpPr>
        <p:spPr bwMode="auto">
          <a:xfrm>
            <a:off x="814119" y="8017506"/>
            <a:ext cx="813461" cy="29597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835" tIns="48417" rIns="96835" bIns="48417">
            <a:spAutoFit/>
          </a:bodyPr>
          <a:lstStyle/>
          <a:p>
            <a:pPr algn="ctr" defTabSz="801157">
              <a:spcBef>
                <a:spcPct val="50000"/>
              </a:spcBef>
            </a:pPr>
            <a:r>
              <a:rPr lang="fr-FR" sz="1300" b="1" dirty="0">
                <a:latin typeface="Arial" charset="0"/>
              </a:rPr>
              <a:t>NOTES</a:t>
            </a:r>
          </a:p>
        </p:txBody>
      </p:sp>
      <p:sp>
        <p:nvSpPr>
          <p:cNvPr id="11269" name="Rectangle 8"/>
          <p:cNvSpPr>
            <a:spLocks noChangeArrowheads="1"/>
          </p:cNvSpPr>
          <p:nvPr/>
        </p:nvSpPr>
        <p:spPr bwMode="auto">
          <a:xfrm>
            <a:off x="646825" y="4555631"/>
            <a:ext cx="5781985" cy="336164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939" tIns="47969" rIns="95939" bIns="47969" anchor="ctr"/>
          <a:lstStyle/>
          <a:p>
            <a:endParaRPr lang="fr-FR"/>
          </a:p>
        </p:txBody>
      </p:sp>
    </p:spTree>
    <p:extLst>
      <p:ext uri="{BB962C8B-B14F-4D97-AF65-F5344CB8AC3E}">
        <p14:creationId xmlns:p14="http://schemas.microsoft.com/office/powerpoint/2010/main" val="2833368373"/>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2813" indent="1588"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7213" indent="1588"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633413" y="352425"/>
            <a:ext cx="5770562" cy="3995738"/>
          </a:xfrm>
          <a:ln/>
        </p:spPr>
      </p:sp>
      <p:sp>
        <p:nvSpPr>
          <p:cNvPr id="12291" name="Espace réservé des commentaires 2"/>
          <p:cNvSpPr>
            <a:spLocks noGrp="1"/>
          </p:cNvSpPr>
          <p:nvPr>
            <p:ph type="body" idx="1"/>
          </p:nvPr>
        </p:nvSpPr>
        <p:spPr bwMode="auto">
          <a:xfrm>
            <a:off x="657343" y="4553949"/>
            <a:ext cx="5745174" cy="337678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smtClean="0"/>
              <a:t>Les contraintes économiques, la volonté d'innover, le respect des attentes du client, les contraintes environnementales, ... ont aujourd'hui un impact sur tout produit manufacturé. La simulation numérique est aujourd’hui une des méthodes incontournables de toutes les activités industrielles de conception, d’industrialisation ou de production. Il est donc légitime de la placer au cœur de la formation en Sciences Industrielles de l’Ingénieur et de développer à tous les niveaux de formation la compétence à simuler le comportement des produits.</a:t>
            </a:r>
          </a:p>
          <a:p>
            <a:pPr algn="just"/>
            <a:r>
              <a:rPr lang="fr-FR" dirty="0" smtClean="0"/>
              <a:t> </a:t>
            </a:r>
          </a:p>
          <a:p>
            <a:pPr algn="just"/>
            <a:r>
              <a:rPr lang="fr-FR" dirty="0" smtClean="0"/>
              <a:t>L’objet de cette ressource est de présenter </a:t>
            </a:r>
            <a:r>
              <a:rPr lang="fr-FR" b="1" dirty="0" smtClean="0"/>
              <a:t>une méthode qui contribue à structurer cette compétence</a:t>
            </a:r>
            <a:r>
              <a:rPr lang="fr-FR" dirty="0" smtClean="0"/>
              <a:t>. Cette méthode permet, en effet, d’inscrire chacune des activités dans une démarche globale, et ainsi, de </a:t>
            </a:r>
            <a:r>
              <a:rPr lang="fr-FR" b="1" dirty="0" smtClean="0"/>
              <a:t>consolider les connaissances en organisant les savoirs</a:t>
            </a:r>
            <a:r>
              <a:rPr lang="fr-FR" dirty="0" smtClean="0"/>
              <a:t>. Elle facilite la construction de la compétence à simuler le comportement des produits industriels.</a:t>
            </a:r>
          </a:p>
          <a:p>
            <a:pPr algn="just"/>
            <a:endParaRPr lang="fr-FR"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3413" y="352425"/>
            <a:ext cx="5770562" cy="3995738"/>
          </a:xfrm>
          <a:ln/>
        </p:spPr>
      </p:sp>
      <p:sp>
        <p:nvSpPr>
          <p:cNvPr id="19459" name="Espace réservé des commentaires 2"/>
          <p:cNvSpPr>
            <a:spLocks noGrp="1"/>
          </p:cNvSpPr>
          <p:nvPr>
            <p:ph type="body" idx="1"/>
          </p:nvPr>
        </p:nvSpPr>
        <p:spPr bwMode="auto">
          <a:xfrm>
            <a:off x="670490" y="4553949"/>
            <a:ext cx="5781985"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a:t>Le choix du solveur consiste à choisir la méthode et l'outil de résolution mathématiques du système d'équations issu de la modélisation.</a:t>
            </a:r>
          </a:p>
          <a:p>
            <a:pPr algn="just"/>
            <a:endParaRPr lang="fr-FR" dirty="0"/>
          </a:p>
          <a:p>
            <a:pPr algn="just"/>
            <a:r>
              <a:rPr lang="fr-FR" dirty="0"/>
              <a:t>Ce choix est le fruit d'un compromis entre plusieurs critères :</a:t>
            </a:r>
          </a:p>
          <a:p>
            <a:pPr algn="just"/>
            <a:endParaRPr lang="fr-FR" dirty="0"/>
          </a:p>
          <a:p>
            <a:pPr marL="179885" indent="-179885" algn="just">
              <a:buFont typeface="Arial" pitchFamily="34" charset="0"/>
              <a:buChar char="•"/>
            </a:pPr>
            <a:r>
              <a:rPr lang="fr-FR" dirty="0"/>
              <a:t>le temps de calcul désiré,</a:t>
            </a:r>
          </a:p>
          <a:p>
            <a:pPr marL="179885" indent="-179885" algn="just">
              <a:buFont typeface="Arial" pitchFamily="34" charset="0"/>
              <a:buChar char="•"/>
            </a:pPr>
            <a:r>
              <a:rPr lang="fr-FR" dirty="0"/>
              <a:t>la précision du résultat souhaitée,</a:t>
            </a:r>
          </a:p>
          <a:p>
            <a:pPr marL="179885" indent="-179885" algn="just">
              <a:buFont typeface="Arial" pitchFamily="34" charset="0"/>
              <a:buChar char="•"/>
            </a:pPr>
            <a:r>
              <a:rPr lang="fr-FR" dirty="0"/>
              <a:t>la compatibilité avec les modèles de comportement choisis,</a:t>
            </a:r>
          </a:p>
          <a:p>
            <a:pPr marL="179885" indent="-179885" algn="just">
              <a:buFont typeface="Arial" pitchFamily="34" charset="0"/>
              <a:buChar char="•"/>
            </a:pPr>
            <a:r>
              <a:rPr lang="fr-FR" dirty="0"/>
              <a:t>l'exploitation des résultats,</a:t>
            </a:r>
          </a:p>
          <a:p>
            <a:pPr marL="179885" indent="-179885" algn="just">
              <a:buFont typeface="Arial" pitchFamily="34" charset="0"/>
              <a:buChar char="•"/>
            </a:pPr>
            <a:r>
              <a:rPr lang="fr-FR" dirty="0"/>
              <a:t>...</a:t>
            </a:r>
          </a:p>
          <a:p>
            <a:pPr algn="just"/>
            <a:endParaRPr lang="fr-FR" sz="110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3413" y="352425"/>
            <a:ext cx="5770562" cy="3995738"/>
          </a:xfrm>
          <a:ln/>
        </p:spPr>
      </p:sp>
      <p:sp>
        <p:nvSpPr>
          <p:cNvPr id="19459" name="Espace réservé des commentaires 2"/>
          <p:cNvSpPr>
            <a:spLocks noGrp="1"/>
          </p:cNvSpPr>
          <p:nvPr>
            <p:ph type="body" idx="1"/>
          </p:nvPr>
        </p:nvSpPr>
        <p:spPr bwMode="auto">
          <a:xfrm>
            <a:off x="670489" y="4553949"/>
            <a:ext cx="5742545"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defTabSz="799490">
              <a:defRPr/>
            </a:pPr>
            <a:r>
              <a:rPr lang="fr-FR" dirty="0"/>
              <a:t>Le choix du solveur imposera des contraintes pour la modélisation du produit et de l'environnement</a:t>
            </a:r>
            <a:r>
              <a:rPr lang="fr-FR" dirty="0" smtClean="0"/>
              <a:t>.</a:t>
            </a:r>
          </a:p>
          <a:p>
            <a:pPr algn="just" defTabSz="799490">
              <a:defRPr/>
            </a:pPr>
            <a:endParaRPr lang="fr-FR" dirty="0"/>
          </a:p>
          <a:p>
            <a:pPr algn="just" defTabSz="799490">
              <a:defRPr/>
            </a:pPr>
            <a:r>
              <a:rPr lang="fr-FR" dirty="0"/>
              <a:t>Par exemple, en Résistance des Matériaux, une loi de Hooke avec une résolution manuelle imposeront un modèle de produit de type poutre alors qu'une loi élastique isotrope linéaire et une résolution numérique imposeront un modèle de produit de type éléments finis.</a:t>
            </a:r>
          </a:p>
          <a:p>
            <a:pPr algn="just"/>
            <a:endParaRPr lang="fr-FR" sz="110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3413" y="352425"/>
            <a:ext cx="5770562" cy="3995738"/>
          </a:xfrm>
          <a:ln/>
        </p:spPr>
      </p:sp>
      <p:sp>
        <p:nvSpPr>
          <p:cNvPr id="19459" name="Espace réservé des commentaires 2"/>
          <p:cNvSpPr>
            <a:spLocks noGrp="1"/>
          </p:cNvSpPr>
          <p:nvPr>
            <p:ph type="body" idx="1"/>
          </p:nvPr>
        </p:nvSpPr>
        <p:spPr bwMode="auto">
          <a:xfrm>
            <a:off x="662602" y="4553949"/>
            <a:ext cx="5781985"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smtClean="0"/>
              <a:t>Dans cet exemple, le solveur choisi est une méthode de résolution des équations différentielles s’appuyant sur la transformée de Laplace ; le principe est de transformer l’équation différentielle en fraction rationnelle dans le domaine symbolique.</a:t>
            </a:r>
          </a:p>
          <a:p>
            <a:pPr algn="just"/>
            <a:endParaRPr lang="fr-FR" dirty="0" smtClean="0"/>
          </a:p>
          <a:p>
            <a:pPr algn="just"/>
            <a:r>
              <a:rPr lang="fr-FR" dirty="0" smtClean="0"/>
              <a:t>Pour que les calculs soient « raisonnables », ce choix de solveur impose de négliger les frottements, les actions mécaniques extérieures, … Le choix d’un solveur numérique (</a:t>
            </a:r>
            <a:r>
              <a:rPr lang="fr-FR" dirty="0" err="1" smtClean="0"/>
              <a:t>SolidWoks</a:t>
            </a:r>
            <a:r>
              <a:rPr lang="fr-FR" dirty="0" smtClean="0"/>
              <a:t> </a:t>
            </a:r>
            <a:r>
              <a:rPr lang="fr-FR" dirty="0" err="1" smtClean="0"/>
              <a:t>Simultion</a:t>
            </a:r>
            <a:r>
              <a:rPr lang="fr-FR" dirty="0" smtClean="0"/>
              <a:t>, Méca3D, </a:t>
            </a:r>
            <a:r>
              <a:rPr lang="fr-FR" dirty="0" err="1" smtClean="0"/>
              <a:t>Matlab</a:t>
            </a:r>
            <a:r>
              <a:rPr lang="fr-FR" dirty="0" smtClean="0"/>
              <a:t>, </a:t>
            </a:r>
            <a:r>
              <a:rPr lang="fr-FR" dirty="0" err="1" smtClean="0"/>
              <a:t>Scilab</a:t>
            </a:r>
            <a:r>
              <a:rPr lang="fr-FR" dirty="0" smtClean="0"/>
              <a:t>, </a:t>
            </a:r>
            <a:r>
              <a:rPr lang="fr-FR" dirty="0" err="1" smtClean="0"/>
              <a:t>AMESim</a:t>
            </a:r>
            <a:r>
              <a:rPr lang="fr-FR" dirty="0" smtClean="0"/>
              <a:t>, …) permettrait d’obtenir une simulation plus représentative de la réalité en négligeant moins de phénomènes physiques.</a:t>
            </a:r>
          </a:p>
          <a:p>
            <a:pPr algn="just"/>
            <a:endParaRPr lang="fr-FR" dirty="0" smtClean="0"/>
          </a:p>
          <a:p>
            <a:pPr algn="just"/>
            <a:r>
              <a:rPr lang="fr-FR" dirty="0" smtClean="0"/>
              <a:t>De plus, ce solveur impose de travailler avec des Fonctions de Transfert ce qui amènera à modéliser le produit sous forme de schéma-bloc.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3413" y="352425"/>
            <a:ext cx="5770562" cy="3995738"/>
          </a:xfrm>
          <a:ln/>
        </p:spPr>
      </p:sp>
      <p:sp>
        <p:nvSpPr>
          <p:cNvPr id="19459" name="Espace réservé des commentaires 2"/>
          <p:cNvSpPr>
            <a:spLocks noGrp="1"/>
          </p:cNvSpPr>
          <p:nvPr>
            <p:ph type="body" idx="1"/>
          </p:nvPr>
        </p:nvSpPr>
        <p:spPr bwMode="auto">
          <a:xfrm>
            <a:off x="654713" y="4553949"/>
            <a:ext cx="5774097"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a:t>Le solveur ayant été choisi, il faut modéliser le produit (puis l'environnement) sous la forme requise par le solveur. Le point de vue retenu pour modéliser le produit est celui de l'analyse système : </a:t>
            </a:r>
            <a:r>
              <a:rPr lang="fr-FR" b="1" dirty="0"/>
              <a:t>le produit est un ensemble de composants mis en interaction</a:t>
            </a:r>
            <a:r>
              <a:rPr lang="fr-FR" dirty="0" smtClean="0"/>
              <a:t>.</a:t>
            </a:r>
          </a:p>
          <a:p>
            <a:pPr algn="just"/>
            <a:endParaRPr lang="fr-FR" dirty="0"/>
          </a:p>
          <a:p>
            <a:pPr algn="just"/>
            <a:r>
              <a:rPr lang="fr-FR" dirty="0"/>
              <a:t>La modélisation du produit nécessite </a:t>
            </a:r>
            <a:r>
              <a:rPr lang="fr-FR" b="1" dirty="0"/>
              <a:t>la caractérisation des composants et/ou des interactions</a:t>
            </a:r>
            <a:r>
              <a:rPr lang="fr-FR" dirty="0"/>
              <a:t>. Les modèles de </a:t>
            </a:r>
            <a:r>
              <a:rPr lang="fr-FR" dirty="0" smtClean="0"/>
              <a:t>comportement ou de connaissance </a:t>
            </a:r>
            <a:r>
              <a:rPr lang="fr-FR" dirty="0"/>
              <a:t>choisis traduisent donc des relations mathématiques entre plusieurs grandeurs, ces grandeurs pouvant caractériser </a:t>
            </a:r>
            <a:r>
              <a:rPr lang="fr-FR" dirty="0" smtClean="0"/>
              <a:t>:</a:t>
            </a:r>
          </a:p>
          <a:p>
            <a:pPr algn="just"/>
            <a:endParaRPr lang="fr-FR" dirty="0"/>
          </a:p>
          <a:p>
            <a:pPr lvl="0" algn="just"/>
            <a:r>
              <a:rPr lang="fr-FR" u="sng" dirty="0"/>
              <a:t>des composants</a:t>
            </a:r>
            <a:r>
              <a:rPr lang="fr-FR" dirty="0"/>
              <a:t> : caractéristiques des composants électriques ou hydrauliques, géométrie et inertie des solides indéformables, fonction de transfert d'un schéma-bloc, ...</a:t>
            </a:r>
          </a:p>
          <a:p>
            <a:pPr algn="just"/>
            <a:r>
              <a:rPr lang="fr-FR" dirty="0"/>
              <a:t> </a:t>
            </a:r>
          </a:p>
          <a:p>
            <a:pPr lvl="0" algn="just"/>
            <a:r>
              <a:rPr lang="fr-FR" u="sng" dirty="0"/>
              <a:t>des interactions</a:t>
            </a:r>
            <a:r>
              <a:rPr lang="fr-FR" dirty="0"/>
              <a:t> : torseur cinématique d'une liaison parfaite, lois des nœuds et des mailles, équilibre des efforts et continuité des déplacements, liens entre blocs, ...</a:t>
            </a:r>
          </a:p>
          <a:p>
            <a:pPr algn="just"/>
            <a:endParaRPr lang="fr-FR"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3413" y="352425"/>
            <a:ext cx="5770562" cy="3995738"/>
          </a:xfrm>
          <a:ln/>
        </p:spPr>
      </p:sp>
      <p:sp>
        <p:nvSpPr>
          <p:cNvPr id="19459" name="Espace réservé des commentaires 2"/>
          <p:cNvSpPr>
            <a:spLocks noGrp="1"/>
          </p:cNvSpPr>
          <p:nvPr>
            <p:ph type="body" idx="1"/>
          </p:nvPr>
        </p:nvSpPr>
        <p:spPr bwMode="auto">
          <a:xfrm>
            <a:off x="646825" y="4553949"/>
            <a:ext cx="5789874"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a:t>Le modèle du produit caractérise donc l'organisation des composants et, en fonction des modèles de </a:t>
            </a:r>
            <a:r>
              <a:rPr lang="fr-FR" dirty="0" smtClean="0"/>
              <a:t>comportement ou de connaissance </a:t>
            </a:r>
            <a:r>
              <a:rPr lang="fr-FR" dirty="0"/>
              <a:t>et du solveur choisis, l'information topologique qu'il contient diffère :</a:t>
            </a:r>
          </a:p>
          <a:p>
            <a:pPr marL="179885" indent="-179885" algn="just">
              <a:buFont typeface="Arial" pitchFamily="34" charset="0"/>
              <a:buChar char="•"/>
            </a:pPr>
            <a:r>
              <a:rPr lang="fr-FR" dirty="0"/>
              <a:t>en mécanique des solides indéformables, les composants sont des ensembles de solides et les interactions sont modélisées par des liaisons</a:t>
            </a:r>
            <a:r>
              <a:rPr lang="fr-FR" dirty="0" smtClean="0"/>
              <a:t>,</a:t>
            </a:r>
          </a:p>
          <a:p>
            <a:pPr marL="179885" indent="-179885" algn="just">
              <a:buFont typeface="Arial" pitchFamily="34" charset="0"/>
              <a:buChar char="•"/>
            </a:pPr>
            <a:endParaRPr lang="fr-FR" dirty="0"/>
          </a:p>
          <a:p>
            <a:pPr marL="179885" indent="-179885" algn="just">
              <a:buFont typeface="Arial" pitchFamily="34" charset="0"/>
              <a:buChar char="•"/>
            </a:pPr>
            <a:r>
              <a:rPr lang="fr-FR" dirty="0"/>
              <a:t>en automatique (étude des asservissements par exemple), les composants sont des "boîtes noires" et les interactions sont modélisées par des segments représentant des grandeurs physiques (en entrée et en sortie des composants</a:t>
            </a:r>
            <a:r>
              <a:rPr lang="fr-FR" dirty="0" smtClean="0"/>
              <a:t>),</a:t>
            </a:r>
          </a:p>
          <a:p>
            <a:pPr marL="179885" indent="-179885" algn="just">
              <a:buFont typeface="Arial" pitchFamily="34" charset="0"/>
              <a:buChar char="•"/>
            </a:pPr>
            <a:endParaRPr lang="fr-FR" dirty="0"/>
          </a:p>
          <a:p>
            <a:pPr marL="179885" indent="-179885" algn="just">
              <a:buFont typeface="Arial" pitchFamily="34" charset="0"/>
              <a:buChar char="•"/>
            </a:pPr>
            <a:r>
              <a:rPr lang="fr-FR" dirty="0"/>
              <a:t>en électricité, le produit est modélisé par des composants électriques et les interactions sont des fils électriques</a:t>
            </a:r>
            <a:r>
              <a:rPr lang="fr-FR" dirty="0" smtClean="0"/>
              <a:t>,</a:t>
            </a:r>
          </a:p>
          <a:p>
            <a:pPr marL="179885" indent="-179885" algn="just">
              <a:buFont typeface="Arial" pitchFamily="34" charset="0"/>
              <a:buChar char="•"/>
            </a:pPr>
            <a:endParaRPr lang="fr-FR" dirty="0"/>
          </a:p>
          <a:p>
            <a:pPr marL="179885" indent="-179885" algn="just">
              <a:buFont typeface="Arial" pitchFamily="34" charset="0"/>
              <a:buChar char="•"/>
            </a:pPr>
            <a:r>
              <a:rPr lang="fr-FR" dirty="0"/>
              <a:t>...</a:t>
            </a:r>
          </a:p>
          <a:p>
            <a:pPr algn="just"/>
            <a:endParaRPr lang="fr-FR" sz="110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3413" y="352425"/>
            <a:ext cx="5770562" cy="3995738"/>
          </a:xfrm>
          <a:ln/>
        </p:spPr>
      </p:sp>
      <p:sp>
        <p:nvSpPr>
          <p:cNvPr id="19459" name="Espace réservé des commentaires 2"/>
          <p:cNvSpPr>
            <a:spLocks noGrp="1"/>
          </p:cNvSpPr>
          <p:nvPr>
            <p:ph type="body" idx="1"/>
          </p:nvPr>
        </p:nvSpPr>
        <p:spPr bwMode="auto">
          <a:xfrm>
            <a:off x="654713" y="4553949"/>
            <a:ext cx="5758321"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smtClean="0"/>
              <a:t>Les équations issues des modèles de comportement sont :</a:t>
            </a:r>
          </a:p>
          <a:p>
            <a:pPr algn="ctr"/>
            <a:r>
              <a:rPr lang="fr-FR" dirty="0" smtClean="0"/>
              <a:t>U(p) – E(p) = (R + </a:t>
            </a:r>
            <a:r>
              <a:rPr lang="fr-FR" dirty="0" err="1" smtClean="0"/>
              <a:t>L.p</a:t>
            </a:r>
            <a:r>
              <a:rPr lang="fr-FR" dirty="0" smtClean="0"/>
              <a:t>).I(p)</a:t>
            </a:r>
          </a:p>
          <a:p>
            <a:pPr algn="ctr"/>
            <a:r>
              <a:rPr lang="fr-FR" dirty="0" smtClean="0"/>
              <a:t>E(p) = </a:t>
            </a:r>
            <a:r>
              <a:rPr lang="fr-FR" dirty="0" err="1" smtClean="0"/>
              <a:t>Ke</a:t>
            </a:r>
            <a:r>
              <a:rPr lang="fr-FR" dirty="0" smtClean="0"/>
              <a:t> . </a:t>
            </a:r>
            <a:r>
              <a:rPr lang="el-GR" dirty="0" smtClean="0"/>
              <a:t>Ω</a:t>
            </a:r>
            <a:r>
              <a:rPr lang="fr-FR" dirty="0" smtClean="0"/>
              <a:t>(p)</a:t>
            </a:r>
          </a:p>
          <a:p>
            <a:pPr algn="ctr"/>
            <a:r>
              <a:rPr lang="fr-FR" dirty="0" smtClean="0"/>
              <a:t>C</a:t>
            </a:r>
            <a:r>
              <a:rPr lang="fr-FR" baseline="-25000" dirty="0" smtClean="0"/>
              <a:t>m</a:t>
            </a:r>
            <a:r>
              <a:rPr lang="fr-FR" dirty="0" smtClean="0"/>
              <a:t>(p) = </a:t>
            </a:r>
            <a:r>
              <a:rPr lang="fr-FR" dirty="0" err="1" smtClean="0"/>
              <a:t>Kc</a:t>
            </a:r>
            <a:r>
              <a:rPr lang="fr-FR" dirty="0" smtClean="0"/>
              <a:t> . I(p)</a:t>
            </a:r>
          </a:p>
          <a:p>
            <a:pPr algn="ctr"/>
            <a:r>
              <a:rPr lang="fr-FR" dirty="0" err="1" smtClean="0"/>
              <a:t>J.p</a:t>
            </a:r>
            <a:r>
              <a:rPr lang="fr-FR" dirty="0" smtClean="0"/>
              <a:t>.</a:t>
            </a:r>
            <a:r>
              <a:rPr lang="el-GR" dirty="0"/>
              <a:t> Ω</a:t>
            </a:r>
            <a:r>
              <a:rPr lang="fr-FR" dirty="0"/>
              <a:t>(p</a:t>
            </a:r>
            <a:r>
              <a:rPr lang="fr-FR" dirty="0" smtClean="0"/>
              <a:t>) = </a:t>
            </a:r>
            <a:r>
              <a:rPr lang="fr-FR" dirty="0"/>
              <a:t>C</a:t>
            </a:r>
            <a:r>
              <a:rPr lang="fr-FR" baseline="-25000" dirty="0"/>
              <a:t>m</a:t>
            </a:r>
            <a:r>
              <a:rPr lang="fr-FR" dirty="0"/>
              <a:t>(p</a:t>
            </a:r>
            <a:r>
              <a:rPr lang="fr-FR" dirty="0" smtClean="0"/>
              <a:t>)</a:t>
            </a:r>
          </a:p>
          <a:p>
            <a:pPr algn="just"/>
            <a:endParaRPr lang="fr-FR" dirty="0"/>
          </a:p>
          <a:p>
            <a:pPr algn="just"/>
            <a:r>
              <a:rPr lang="fr-FR" dirty="0" smtClean="0"/>
              <a:t>Ces 4 équations permettent de modéliser le moteur à courant continu sous forme d’un schéma-bloc.</a:t>
            </a:r>
            <a:endParaRPr lang="fr-F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3413" y="352425"/>
            <a:ext cx="5770562" cy="3995738"/>
          </a:xfrm>
          <a:ln/>
        </p:spPr>
      </p:sp>
      <p:sp>
        <p:nvSpPr>
          <p:cNvPr id="19459" name="Espace réservé des commentaires 2"/>
          <p:cNvSpPr>
            <a:spLocks noGrp="1"/>
          </p:cNvSpPr>
          <p:nvPr>
            <p:ph type="body" idx="1"/>
          </p:nvPr>
        </p:nvSpPr>
        <p:spPr bwMode="auto">
          <a:xfrm>
            <a:off x="678378" y="4553948"/>
            <a:ext cx="5742545" cy="35689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b="1" dirty="0"/>
              <a:t>La simulation est faite dans une phase du cycle de </a:t>
            </a:r>
            <a:r>
              <a:rPr lang="fr-FR" b="1" dirty="0" smtClean="0"/>
              <a:t>vie</a:t>
            </a:r>
            <a:r>
              <a:rPr lang="fr-FR" dirty="0" smtClean="0"/>
              <a:t>, c’est-à-dire dans un environnement</a:t>
            </a:r>
            <a:r>
              <a:rPr lang="fr-FR" b="1" dirty="0" smtClean="0"/>
              <a:t> </a:t>
            </a:r>
            <a:r>
              <a:rPr lang="fr-FR" dirty="0" smtClean="0"/>
              <a:t>identifié. </a:t>
            </a:r>
            <a:r>
              <a:rPr lang="fr-FR" dirty="0"/>
              <a:t>Ainsi, à partir des limites de l'étude (ou limites du produit), il est nécessaire d'identifier les Eléments du Milieu Extérieur en relation avec le produit dans la phase étudiée.</a:t>
            </a:r>
          </a:p>
          <a:p>
            <a:pPr algn="just"/>
            <a:r>
              <a:rPr lang="fr-FR" dirty="0"/>
              <a:t>Ces interactions avec les EME sont modélisées par des relations mathématiques entre les caractéristiques du produit et celles de l'extérieur.</a:t>
            </a:r>
          </a:p>
          <a:p>
            <a:pPr algn="just"/>
            <a:r>
              <a:rPr lang="fr-FR" dirty="0"/>
              <a:t>En fonction des modèles de </a:t>
            </a:r>
            <a:r>
              <a:rPr lang="fr-FR" dirty="0" smtClean="0"/>
              <a:t>comportement ou de connaissance </a:t>
            </a:r>
            <a:r>
              <a:rPr lang="fr-FR" dirty="0"/>
              <a:t>choisis, le formalisme de ces relations peut prendre différentes formes :</a:t>
            </a:r>
          </a:p>
          <a:p>
            <a:pPr marL="179885" indent="-179885" algn="just">
              <a:buFont typeface="Arial" pitchFamily="34" charset="0"/>
              <a:buChar char="•"/>
            </a:pPr>
            <a:r>
              <a:rPr lang="fr-FR" dirty="0"/>
              <a:t>en mécanique des solides indéformables : efforts extérieurs, mouvements imposés, liaisons, ...</a:t>
            </a:r>
          </a:p>
          <a:p>
            <a:pPr marL="179885" indent="-179885" algn="just">
              <a:buFont typeface="Arial" pitchFamily="34" charset="0"/>
              <a:buChar char="•"/>
            </a:pPr>
            <a:r>
              <a:rPr lang="fr-FR" dirty="0"/>
              <a:t>en asservissement : consigne, perturbations, ...</a:t>
            </a:r>
          </a:p>
          <a:p>
            <a:pPr marL="179885" indent="-179885" algn="just">
              <a:buFont typeface="Arial" pitchFamily="34" charset="0"/>
              <a:buChar char="•"/>
            </a:pPr>
            <a:r>
              <a:rPr lang="fr-FR" dirty="0"/>
              <a:t>en résistance des matériaux : conditions aux limites en contraintes et/ou déplacements, chargement volumique, ...</a:t>
            </a:r>
          </a:p>
          <a:p>
            <a:pPr algn="just" defTabSz="799490">
              <a:defRPr/>
            </a:pPr>
            <a:r>
              <a:rPr lang="fr-FR" dirty="0" smtClean="0"/>
              <a:t>Ces </a:t>
            </a:r>
            <a:r>
              <a:rPr lang="fr-FR" dirty="0"/>
              <a:t>interactions avec les EME sont modélisées par des relations du même type que les interactions entre composants du modèle de produit.</a:t>
            </a:r>
          </a:p>
          <a:p>
            <a:pPr algn="just"/>
            <a:endParaRPr lang="fr-FR" sz="1100"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3413" y="352425"/>
            <a:ext cx="5770562" cy="3995738"/>
          </a:xfrm>
          <a:ln/>
        </p:spPr>
      </p:sp>
      <p:sp>
        <p:nvSpPr>
          <p:cNvPr id="19459" name="Espace réservé des commentaires 2"/>
          <p:cNvSpPr>
            <a:spLocks noGrp="1"/>
          </p:cNvSpPr>
          <p:nvPr>
            <p:ph type="body" idx="1"/>
          </p:nvPr>
        </p:nvSpPr>
        <p:spPr bwMode="auto">
          <a:xfrm>
            <a:off x="654713" y="4553949"/>
            <a:ext cx="5774097"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smtClean="0"/>
              <a:t>Dans la phase de vie choisie :</a:t>
            </a:r>
          </a:p>
          <a:p>
            <a:pPr marL="179885" indent="-179885" algn="just">
              <a:buFont typeface="Arial" pitchFamily="34" charset="0"/>
              <a:buChar char="•"/>
            </a:pPr>
            <a:r>
              <a:rPr lang="fr-FR" dirty="0" smtClean="0"/>
              <a:t>La tension en entrée est un échelon de 25V,</a:t>
            </a:r>
          </a:p>
          <a:p>
            <a:pPr marL="179885" indent="-179885" algn="just">
              <a:buFont typeface="Arial" pitchFamily="34" charset="0"/>
              <a:buChar char="•"/>
            </a:pPr>
            <a:r>
              <a:rPr lang="fr-FR" dirty="0" smtClean="0"/>
              <a:t>Le moteur tourne à vide (pas de charge).</a:t>
            </a:r>
            <a:endParaRPr lang="fr-F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3413" y="352425"/>
            <a:ext cx="5770562" cy="3995738"/>
          </a:xfrm>
          <a:ln/>
        </p:spPr>
      </p:sp>
      <p:sp>
        <p:nvSpPr>
          <p:cNvPr id="19459" name="Espace réservé des commentaires 2"/>
          <p:cNvSpPr>
            <a:spLocks noGrp="1"/>
          </p:cNvSpPr>
          <p:nvPr>
            <p:ph type="body" idx="1"/>
          </p:nvPr>
        </p:nvSpPr>
        <p:spPr bwMode="auto">
          <a:xfrm>
            <a:off x="662602" y="4553949"/>
            <a:ext cx="5774097"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a:t>On appelle </a:t>
            </a:r>
            <a:r>
              <a:rPr lang="fr-FR" i="1" dirty="0"/>
              <a:t>modélisation</a:t>
            </a:r>
            <a:r>
              <a:rPr lang="fr-FR" dirty="0"/>
              <a:t> l'ensemble des 3 modèles définis précédemment : le modèle de </a:t>
            </a:r>
            <a:r>
              <a:rPr lang="fr-FR" dirty="0" smtClean="0"/>
              <a:t>comportement/connaissance, </a:t>
            </a:r>
            <a:r>
              <a:rPr lang="fr-FR" dirty="0"/>
              <a:t>le modèle du produit et le modèle de l'environnement. A partir de cette modélisation, le solveur réalise le calcul ; lors d'une simulation, en général les méthodes de calcul comportent 3 étapes :</a:t>
            </a:r>
          </a:p>
          <a:p>
            <a:pPr marL="239847" indent="-239847" algn="just">
              <a:buFont typeface="+mj-lt"/>
              <a:buAutoNum type="arabicPeriod"/>
            </a:pPr>
            <a:r>
              <a:rPr lang="fr-FR" dirty="0"/>
              <a:t>A partir de la modélisation du produit, il faut </a:t>
            </a:r>
            <a:r>
              <a:rPr lang="fr-FR" b="1" dirty="0"/>
              <a:t>construire le problème mathématique</a:t>
            </a:r>
            <a:r>
              <a:rPr lang="fr-FR" dirty="0"/>
              <a:t> qui prendra le plus souvent la forme d'un système d'équations ou d'une équation différentielle.</a:t>
            </a:r>
          </a:p>
          <a:p>
            <a:pPr marL="239847" indent="-239847" algn="just">
              <a:buFont typeface="+mj-lt"/>
              <a:buAutoNum type="arabicPeriod"/>
            </a:pPr>
            <a:r>
              <a:rPr lang="fr-FR" dirty="0"/>
              <a:t>La résolution du problème mathématique consiste à </a:t>
            </a:r>
            <a:r>
              <a:rPr lang="fr-FR" b="1" dirty="0"/>
              <a:t>calculer la solution</a:t>
            </a:r>
            <a:r>
              <a:rPr lang="fr-FR" dirty="0"/>
              <a:t>, celle-ci étant une représentation mathématique de l'état du produit sous l'effet de l'environnement. Cette solution pourra prendre la forme d'un vecteur, d'une équation, d'une matrice, d'un torseur, d'une valeur, ... en fonction du formalisme associé au modèle de comportement choisi.</a:t>
            </a:r>
          </a:p>
          <a:p>
            <a:pPr marL="239847" indent="-239847" algn="just">
              <a:buFont typeface="+mj-lt"/>
              <a:buAutoNum type="arabicPeriod"/>
            </a:pPr>
            <a:r>
              <a:rPr lang="fr-FR" dirty="0"/>
              <a:t>A partir de la solution mathématique, il faut </a:t>
            </a:r>
            <a:r>
              <a:rPr lang="fr-FR" b="1" dirty="0"/>
              <a:t>extraire le résultat</a:t>
            </a:r>
            <a:r>
              <a:rPr lang="fr-FR" dirty="0"/>
              <a:t> recherché par la simulation et éventuellement le mettre en forme pour le communiquer (tracé d'une courbe par exemple).</a:t>
            </a:r>
          </a:p>
          <a:p>
            <a:pPr algn="just"/>
            <a:endParaRPr lang="fr-FR" sz="1100"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3413" y="352425"/>
            <a:ext cx="5770562" cy="3995738"/>
          </a:xfrm>
          <a:ln/>
        </p:spPr>
      </p:sp>
      <mc:AlternateContent xmlns:mc="http://schemas.openxmlformats.org/markup-compatibility/2006" xmlns:a14="http://schemas.microsoft.com/office/drawing/2010/main">
        <mc:Choice Requires="a14">
          <p:sp>
            <p:nvSpPr>
              <p:cNvPr id="19459" name="Espace réservé des commentaires 2"/>
              <p:cNvSpPr>
                <a:spLocks noGrp="1"/>
              </p:cNvSpPr>
              <p:nvPr>
                <p:ph type="body" idx="1"/>
              </p:nvPr>
            </p:nvSpPr>
            <p:spPr bwMode="auto">
              <a:xfrm>
                <a:off x="646825" y="4553949"/>
                <a:ext cx="5774097" cy="3383510"/>
              </a:xfrm>
              <a:prstGeom prst="rect">
                <a:avLst/>
              </a:prstGeom>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5939" tIns="47969" rIns="95939" bIns="47969"/>
              <a:lstStyle/>
              <a:p>
                <a:pPr algn="just"/>
                <a:r>
                  <a:rPr lang="fr-FR" dirty="0" smtClean="0"/>
                  <a:t>D’après le schéma-bloc :</a:t>
                </a:r>
              </a:p>
              <a:p>
                <a:pPr algn="just"/>
                <a14:m>
                  <m:oMathPara xmlns:m="http://schemas.openxmlformats.org/officeDocument/2006/math">
                    <m:oMathParaPr>
                      <m:jc m:val="centerGroup"/>
                    </m:oMathParaPr>
                    <m:oMath xmlns:m="http://schemas.openxmlformats.org/officeDocument/2006/math">
                      <m:r>
                        <a:rPr lang="fr-FR" b="0" i="1" smtClean="0">
                          <a:latin typeface="Cambria Math"/>
                        </a:rPr>
                        <m:t>𝐹𝑇𝐵𝐹</m:t>
                      </m:r>
                      <m:d>
                        <m:dPr>
                          <m:ctrlPr>
                            <a:rPr lang="fr-FR" b="0" i="1" smtClean="0">
                              <a:latin typeface="Cambria Math"/>
                            </a:rPr>
                          </m:ctrlPr>
                        </m:dPr>
                        <m:e>
                          <m:r>
                            <a:rPr lang="fr-FR" b="0" i="1" smtClean="0">
                              <a:latin typeface="Cambria Math"/>
                            </a:rPr>
                            <m:t>𝑝</m:t>
                          </m:r>
                        </m:e>
                      </m:d>
                      <m:r>
                        <a:rPr lang="fr-FR" b="0" i="1" smtClean="0">
                          <a:latin typeface="Cambria Math"/>
                        </a:rPr>
                        <m:t>= </m:t>
                      </m:r>
                      <m:f>
                        <m:fPr>
                          <m:ctrlPr>
                            <a:rPr lang="fr-FR" b="0" i="1" smtClean="0">
                              <a:latin typeface="Cambria Math"/>
                            </a:rPr>
                          </m:ctrlPr>
                        </m:fPr>
                        <m:num>
                          <m:r>
                            <m:rPr>
                              <m:sty m:val="p"/>
                            </m:rPr>
                            <a:rPr lang="el-GR" b="0" i="1" smtClean="0">
                              <a:latin typeface="Cambria Math"/>
                              <a:ea typeface="Cambria Math"/>
                            </a:rPr>
                            <m:t>Ω</m:t>
                          </m:r>
                          <m:r>
                            <a:rPr lang="fr-FR" b="0" i="1" smtClean="0">
                              <a:latin typeface="Cambria Math"/>
                              <a:ea typeface="Cambria Math"/>
                            </a:rPr>
                            <m:t>(</m:t>
                          </m:r>
                          <m:r>
                            <a:rPr lang="fr-FR" b="0" i="1" smtClean="0">
                              <a:latin typeface="Cambria Math"/>
                              <a:ea typeface="Cambria Math"/>
                            </a:rPr>
                            <m:t>𝑝</m:t>
                          </m:r>
                          <m:r>
                            <a:rPr lang="fr-FR" b="0" i="1" smtClean="0">
                              <a:latin typeface="Cambria Math"/>
                              <a:ea typeface="Cambria Math"/>
                            </a:rPr>
                            <m:t>)</m:t>
                          </m:r>
                        </m:num>
                        <m:den>
                          <m:r>
                            <a:rPr lang="fr-FR" b="0" i="1" smtClean="0">
                              <a:latin typeface="Cambria Math"/>
                            </a:rPr>
                            <m:t>𝑈</m:t>
                          </m:r>
                          <m:r>
                            <a:rPr lang="fr-FR" b="0" i="1" smtClean="0">
                              <a:latin typeface="Cambria Math"/>
                            </a:rPr>
                            <m:t>(</m:t>
                          </m:r>
                          <m:r>
                            <a:rPr lang="fr-FR" b="0" i="1" smtClean="0">
                              <a:latin typeface="Cambria Math"/>
                            </a:rPr>
                            <m:t>𝑝</m:t>
                          </m:r>
                          <m:r>
                            <a:rPr lang="fr-FR" b="0" i="1" smtClean="0">
                              <a:latin typeface="Cambria Math"/>
                            </a:rPr>
                            <m:t>)</m:t>
                          </m:r>
                        </m:den>
                      </m:f>
                      <m:r>
                        <a:rPr lang="fr-FR" b="0" i="1" smtClean="0">
                          <a:latin typeface="Cambria Math"/>
                        </a:rPr>
                        <m:t>= </m:t>
                      </m:r>
                      <m:f>
                        <m:fPr>
                          <m:ctrlPr>
                            <a:rPr lang="fr-FR" b="0" i="1" smtClean="0">
                              <a:latin typeface="Cambria Math"/>
                            </a:rPr>
                          </m:ctrlPr>
                        </m:fPr>
                        <m:num>
                          <m:sSub>
                            <m:sSubPr>
                              <m:ctrlPr>
                                <a:rPr lang="fr-FR" b="0" i="1" smtClean="0">
                                  <a:latin typeface="Cambria Math"/>
                                </a:rPr>
                              </m:ctrlPr>
                            </m:sSubPr>
                            <m:e>
                              <m:r>
                                <a:rPr lang="fr-FR" b="0" i="1" smtClean="0">
                                  <a:latin typeface="Cambria Math"/>
                                </a:rPr>
                                <m:t>𝐾</m:t>
                              </m:r>
                            </m:e>
                            <m:sub>
                              <m:r>
                                <a:rPr lang="fr-FR" b="0" i="1" smtClean="0">
                                  <a:latin typeface="Cambria Math"/>
                                </a:rPr>
                                <m:t>𝑐</m:t>
                              </m:r>
                            </m:sub>
                          </m:sSub>
                        </m:num>
                        <m:den>
                          <m:sSub>
                            <m:sSubPr>
                              <m:ctrlPr>
                                <a:rPr lang="fr-FR" b="0" i="1" smtClean="0">
                                  <a:latin typeface="Cambria Math"/>
                                </a:rPr>
                              </m:ctrlPr>
                            </m:sSubPr>
                            <m:e>
                              <m:r>
                                <a:rPr lang="fr-FR" b="0" i="1" smtClean="0">
                                  <a:latin typeface="Cambria Math"/>
                                </a:rPr>
                                <m:t>𝐾</m:t>
                              </m:r>
                            </m:e>
                            <m:sub>
                              <m:r>
                                <a:rPr lang="fr-FR" b="0" i="1" smtClean="0">
                                  <a:latin typeface="Cambria Math"/>
                                </a:rPr>
                                <m:t>𝑐</m:t>
                              </m:r>
                            </m:sub>
                          </m:sSub>
                          <m:r>
                            <a:rPr lang="fr-FR" b="0" i="1" smtClean="0">
                              <a:latin typeface="Cambria Math"/>
                            </a:rPr>
                            <m:t>.</m:t>
                          </m:r>
                          <m:sSub>
                            <m:sSubPr>
                              <m:ctrlPr>
                                <a:rPr lang="fr-FR" b="0" i="1" smtClean="0">
                                  <a:latin typeface="Cambria Math"/>
                                </a:rPr>
                              </m:ctrlPr>
                            </m:sSubPr>
                            <m:e>
                              <m:r>
                                <a:rPr lang="fr-FR" b="0" i="1" smtClean="0">
                                  <a:latin typeface="Cambria Math"/>
                                </a:rPr>
                                <m:t>𝐾</m:t>
                              </m:r>
                            </m:e>
                            <m:sub>
                              <m:r>
                                <a:rPr lang="fr-FR" b="0" i="1" smtClean="0">
                                  <a:latin typeface="Cambria Math"/>
                                </a:rPr>
                                <m:t>𝑒</m:t>
                              </m:r>
                            </m:sub>
                          </m:sSub>
                          <m:r>
                            <a:rPr lang="fr-FR" b="0" i="1" smtClean="0">
                              <a:latin typeface="Cambria Math"/>
                            </a:rPr>
                            <m:t>+</m:t>
                          </m:r>
                          <m:d>
                            <m:dPr>
                              <m:ctrlPr>
                                <a:rPr lang="fr-FR" b="0" i="1" smtClean="0">
                                  <a:latin typeface="Cambria Math"/>
                                </a:rPr>
                              </m:ctrlPr>
                            </m:dPr>
                            <m:e>
                              <m:r>
                                <a:rPr lang="fr-FR" b="0" i="1" smtClean="0">
                                  <a:latin typeface="Cambria Math"/>
                                </a:rPr>
                                <m:t>𝑟</m:t>
                              </m:r>
                              <m:r>
                                <a:rPr lang="fr-FR" b="0" i="1" smtClean="0">
                                  <a:latin typeface="Cambria Math"/>
                                </a:rPr>
                                <m:t>+</m:t>
                              </m:r>
                              <m:r>
                                <a:rPr lang="fr-FR" b="0" i="1" smtClean="0">
                                  <a:latin typeface="Cambria Math"/>
                                </a:rPr>
                                <m:t>𝐿</m:t>
                              </m:r>
                              <m:r>
                                <a:rPr lang="fr-FR" b="0" i="1" smtClean="0">
                                  <a:latin typeface="Cambria Math"/>
                                </a:rPr>
                                <m:t>.</m:t>
                              </m:r>
                              <m:r>
                                <a:rPr lang="fr-FR" b="0" i="1" smtClean="0">
                                  <a:latin typeface="Cambria Math"/>
                                </a:rPr>
                                <m:t>𝑝</m:t>
                              </m:r>
                            </m:e>
                          </m:d>
                          <m:r>
                            <a:rPr lang="fr-FR" b="0" i="1" smtClean="0">
                              <a:latin typeface="Cambria Math"/>
                            </a:rPr>
                            <m:t>.</m:t>
                          </m:r>
                          <m:r>
                            <a:rPr lang="fr-FR" b="0" i="1" smtClean="0">
                              <a:latin typeface="Cambria Math"/>
                            </a:rPr>
                            <m:t>𝐽</m:t>
                          </m:r>
                          <m:r>
                            <a:rPr lang="fr-FR" b="0" i="1" smtClean="0">
                              <a:latin typeface="Cambria Math"/>
                            </a:rPr>
                            <m:t>.</m:t>
                          </m:r>
                          <m:r>
                            <a:rPr lang="fr-FR" b="0" i="1" smtClean="0">
                              <a:latin typeface="Cambria Math"/>
                            </a:rPr>
                            <m:t>𝑝</m:t>
                          </m:r>
                        </m:den>
                      </m:f>
                    </m:oMath>
                  </m:oMathPara>
                </a14:m>
                <a:endParaRPr lang="fr-FR" dirty="0" smtClean="0"/>
              </a:p>
              <a:p>
                <a:pPr algn="just"/>
                <a:r>
                  <a:rPr lang="fr-FR" dirty="0" smtClean="0"/>
                  <a:t>Soit :</a:t>
                </a:r>
              </a:p>
              <a:p>
                <a:pPr algn="ctr"/>
                <a14:m>
                  <m:oMath xmlns:m="http://schemas.openxmlformats.org/officeDocument/2006/math">
                    <m:r>
                      <m:rPr>
                        <m:sty m:val="p"/>
                      </m:rPr>
                      <a:rPr lang="el-GR" i="1" smtClean="0">
                        <a:latin typeface="Cambria Math"/>
                        <a:ea typeface="Cambria Math"/>
                      </a:rPr>
                      <m:t>Ω</m:t>
                    </m:r>
                    <m:d>
                      <m:dPr>
                        <m:ctrlPr>
                          <a:rPr lang="fr-FR" b="0" i="1" smtClean="0">
                            <a:latin typeface="Cambria Math"/>
                            <a:ea typeface="Cambria Math"/>
                          </a:rPr>
                        </m:ctrlPr>
                      </m:dPr>
                      <m:e>
                        <m:r>
                          <a:rPr lang="fr-FR" b="0" i="1" smtClean="0">
                            <a:latin typeface="Cambria Math"/>
                            <a:ea typeface="Cambria Math"/>
                          </a:rPr>
                          <m:t>𝑝</m:t>
                        </m:r>
                      </m:e>
                    </m:d>
                    <m:r>
                      <a:rPr lang="fr-FR" b="0" i="1" smtClean="0">
                        <a:latin typeface="Cambria Math"/>
                        <a:ea typeface="Cambria Math"/>
                      </a:rPr>
                      <m:t>= </m:t>
                    </m:r>
                    <m:f>
                      <m:fPr>
                        <m:ctrlPr>
                          <a:rPr lang="fr-FR" i="1">
                            <a:latin typeface="Cambria Math"/>
                          </a:rPr>
                        </m:ctrlPr>
                      </m:fPr>
                      <m:num>
                        <m:sSub>
                          <m:sSubPr>
                            <m:ctrlPr>
                              <a:rPr lang="fr-FR" i="1">
                                <a:latin typeface="Cambria Math"/>
                              </a:rPr>
                            </m:ctrlPr>
                          </m:sSubPr>
                          <m:e>
                            <m:r>
                              <a:rPr lang="fr-FR" i="1">
                                <a:latin typeface="Cambria Math"/>
                              </a:rPr>
                              <m:t>𝐾</m:t>
                            </m:r>
                          </m:e>
                          <m:sub>
                            <m:r>
                              <a:rPr lang="fr-FR" i="1">
                                <a:latin typeface="Cambria Math"/>
                              </a:rPr>
                              <m:t>𝑐</m:t>
                            </m:r>
                          </m:sub>
                        </m:sSub>
                      </m:num>
                      <m:den>
                        <m:sSub>
                          <m:sSubPr>
                            <m:ctrlPr>
                              <a:rPr lang="fr-FR" i="1">
                                <a:latin typeface="Cambria Math"/>
                              </a:rPr>
                            </m:ctrlPr>
                          </m:sSubPr>
                          <m:e>
                            <m:r>
                              <a:rPr lang="fr-FR" i="1">
                                <a:latin typeface="Cambria Math"/>
                              </a:rPr>
                              <m:t>𝐾</m:t>
                            </m:r>
                          </m:e>
                          <m:sub>
                            <m:r>
                              <a:rPr lang="fr-FR" i="1">
                                <a:latin typeface="Cambria Math"/>
                              </a:rPr>
                              <m:t>𝑐</m:t>
                            </m:r>
                          </m:sub>
                        </m:sSub>
                        <m:r>
                          <a:rPr lang="fr-FR" i="1">
                            <a:latin typeface="Cambria Math"/>
                          </a:rPr>
                          <m:t>.</m:t>
                        </m:r>
                        <m:sSub>
                          <m:sSubPr>
                            <m:ctrlPr>
                              <a:rPr lang="fr-FR" i="1">
                                <a:latin typeface="Cambria Math"/>
                              </a:rPr>
                            </m:ctrlPr>
                          </m:sSubPr>
                          <m:e>
                            <m:r>
                              <a:rPr lang="fr-FR" i="1">
                                <a:latin typeface="Cambria Math"/>
                              </a:rPr>
                              <m:t>𝐾</m:t>
                            </m:r>
                          </m:e>
                          <m:sub>
                            <m:r>
                              <a:rPr lang="fr-FR" i="1">
                                <a:latin typeface="Cambria Math"/>
                              </a:rPr>
                              <m:t>𝑒</m:t>
                            </m:r>
                          </m:sub>
                        </m:sSub>
                        <m:r>
                          <a:rPr lang="fr-FR" i="1">
                            <a:latin typeface="Cambria Math"/>
                          </a:rPr>
                          <m:t>+</m:t>
                        </m:r>
                        <m:d>
                          <m:dPr>
                            <m:ctrlPr>
                              <a:rPr lang="fr-FR" i="1">
                                <a:latin typeface="Cambria Math"/>
                              </a:rPr>
                            </m:ctrlPr>
                          </m:dPr>
                          <m:e>
                            <m:r>
                              <a:rPr lang="fr-FR" i="1">
                                <a:latin typeface="Cambria Math"/>
                              </a:rPr>
                              <m:t>𝑟</m:t>
                            </m:r>
                            <m:r>
                              <a:rPr lang="fr-FR" i="1">
                                <a:latin typeface="Cambria Math"/>
                              </a:rPr>
                              <m:t>+</m:t>
                            </m:r>
                            <m:r>
                              <a:rPr lang="fr-FR" i="1">
                                <a:latin typeface="Cambria Math"/>
                              </a:rPr>
                              <m:t>𝐿</m:t>
                            </m:r>
                            <m:r>
                              <a:rPr lang="fr-FR" i="1">
                                <a:latin typeface="Cambria Math"/>
                              </a:rPr>
                              <m:t>.</m:t>
                            </m:r>
                            <m:r>
                              <a:rPr lang="fr-FR" i="1">
                                <a:latin typeface="Cambria Math"/>
                              </a:rPr>
                              <m:t>𝑝</m:t>
                            </m:r>
                          </m:e>
                        </m:d>
                        <m:r>
                          <a:rPr lang="fr-FR" i="1">
                            <a:latin typeface="Cambria Math"/>
                          </a:rPr>
                          <m:t>.</m:t>
                        </m:r>
                        <m:r>
                          <a:rPr lang="fr-FR" i="1">
                            <a:latin typeface="Cambria Math"/>
                          </a:rPr>
                          <m:t>𝐽</m:t>
                        </m:r>
                        <m:r>
                          <a:rPr lang="fr-FR" i="1">
                            <a:latin typeface="Cambria Math"/>
                          </a:rPr>
                          <m:t>.</m:t>
                        </m:r>
                        <m:r>
                          <a:rPr lang="fr-FR" i="1">
                            <a:latin typeface="Cambria Math"/>
                          </a:rPr>
                          <m:t>𝑝</m:t>
                        </m:r>
                      </m:den>
                    </m:f>
                    <m:r>
                      <a:rPr lang="fr-FR" b="0" i="1" smtClean="0">
                        <a:latin typeface="Cambria Math"/>
                      </a:rPr>
                      <m:t>.</m:t>
                    </m:r>
                    <m:f>
                      <m:fPr>
                        <m:ctrlPr>
                          <a:rPr lang="fr-FR" b="0" i="1" smtClean="0">
                            <a:latin typeface="Cambria Math"/>
                          </a:rPr>
                        </m:ctrlPr>
                      </m:fPr>
                      <m:num>
                        <m:r>
                          <a:rPr lang="fr-FR" b="0" i="1" smtClean="0">
                            <a:latin typeface="Cambria Math"/>
                          </a:rPr>
                          <m:t>25</m:t>
                        </m:r>
                      </m:num>
                      <m:den>
                        <m:r>
                          <a:rPr lang="fr-FR" b="0" i="1" smtClean="0">
                            <a:latin typeface="Cambria Math"/>
                          </a:rPr>
                          <m:t>𝑝</m:t>
                        </m:r>
                      </m:den>
                    </m:f>
                  </m:oMath>
                </a14:m>
                <a:r>
                  <a:rPr lang="fr-FR" dirty="0" smtClean="0"/>
                  <a:t> </a:t>
                </a:r>
              </a:p>
              <a:p>
                <a:endParaRPr lang="fr-FR" dirty="0" smtClean="0"/>
              </a:p>
              <a:p>
                <a:r>
                  <a:rPr lang="fr-FR" dirty="0" smtClean="0"/>
                  <a:t>Après décomposition en éléments simples et par transformée inverse :</a:t>
                </a:r>
              </a:p>
              <a:p>
                <a:endParaRPr lang="fr-FR" dirty="0" smtClean="0"/>
              </a:p>
              <a:p>
                <a:pPr/>
                <a14:m>
                  <m:oMathPara xmlns:m="http://schemas.openxmlformats.org/officeDocument/2006/math">
                    <m:oMathParaPr>
                      <m:jc m:val="centerGroup"/>
                    </m:oMathParaPr>
                    <m:oMath xmlns:m="http://schemas.openxmlformats.org/officeDocument/2006/math">
                      <m:r>
                        <a:rPr lang="fr-FR" i="1" smtClean="0">
                          <a:latin typeface="Cambria Math"/>
                          <a:ea typeface="Cambria Math"/>
                        </a:rPr>
                        <m:t>𝜔</m:t>
                      </m:r>
                      <m:d>
                        <m:dPr>
                          <m:ctrlPr>
                            <a:rPr lang="fr-FR" b="0" i="1" smtClean="0">
                              <a:latin typeface="Cambria Math"/>
                              <a:ea typeface="Cambria Math"/>
                            </a:rPr>
                          </m:ctrlPr>
                        </m:dPr>
                        <m:e>
                          <m:r>
                            <a:rPr lang="fr-FR" b="0" i="1" smtClean="0">
                              <a:latin typeface="Cambria Math"/>
                              <a:ea typeface="Cambria Math"/>
                            </a:rPr>
                            <m:t>𝑡</m:t>
                          </m:r>
                        </m:e>
                      </m:d>
                      <m:r>
                        <a:rPr lang="fr-FR" b="0" i="1" smtClean="0">
                          <a:latin typeface="Cambria Math"/>
                          <a:ea typeface="Cambria Math"/>
                        </a:rPr>
                        <m:t>=</m:t>
                      </m:r>
                      <m:d>
                        <m:dPr>
                          <m:ctrlPr>
                            <a:rPr lang="fr-FR" b="0" i="1" smtClean="0">
                              <a:latin typeface="Cambria Math"/>
                              <a:ea typeface="Cambria Math"/>
                            </a:rPr>
                          </m:ctrlPr>
                        </m:dPr>
                        <m:e>
                          <m:r>
                            <a:rPr lang="fr-FR" b="0" i="1" smtClean="0">
                              <a:latin typeface="Cambria Math"/>
                              <a:ea typeface="Cambria Math"/>
                            </a:rPr>
                            <m:t>250−264,75.</m:t>
                          </m:r>
                          <m:sSup>
                            <m:sSupPr>
                              <m:ctrlPr>
                                <a:rPr lang="fr-FR" b="0" i="1" smtClean="0">
                                  <a:latin typeface="Cambria Math"/>
                                  <a:ea typeface="Cambria Math"/>
                                </a:rPr>
                              </m:ctrlPr>
                            </m:sSupPr>
                            <m:e>
                              <m:r>
                                <a:rPr lang="fr-FR" b="0" i="1" smtClean="0">
                                  <a:latin typeface="Cambria Math"/>
                                  <a:ea typeface="Cambria Math"/>
                                </a:rPr>
                                <m:t>𝑒</m:t>
                              </m:r>
                            </m:e>
                            <m:sup>
                              <m:r>
                                <a:rPr lang="fr-FR" b="0" i="1" smtClean="0">
                                  <a:latin typeface="Cambria Math"/>
                                  <a:ea typeface="Cambria Math"/>
                                </a:rPr>
                                <m:t>−10,56.</m:t>
                              </m:r>
                              <m:r>
                                <a:rPr lang="fr-FR" b="0" i="1" smtClean="0">
                                  <a:latin typeface="Cambria Math"/>
                                  <a:ea typeface="Cambria Math"/>
                                </a:rPr>
                                <m:t>𝑡</m:t>
                              </m:r>
                            </m:sup>
                          </m:sSup>
                          <m:r>
                            <a:rPr lang="fr-FR" b="0" i="1" smtClean="0">
                              <a:latin typeface="Cambria Math"/>
                              <a:ea typeface="Cambria Math"/>
                            </a:rPr>
                            <m:t>+14,75.</m:t>
                          </m:r>
                          <m:sSup>
                            <m:sSupPr>
                              <m:ctrlPr>
                                <a:rPr lang="fr-FR" b="0" i="1" smtClean="0">
                                  <a:latin typeface="Cambria Math"/>
                                  <a:ea typeface="Cambria Math"/>
                                </a:rPr>
                              </m:ctrlPr>
                            </m:sSupPr>
                            <m:e>
                              <m:r>
                                <a:rPr lang="fr-FR" b="0" i="1" smtClean="0">
                                  <a:latin typeface="Cambria Math"/>
                                  <a:ea typeface="Cambria Math"/>
                                </a:rPr>
                                <m:t>𝑒</m:t>
                              </m:r>
                            </m:e>
                            <m:sup>
                              <m:r>
                                <a:rPr lang="fr-FR" b="0" i="1" smtClean="0">
                                  <a:latin typeface="Cambria Math"/>
                                  <a:ea typeface="Cambria Math"/>
                                </a:rPr>
                                <m:t>−189,44.</m:t>
                              </m:r>
                              <m:r>
                                <a:rPr lang="fr-FR" b="0" i="1" smtClean="0">
                                  <a:latin typeface="Cambria Math"/>
                                  <a:ea typeface="Cambria Math"/>
                                </a:rPr>
                                <m:t>𝑡</m:t>
                              </m:r>
                            </m:sup>
                          </m:sSup>
                        </m:e>
                      </m:d>
                      <m:r>
                        <a:rPr lang="fr-FR" b="0" i="1" smtClean="0">
                          <a:latin typeface="Cambria Math"/>
                          <a:ea typeface="Cambria Math"/>
                        </a:rPr>
                        <m:t>.</m:t>
                      </m:r>
                      <m:r>
                        <a:rPr lang="fr-FR" b="0" i="1" smtClean="0">
                          <a:latin typeface="Cambria Math"/>
                          <a:ea typeface="Cambria Math"/>
                        </a:rPr>
                        <m:t>𝑢</m:t>
                      </m:r>
                      <m:r>
                        <a:rPr lang="fr-FR" b="0" i="1" smtClean="0">
                          <a:latin typeface="Cambria Math"/>
                          <a:ea typeface="Cambria Math"/>
                        </a:rPr>
                        <m:t>(</m:t>
                      </m:r>
                      <m:r>
                        <a:rPr lang="fr-FR" b="0" i="1" smtClean="0">
                          <a:latin typeface="Cambria Math"/>
                          <a:ea typeface="Cambria Math"/>
                        </a:rPr>
                        <m:t>𝑡</m:t>
                      </m:r>
                      <m:r>
                        <a:rPr lang="fr-FR" b="0" i="1" smtClean="0">
                          <a:latin typeface="Cambria Math"/>
                          <a:ea typeface="Cambria Math"/>
                        </a:rPr>
                        <m:t>)</m:t>
                      </m:r>
                    </m:oMath>
                  </m:oMathPara>
                </a14:m>
                <a:endParaRPr lang="fr-FR" dirty="0" smtClean="0"/>
              </a:p>
              <a:p>
                <a:endParaRPr lang="fr-FR" dirty="0"/>
              </a:p>
              <a:p>
                <a:r>
                  <a:rPr lang="fr-FR" dirty="0" smtClean="0"/>
                  <a:t>Enfin on trouve :</a:t>
                </a:r>
              </a:p>
              <a:p>
                <a:endParaRPr lang="fr-FR" dirty="0"/>
              </a:p>
              <a:p>
                <a:pPr/>
                <a14:m>
                  <m:oMathPara xmlns:m="http://schemas.openxmlformats.org/officeDocument/2006/math">
                    <m:oMathParaPr>
                      <m:jc m:val="centerGroup"/>
                    </m:oMathParaPr>
                    <m:oMath xmlns:m="http://schemas.openxmlformats.org/officeDocument/2006/math">
                      <m:r>
                        <a:rPr lang="fr-FR" i="1" smtClean="0">
                          <a:latin typeface="Cambria Math"/>
                          <a:ea typeface="Cambria Math"/>
                        </a:rPr>
                        <m:t>𝜔</m:t>
                      </m:r>
                      <m:d>
                        <m:dPr>
                          <m:ctrlPr>
                            <a:rPr lang="fr-FR" b="0" i="1" smtClean="0">
                              <a:latin typeface="Cambria Math"/>
                              <a:ea typeface="Cambria Math"/>
                            </a:rPr>
                          </m:ctrlPr>
                        </m:dPr>
                        <m:e>
                          <m:sSub>
                            <m:sSubPr>
                              <m:ctrlPr>
                                <a:rPr lang="fr-FR" b="0" i="1" smtClean="0">
                                  <a:latin typeface="Cambria Math"/>
                                  <a:ea typeface="Cambria Math"/>
                                </a:rPr>
                              </m:ctrlPr>
                            </m:sSubPr>
                            <m:e>
                              <m:r>
                                <a:rPr lang="fr-FR" b="0" i="1" smtClean="0">
                                  <a:latin typeface="Cambria Math"/>
                                  <a:ea typeface="Cambria Math"/>
                                </a:rPr>
                                <m:t>𝑡</m:t>
                              </m:r>
                            </m:e>
                            <m:sub>
                              <m:r>
                                <a:rPr lang="fr-FR" b="0" i="1" smtClean="0">
                                  <a:latin typeface="Cambria Math"/>
                                  <a:ea typeface="Cambria Math"/>
                                </a:rPr>
                                <m:t>𝑟</m:t>
                              </m:r>
                              <m:r>
                                <a:rPr lang="fr-FR" b="0" i="1" smtClean="0">
                                  <a:latin typeface="Cambria Math"/>
                                  <a:ea typeface="Cambria Math"/>
                                </a:rPr>
                                <m:t>5%</m:t>
                              </m:r>
                            </m:sub>
                          </m:sSub>
                        </m:e>
                      </m:d>
                      <m:r>
                        <a:rPr lang="fr-FR" b="0" i="1" smtClean="0">
                          <a:latin typeface="Cambria Math"/>
                          <a:ea typeface="Cambria Math"/>
                        </a:rPr>
                        <m:t>=0,95.250 </m:t>
                      </m:r>
                      <m:groupChr>
                        <m:groupChrPr>
                          <m:chr m:val="⇒"/>
                          <m:vertJc m:val="bot"/>
                          <m:ctrlPr>
                            <a:rPr lang="fr-FR" b="0" i="1" smtClean="0">
                              <a:latin typeface="Cambria Math"/>
                              <a:ea typeface="Cambria Math"/>
                            </a:rPr>
                          </m:ctrlPr>
                        </m:groupChrPr>
                        <m:e/>
                      </m:groupChr>
                      <m:r>
                        <a:rPr lang="fr-FR" b="0" i="1" smtClean="0">
                          <a:latin typeface="Cambria Math"/>
                          <a:ea typeface="Cambria Math"/>
                        </a:rPr>
                        <m:t>  </m:t>
                      </m:r>
                      <m:sSub>
                        <m:sSubPr>
                          <m:ctrlPr>
                            <a:rPr lang="fr-FR" b="0" i="1" smtClean="0">
                              <a:latin typeface="Cambria Math"/>
                              <a:ea typeface="Cambria Math"/>
                            </a:rPr>
                          </m:ctrlPr>
                        </m:sSubPr>
                        <m:e>
                          <m:r>
                            <a:rPr lang="fr-FR" b="0" i="1" smtClean="0">
                              <a:latin typeface="Cambria Math"/>
                              <a:ea typeface="Cambria Math"/>
                            </a:rPr>
                            <m:t>𝑡</m:t>
                          </m:r>
                        </m:e>
                        <m:sub>
                          <m:r>
                            <a:rPr lang="fr-FR" b="0" i="1" smtClean="0">
                              <a:latin typeface="Cambria Math"/>
                              <a:ea typeface="Cambria Math"/>
                            </a:rPr>
                            <m:t>𝑟</m:t>
                          </m:r>
                          <m:r>
                            <a:rPr lang="fr-FR" b="0" i="1" smtClean="0">
                              <a:latin typeface="Cambria Math"/>
                              <a:ea typeface="Cambria Math"/>
                            </a:rPr>
                            <m:t>5%</m:t>
                          </m:r>
                        </m:sub>
                      </m:sSub>
                      <m:r>
                        <a:rPr lang="fr-FR" b="0" i="1" smtClean="0">
                          <a:latin typeface="Cambria Math"/>
                          <a:ea typeface="Cambria Math"/>
                        </a:rPr>
                        <m:t>=0,29 </m:t>
                      </m:r>
                      <m:r>
                        <a:rPr lang="fr-FR" b="0" i="1" smtClean="0">
                          <a:latin typeface="Cambria Math"/>
                          <a:ea typeface="Cambria Math"/>
                        </a:rPr>
                        <m:t>𝑠</m:t>
                      </m:r>
                    </m:oMath>
                  </m:oMathPara>
                </a14:m>
                <a:endParaRPr lang="fr-FR" dirty="0" smtClean="0"/>
              </a:p>
            </p:txBody>
          </p:sp>
        </mc:Choice>
        <mc:Fallback xmlns="">
          <p:sp>
            <p:nvSpPr>
              <p:cNvPr id="19459" name="Espace réservé des commentaires 2"/>
              <p:cNvSpPr>
                <a:spLocks noGrp="1"/>
              </p:cNvSpPr>
              <p:nvPr>
                <p:ph type="body" idx="1"/>
              </p:nvPr>
            </p:nvSpPr>
            <p:spPr bwMode="auto">
              <a:xfrm>
                <a:off x="646825" y="4553949"/>
                <a:ext cx="5774097"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smtClean="0"/>
                  <a:t>D’après le schéma-bloc :</a:t>
                </a:r>
              </a:p>
              <a:p>
                <a:pPr algn="just"/>
                <a:r>
                  <a:rPr lang="fr-FR" b="0" i="0" smtClean="0">
                    <a:latin typeface="Cambria Math"/>
                  </a:rPr>
                  <a:t>𝐹𝑇𝐵𝐹(𝑝)= </a:t>
                </a:r>
                <a:r>
                  <a:rPr lang="el-GR" b="0" i="0" smtClean="0">
                    <a:latin typeface="Cambria Math"/>
                    <a:ea typeface="Cambria Math"/>
                  </a:rPr>
                  <a:t> </a:t>
                </a:r>
                <a:r>
                  <a:rPr lang="fr-FR" b="0" i="0" smtClean="0">
                    <a:latin typeface="Cambria Math"/>
                    <a:ea typeface="Cambria Math"/>
                  </a:rPr>
                  <a:t>(</a:t>
                </a:r>
                <a:r>
                  <a:rPr lang="el-GR" b="0" i="0" smtClean="0">
                    <a:latin typeface="Cambria Math"/>
                    <a:ea typeface="Cambria Math"/>
                  </a:rPr>
                  <a:t>Ω</a:t>
                </a:r>
                <a:r>
                  <a:rPr lang="fr-FR" b="0" i="0" smtClean="0">
                    <a:latin typeface="Cambria Math"/>
                    <a:ea typeface="Cambria Math"/>
                  </a:rPr>
                  <a:t>(𝑝))/(</a:t>
                </a:r>
                <a:r>
                  <a:rPr lang="fr-FR" b="0" i="0" smtClean="0">
                    <a:latin typeface="Cambria Math"/>
                  </a:rPr>
                  <a:t>𝑈(𝑝))=  𝐾_𝑐/(𝐾_𝑐.𝐾_𝑒+(𝑟+𝐿.𝑝).𝐽.𝑝)</a:t>
                </a:r>
                <a:endParaRPr lang="fr-FR" dirty="0" smtClean="0"/>
              </a:p>
              <a:p>
                <a:pPr algn="just"/>
                <a:r>
                  <a:rPr lang="fr-FR" dirty="0" smtClean="0"/>
                  <a:t>Soit :</a:t>
                </a:r>
              </a:p>
              <a:p>
                <a:pPr algn="ctr"/>
                <a:r>
                  <a:rPr lang="el-GR" i="0" smtClean="0">
                    <a:latin typeface="Cambria Math"/>
                    <a:ea typeface="Cambria Math"/>
                  </a:rPr>
                  <a:t>Ω</a:t>
                </a:r>
                <a:r>
                  <a:rPr lang="fr-FR" b="0" i="0" smtClean="0">
                    <a:latin typeface="Cambria Math"/>
                    <a:ea typeface="Cambria Math"/>
                  </a:rPr>
                  <a:t>(𝑝)= </a:t>
                </a:r>
                <a:r>
                  <a:rPr lang="fr-FR" i="0">
                    <a:latin typeface="Cambria Math"/>
                  </a:rPr>
                  <a:t> 𝐾_𝑐/(𝐾_𝑐.𝐾_𝑒+(𝑟+𝐿.𝑝).𝐽.𝑝)</a:t>
                </a:r>
                <a:r>
                  <a:rPr lang="fr-FR" b="0" i="0" smtClean="0">
                    <a:latin typeface="Cambria Math"/>
                  </a:rPr>
                  <a:t>.25/𝑝</a:t>
                </a:r>
                <a:r>
                  <a:rPr lang="fr-FR" dirty="0" smtClean="0"/>
                  <a:t> </a:t>
                </a:r>
              </a:p>
              <a:p>
                <a:endParaRPr lang="fr-FR" dirty="0" smtClean="0"/>
              </a:p>
              <a:p>
                <a:r>
                  <a:rPr lang="fr-FR" dirty="0" smtClean="0"/>
                  <a:t>Après décomposition en éléments simples et par transformée inverse :</a:t>
                </a:r>
              </a:p>
              <a:p>
                <a:endParaRPr lang="fr-FR" dirty="0" smtClean="0"/>
              </a:p>
              <a:p>
                <a:pPr/>
                <a:r>
                  <a:rPr lang="fr-FR" i="0" smtClean="0">
                    <a:latin typeface="Cambria Math"/>
                    <a:ea typeface="Cambria Math"/>
                  </a:rPr>
                  <a:t>𝜔</a:t>
                </a:r>
                <a:r>
                  <a:rPr lang="fr-FR" b="0" i="0" smtClean="0">
                    <a:latin typeface="Cambria Math"/>
                    <a:ea typeface="Cambria Math"/>
                  </a:rPr>
                  <a:t>(𝑡)=(250−264,75.𝑒^(−10,56.𝑡)+14,75.𝑒^(−189,44.𝑡) ).𝑢(𝑡)</a:t>
                </a:r>
                <a:endParaRPr lang="fr-FR" dirty="0" smtClean="0"/>
              </a:p>
              <a:p>
                <a:endParaRPr lang="fr-FR" dirty="0"/>
              </a:p>
              <a:p>
                <a:r>
                  <a:rPr lang="fr-FR" dirty="0" smtClean="0"/>
                  <a:t>Enfin on trouve :</a:t>
                </a:r>
              </a:p>
              <a:p>
                <a:endParaRPr lang="fr-FR" dirty="0"/>
              </a:p>
              <a:p>
                <a:pPr/>
                <a:r>
                  <a:rPr lang="fr-FR" i="0" smtClean="0">
                    <a:latin typeface="Cambria Math"/>
                    <a:ea typeface="Cambria Math"/>
                  </a:rPr>
                  <a:t>𝜔</a:t>
                </a:r>
                <a:r>
                  <a:rPr lang="fr-FR" b="0" i="0" smtClean="0">
                    <a:latin typeface="Cambria Math"/>
                    <a:ea typeface="Cambria Math"/>
                  </a:rPr>
                  <a:t>(𝑡_(𝑟5%) )=0,95.250 ⇒┴   𝑡_(𝑟5%)=0,29 𝑠</a:t>
                </a:r>
                <a:endParaRPr lang="fr-FR" dirty="0" smtClean="0"/>
              </a:p>
            </p:txBody>
          </p:sp>
        </mc:Fallback>
      </mc:AlternateContent>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space réservé de l'image des diapositives 1"/>
          <p:cNvSpPr>
            <a:spLocks noGrp="1" noRot="1" noChangeAspect="1" noTextEdit="1"/>
          </p:cNvSpPr>
          <p:nvPr>
            <p:ph type="sldImg"/>
          </p:nvPr>
        </p:nvSpPr>
        <p:spPr>
          <a:xfrm>
            <a:off x="633413" y="352425"/>
            <a:ext cx="5770562" cy="3995738"/>
          </a:xfrm>
          <a:ln/>
        </p:spPr>
      </p:sp>
      <p:sp>
        <p:nvSpPr>
          <p:cNvPr id="13315" name="Espace réservé des commentaires 3"/>
          <p:cNvSpPr>
            <a:spLocks noGrp="1"/>
          </p:cNvSpPr>
          <p:nvPr>
            <p:ph type="body" idx="1"/>
          </p:nvPr>
        </p:nvSpPr>
        <p:spPr bwMode="auto">
          <a:xfrm>
            <a:off x="683636" y="4560675"/>
            <a:ext cx="5718881" cy="337005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smtClean="0"/>
              <a:t>L’objectif de la simulation est de </a:t>
            </a:r>
            <a:r>
              <a:rPr lang="fr-FR" b="1" dirty="0" smtClean="0"/>
              <a:t>prévoir le comportement des produits industriels</a:t>
            </a:r>
            <a:r>
              <a:rPr lang="fr-FR" dirty="0" smtClean="0"/>
              <a:t> dans toutes les phases de vie du produit : les phases de vie d’utilisation, de production, de recyclage, etc. La démarche est prévisionnelle, c'est-à-dire qu’elle permet de valider des critères sans avoir réalisé physiquement le produit.</a:t>
            </a:r>
          </a:p>
          <a:p>
            <a:pPr algn="just"/>
            <a:r>
              <a:rPr lang="fr-FR" dirty="0" smtClean="0"/>
              <a:t> </a:t>
            </a:r>
          </a:p>
          <a:p>
            <a:pPr algn="just"/>
            <a:r>
              <a:rPr lang="fr-FR" dirty="0" smtClean="0"/>
              <a:t> </a:t>
            </a:r>
          </a:p>
          <a:p>
            <a:pPr algn="just"/>
            <a:r>
              <a:rPr lang="fr-FR" dirty="0" smtClean="0"/>
              <a:t>La simulation contribue logiquement à la réduction des coûts, à l'amélioration de la qualité, au respect des délais, à la prise en compte de contraintes nouvelles, etc…</a:t>
            </a:r>
          </a:p>
          <a:p>
            <a:pPr algn="just"/>
            <a:endParaRPr lang="fr-FR"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1825" y="347663"/>
            <a:ext cx="5775325" cy="3998912"/>
          </a:xfrm>
          <a:ln/>
        </p:spPr>
      </p:sp>
      <p:sp>
        <p:nvSpPr>
          <p:cNvPr id="19459" name="Espace réservé des commentaires 2"/>
          <p:cNvSpPr>
            <a:spLocks noGrp="1"/>
          </p:cNvSpPr>
          <p:nvPr>
            <p:ph type="body" idx="1"/>
          </p:nvPr>
        </p:nvSpPr>
        <p:spPr bwMode="auto">
          <a:xfrm>
            <a:off x="662601" y="4553949"/>
            <a:ext cx="5750433"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a:t>Chaque modèle (de </a:t>
            </a:r>
            <a:r>
              <a:rPr lang="fr-FR" dirty="0" smtClean="0"/>
              <a:t>comportement/connaissance, </a:t>
            </a:r>
            <a:r>
              <a:rPr lang="fr-FR" dirty="0"/>
              <a:t>du produit ou d'environnement) peut se décliner en plusieurs variantes caractérisées par la présence d'hypothèses simplificatrices plus ou moins nombreuses, qui permettent de simplifier les calculs mais réduisent leur domaine de validité</a:t>
            </a:r>
            <a:r>
              <a:rPr lang="fr-FR" dirty="0" smtClean="0"/>
              <a:t>.</a:t>
            </a:r>
          </a:p>
          <a:p>
            <a:pPr algn="just"/>
            <a:endParaRPr lang="fr-FR" dirty="0" smtClean="0"/>
          </a:p>
          <a:p>
            <a:pPr algn="just"/>
            <a:r>
              <a:rPr lang="fr-FR" b="1" dirty="0" smtClean="0"/>
              <a:t>Ainsi </a:t>
            </a:r>
            <a:r>
              <a:rPr lang="fr-FR" b="1" dirty="0"/>
              <a:t>le domaine de validité de la simulation est </a:t>
            </a:r>
            <a:r>
              <a:rPr lang="fr-FR" b="1" dirty="0" smtClean="0"/>
              <a:t>défini par l’ensemble des hypothèses et limitations </a:t>
            </a:r>
            <a:r>
              <a:rPr lang="fr-FR" b="1" dirty="0"/>
              <a:t>de chaque modèle et du </a:t>
            </a:r>
            <a:r>
              <a:rPr lang="fr-FR" b="1" dirty="0" smtClean="0"/>
              <a:t>solveur</a:t>
            </a:r>
            <a:r>
              <a:rPr lang="fr-FR" b="1" dirty="0"/>
              <a:t> </a:t>
            </a:r>
            <a:r>
              <a:rPr lang="fr-FR" b="1" dirty="0" smtClean="0"/>
              <a:t>; il en résulte donc que les frontières du domaine de validité de la simulation sont à l’</a:t>
            </a:r>
            <a:r>
              <a:rPr lang="fr-FR" b="1" u="sng" dirty="0" smtClean="0"/>
              <a:t>intersection</a:t>
            </a:r>
            <a:r>
              <a:rPr lang="fr-FR" b="1" dirty="0" smtClean="0"/>
              <a:t> de chaque domaine.</a:t>
            </a:r>
          </a:p>
          <a:p>
            <a:pPr algn="just"/>
            <a:endParaRPr lang="fr-FR" b="1" dirty="0" smtClean="0"/>
          </a:p>
          <a:p>
            <a:pPr algn="just"/>
            <a:r>
              <a:rPr lang="fr-FR" dirty="0" smtClean="0"/>
              <a:t>Pour la cohérence de la simulation, il faut veiller à ce que certaines hypothèses ne soient pas antagonistes.</a:t>
            </a:r>
          </a:p>
          <a:p>
            <a:pPr algn="just"/>
            <a:r>
              <a:rPr lang="fr-FR" dirty="0" smtClean="0"/>
              <a:t>Il </a:t>
            </a:r>
            <a:r>
              <a:rPr lang="fr-FR" dirty="0"/>
              <a:t>est important de noter que le choix éclairé d'un modèle demande une connaissance approfondie de son domaine de validité, et notamment de ses hypothèses et limitations.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3413" y="352425"/>
            <a:ext cx="5770562" cy="3995738"/>
          </a:xfrm>
          <a:ln/>
        </p:spPr>
      </p:sp>
      <p:sp>
        <p:nvSpPr>
          <p:cNvPr id="19459" name="Espace réservé des commentaires 2"/>
          <p:cNvSpPr>
            <a:spLocks noGrp="1"/>
          </p:cNvSpPr>
          <p:nvPr>
            <p:ph type="body" idx="1"/>
          </p:nvPr>
        </p:nvSpPr>
        <p:spPr bwMode="auto">
          <a:xfrm>
            <a:off x="678377" y="4553949"/>
            <a:ext cx="5726769"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smtClean="0"/>
              <a:t>De façon générale, plus les hypothèses ou limitations sont nombreuses et plus le domaine de validité du résultat sera restreint.</a:t>
            </a:r>
            <a:endParaRPr lang="fr-F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a:xfrm>
            <a:off x="709613" y="4860925"/>
            <a:ext cx="5680075" cy="4605338"/>
          </a:xfrm>
          <a:prstGeom prst="rect">
            <a:avLst/>
          </a:prstGeom>
        </p:spPr>
        <p:txBody>
          <a:bodyPr/>
          <a:lstStyle/>
          <a:p>
            <a:r>
              <a:rPr lang="fr-FR" dirty="0" smtClean="0"/>
              <a:t>Pour progresser en Simulation il faut être capable de savoir quels choix ont été faits (consciemment ou non) et être capable de les remettre en cause si nécessaire.</a:t>
            </a:r>
          </a:p>
          <a:p>
            <a:endParaRPr lang="fr-FR" dirty="0"/>
          </a:p>
          <a:p>
            <a:r>
              <a:rPr lang="fr-FR" dirty="0" smtClean="0"/>
              <a:t>La Méthode permet d’être conscient des choix opérés et de la validité de ces choix.</a:t>
            </a:r>
          </a:p>
          <a:p>
            <a:endParaRPr lang="fr-FR" dirty="0"/>
          </a:p>
          <a:p>
            <a:r>
              <a:rPr lang="fr-FR" dirty="0" smtClean="0"/>
              <a:t>La remise en cause de ces choix ne peut-être fait que par une démarche de diagnostic (non détaillé dans ce cours).</a:t>
            </a:r>
            <a:endParaRPr lang="fr-FR" dirty="0"/>
          </a:p>
        </p:txBody>
      </p:sp>
    </p:spTree>
    <p:extLst>
      <p:ext uri="{BB962C8B-B14F-4D97-AF65-F5344CB8AC3E}">
        <p14:creationId xmlns:p14="http://schemas.microsoft.com/office/powerpoint/2010/main" val="1833024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a:xfrm>
            <a:off x="709613" y="4860925"/>
            <a:ext cx="5680075" cy="4605338"/>
          </a:xfrm>
          <a:prstGeom prst="rect">
            <a:avLst/>
          </a:prstGeom>
        </p:spPr>
        <p:txBody>
          <a:bodyPr/>
          <a:lstStyle/>
          <a:p>
            <a:endParaRPr lang="fr-FR"/>
          </a:p>
        </p:txBody>
      </p:sp>
    </p:spTree>
    <p:extLst>
      <p:ext uri="{BB962C8B-B14F-4D97-AF65-F5344CB8AC3E}">
        <p14:creationId xmlns:p14="http://schemas.microsoft.com/office/powerpoint/2010/main" val="375923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3413" y="352425"/>
            <a:ext cx="5770562" cy="3995738"/>
          </a:xfrm>
          <a:ln/>
        </p:spPr>
      </p:sp>
      <p:sp>
        <p:nvSpPr>
          <p:cNvPr id="19459" name="Espace réservé des commentaires 2"/>
          <p:cNvSpPr>
            <a:spLocks noGrp="1"/>
          </p:cNvSpPr>
          <p:nvPr>
            <p:ph type="body" idx="1"/>
          </p:nvPr>
        </p:nvSpPr>
        <p:spPr bwMode="auto">
          <a:xfrm>
            <a:off x="662601" y="4553949"/>
            <a:ext cx="5766209"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smtClean="0"/>
              <a:t>Cet exemple porte sur une suspension, et plus généralement sur un oscillateur mécanique.</a:t>
            </a:r>
          </a:p>
          <a:p>
            <a:pPr algn="just"/>
            <a:endParaRPr lang="fr-FR" dirty="0"/>
          </a:p>
          <a:p>
            <a:pPr algn="just"/>
            <a:r>
              <a:rPr lang="fr-FR" dirty="0" smtClean="0"/>
              <a:t>L’objectif est de déterminer la fréquence de résonance de cette suspension.</a:t>
            </a:r>
            <a:endParaRPr lang="fr-F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3413" y="352425"/>
            <a:ext cx="5770562" cy="3995738"/>
          </a:xfrm>
          <a:ln/>
        </p:spPr>
      </p:sp>
      <p:sp>
        <p:nvSpPr>
          <p:cNvPr id="19459" name="Espace réservé des commentaires 2"/>
          <p:cNvSpPr>
            <a:spLocks noGrp="1"/>
          </p:cNvSpPr>
          <p:nvPr>
            <p:ph type="body" idx="1"/>
          </p:nvPr>
        </p:nvSpPr>
        <p:spPr bwMode="auto">
          <a:xfrm>
            <a:off x="678378" y="4561569"/>
            <a:ext cx="5742545"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smtClean="0"/>
              <a:t>Pour cette simulation, le solveur choisi est Simulink ; ainsi la modélisation du produit est réalisée sous la forme d’un schéma bloc :</a:t>
            </a:r>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endParaRPr lang="fr-FR" dirty="0" smtClean="0"/>
          </a:p>
          <a:p>
            <a:pPr algn="just"/>
            <a:r>
              <a:rPr lang="fr-FR" dirty="0" smtClean="0"/>
              <a:t>Les modèles de comportement retenus dans cette simulation sont : PFD, solides indéformables, liaisons parfaites, amortisseurs visqueux, ressort linéaire, …</a:t>
            </a:r>
          </a:p>
          <a:p>
            <a:pPr algn="just"/>
            <a:r>
              <a:rPr lang="fr-FR" dirty="0" smtClean="0"/>
              <a:t>Etant donné l’objectif, le modèle d’environnement est un mouvement sinusoïdal de la table sur laquelle repose la roue ; son amplitude est fixée à 10mm.</a:t>
            </a:r>
            <a:endParaRPr lang="fr-FR" dirty="0"/>
          </a:p>
        </p:txBody>
      </p:sp>
      <p:pic>
        <p:nvPicPr>
          <p:cNvPr id="4" name="Imag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140" y="5001840"/>
            <a:ext cx="3122848" cy="1863780"/>
          </a:xfrm>
          <a:prstGeom prst="rect">
            <a:avLst/>
          </a:prstGeom>
          <a:noFill/>
          <a:ln>
            <a:noFill/>
          </a:ln>
        </p:spPr>
      </p:pic>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3413" y="352425"/>
            <a:ext cx="5770562" cy="3995738"/>
          </a:xfrm>
          <a:ln/>
        </p:spPr>
      </p:sp>
      <p:sp>
        <p:nvSpPr>
          <p:cNvPr id="19459" name="Espace réservé des commentaires 2"/>
          <p:cNvSpPr>
            <a:spLocks noGrp="1"/>
          </p:cNvSpPr>
          <p:nvPr>
            <p:ph type="body" idx="1"/>
          </p:nvPr>
        </p:nvSpPr>
        <p:spPr bwMode="auto">
          <a:xfrm>
            <a:off x="646825" y="4553949"/>
            <a:ext cx="5789874"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smtClean="0"/>
              <a:t>Grâce au logiciel Simulink, une analyse harmonique de cette modélisation permet de tracer le diagramme de </a:t>
            </a:r>
            <a:r>
              <a:rPr lang="fr-FR" dirty="0" err="1" smtClean="0"/>
              <a:t>Bode</a:t>
            </a:r>
            <a:r>
              <a:rPr lang="fr-FR" dirty="0" smtClean="0"/>
              <a:t> et ainsi lire la fréquence de résonance.</a:t>
            </a:r>
            <a:endParaRPr lang="fr-FR"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080" t="44038" r="56608" b="18547"/>
          <a:stretch/>
        </p:blipFill>
        <p:spPr bwMode="auto">
          <a:xfrm>
            <a:off x="1597344" y="5159616"/>
            <a:ext cx="3878321" cy="262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3413" y="352425"/>
            <a:ext cx="5770562" cy="3995738"/>
          </a:xfrm>
          <a:ln/>
        </p:spPr>
      </p:sp>
      <p:sp>
        <p:nvSpPr>
          <p:cNvPr id="19459" name="Espace réservé des commentaires 2"/>
          <p:cNvSpPr>
            <a:spLocks noGrp="1"/>
          </p:cNvSpPr>
          <p:nvPr>
            <p:ph type="body" idx="1"/>
          </p:nvPr>
        </p:nvSpPr>
        <p:spPr bwMode="auto">
          <a:xfrm>
            <a:off x="662602" y="4553949"/>
            <a:ext cx="5781985"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smtClean="0"/>
              <a:t>Pour cette deuxième simulation, la résolution se faisant par un calcul manuel, le modèle de produit retenu est un oscillateur mécanique simple sans prendre en compte la cinématique de la suspension.</a:t>
            </a:r>
          </a:p>
          <a:p>
            <a:pPr algn="just"/>
            <a:endParaRPr lang="fr-FR" dirty="0" smtClean="0"/>
          </a:p>
          <a:p>
            <a:pPr algn="just"/>
            <a:r>
              <a:rPr lang="fr-FR" dirty="0" smtClean="0"/>
              <a:t>Le modèle de l’environnement est identique et le modèle de comportement est très proche.</a:t>
            </a:r>
            <a:endParaRPr lang="fr-F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3413" y="352425"/>
            <a:ext cx="5770562" cy="3995738"/>
          </a:xfrm>
          <a:ln/>
        </p:spPr>
      </p:sp>
      <p:sp>
        <p:nvSpPr>
          <p:cNvPr id="19459" name="Espace réservé des commentaires 2"/>
          <p:cNvSpPr>
            <a:spLocks noGrp="1"/>
          </p:cNvSpPr>
          <p:nvPr>
            <p:ph type="body" idx="1"/>
          </p:nvPr>
        </p:nvSpPr>
        <p:spPr bwMode="auto">
          <a:xfrm>
            <a:off x="662602" y="4553949"/>
            <a:ext cx="5774097"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smtClean="0"/>
              <a:t>L’application du PFD permet d’aboutir à l’équation différentielle du mouvement, puis la transformée de Laplace permet d’écrire la fonction de transfert de cet oscillateur mécanique.</a:t>
            </a:r>
          </a:p>
          <a:p>
            <a:pPr algn="just"/>
            <a:endParaRPr lang="fr-FR" dirty="0" smtClean="0"/>
          </a:p>
          <a:p>
            <a:pPr algn="just"/>
            <a:r>
              <a:rPr lang="fr-FR" dirty="0" smtClean="0"/>
              <a:t>L’analyse de cette fonction de transfert permet de déterminer la fréquence de résonance.</a:t>
            </a:r>
            <a:endParaRPr lang="fr-F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3413" y="352425"/>
            <a:ext cx="5770562" cy="3995738"/>
          </a:xfrm>
          <a:ln/>
        </p:spPr>
      </p:sp>
      <p:sp>
        <p:nvSpPr>
          <p:cNvPr id="19459" name="Espace réservé des commentaires 2"/>
          <p:cNvSpPr>
            <a:spLocks noGrp="1"/>
          </p:cNvSpPr>
          <p:nvPr>
            <p:ph type="body" idx="1"/>
          </p:nvPr>
        </p:nvSpPr>
        <p:spPr bwMode="auto">
          <a:xfrm>
            <a:off x="670490" y="4553949"/>
            <a:ext cx="5758321"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smtClean="0"/>
              <a:t>Deux simulations s’appuyant sur deux modélisations différentes aboutissent nécessairement à deux résultats différents …</a:t>
            </a:r>
          </a:p>
          <a:p>
            <a:pPr algn="just"/>
            <a:endParaRPr lang="fr-FR" dirty="0" smtClean="0"/>
          </a:p>
          <a:p>
            <a:pPr algn="just"/>
            <a:r>
              <a:rPr lang="fr-FR" dirty="0" smtClean="0"/>
              <a:t>Cependant l’interprétation de cet écart est « compliquée » sans une observation de la réalité au travers de la mesure de la fréquence de résonance.</a:t>
            </a:r>
          </a:p>
          <a:p>
            <a:pPr algn="just"/>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e l'image des diapositives 1"/>
          <p:cNvSpPr>
            <a:spLocks noGrp="1" noRot="1" noChangeAspect="1" noTextEdit="1"/>
          </p:cNvSpPr>
          <p:nvPr>
            <p:ph type="sldImg"/>
          </p:nvPr>
        </p:nvSpPr>
        <p:spPr>
          <a:xfrm>
            <a:off x="633413" y="352425"/>
            <a:ext cx="5770562" cy="3995738"/>
          </a:xfrm>
          <a:ln/>
        </p:spPr>
      </p:sp>
      <p:sp>
        <p:nvSpPr>
          <p:cNvPr id="17411" name="Espace réservé des commentaires 2"/>
          <p:cNvSpPr>
            <a:spLocks noGrp="1"/>
          </p:cNvSpPr>
          <p:nvPr>
            <p:ph type="body" idx="1"/>
          </p:nvPr>
        </p:nvSpPr>
        <p:spPr bwMode="auto">
          <a:xfrm>
            <a:off x="670490" y="4553949"/>
            <a:ext cx="5766209"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smtClean="0"/>
              <a:t>Les prestations sont réalisées pendant les phases de vie car le client utilisateur perçoit les évolutions de son environnement. Cette évolution est générée par les actions du produit sur son environnement. Celles-ci sont modélisées par des Fonctions de Service.</a:t>
            </a:r>
          </a:p>
          <a:p>
            <a:pPr algn="just"/>
            <a:r>
              <a:rPr lang="fr-FR" dirty="0" smtClean="0"/>
              <a:t>L'analyse fonctionnelle permet donc de </a:t>
            </a:r>
            <a:r>
              <a:rPr lang="fr-FR" b="1" dirty="0" smtClean="0"/>
              <a:t>modéliser la satisfaction du client</a:t>
            </a:r>
            <a:r>
              <a:rPr lang="fr-FR" dirty="0" smtClean="0"/>
              <a:t>. La satisfaction est donc modélisée par les critères des Fonctions de Service : </a:t>
            </a:r>
            <a:r>
              <a:rPr lang="fr-FR" b="1" dirty="0" smtClean="0"/>
              <a:t>les performances</a:t>
            </a:r>
            <a:r>
              <a:rPr lang="fr-FR" dirty="0" smtClean="0"/>
              <a:t>.</a:t>
            </a:r>
          </a:p>
          <a:p>
            <a:pPr algn="just"/>
            <a:r>
              <a:rPr lang="fr-FR" dirty="0" smtClean="0"/>
              <a:t>La simulation du comportement du produit permet de quantifier les Fonctions de Service, qualifiées alors de </a:t>
            </a:r>
            <a:r>
              <a:rPr lang="fr-FR" i="1" dirty="0" smtClean="0"/>
              <a:t>simulées</a:t>
            </a:r>
            <a:r>
              <a:rPr lang="fr-FR" dirty="0" smtClean="0"/>
              <a:t> à partir de l’analyse de la solution et des différentes modélisations.</a:t>
            </a:r>
          </a:p>
          <a:p>
            <a:pPr algn="just"/>
            <a:endParaRPr lang="fr-FR" dirty="0" smtClean="0"/>
          </a:p>
          <a:p>
            <a:pPr algn="just"/>
            <a:r>
              <a:rPr lang="fr-FR" dirty="0" smtClean="0"/>
              <a:t>En obtenant ainsi </a:t>
            </a:r>
            <a:r>
              <a:rPr lang="fr-FR" b="1" dirty="0" smtClean="0"/>
              <a:t>deux grandeurs de même nature</a:t>
            </a:r>
            <a:r>
              <a:rPr lang="fr-FR" dirty="0" smtClean="0"/>
              <a:t>, il est aisé de mesurer l’écart entre le niveau attendu et celui simulé d’un même critère d’une Fonction de Service.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e l'image des diapositives 1"/>
          <p:cNvSpPr>
            <a:spLocks noGrp="1" noRot="1" noChangeAspect="1" noTextEdit="1"/>
          </p:cNvSpPr>
          <p:nvPr>
            <p:ph type="sldImg"/>
          </p:nvPr>
        </p:nvSpPr>
        <p:spPr>
          <a:xfrm>
            <a:off x="633413" y="352425"/>
            <a:ext cx="5770562" cy="3995738"/>
          </a:xfrm>
          <a:ln/>
        </p:spPr>
      </p:sp>
      <p:sp>
        <p:nvSpPr>
          <p:cNvPr id="3" name="Espace réservé des commentaires 2"/>
          <p:cNvSpPr>
            <a:spLocks noGrp="1"/>
          </p:cNvSpPr>
          <p:nvPr>
            <p:ph type="body" idx="1"/>
          </p:nvPr>
        </p:nvSpPr>
        <p:spPr>
          <a:xfrm>
            <a:off x="662601" y="4553949"/>
            <a:ext cx="5750433" cy="3383510"/>
          </a:xfrm>
          <a:prstGeom prst="rect">
            <a:avLst/>
          </a:prstGeom>
        </p:spPr>
        <p:txBody>
          <a:bodyPr lIns="95939" tIns="47969" rIns="95939" bIns="47969"/>
          <a:lstStyle/>
          <a:p>
            <a:pPr algn="just">
              <a:defRPr/>
            </a:pPr>
            <a:r>
              <a:rPr lang="fr-FR" dirty="0" smtClean="0"/>
              <a:t>Cette démarche trouve sa pertinence dans le retour au réel c’est-à-dire dans la </a:t>
            </a:r>
            <a:r>
              <a:rPr lang="fr-FR" b="1" dirty="0" smtClean="0"/>
              <a:t>boucle: réel, modélisation, simulation, diagnostic</a:t>
            </a:r>
            <a:r>
              <a:rPr lang="fr-FR" dirty="0" smtClean="0"/>
              <a:t>.</a:t>
            </a:r>
          </a:p>
          <a:p>
            <a:pPr algn="just">
              <a:defRPr/>
            </a:pPr>
            <a:r>
              <a:rPr lang="fr-FR" dirty="0" smtClean="0"/>
              <a:t> Elle peut être décomposée en 7 étapes :</a:t>
            </a:r>
          </a:p>
          <a:p>
            <a:pPr marL="239847" indent="-239847" algn="just">
              <a:buClr>
                <a:srgbClr val="0000FF"/>
              </a:buClr>
              <a:buSzPct val="120000"/>
              <a:buFont typeface="+mj-lt"/>
              <a:buAutoNum type="arabicPeriod"/>
              <a:defRPr/>
            </a:pPr>
            <a:r>
              <a:rPr lang="fr-FR" dirty="0" smtClean="0"/>
              <a:t> identifier et </a:t>
            </a:r>
            <a:r>
              <a:rPr lang="fr-FR" u="sng" dirty="0" smtClean="0"/>
              <a:t>s’approprier l’objectif</a:t>
            </a:r>
            <a:r>
              <a:rPr lang="fr-FR" dirty="0" smtClean="0"/>
              <a:t>, le problème industriel, </a:t>
            </a:r>
          </a:p>
          <a:p>
            <a:pPr marL="239847" indent="-239847" algn="just">
              <a:buClr>
                <a:srgbClr val="0000FF"/>
              </a:buClr>
              <a:buSzPct val="120000"/>
              <a:buFont typeface="+mj-lt"/>
              <a:buAutoNum type="arabicPeriod"/>
              <a:defRPr/>
            </a:pPr>
            <a:r>
              <a:rPr lang="fr-FR" dirty="0" smtClean="0"/>
              <a:t>observer le phénomène et </a:t>
            </a:r>
            <a:r>
              <a:rPr lang="fr-FR" u="sng" dirty="0" smtClean="0"/>
              <a:t>choisir le modèle de comportement</a:t>
            </a:r>
            <a:r>
              <a:rPr lang="fr-FR" dirty="0" smtClean="0"/>
              <a:t> et/ou modèle de connaissance, </a:t>
            </a:r>
          </a:p>
          <a:p>
            <a:pPr marL="239847" indent="-239847" algn="just">
              <a:buClr>
                <a:srgbClr val="0000FF"/>
              </a:buClr>
              <a:buSzPct val="120000"/>
              <a:buFont typeface="+mj-lt"/>
              <a:buAutoNum type="arabicPeriod"/>
              <a:defRPr/>
            </a:pPr>
            <a:r>
              <a:rPr lang="fr-FR" u="sng" dirty="0" smtClean="0"/>
              <a:t>choisir le solveur</a:t>
            </a:r>
            <a:r>
              <a:rPr lang="fr-FR" dirty="0" smtClean="0"/>
              <a:t>, </a:t>
            </a:r>
          </a:p>
          <a:p>
            <a:pPr marL="239847" indent="-239847" algn="just">
              <a:buClr>
                <a:srgbClr val="0000FF"/>
              </a:buClr>
              <a:buSzPct val="120000"/>
              <a:buFont typeface="+mj-lt"/>
              <a:buAutoNum type="arabicPeriod"/>
              <a:defRPr/>
            </a:pPr>
            <a:r>
              <a:rPr lang="fr-FR" u="sng" dirty="0" smtClean="0"/>
              <a:t>modéliser le produit</a:t>
            </a:r>
            <a:r>
              <a:rPr lang="fr-FR" dirty="0" smtClean="0"/>
              <a:t> (choix des composants et caractérisation des relations entre eux), </a:t>
            </a:r>
          </a:p>
          <a:p>
            <a:pPr marL="239847" indent="-239847" algn="just">
              <a:buClr>
                <a:srgbClr val="0000FF"/>
              </a:buClr>
              <a:buSzPct val="120000"/>
              <a:buFont typeface="+mj-lt"/>
              <a:buAutoNum type="arabicPeriod"/>
              <a:defRPr/>
            </a:pPr>
            <a:r>
              <a:rPr lang="fr-FR" u="sng" dirty="0" smtClean="0"/>
              <a:t>modéliser l’environnement</a:t>
            </a:r>
            <a:r>
              <a:rPr lang="fr-FR" dirty="0" smtClean="0"/>
              <a:t> (ou les conditions limites) en choisissant une phase de vie, </a:t>
            </a:r>
          </a:p>
          <a:p>
            <a:pPr marL="239847" indent="-239847" algn="just">
              <a:buClr>
                <a:srgbClr val="0000FF"/>
              </a:buClr>
              <a:buSzPct val="120000"/>
              <a:buFont typeface="+mj-lt"/>
              <a:buAutoNum type="arabicPeriod"/>
              <a:defRPr/>
            </a:pPr>
            <a:r>
              <a:rPr lang="fr-FR" u="sng" dirty="0" smtClean="0"/>
              <a:t>obtenir le résultat</a:t>
            </a:r>
            <a:r>
              <a:rPr lang="fr-FR" dirty="0" smtClean="0"/>
              <a:t> (et éventuellement le mettre en valeur), </a:t>
            </a:r>
          </a:p>
          <a:p>
            <a:pPr marL="239847" indent="-239847" algn="just">
              <a:buClr>
                <a:srgbClr val="0000FF"/>
              </a:buClr>
              <a:buSzPct val="120000"/>
              <a:buFont typeface="+mj-lt"/>
              <a:buAutoNum type="arabicPeriod"/>
              <a:defRPr/>
            </a:pPr>
            <a:r>
              <a:rPr lang="fr-FR" u="sng" dirty="0" smtClean="0"/>
              <a:t>diagnostiquer l’écart</a:t>
            </a:r>
            <a:r>
              <a:rPr lang="fr-FR" dirty="0" smtClean="0"/>
              <a:t> (en le quantifiant puis en définissant un plan d’action).</a:t>
            </a:r>
          </a:p>
          <a:p>
            <a:pPr marL="239847" indent="-239847" algn="just">
              <a:buClr>
                <a:srgbClr val="0000FF"/>
              </a:buClr>
              <a:buSzPct val="120000"/>
              <a:buFont typeface="+mj-lt"/>
              <a:buAutoNum type="arabicPeriod"/>
              <a:defRPr/>
            </a:pPr>
            <a:endParaRPr lang="fr-FR" dirty="0" smtClean="0"/>
          </a:p>
          <a:p>
            <a:pPr algn="just">
              <a:defRPr/>
            </a:pPr>
            <a:endParaRPr lang="fr-F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3413" y="352425"/>
            <a:ext cx="5770562" cy="3995738"/>
          </a:xfrm>
          <a:ln/>
        </p:spPr>
      </p:sp>
      <p:sp>
        <p:nvSpPr>
          <p:cNvPr id="19459" name="Espace réservé des commentaires 2"/>
          <p:cNvSpPr>
            <a:spLocks noGrp="1"/>
          </p:cNvSpPr>
          <p:nvPr>
            <p:ph type="body" idx="1"/>
          </p:nvPr>
        </p:nvSpPr>
        <p:spPr bwMode="auto">
          <a:xfrm>
            <a:off x="662940" y="4553949"/>
            <a:ext cx="5750095"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smtClean="0"/>
              <a:t>La modélisation d'un produit industriel est </a:t>
            </a:r>
            <a:r>
              <a:rPr lang="fr-FR" b="1" dirty="0" smtClean="0"/>
              <a:t>un problème non déterministe</a:t>
            </a:r>
            <a:r>
              <a:rPr lang="fr-FR" dirty="0" smtClean="0"/>
              <a:t> : il existe plusieurs modélisations pertinentes qui répondent à des choix différents. La démarche de simulation ne peut être qu’inductive : le choix du modèle de comportement utilisé, le choix des grandeurs calculées, la modélisation du produit, ... sont </a:t>
            </a:r>
            <a:r>
              <a:rPr lang="fr-FR" b="1" dirty="0" smtClean="0"/>
              <a:t>pilotés par l’objectif </a:t>
            </a:r>
            <a:r>
              <a:rPr lang="fr-FR" dirty="0" smtClean="0"/>
              <a:t>de l’étude.</a:t>
            </a:r>
          </a:p>
          <a:p>
            <a:pPr algn="just"/>
            <a:r>
              <a:rPr lang="fr-FR" dirty="0" smtClean="0"/>
              <a:t>La démarche de simulation consiste à calculer la variation d’une grandeur virtuelle consécutive à une action de l’environnement sur le produit.</a:t>
            </a:r>
          </a:p>
          <a:p>
            <a:pPr algn="just"/>
            <a:endParaRPr lang="fr-FR" dirty="0" smtClean="0"/>
          </a:p>
          <a:p>
            <a:pPr algn="just"/>
            <a:r>
              <a:rPr lang="fr-FR" dirty="0" smtClean="0"/>
              <a:t>L'étape 1 de la méthode consiste à </a:t>
            </a:r>
            <a:r>
              <a:rPr lang="fr-FR" b="1" dirty="0" smtClean="0"/>
              <a:t>identifier l’objectif</a:t>
            </a:r>
            <a:r>
              <a:rPr lang="fr-FR" dirty="0" smtClean="0"/>
              <a:t>, c’est-à-dire identifier la grandeur physique que l’on souhaite appréhender. Cette étape est fondamentale car la démarche globale de simulation est inductive, pilotée par l’objectif.</a:t>
            </a:r>
          </a:p>
          <a:p>
            <a:pPr algn="just"/>
            <a:endParaRPr lang="fr-FR" dirty="0" smtClean="0"/>
          </a:p>
          <a:p>
            <a:pPr algn="just"/>
            <a:r>
              <a:rPr lang="fr-FR" dirty="0" smtClean="0"/>
              <a:t>Il importe également de préciser l'écart tolérable que l'on souhaite entre le résultat de la simulation et la réponse du produit de manière à avoir un critère d'évaluation de la pertinence de la simulation.</a:t>
            </a:r>
          </a:p>
          <a:p>
            <a:pPr algn="just"/>
            <a:endParaRPr lang="fr-FR"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3413" y="352425"/>
            <a:ext cx="5770562" cy="3995738"/>
          </a:xfrm>
          <a:ln/>
        </p:spPr>
      </p:sp>
      <p:sp>
        <p:nvSpPr>
          <p:cNvPr id="19459" name="Espace réservé des commentaires 2"/>
          <p:cNvSpPr>
            <a:spLocks noGrp="1"/>
          </p:cNvSpPr>
          <p:nvPr>
            <p:ph type="body" idx="1"/>
          </p:nvPr>
        </p:nvSpPr>
        <p:spPr bwMode="auto">
          <a:xfrm>
            <a:off x="686266" y="4553949"/>
            <a:ext cx="5561776"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smtClean="0"/>
              <a:t>Caractéristiques du produit :</a:t>
            </a:r>
          </a:p>
          <a:p>
            <a:pPr algn="just"/>
            <a:endParaRPr lang="fr-FR" dirty="0" smtClean="0"/>
          </a:p>
          <a:p>
            <a:pPr marL="179885" indent="-179885">
              <a:buFont typeface="Arial" pitchFamily="34" charset="0"/>
              <a:buChar char="•"/>
            </a:pPr>
            <a:r>
              <a:rPr lang="fr-FR" dirty="0" err="1"/>
              <a:t>Kc</a:t>
            </a:r>
            <a:r>
              <a:rPr lang="fr-FR" dirty="0"/>
              <a:t> </a:t>
            </a:r>
            <a:r>
              <a:rPr lang="fr-FR" dirty="0" smtClean="0"/>
              <a:t>= 0.1N.m/A</a:t>
            </a:r>
            <a:endParaRPr lang="fr-FR" dirty="0"/>
          </a:p>
          <a:p>
            <a:pPr marL="179885" indent="-179885">
              <a:buFont typeface="Arial" pitchFamily="34" charset="0"/>
              <a:buChar char="•"/>
            </a:pPr>
            <a:r>
              <a:rPr lang="fr-FR" dirty="0"/>
              <a:t>J </a:t>
            </a:r>
            <a:r>
              <a:rPr lang="fr-FR" dirty="0" smtClean="0"/>
              <a:t>= 0.01</a:t>
            </a:r>
            <a:r>
              <a:rPr lang="fr-FR" dirty="0"/>
              <a:t> kg.m²</a:t>
            </a:r>
          </a:p>
          <a:p>
            <a:pPr marL="179885" indent="-179885">
              <a:buFont typeface="Arial" pitchFamily="34" charset="0"/>
              <a:buChar char="•"/>
            </a:pPr>
            <a:r>
              <a:rPr lang="fr-FR" dirty="0" err="1"/>
              <a:t>Ke</a:t>
            </a:r>
            <a:r>
              <a:rPr lang="fr-FR" dirty="0"/>
              <a:t> </a:t>
            </a:r>
            <a:r>
              <a:rPr lang="fr-FR" dirty="0" smtClean="0"/>
              <a:t>= 0.1</a:t>
            </a:r>
            <a:r>
              <a:rPr lang="fr-FR" dirty="0"/>
              <a:t> V/rad/s</a:t>
            </a:r>
          </a:p>
          <a:p>
            <a:pPr marL="179885" indent="-179885">
              <a:buFont typeface="Arial" pitchFamily="34" charset="0"/>
              <a:buChar char="•"/>
            </a:pPr>
            <a:r>
              <a:rPr lang="fr-FR" dirty="0"/>
              <a:t>R </a:t>
            </a:r>
            <a:r>
              <a:rPr lang="fr-FR" dirty="0" smtClean="0"/>
              <a:t>= 0.1</a:t>
            </a:r>
            <a:r>
              <a:rPr lang="fr-FR" dirty="0"/>
              <a:t> Ohm</a:t>
            </a:r>
          </a:p>
          <a:p>
            <a:pPr marL="179885" indent="-179885">
              <a:buFont typeface="Arial" pitchFamily="34" charset="0"/>
              <a:buChar char="•"/>
            </a:pPr>
            <a:r>
              <a:rPr lang="fr-FR" dirty="0" smtClean="0"/>
              <a:t>L= 0.5 </a:t>
            </a:r>
            <a:r>
              <a:rPr lang="fr-FR" dirty="0" err="1" smtClean="0"/>
              <a:t>mH</a:t>
            </a:r>
            <a:endParaRPr lang="fr-FR" dirty="0"/>
          </a:p>
          <a:p>
            <a:pPr marL="179885" indent="-179885">
              <a:buFont typeface="Arial" pitchFamily="34" charset="0"/>
              <a:buChar char="•"/>
            </a:pPr>
            <a:r>
              <a:rPr lang="fr-FR" dirty="0" smtClean="0"/>
              <a:t>le </a:t>
            </a:r>
            <a:r>
              <a:rPr lang="fr-FR" dirty="0"/>
              <a:t>coefficient de </a:t>
            </a:r>
            <a:r>
              <a:rPr lang="fr-FR" dirty="0" smtClean="0"/>
              <a:t>frottement visqueux</a:t>
            </a:r>
            <a:r>
              <a:rPr lang="fr-FR" dirty="0"/>
              <a:t> </a:t>
            </a:r>
            <a:r>
              <a:rPr lang="fr-FR" dirty="0" smtClean="0"/>
              <a:t>f est négligé.</a:t>
            </a:r>
            <a:endParaRPr 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3413" y="352425"/>
            <a:ext cx="5770562" cy="3995738"/>
          </a:xfrm>
          <a:ln/>
        </p:spPr>
      </p:sp>
      <p:sp>
        <p:nvSpPr>
          <p:cNvPr id="19459" name="Espace réservé des commentaires 2"/>
          <p:cNvSpPr>
            <a:spLocks noGrp="1"/>
          </p:cNvSpPr>
          <p:nvPr>
            <p:ph type="body" idx="1"/>
          </p:nvPr>
        </p:nvSpPr>
        <p:spPr bwMode="auto">
          <a:xfrm>
            <a:off x="638937" y="4553949"/>
            <a:ext cx="5789874"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a:t>L'étape 2 de la méthode consiste à choisir les modèles de comportement ou de connaissance utilisés pour la simulation</a:t>
            </a:r>
            <a:r>
              <a:rPr lang="fr-FR" dirty="0" smtClean="0"/>
              <a:t>.</a:t>
            </a:r>
          </a:p>
          <a:p>
            <a:pPr algn="just"/>
            <a:endParaRPr lang="fr-FR" dirty="0"/>
          </a:p>
          <a:p>
            <a:pPr algn="just"/>
            <a:r>
              <a:rPr lang="fr-FR" dirty="0"/>
              <a:t>L'objet de ces modèles est de </a:t>
            </a:r>
            <a:r>
              <a:rPr lang="fr-FR" b="1" dirty="0"/>
              <a:t>modéliser le ou les phénomènes physiques mis en œuvre dans le comportement du produit </a:t>
            </a:r>
            <a:r>
              <a:rPr lang="fr-FR" dirty="0"/>
              <a:t>c’est-à-dire identifier les modèles qui permettront de prévoir le comportement du produit sous l'effet d'une sollicitation extérieure</a:t>
            </a:r>
            <a:r>
              <a:rPr lang="fr-FR" dirty="0" smtClean="0"/>
              <a:t>.</a:t>
            </a:r>
          </a:p>
          <a:p>
            <a:pPr algn="just"/>
            <a:endParaRPr lang="fr-FR" dirty="0"/>
          </a:p>
          <a:p>
            <a:pPr algn="just"/>
            <a:r>
              <a:rPr lang="fr-FR" dirty="0" smtClean="0"/>
              <a:t>Un modèle de comportement ou de connaissance est généralement formalisé par une relation mathématique entre différentes grandeurs physiques. Si cette relation est issue d’expérimentation, alors le modèle est dit de comportement ; par contre si cette relation est démontrée par une théorie, alors le modèle est dit de connaissance.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3413" y="352425"/>
            <a:ext cx="5770562" cy="3995738"/>
          </a:xfrm>
          <a:ln/>
        </p:spPr>
      </p:sp>
      <p:sp>
        <p:nvSpPr>
          <p:cNvPr id="19459" name="Espace réservé des commentaires 2"/>
          <p:cNvSpPr>
            <a:spLocks noGrp="1"/>
          </p:cNvSpPr>
          <p:nvPr>
            <p:ph type="body" idx="1"/>
          </p:nvPr>
        </p:nvSpPr>
        <p:spPr bwMode="auto">
          <a:xfrm>
            <a:off x="654713" y="4553949"/>
            <a:ext cx="5742545"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a:t>Un modèle de </a:t>
            </a:r>
            <a:r>
              <a:rPr lang="fr-FR" dirty="0" smtClean="0"/>
              <a:t>comportement ou de connaissance </a:t>
            </a:r>
            <a:r>
              <a:rPr lang="fr-FR" dirty="0"/>
              <a:t>définit un </a:t>
            </a:r>
            <a:r>
              <a:rPr lang="fr-FR" i="1" dirty="0"/>
              <a:t>formalisme</a:t>
            </a:r>
            <a:r>
              <a:rPr lang="fr-FR" dirty="0"/>
              <a:t>, c'est-à-dire une </a:t>
            </a:r>
            <a:r>
              <a:rPr lang="fr-FR" i="1" dirty="0"/>
              <a:t>représentation mathématique</a:t>
            </a:r>
            <a:r>
              <a:rPr lang="fr-FR" dirty="0"/>
              <a:t> des grandeurs physiques impliquées dans les phénomènes que l'on a identifiés ; il s'agit donc de relations entre des objets mathématiques. </a:t>
            </a:r>
            <a:endParaRPr lang="fr-FR" dirty="0" smtClean="0"/>
          </a:p>
          <a:p>
            <a:pPr algn="just"/>
            <a:r>
              <a:rPr lang="fr-FR" b="1" dirty="0" smtClean="0"/>
              <a:t>L’ensemble </a:t>
            </a:r>
            <a:r>
              <a:rPr lang="fr-FR" b="1" dirty="0"/>
              <a:t>repose sur certaines hypothèses et possède des limitations, qui constituent le domaine de validité du modèle de comportement</a:t>
            </a:r>
            <a:r>
              <a:rPr lang="fr-FR" dirty="0" smtClean="0"/>
              <a:t>.</a:t>
            </a:r>
          </a:p>
          <a:p>
            <a:pPr algn="just"/>
            <a:endParaRPr lang="fr-FR" dirty="0"/>
          </a:p>
          <a:p>
            <a:pPr algn="just"/>
            <a:r>
              <a:rPr lang="fr-FR" i="1" dirty="0"/>
              <a:t>Quelques exemples :</a:t>
            </a:r>
            <a:endParaRPr lang="fr-FR" dirty="0"/>
          </a:p>
          <a:p>
            <a:pPr marL="179885" indent="-179885" algn="just">
              <a:buFont typeface="Arial" pitchFamily="34" charset="0"/>
              <a:buChar char="•"/>
            </a:pPr>
            <a:r>
              <a:rPr lang="fr-FR" i="1" dirty="0"/>
              <a:t>en mécanique des solides indéformables, le comportement d'une liaison est modélisé par un torseur (cinématique ou d'efforts transmissibles),</a:t>
            </a:r>
            <a:endParaRPr lang="fr-FR" dirty="0"/>
          </a:p>
          <a:p>
            <a:pPr marL="179885" indent="-179885" algn="just">
              <a:buFont typeface="Arial" pitchFamily="34" charset="0"/>
              <a:buChar char="•"/>
            </a:pPr>
            <a:r>
              <a:rPr lang="fr-FR" i="1" dirty="0"/>
              <a:t>dans l'étude des Systèmes Linéaires Continus Invariants, on modélise le comportement d'un composant par une équation différentielle qui sera exprimée dans le domaine symbolique sous la forme d'une </a:t>
            </a:r>
            <a:r>
              <a:rPr lang="fr-FR" i="1" dirty="0" err="1"/>
              <a:t>F</a:t>
            </a:r>
            <a:r>
              <a:rPr lang="fr-FR" i="1" baseline="30000" dirty="0" err="1"/>
              <a:t>c</a:t>
            </a:r>
            <a:r>
              <a:rPr lang="fr-FR" i="1" dirty="0"/>
              <a:t> de Transfert,</a:t>
            </a:r>
            <a:endParaRPr lang="fr-FR" dirty="0"/>
          </a:p>
          <a:p>
            <a:pPr marL="179885" indent="-179885" algn="just">
              <a:buFont typeface="Arial" pitchFamily="34" charset="0"/>
              <a:buChar char="•"/>
            </a:pPr>
            <a:r>
              <a:rPr lang="fr-FR" i="1" dirty="0"/>
              <a:t>en automatisme, le comportement d'un composant est modélisé par une fonction logique,</a:t>
            </a:r>
            <a:endParaRPr lang="fr-FR" dirty="0"/>
          </a:p>
          <a:p>
            <a:pPr marL="179885" indent="-179885" algn="just">
              <a:buFont typeface="Arial" pitchFamily="34" charset="0"/>
              <a:buChar char="•"/>
            </a:pPr>
            <a:r>
              <a:rPr lang="fr-FR" i="1" dirty="0"/>
              <a:t>...</a:t>
            </a:r>
            <a:endParaRPr lang="fr-FR" i="1"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633413" y="352425"/>
            <a:ext cx="5770562" cy="3995738"/>
          </a:xfrm>
          <a:ln/>
        </p:spPr>
      </p:sp>
      <p:sp>
        <p:nvSpPr>
          <p:cNvPr id="19459" name="Espace réservé des commentaires 2"/>
          <p:cNvSpPr>
            <a:spLocks noGrp="1"/>
          </p:cNvSpPr>
          <p:nvPr>
            <p:ph type="body" idx="1"/>
          </p:nvPr>
        </p:nvSpPr>
        <p:spPr bwMode="auto">
          <a:xfrm>
            <a:off x="662602" y="4553949"/>
            <a:ext cx="5774097" cy="33835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39" tIns="47969" rIns="95939" bIns="47969"/>
          <a:lstStyle/>
          <a:p>
            <a:pPr algn="just"/>
            <a:r>
              <a:rPr lang="fr-FR" dirty="0" smtClean="0"/>
              <a:t>Le Principe Fondamental de la Dynamique étant un principe, il est donc considéré comme un modèle de comportement.</a:t>
            </a:r>
          </a:p>
          <a:p>
            <a:pPr algn="just"/>
            <a:endParaRPr lang="fr-FR" dirty="0" smtClean="0"/>
          </a:p>
          <a:p>
            <a:pPr algn="just"/>
            <a:r>
              <a:rPr lang="fr-FR" dirty="0" smtClean="0"/>
              <a:t>Les lois de Lenz et d’Ohm étant démontrées, elles sont donc considérées comme des modèles de connaissance.</a:t>
            </a:r>
          </a:p>
          <a:p>
            <a:pPr algn="just"/>
            <a:endParaRPr lang="fr-FR" dirty="0" smtClean="0"/>
          </a:p>
          <a:p>
            <a:pPr algn="just"/>
            <a:r>
              <a:rPr lang="fr-FR" dirty="0" smtClean="0"/>
              <a:t>Le modèle « liaisons parfaites » est un modèle de connaissance puisqu’il est défini par une relation mathématique : la puissance des efforts intérieurs est nulle, c’est-à-dire le </a:t>
            </a:r>
            <a:r>
              <a:rPr lang="fr-FR" dirty="0" err="1" smtClean="0"/>
              <a:t>comoment</a:t>
            </a:r>
            <a:r>
              <a:rPr lang="fr-FR" dirty="0" smtClean="0"/>
              <a:t> du torseur cinématique de i/j avec le torseur d’inter efforts des actions de j sur i. </a:t>
            </a:r>
          </a:p>
          <a:p>
            <a:pPr algn="just"/>
            <a:endParaRPr lang="fr-FR" dirty="0" smtClean="0"/>
          </a:p>
          <a:p>
            <a:pPr algn="just"/>
            <a:r>
              <a:rPr lang="fr-FR" dirty="0" smtClean="0"/>
              <a:t>De même le modèle SLCI est un modèle de connaissance.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bwMode="auto">
          <a:xfrm>
            <a:off x="3384550" y="6248400"/>
            <a:ext cx="31369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7" rIns="92075" bIns="46037" numCol="1" anchor="ctr" anchorCtr="0" compatLnSpc="1">
            <a:prstTxWarp prst="textNoShape">
              <a:avLst/>
            </a:prstTxWarp>
          </a:bodyPr>
          <a:lstStyle>
            <a:lvl1pPr algn="ctr" defTabSz="762000" eaLnBrk="0" hangingPunct="0">
              <a:defRPr sz="1400">
                <a:latin typeface="Times New Roman" pitchFamily="18" charset="0"/>
              </a:defRPr>
            </a:lvl1pPr>
          </a:lstStyle>
          <a:p>
            <a:pPr>
              <a:defRPr/>
            </a:pPr>
            <a:endParaRPr lang="fr-FR"/>
          </a:p>
        </p:txBody>
      </p:sp>
      <p:sp>
        <p:nvSpPr>
          <p:cNvPr id="3" name="Rectangle 3"/>
          <p:cNvSpPr>
            <a:spLocks noGrp="1" noChangeArrowheads="1"/>
          </p:cNvSpPr>
          <p:nvPr>
            <p:ph type="sldNum" sz="quarter" idx="11"/>
          </p:nvPr>
        </p:nvSpPr>
        <p:spPr bwMode="auto">
          <a:xfrm>
            <a:off x="7099300" y="6248400"/>
            <a:ext cx="20637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7" rIns="92075" bIns="46037" numCol="1" anchor="ctr" anchorCtr="0" compatLnSpc="1">
            <a:prstTxWarp prst="textNoShape">
              <a:avLst/>
            </a:prstTxWarp>
          </a:bodyPr>
          <a:lstStyle>
            <a:lvl1pPr algn="r" defTabSz="762000" eaLnBrk="0" hangingPunct="0">
              <a:defRPr sz="1400">
                <a:latin typeface="Times New Roman" pitchFamily="18" charset="0"/>
              </a:defRPr>
            </a:lvl1pPr>
          </a:lstStyle>
          <a:p>
            <a:pPr>
              <a:defRPr/>
            </a:pPr>
            <a:fld id="{D01273AE-FE0A-4B12-B42F-FAB5519DE6B1}" type="slidenum">
              <a:rPr lang="fr-FR"/>
              <a:pPr>
                <a:defRPr/>
              </a:pPr>
              <a:t>‹N°›</a:t>
            </a:fld>
            <a:endParaRPr lang="fr-FR"/>
          </a:p>
        </p:txBody>
      </p:sp>
    </p:spTree>
    <p:extLst>
      <p:ext uri="{BB962C8B-B14F-4D97-AF65-F5344CB8AC3E}">
        <p14:creationId xmlns:p14="http://schemas.microsoft.com/office/powerpoint/2010/main" val="1661320182"/>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95300" y="274638"/>
            <a:ext cx="8915400" cy="1143000"/>
          </a:xfrm>
          <a:prstGeom prst="rect">
            <a:avLst/>
          </a:prstGeom>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a:xfrm>
            <a:off x="495300" y="1600200"/>
            <a:ext cx="8915400" cy="4525963"/>
          </a:xfrm>
          <a:prstGeom prst="rect">
            <a:avLst/>
          </a:prstGeo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60179352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8"/>
            <a:ext cx="2228850" cy="5851525"/>
          </a:xfrm>
          <a:prstGeom prst="rect">
            <a:avLst/>
          </a:prstGeo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95300" y="274638"/>
            <a:ext cx="6534150" cy="5851525"/>
          </a:xfrm>
          <a:prstGeom prst="rect">
            <a:avLst/>
          </a:prstGeo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48863451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495300" y="274638"/>
            <a:ext cx="8915400" cy="5851525"/>
          </a:xfrm>
          <a:prstGeom prst="rect">
            <a:avLst/>
          </a:prstGeo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1222970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95300" y="274638"/>
            <a:ext cx="8915400" cy="1143000"/>
          </a:xfrm>
          <a:prstGeom prst="rect">
            <a:avLst/>
          </a:prstGeom>
        </p:spPr>
        <p:txBody>
          <a:bodyPr/>
          <a:lstStyle/>
          <a:p>
            <a:r>
              <a:rPr lang="fr-FR" smtClean="0"/>
              <a:t>Modifiez le style du titre</a:t>
            </a:r>
            <a:endParaRPr lang="fr-FR"/>
          </a:p>
        </p:txBody>
      </p:sp>
      <p:sp>
        <p:nvSpPr>
          <p:cNvPr id="3" name="Espace réservé du contenu 2"/>
          <p:cNvSpPr>
            <a:spLocks noGrp="1"/>
          </p:cNvSpPr>
          <p:nvPr>
            <p:ph idx="1"/>
          </p:nvPr>
        </p:nvSpPr>
        <p:spPr>
          <a:xfrm>
            <a:off x="495300" y="1600200"/>
            <a:ext cx="8915400" cy="4525963"/>
          </a:xfrm>
          <a:prstGeom prst="rect">
            <a:avLst/>
          </a:prstGeo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898066569"/>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Tree>
    <p:extLst>
      <p:ext uri="{BB962C8B-B14F-4D97-AF65-F5344CB8AC3E}">
        <p14:creationId xmlns:p14="http://schemas.microsoft.com/office/powerpoint/2010/main" val="1936474693"/>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95300" y="274638"/>
            <a:ext cx="8915400" cy="1143000"/>
          </a:xfrm>
          <a:prstGeom prst="rect">
            <a:avLst/>
          </a:prstGeom>
        </p:spPr>
        <p:txBody>
          <a:bodyPr/>
          <a:lstStyle/>
          <a:p>
            <a:r>
              <a:rPr lang="fr-FR" smtClean="0"/>
              <a:t>Modifiez le style du titre</a:t>
            </a:r>
            <a:endParaRPr lang="fr-FR"/>
          </a:p>
        </p:txBody>
      </p:sp>
      <p:sp>
        <p:nvSpPr>
          <p:cNvPr id="3" name="Espace réservé du contenu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65839253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300" y="274638"/>
            <a:ext cx="8915400" cy="1143000"/>
          </a:xfrm>
          <a:prstGeom prst="rect">
            <a:avLst/>
          </a:prstGeo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54234417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95300" y="274638"/>
            <a:ext cx="8915400" cy="1143000"/>
          </a:xfrm>
          <a:prstGeom prst="rect">
            <a:avLst/>
          </a:prstGeom>
        </p:spPr>
        <p:txBody>
          <a:bodyPr/>
          <a:lstStyle/>
          <a:p>
            <a:r>
              <a:rPr lang="fr-FR" smtClean="0"/>
              <a:t>Modifiez le style du titre</a:t>
            </a:r>
            <a:endParaRPr lang="fr-FR"/>
          </a:p>
        </p:txBody>
      </p:sp>
    </p:spTree>
    <p:extLst>
      <p:ext uri="{BB962C8B-B14F-4D97-AF65-F5344CB8AC3E}">
        <p14:creationId xmlns:p14="http://schemas.microsoft.com/office/powerpoint/2010/main" val="259407698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3432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138" cy="1162050"/>
          </a:xfrm>
          <a:prstGeom prst="rect">
            <a:avLst/>
          </a:prstGeo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225674415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513" y="4800600"/>
            <a:ext cx="5943600" cy="566738"/>
          </a:xfrm>
          <a:prstGeom prst="rect">
            <a:avLst/>
          </a:prstGeo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282112939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698" name="Picture 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77925" y="896144"/>
            <a:ext cx="8735483" cy="5976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6" name="Rectangle 149"/>
          <p:cNvSpPr>
            <a:spLocks noChangeArrowheads="1"/>
          </p:cNvSpPr>
          <p:nvPr userDrawn="1"/>
        </p:nvSpPr>
        <p:spPr bwMode="auto">
          <a:xfrm rot="-5400000">
            <a:off x="5116513" y="-3922713"/>
            <a:ext cx="873126" cy="8715375"/>
          </a:xfrm>
          <a:prstGeom prst="rect">
            <a:avLst/>
          </a:prstGeom>
          <a:gradFill rotWithShape="0">
            <a:gsLst>
              <a:gs pos="37000">
                <a:srgbClr val="00B0F0"/>
              </a:gs>
              <a:gs pos="100000">
                <a:schemeClr val="accent2">
                  <a:lumMod val="20000"/>
                  <a:lumOff val="80000"/>
                </a:schemeClr>
              </a:gs>
            </a:gsLst>
            <a:lin ang="0" scaled="1"/>
          </a:gradFill>
          <a:ln>
            <a:noFill/>
          </a:ln>
          <a:effectLst/>
          <a:extLst/>
        </p:spPr>
        <p:txBody>
          <a:bodyPr vert="eaVert" wrap="none" anchor="ctr"/>
          <a:lstStyle/>
          <a:p>
            <a:endParaRPr lang="fr-FR"/>
          </a:p>
        </p:txBody>
      </p:sp>
      <p:sp>
        <p:nvSpPr>
          <p:cNvPr id="1027" name="Rectangle 149"/>
          <p:cNvSpPr>
            <a:spLocks noChangeArrowheads="1"/>
          </p:cNvSpPr>
          <p:nvPr userDrawn="1"/>
        </p:nvSpPr>
        <p:spPr bwMode="auto">
          <a:xfrm>
            <a:off x="0" y="914400"/>
            <a:ext cx="1177925" cy="5943600"/>
          </a:xfrm>
          <a:prstGeom prst="rect">
            <a:avLst/>
          </a:prstGeom>
          <a:gradFill rotWithShape="0">
            <a:gsLst>
              <a:gs pos="0">
                <a:srgbClr val="00B0F0"/>
              </a:gs>
              <a:gs pos="100000">
                <a:schemeClr val="accent6">
                  <a:lumMod val="20000"/>
                  <a:lumOff val="80000"/>
                </a:schemeClr>
              </a:gs>
            </a:gsLst>
            <a:lin ang="5400000" scaled="1"/>
          </a:gradFill>
          <a:ln>
            <a:noFill/>
          </a:ln>
          <a:effectLst/>
          <a:extLst/>
        </p:spPr>
        <p:txBody>
          <a:bodyPr wrap="none" anchor="ctr"/>
          <a:lstStyle/>
          <a:p>
            <a:endParaRPr lang="fr-FR"/>
          </a:p>
        </p:txBody>
      </p:sp>
      <p:sp>
        <p:nvSpPr>
          <p:cNvPr id="1029" name="Text Box 151"/>
          <p:cNvSpPr txBox="1">
            <a:spLocks noChangeArrowheads="1"/>
          </p:cNvSpPr>
          <p:nvPr userDrawn="1"/>
        </p:nvSpPr>
        <p:spPr bwMode="auto">
          <a:xfrm>
            <a:off x="9280525" y="6597650"/>
            <a:ext cx="7762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defRPr/>
            </a:pPr>
            <a:r>
              <a:rPr lang="fr-FR" sz="1200" b="1" dirty="0" smtClean="0">
                <a:solidFill>
                  <a:schemeClr val="tx1"/>
                </a:solidFill>
                <a:latin typeface="Comic Sans MS" pitchFamily="66" charset="0"/>
              </a:rPr>
              <a:t>-</a:t>
            </a:r>
            <a:fld id="{3471F04C-9B15-4A03-BBD1-C3D7D0CCFD2B}" type="slidenum">
              <a:rPr lang="fr-FR" sz="1200" b="1" smtClean="0">
                <a:solidFill>
                  <a:schemeClr val="tx1"/>
                </a:solidFill>
                <a:latin typeface="Comic Sans MS" pitchFamily="66" charset="0"/>
              </a:rPr>
              <a:pPr>
                <a:defRPr/>
              </a:pPr>
              <a:t>‹N°›</a:t>
            </a:fld>
            <a:r>
              <a:rPr lang="fr-FR" sz="1200" b="1" dirty="0" smtClean="0">
                <a:solidFill>
                  <a:schemeClr val="tx1"/>
                </a:solidFill>
                <a:latin typeface="Comic Sans MS" pitchFamily="66" charset="0"/>
              </a:rPr>
              <a:t>-</a:t>
            </a:r>
          </a:p>
        </p:txBody>
      </p:sp>
      <p:sp>
        <p:nvSpPr>
          <p:cNvPr id="1032" name="Rectangle 156"/>
          <p:cNvSpPr>
            <a:spLocks noChangeArrowheads="1"/>
          </p:cNvSpPr>
          <p:nvPr userDrawn="1"/>
        </p:nvSpPr>
        <p:spPr bwMode="auto">
          <a:xfrm rot="5400000">
            <a:off x="-2234406" y="3402806"/>
            <a:ext cx="6858000" cy="52388"/>
          </a:xfrm>
          <a:prstGeom prst="rect">
            <a:avLst/>
          </a:prstGeom>
          <a:gradFill rotWithShape="0">
            <a:gsLst>
              <a:gs pos="0">
                <a:schemeClr val="accent6">
                  <a:lumMod val="20000"/>
                  <a:lumOff val="80000"/>
                </a:schemeClr>
              </a:gs>
              <a:gs pos="100000">
                <a:srgbClr val="0000FF"/>
              </a:gs>
            </a:gsLst>
            <a:lin ang="5400000" scaled="1"/>
          </a:gradFill>
          <a:ln>
            <a:noFill/>
          </a:ln>
          <a:effectLst/>
          <a:extLst/>
        </p:spPr>
        <p:txBody>
          <a:bodyPr rot="10800000" vert="eaVert" wrap="none" anchor="ctr"/>
          <a:lstStyle/>
          <a:p>
            <a:endParaRPr lang="fr-FR"/>
          </a:p>
        </p:txBody>
      </p:sp>
      <p:sp>
        <p:nvSpPr>
          <p:cNvPr id="1033" name="WordArt 219"/>
          <p:cNvSpPr>
            <a:spLocks noChangeArrowheads="1" noChangeShapeType="1" noTextEdit="1"/>
          </p:cNvSpPr>
          <p:nvPr userDrawn="1"/>
        </p:nvSpPr>
        <p:spPr bwMode="auto">
          <a:xfrm>
            <a:off x="2084388" y="280988"/>
            <a:ext cx="7181850" cy="247650"/>
          </a:xfrm>
          <a:prstGeom prst="rect">
            <a:avLst/>
          </a:prstGeom>
        </p:spPr>
        <p:txBody>
          <a:bodyPr wrap="none" fromWordArt="1">
            <a:prstTxWarp prst="textPlain">
              <a:avLst>
                <a:gd name="adj" fmla="val 50000"/>
              </a:avLst>
            </a:prstTxWarp>
          </a:bodyPr>
          <a:lstStyle/>
          <a:p>
            <a:pPr algn="ctr"/>
            <a:r>
              <a:rPr lang="fr-FR" sz="1000" kern="10" dirty="0">
                <a:ln w="9525">
                  <a:solidFill>
                    <a:srgbClr val="FFCC00"/>
                  </a:solidFill>
                  <a:round/>
                  <a:headEnd/>
                  <a:tailEnd/>
                </a:ln>
                <a:solidFill>
                  <a:schemeClr val="bg1"/>
                </a:solidFill>
                <a:latin typeface="Arial Black"/>
              </a:rPr>
              <a:t>LA SIMULATION DU COMPORTEMENT DES PRODUITS INDUSTRIELS</a:t>
            </a:r>
          </a:p>
        </p:txBody>
      </p:sp>
      <p:sp>
        <p:nvSpPr>
          <p:cNvPr id="23" name="Text Box 7"/>
          <p:cNvSpPr txBox="1">
            <a:spLocks noChangeArrowheads="1"/>
          </p:cNvSpPr>
          <p:nvPr userDrawn="1"/>
        </p:nvSpPr>
        <p:spPr bwMode="auto">
          <a:xfrm>
            <a:off x="9525" y="1023938"/>
            <a:ext cx="1158875" cy="512762"/>
          </a:xfrm>
          <a:prstGeom prst="rect">
            <a:avLst/>
          </a:prstGeom>
          <a:noFill/>
          <a:ln>
            <a:noFill/>
          </a:ln>
          <a:effec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defRPr/>
            </a:pPr>
            <a:r>
              <a:rPr lang="fr-FR" sz="1100" b="1" dirty="0" smtClean="0">
                <a:solidFill>
                  <a:schemeClr val="tx1"/>
                </a:solidFill>
                <a:latin typeface="Arial" charset="0"/>
                <a:cs typeface="Arial" charset="0"/>
              </a:rPr>
              <a:t>Objectifs de la simulation</a:t>
            </a:r>
          </a:p>
        </p:txBody>
      </p:sp>
      <p:sp>
        <p:nvSpPr>
          <p:cNvPr id="24" name="Text Box 7"/>
          <p:cNvSpPr txBox="1">
            <a:spLocks noChangeArrowheads="1"/>
          </p:cNvSpPr>
          <p:nvPr userDrawn="1"/>
        </p:nvSpPr>
        <p:spPr bwMode="auto">
          <a:xfrm>
            <a:off x="9525" y="1873321"/>
            <a:ext cx="1158875" cy="611187"/>
          </a:xfrm>
          <a:prstGeom prst="rect">
            <a:avLst/>
          </a:prstGeom>
          <a:noFill/>
          <a:ln>
            <a:noFill/>
          </a:ln>
          <a:effec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defRPr/>
            </a:pPr>
            <a:r>
              <a:rPr lang="fr-FR" sz="1100" b="1" dirty="0" smtClean="0">
                <a:solidFill>
                  <a:schemeClr val="tx1"/>
                </a:solidFill>
                <a:latin typeface="Arial" charset="0"/>
                <a:cs typeface="Arial" charset="0"/>
              </a:rPr>
              <a:t>Méthodologie en 7 étapes</a:t>
            </a:r>
          </a:p>
        </p:txBody>
      </p:sp>
      <p:sp>
        <p:nvSpPr>
          <p:cNvPr id="25" name="Text Box 7"/>
          <p:cNvSpPr txBox="1">
            <a:spLocks noChangeArrowheads="1"/>
          </p:cNvSpPr>
          <p:nvPr userDrawn="1"/>
        </p:nvSpPr>
        <p:spPr bwMode="auto">
          <a:xfrm>
            <a:off x="9525" y="2821129"/>
            <a:ext cx="1158875" cy="528637"/>
          </a:xfrm>
          <a:prstGeom prst="rect">
            <a:avLst/>
          </a:prstGeom>
          <a:noFill/>
          <a:ln>
            <a:noFill/>
          </a:ln>
          <a:effec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defRPr/>
            </a:pPr>
            <a:r>
              <a:rPr lang="fr-FR" sz="1100" b="1" dirty="0" smtClean="0">
                <a:solidFill>
                  <a:schemeClr val="tx1"/>
                </a:solidFill>
                <a:latin typeface="Arial" charset="0"/>
                <a:cs typeface="Arial" charset="0"/>
              </a:rPr>
              <a:t>Domaine de validité</a:t>
            </a:r>
          </a:p>
        </p:txBody>
      </p:sp>
      <p:sp>
        <p:nvSpPr>
          <p:cNvPr id="26" name="Text Box 7"/>
          <p:cNvSpPr txBox="1">
            <a:spLocks noChangeArrowheads="1"/>
          </p:cNvSpPr>
          <p:nvPr userDrawn="1"/>
        </p:nvSpPr>
        <p:spPr bwMode="auto">
          <a:xfrm>
            <a:off x="-39688" y="3686387"/>
            <a:ext cx="1285876" cy="514350"/>
          </a:xfrm>
          <a:prstGeom prst="rect">
            <a:avLst/>
          </a:prstGeom>
          <a:noFill/>
          <a:ln>
            <a:noFill/>
          </a:ln>
          <a:effec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defRPr/>
            </a:pPr>
            <a:r>
              <a:rPr lang="fr-FR" sz="1100" b="1" dirty="0" smtClean="0">
                <a:solidFill>
                  <a:schemeClr val="tx1"/>
                </a:solidFill>
                <a:latin typeface="Arial" charset="0"/>
                <a:cs typeface="Arial" charset="0"/>
              </a:rPr>
              <a:t>Représentativité des résultats</a:t>
            </a:r>
          </a:p>
        </p:txBody>
      </p:sp>
      <p:sp>
        <p:nvSpPr>
          <p:cNvPr id="27" name="Text Box 7"/>
          <p:cNvSpPr txBox="1">
            <a:spLocks noChangeArrowheads="1"/>
          </p:cNvSpPr>
          <p:nvPr userDrawn="1"/>
        </p:nvSpPr>
        <p:spPr bwMode="auto">
          <a:xfrm>
            <a:off x="9525" y="4537358"/>
            <a:ext cx="1158875" cy="479425"/>
          </a:xfrm>
          <a:prstGeom prst="rect">
            <a:avLst/>
          </a:prstGeom>
          <a:noFill/>
          <a:ln>
            <a:noFill/>
          </a:ln>
          <a:effec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defRPr/>
            </a:pPr>
            <a:r>
              <a:rPr lang="fr-FR" sz="1100" b="1" dirty="0" smtClean="0">
                <a:solidFill>
                  <a:schemeClr val="tx1"/>
                </a:solidFill>
                <a:latin typeface="Arial" charset="0"/>
                <a:cs typeface="Arial" charset="0"/>
              </a:rPr>
              <a:t>Mesurer pour progresser</a:t>
            </a:r>
          </a:p>
        </p:txBody>
      </p:sp>
      <p:sp>
        <p:nvSpPr>
          <p:cNvPr id="29" name="Text Box 7"/>
          <p:cNvSpPr txBox="1">
            <a:spLocks noChangeArrowheads="1"/>
          </p:cNvSpPr>
          <p:nvPr userDrawn="1"/>
        </p:nvSpPr>
        <p:spPr bwMode="auto">
          <a:xfrm>
            <a:off x="9525" y="5353404"/>
            <a:ext cx="1201738" cy="477838"/>
          </a:xfrm>
          <a:prstGeom prst="rect">
            <a:avLst/>
          </a:prstGeom>
          <a:noFill/>
          <a:ln>
            <a:noFill/>
          </a:ln>
          <a:effec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defRPr/>
            </a:pPr>
            <a:r>
              <a:rPr lang="fr-FR" sz="1100" b="1" dirty="0" smtClean="0">
                <a:solidFill>
                  <a:schemeClr val="tx1"/>
                </a:solidFill>
                <a:latin typeface="Arial" charset="0"/>
                <a:cs typeface="Arial" charset="0"/>
              </a:rPr>
              <a:t>Diagnostiquer un écart</a:t>
            </a:r>
          </a:p>
        </p:txBody>
      </p:sp>
      <p:sp>
        <p:nvSpPr>
          <p:cNvPr id="30" name="Text Box 7"/>
          <p:cNvSpPr txBox="1">
            <a:spLocks noChangeArrowheads="1"/>
          </p:cNvSpPr>
          <p:nvPr userDrawn="1"/>
        </p:nvSpPr>
        <p:spPr bwMode="auto">
          <a:xfrm>
            <a:off x="9525" y="6167860"/>
            <a:ext cx="1158875" cy="488950"/>
          </a:xfrm>
          <a:prstGeom prst="rect">
            <a:avLst/>
          </a:prstGeom>
          <a:noFill/>
          <a:ln>
            <a:noFill/>
          </a:ln>
          <a:effec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defRPr/>
            </a:pPr>
            <a:r>
              <a:rPr lang="fr-FR" sz="1100" b="1" dirty="0" smtClean="0">
                <a:solidFill>
                  <a:schemeClr val="tx1"/>
                </a:solidFill>
                <a:latin typeface="Arial" charset="0"/>
                <a:cs typeface="Arial" charset="0"/>
              </a:rPr>
              <a:t>Exemples de simulation</a:t>
            </a:r>
          </a:p>
        </p:txBody>
      </p:sp>
      <p:sp>
        <p:nvSpPr>
          <p:cNvPr id="1041" name="Rectangle 156"/>
          <p:cNvSpPr>
            <a:spLocks noChangeArrowheads="1"/>
          </p:cNvSpPr>
          <p:nvPr userDrawn="1"/>
        </p:nvSpPr>
        <p:spPr bwMode="auto">
          <a:xfrm>
            <a:off x="1588" y="865188"/>
            <a:ext cx="9925050" cy="61912"/>
          </a:xfrm>
          <a:prstGeom prst="rect">
            <a:avLst/>
          </a:prstGeom>
          <a:gradFill rotWithShape="0">
            <a:gsLst>
              <a:gs pos="0">
                <a:schemeClr val="accent6">
                  <a:lumMod val="20000"/>
                  <a:lumOff val="80000"/>
                </a:schemeClr>
              </a:gs>
              <a:gs pos="100000">
                <a:srgbClr val="0000FF"/>
              </a:gs>
            </a:gsLst>
            <a:lin ang="0" scaled="1"/>
          </a:gradFill>
          <a:ln>
            <a:noFill/>
          </a:ln>
          <a:effectLst/>
          <a:extLst/>
        </p:spPr>
        <p:txBody>
          <a:bodyPr wrap="none" anchor="ctr"/>
          <a:lstStyle/>
          <a:p>
            <a:endParaRPr lang="fr-FR"/>
          </a:p>
        </p:txBody>
      </p:sp>
      <p:pic>
        <p:nvPicPr>
          <p:cNvPr id="1042" name="Image 30"/>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l="1534" r="3352"/>
          <a:stretch>
            <a:fillRect/>
          </a:stretch>
        </p:blipFill>
        <p:spPr bwMode="auto">
          <a:xfrm>
            <a:off x="27165" y="78532"/>
            <a:ext cx="1119361" cy="740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52"/>
          <p:cNvSpPr>
            <a:spLocks noChangeArrowheads="1"/>
          </p:cNvSpPr>
          <p:nvPr userDrawn="1"/>
        </p:nvSpPr>
        <p:spPr bwMode="auto">
          <a:xfrm>
            <a:off x="5410200" y="1295400"/>
            <a:ext cx="4495800" cy="42863"/>
          </a:xfrm>
          <a:prstGeom prst="rect">
            <a:avLst/>
          </a:prstGeom>
          <a:gradFill rotWithShape="0">
            <a:gsLst>
              <a:gs pos="0">
                <a:schemeClr val="accent6">
                  <a:lumMod val="20000"/>
                  <a:lumOff val="80000"/>
                </a:schemeClr>
              </a:gs>
              <a:gs pos="100000">
                <a:srgbClr val="0000FF"/>
              </a:gs>
            </a:gsLst>
            <a:lin ang="0" scaled="1"/>
          </a:gradFill>
          <a:ln>
            <a:noFill/>
          </a:ln>
          <a:effectLst/>
          <a:extLst/>
        </p:spPr>
        <p:txBody>
          <a:bodyPr wrap="none" anchor="ctr"/>
          <a:lstStyle/>
          <a:p>
            <a:pPr lvl="0"/>
            <a:endParaRPr lang="fr-FR"/>
          </a:p>
        </p:txBody>
      </p:sp>
    </p:spTree>
  </p:cSld>
  <p:clrMap bg1="lt1" tx1="dk1" bg2="lt2" tx2="dk2" accent1="accent1" accent2="accent2" accent3="accent3" accent4="accent4" accent5="accent5" accent6="accent6" hlink="hlink" folHlink="folHlink"/>
  <p:sldLayoutIdLst>
    <p:sldLayoutId id="2147483792"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txStyles>
    <p:titleStyle>
      <a:lvl1pPr algn="r" defTabSz="762000" rtl="0" eaLnBrk="0" fontAlgn="base" hangingPunct="0">
        <a:spcBef>
          <a:spcPct val="0"/>
        </a:spcBef>
        <a:spcAft>
          <a:spcPct val="0"/>
        </a:spcAft>
        <a:defRPr sz="1400">
          <a:solidFill>
            <a:schemeClr val="tx2"/>
          </a:solidFill>
          <a:latin typeface="+mj-lt"/>
          <a:ea typeface="+mj-ea"/>
          <a:cs typeface="+mj-cs"/>
        </a:defRPr>
      </a:lvl1pPr>
      <a:lvl2pPr algn="r" defTabSz="762000" rtl="0" eaLnBrk="0" fontAlgn="base" hangingPunct="0">
        <a:spcBef>
          <a:spcPct val="0"/>
        </a:spcBef>
        <a:spcAft>
          <a:spcPct val="0"/>
        </a:spcAft>
        <a:defRPr sz="1400">
          <a:solidFill>
            <a:schemeClr val="tx2"/>
          </a:solidFill>
          <a:latin typeface="Times New Roman" pitchFamily="18" charset="0"/>
        </a:defRPr>
      </a:lvl2pPr>
      <a:lvl3pPr algn="r" defTabSz="762000" rtl="0" eaLnBrk="0" fontAlgn="base" hangingPunct="0">
        <a:spcBef>
          <a:spcPct val="0"/>
        </a:spcBef>
        <a:spcAft>
          <a:spcPct val="0"/>
        </a:spcAft>
        <a:defRPr sz="1400">
          <a:solidFill>
            <a:schemeClr val="tx2"/>
          </a:solidFill>
          <a:latin typeface="Times New Roman" pitchFamily="18" charset="0"/>
        </a:defRPr>
      </a:lvl3pPr>
      <a:lvl4pPr algn="r" defTabSz="762000" rtl="0" eaLnBrk="0" fontAlgn="base" hangingPunct="0">
        <a:spcBef>
          <a:spcPct val="0"/>
        </a:spcBef>
        <a:spcAft>
          <a:spcPct val="0"/>
        </a:spcAft>
        <a:defRPr sz="1400">
          <a:solidFill>
            <a:schemeClr val="tx2"/>
          </a:solidFill>
          <a:latin typeface="Times New Roman" pitchFamily="18" charset="0"/>
        </a:defRPr>
      </a:lvl4pPr>
      <a:lvl5pPr algn="r" defTabSz="762000" rtl="0" eaLnBrk="0" fontAlgn="base" hangingPunct="0">
        <a:spcBef>
          <a:spcPct val="0"/>
        </a:spcBef>
        <a:spcAft>
          <a:spcPct val="0"/>
        </a:spcAft>
        <a:defRPr sz="1400">
          <a:solidFill>
            <a:schemeClr val="tx2"/>
          </a:solidFill>
          <a:latin typeface="Times New Roman" pitchFamily="18" charset="0"/>
        </a:defRPr>
      </a:lvl5pPr>
      <a:lvl6pPr marL="457200" algn="r" defTabSz="762000" rtl="0" fontAlgn="base">
        <a:spcBef>
          <a:spcPct val="0"/>
        </a:spcBef>
        <a:spcAft>
          <a:spcPct val="0"/>
        </a:spcAft>
        <a:defRPr sz="1400">
          <a:solidFill>
            <a:schemeClr val="tx2"/>
          </a:solidFill>
          <a:latin typeface="Times New Roman" pitchFamily="18" charset="0"/>
        </a:defRPr>
      </a:lvl6pPr>
      <a:lvl7pPr marL="914400" algn="r" defTabSz="762000" rtl="0" fontAlgn="base">
        <a:spcBef>
          <a:spcPct val="0"/>
        </a:spcBef>
        <a:spcAft>
          <a:spcPct val="0"/>
        </a:spcAft>
        <a:defRPr sz="1400">
          <a:solidFill>
            <a:schemeClr val="tx2"/>
          </a:solidFill>
          <a:latin typeface="Times New Roman" pitchFamily="18" charset="0"/>
        </a:defRPr>
      </a:lvl7pPr>
      <a:lvl8pPr marL="1371600" algn="r" defTabSz="762000" rtl="0" fontAlgn="base">
        <a:spcBef>
          <a:spcPct val="0"/>
        </a:spcBef>
        <a:spcAft>
          <a:spcPct val="0"/>
        </a:spcAft>
        <a:defRPr sz="1400">
          <a:solidFill>
            <a:schemeClr val="tx2"/>
          </a:solidFill>
          <a:latin typeface="Times New Roman" pitchFamily="18" charset="0"/>
        </a:defRPr>
      </a:lvl8pPr>
      <a:lvl9pPr marL="1828800" algn="r" defTabSz="762000" rtl="0" fontAlgn="base">
        <a:spcBef>
          <a:spcPct val="0"/>
        </a:spcBef>
        <a:spcAft>
          <a:spcPct val="0"/>
        </a:spcAft>
        <a:defRPr sz="1400">
          <a:solidFill>
            <a:schemeClr val="tx2"/>
          </a:solidFill>
          <a:latin typeface="Times New Roman" pitchFamily="18" charset="0"/>
        </a:defRPr>
      </a:lvl9pPr>
    </p:titleStyle>
    <p:bodyStyle>
      <a:lvl1pPr marL="342900" indent="-342900" algn="l" defTabSz="762000" rtl="0" eaLnBrk="0" fontAlgn="base" hangingPunct="0">
        <a:spcBef>
          <a:spcPct val="20000"/>
        </a:spcBef>
        <a:spcAft>
          <a:spcPct val="0"/>
        </a:spcAft>
        <a:defRPr sz="32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800">
          <a:solidFill>
            <a:schemeClr val="tx1"/>
          </a:solidFill>
          <a:latin typeface="+mn-lt"/>
        </a:defRPr>
      </a:lvl2pPr>
      <a:lvl3pPr marL="1143000" indent="-228600" algn="l" defTabSz="762000" rtl="0" eaLnBrk="0" fontAlgn="base" hangingPunct="0">
        <a:spcBef>
          <a:spcPct val="20000"/>
        </a:spcBef>
        <a:spcAft>
          <a:spcPct val="0"/>
        </a:spcAft>
        <a:buChar char="•"/>
        <a:defRPr sz="2400">
          <a:solidFill>
            <a:schemeClr val="tx1"/>
          </a:solidFill>
          <a:latin typeface="+mn-lt"/>
        </a:defRPr>
      </a:lvl3pPr>
      <a:lvl4pPr marL="1600200" indent="-228600" algn="l" defTabSz="762000" rtl="0" eaLnBrk="0" fontAlgn="base" hangingPunct="0">
        <a:spcBef>
          <a:spcPct val="20000"/>
        </a:spcBef>
        <a:spcAft>
          <a:spcPct val="0"/>
        </a:spcAft>
        <a:buChar char="–"/>
        <a:defRPr sz="2000">
          <a:solidFill>
            <a:schemeClr val="tx1"/>
          </a:solidFill>
          <a:latin typeface="+mn-lt"/>
        </a:defRPr>
      </a:lvl4pPr>
      <a:lvl5pPr marL="2057400" indent="-228600" algn="l" defTabSz="762000" rtl="0" eaLnBrk="0" fontAlgn="base" hangingPunct="0">
        <a:spcBef>
          <a:spcPct val="20000"/>
        </a:spcBef>
        <a:spcAft>
          <a:spcPct val="0"/>
        </a:spcAft>
        <a:buChar char="•"/>
        <a:defRPr sz="2000">
          <a:solidFill>
            <a:schemeClr val="tx1"/>
          </a:solidFill>
          <a:latin typeface="+mn-lt"/>
        </a:defRPr>
      </a:lvl5pPr>
      <a:lvl6pPr marL="2514600" indent="-228600" algn="l" defTabSz="762000" rtl="0" fontAlgn="base">
        <a:spcBef>
          <a:spcPct val="20000"/>
        </a:spcBef>
        <a:spcAft>
          <a:spcPct val="0"/>
        </a:spcAft>
        <a:buChar char="•"/>
        <a:defRPr sz="2000">
          <a:solidFill>
            <a:schemeClr val="tx1"/>
          </a:solidFill>
          <a:latin typeface="+mn-lt"/>
        </a:defRPr>
      </a:lvl6pPr>
      <a:lvl7pPr marL="2971800" indent="-228600" algn="l" defTabSz="762000" rtl="0" fontAlgn="base">
        <a:spcBef>
          <a:spcPct val="20000"/>
        </a:spcBef>
        <a:spcAft>
          <a:spcPct val="0"/>
        </a:spcAft>
        <a:buChar char="•"/>
        <a:defRPr sz="2000">
          <a:solidFill>
            <a:schemeClr val="tx1"/>
          </a:solidFill>
          <a:latin typeface="+mn-lt"/>
        </a:defRPr>
      </a:lvl7pPr>
      <a:lvl8pPr marL="3429000" indent="-228600" algn="l" defTabSz="762000" rtl="0" fontAlgn="base">
        <a:spcBef>
          <a:spcPct val="20000"/>
        </a:spcBef>
        <a:spcAft>
          <a:spcPct val="0"/>
        </a:spcAft>
        <a:buChar char="•"/>
        <a:defRPr sz="2000">
          <a:solidFill>
            <a:schemeClr val="tx1"/>
          </a:solidFill>
          <a:latin typeface="+mn-lt"/>
        </a:defRPr>
      </a:lvl8pPr>
      <a:lvl9pPr marL="3886200" indent="-228600" algn="l" defTabSz="762000"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notesSlide" Target="../notesSlides/notesSlide11.xml"/><Relationship Id="rId7"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1.bin"/><Relationship Id="rId4" Type="http://schemas.openxmlformats.org/officeDocument/2006/relationships/image" Target="../media/image11.png"/><Relationship Id="rId9"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gif"/><Relationship Id="rId7"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2.png"/><Relationship Id="rId7" Type="http://schemas.openxmlformats.org/officeDocument/2006/relationships/image" Target="../media/image2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8.xml"/><Relationship Id="rId7"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0.wmf"/><Relationship Id="rId5" Type="http://schemas.openxmlformats.org/officeDocument/2006/relationships/oleObject" Target="../embeddings/oleObject2.bin"/><Relationship Id="rId4" Type="http://schemas.openxmlformats.org/officeDocument/2006/relationships/image" Target="../media/image42.png"/><Relationship Id="rId9" Type="http://schemas.openxmlformats.org/officeDocument/2006/relationships/image" Target="../media/image41.wmf"/></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9"/>
          <p:cNvSpPr>
            <a:spLocks noChangeArrowheads="1"/>
          </p:cNvSpPr>
          <p:nvPr/>
        </p:nvSpPr>
        <p:spPr bwMode="auto">
          <a:xfrm rot="-5400000">
            <a:off x="5115721" y="-3898108"/>
            <a:ext cx="873126" cy="8653466"/>
          </a:xfrm>
          <a:prstGeom prst="rect">
            <a:avLst/>
          </a:prstGeom>
          <a:gradFill rotWithShape="0">
            <a:gsLst>
              <a:gs pos="37000">
                <a:srgbClr val="00B0F0"/>
              </a:gs>
              <a:gs pos="100000">
                <a:schemeClr val="accent2">
                  <a:lumMod val="20000"/>
                  <a:lumOff val="80000"/>
                </a:schemeClr>
              </a:gs>
            </a:gsLst>
            <a:lin ang="0" scaled="1"/>
          </a:gradFill>
          <a:ln>
            <a:noFill/>
          </a:ln>
          <a:effectLst/>
          <a:extLst/>
        </p:spPr>
        <p:txBody>
          <a:bodyPr vert="eaVert" wrap="none" anchor="ctr"/>
          <a:lstStyle/>
          <a:p>
            <a:endParaRPr lang="fr-FR"/>
          </a:p>
        </p:txBody>
      </p:sp>
      <p:sp>
        <p:nvSpPr>
          <p:cNvPr id="5" name="Rectangle 149"/>
          <p:cNvSpPr>
            <a:spLocks noChangeArrowheads="1"/>
          </p:cNvSpPr>
          <p:nvPr/>
        </p:nvSpPr>
        <p:spPr bwMode="auto">
          <a:xfrm>
            <a:off x="-15875" y="933450"/>
            <a:ext cx="1177925" cy="5943600"/>
          </a:xfrm>
          <a:prstGeom prst="rect">
            <a:avLst/>
          </a:prstGeom>
          <a:gradFill rotWithShape="0">
            <a:gsLst>
              <a:gs pos="0">
                <a:srgbClr val="00B0F0"/>
              </a:gs>
              <a:gs pos="100000">
                <a:schemeClr val="accent6">
                  <a:lumMod val="20000"/>
                  <a:lumOff val="80000"/>
                </a:schemeClr>
              </a:gs>
            </a:gsLst>
            <a:lin ang="5400000" scaled="1"/>
          </a:gradFill>
          <a:ln>
            <a:noFill/>
          </a:ln>
          <a:effectLst/>
          <a:extLst/>
        </p:spPr>
        <p:txBody>
          <a:bodyPr wrap="none" anchor="ctr"/>
          <a:lstStyle/>
          <a:p>
            <a:endParaRPr lang="fr-FR"/>
          </a:p>
        </p:txBody>
      </p:sp>
      <p:sp>
        <p:nvSpPr>
          <p:cNvPr id="30725" name="WordArt 5"/>
          <p:cNvSpPr>
            <a:spLocks noChangeArrowheads="1" noChangeShapeType="1" noTextEdit="1"/>
          </p:cNvSpPr>
          <p:nvPr/>
        </p:nvSpPr>
        <p:spPr bwMode="auto">
          <a:xfrm>
            <a:off x="2811463" y="2002663"/>
            <a:ext cx="5865812" cy="3599476"/>
          </a:xfrm>
          <a:prstGeom prst="rect">
            <a:avLst/>
          </a:prstGeom>
          <a:ln>
            <a:noFill/>
          </a:ln>
        </p:spPr>
        <p:txBody>
          <a:bodyPr wrap="none" fromWordArt="1">
            <a:prstTxWarp prst="textFadeUp">
              <a:avLst>
                <a:gd name="adj" fmla="val 7861"/>
              </a:avLst>
            </a:prstTxWarp>
          </a:bodyPr>
          <a:lstStyle/>
          <a:p>
            <a:pPr algn="ctr"/>
            <a:r>
              <a:rPr lang="fr-FR" sz="9600" b="1" kern="10" dirty="0">
                <a:ln w="12700">
                  <a:solidFill>
                    <a:srgbClr val="0000FF"/>
                  </a:solidFill>
                  <a:round/>
                  <a:headEnd/>
                  <a:tailEnd/>
                </a:ln>
                <a:solidFill>
                  <a:schemeClr val="tx1">
                    <a:lumMod val="75000"/>
                    <a:lumOff val="25000"/>
                  </a:schemeClr>
                </a:solidFill>
                <a:effectLst>
                  <a:outerShdw dist="35921" dir="2700000" sy="50000" rotWithShape="0">
                    <a:schemeClr val="bg2">
                      <a:lumMod val="20000"/>
                      <a:lumOff val="80000"/>
                    </a:schemeClr>
                  </a:outerShdw>
                </a:effectLst>
                <a:latin typeface="Garamond"/>
              </a:rPr>
              <a:t>La simulation </a:t>
            </a:r>
          </a:p>
          <a:p>
            <a:pPr algn="ctr"/>
            <a:r>
              <a:rPr lang="fr-FR" sz="9600" b="1" kern="10" dirty="0">
                <a:ln w="12700">
                  <a:solidFill>
                    <a:srgbClr val="0000FF"/>
                  </a:solidFill>
                  <a:round/>
                  <a:headEnd/>
                  <a:tailEnd/>
                </a:ln>
                <a:solidFill>
                  <a:schemeClr val="tx1">
                    <a:lumMod val="75000"/>
                    <a:lumOff val="25000"/>
                  </a:schemeClr>
                </a:solidFill>
                <a:effectLst>
                  <a:outerShdw dist="35921" dir="2700000" sy="50000" rotWithShape="0">
                    <a:schemeClr val="bg2">
                      <a:lumMod val="20000"/>
                      <a:lumOff val="80000"/>
                    </a:schemeClr>
                  </a:outerShdw>
                </a:effectLst>
                <a:latin typeface="Garamond"/>
              </a:rPr>
              <a:t>du comportement </a:t>
            </a:r>
          </a:p>
          <a:p>
            <a:pPr algn="ctr"/>
            <a:r>
              <a:rPr lang="fr-FR" sz="9600" b="1" kern="10" dirty="0">
                <a:ln w="12700">
                  <a:solidFill>
                    <a:srgbClr val="0000FF"/>
                  </a:solidFill>
                  <a:round/>
                  <a:headEnd/>
                  <a:tailEnd/>
                </a:ln>
                <a:solidFill>
                  <a:schemeClr val="tx1">
                    <a:lumMod val="75000"/>
                    <a:lumOff val="25000"/>
                  </a:schemeClr>
                </a:solidFill>
                <a:effectLst>
                  <a:outerShdw dist="35921" dir="2700000" sy="50000" rotWithShape="0">
                    <a:schemeClr val="bg2">
                      <a:lumMod val="20000"/>
                      <a:lumOff val="80000"/>
                    </a:schemeClr>
                  </a:outerShdw>
                </a:effectLst>
                <a:latin typeface="Garamond"/>
              </a:rPr>
              <a:t>des produits industriels</a:t>
            </a:r>
          </a:p>
        </p:txBody>
      </p:sp>
      <p:sp>
        <p:nvSpPr>
          <p:cNvPr id="2" name="ZoneTexte 1"/>
          <p:cNvSpPr txBox="1"/>
          <p:nvPr/>
        </p:nvSpPr>
        <p:spPr>
          <a:xfrm>
            <a:off x="8205787" y="5925955"/>
            <a:ext cx="1466850" cy="338554"/>
          </a:xfrm>
          <a:prstGeom prst="rect">
            <a:avLst/>
          </a:prstGeom>
          <a:noFill/>
        </p:spPr>
        <p:txBody>
          <a:bodyPr wrap="square" rtlCol="0">
            <a:spAutoFit/>
          </a:bodyPr>
          <a:lstStyle/>
          <a:p>
            <a:r>
              <a:rPr lang="fr-FR" sz="1600" dirty="0" smtClean="0">
                <a:latin typeface="Arial" pitchFamily="34" charset="0"/>
                <a:cs typeface="Arial" pitchFamily="34" charset="0"/>
              </a:rPr>
              <a:t>2015-2016</a:t>
            </a:r>
            <a:endParaRPr lang="fr-FR" sz="1600" dirty="0">
              <a:latin typeface="Arial" pitchFamily="34" charset="0"/>
              <a:cs typeface="Arial" pitchFamily="34" charset="0"/>
            </a:endParaRPr>
          </a:p>
        </p:txBody>
      </p:sp>
      <p:sp>
        <p:nvSpPr>
          <p:cNvPr id="6" name="ZoneTexte 5"/>
          <p:cNvSpPr txBox="1"/>
          <p:nvPr/>
        </p:nvSpPr>
        <p:spPr>
          <a:xfrm>
            <a:off x="6353174" y="259348"/>
            <a:ext cx="3552826" cy="338554"/>
          </a:xfrm>
          <a:prstGeom prst="rect">
            <a:avLst/>
          </a:prstGeom>
          <a:noFill/>
        </p:spPr>
        <p:txBody>
          <a:bodyPr wrap="square" rtlCol="0">
            <a:spAutoFit/>
          </a:bodyPr>
          <a:lstStyle/>
          <a:p>
            <a:r>
              <a:rPr lang="fr-FR" sz="1600" dirty="0" smtClean="0">
                <a:latin typeface="Arial" pitchFamily="34" charset="0"/>
                <a:cs typeface="Arial" pitchFamily="34" charset="0"/>
              </a:rPr>
              <a:t>Filière PT – La </a:t>
            </a:r>
            <a:r>
              <a:rPr lang="fr-FR" sz="1600" dirty="0" err="1" smtClean="0">
                <a:latin typeface="Arial" pitchFamily="34" charset="0"/>
                <a:cs typeface="Arial" pitchFamily="34" charset="0"/>
              </a:rPr>
              <a:t>Martinère</a:t>
            </a:r>
            <a:r>
              <a:rPr lang="fr-FR" sz="1600" dirty="0" smtClean="0">
                <a:latin typeface="Arial" pitchFamily="34" charset="0"/>
                <a:cs typeface="Arial" pitchFamily="34" charset="0"/>
              </a:rPr>
              <a:t> </a:t>
            </a:r>
            <a:r>
              <a:rPr lang="fr-FR" sz="1600" dirty="0" err="1" smtClean="0">
                <a:latin typeface="Arial" pitchFamily="34" charset="0"/>
                <a:cs typeface="Arial" pitchFamily="34" charset="0"/>
              </a:rPr>
              <a:t>Monplaisir</a:t>
            </a:r>
            <a:endParaRPr lang="fr-FR" sz="1600" dirty="0">
              <a:latin typeface="Arial" pitchFamily="34" charset="0"/>
              <a:cs typeface="Arial" pitchFamily="34" charset="0"/>
            </a:endParaRPr>
          </a:p>
        </p:txBody>
      </p:sp>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684" y="1450213"/>
            <a:ext cx="1880795" cy="13501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 calcmode="lin" valueType="num">
                                      <p:cBhvr additive="base">
                                        <p:cTn id="7" dur="500" fill="hold"/>
                                        <p:tgtEl>
                                          <p:spTgt spid="30725"/>
                                        </p:tgtEl>
                                        <p:attrNameLst>
                                          <p:attrName>ppt_x</p:attrName>
                                        </p:attrNameLst>
                                      </p:cBhvr>
                                      <p:tavLst>
                                        <p:tav tm="0">
                                          <p:val>
                                            <p:strVal val="#ppt_x"/>
                                          </p:val>
                                        </p:tav>
                                        <p:tav tm="100000">
                                          <p:val>
                                            <p:strVal val="#ppt_x"/>
                                          </p:val>
                                        </p:tav>
                                      </p:tavLst>
                                    </p:anim>
                                    <p:anim calcmode="lin" valueType="num">
                                      <p:cBhvr additive="base">
                                        <p:cTn id="8" dur="500" fill="hold"/>
                                        <p:tgtEl>
                                          <p:spTgt spid="307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0" y="1860550"/>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a:solidFill>
                  <a:srgbClr val="FF6600"/>
                </a:solidFill>
                <a:latin typeface="Arial" charset="0"/>
                <a:cs typeface="Arial" charset="0"/>
              </a:rPr>
              <a:t>Méthodologie en 7 étapes</a:t>
            </a:r>
          </a:p>
        </p:txBody>
      </p:sp>
      <p:sp>
        <p:nvSpPr>
          <p:cNvPr id="191496" name="Rectangle 8"/>
          <p:cNvSpPr>
            <a:spLocks noChangeArrowheads="1"/>
          </p:cNvSpPr>
          <p:nvPr/>
        </p:nvSpPr>
        <p:spPr bwMode="auto">
          <a:xfrm>
            <a:off x="5324475" y="917575"/>
            <a:ext cx="458152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defTabSz="762000">
              <a:defRPr/>
            </a:pPr>
            <a:r>
              <a:rPr lang="fr-FR" sz="2000" b="1" dirty="0" smtClean="0">
                <a:solidFill>
                  <a:srgbClr val="FF6600"/>
                </a:solidFill>
                <a:effectLst>
                  <a:outerShdw blurRad="38100" dist="38100" dir="2700000" algn="tl">
                    <a:srgbClr val="C0C0C0"/>
                  </a:outerShdw>
                </a:effectLst>
                <a:latin typeface="Comic Sans MS" pitchFamily="66" charset="0"/>
              </a:rPr>
              <a:t>3 : Choisir le solveur</a:t>
            </a:r>
            <a:endParaRPr lang="fr-FR" sz="2000" b="1" dirty="0">
              <a:solidFill>
                <a:srgbClr val="FF6600"/>
              </a:solidFill>
              <a:effectLst>
                <a:outerShdw blurRad="38100" dist="38100" dir="2700000" algn="tl">
                  <a:srgbClr val="C0C0C0"/>
                </a:outerShdw>
              </a:effectLst>
              <a:latin typeface="Comic Sans MS" pitchFamily="66" charset="0"/>
            </a:endParaRPr>
          </a:p>
        </p:txBody>
      </p:sp>
      <p:sp>
        <p:nvSpPr>
          <p:cNvPr id="10" name="Text Box 399"/>
          <p:cNvSpPr txBox="1">
            <a:spLocks noChangeArrowheads="1"/>
          </p:cNvSpPr>
          <p:nvPr/>
        </p:nvSpPr>
        <p:spPr bwMode="auto">
          <a:xfrm>
            <a:off x="1316038" y="6156325"/>
            <a:ext cx="8477250" cy="339725"/>
          </a:xfrm>
          <a:prstGeom prst="rect">
            <a:avLst/>
          </a:prstGeom>
          <a:noFill/>
          <a:ln w="28575">
            <a:solidFill>
              <a:schemeClr val="accent6">
                <a:lumMod val="75000"/>
              </a:schemeClr>
            </a:solidFill>
            <a:miter lim="800000"/>
            <a:headEnd type="none" w="sm" len="sm"/>
            <a:tailEnd type="none" w="sm" len="sm"/>
          </a:ln>
        </p:spPr>
        <p:txBody>
          <a:bodyPr>
            <a:spAutoFit/>
          </a:bodyPr>
          <a:lstStyle>
            <a:defPPr>
              <a:defRPr lang="fr-FR"/>
            </a:defPPr>
            <a:lvl1pPr algn="ctr" defTabSz="762000" eaLnBrk="1" hangingPunct="1">
              <a:spcBef>
                <a:spcPct val="50000"/>
              </a:spcBef>
              <a:defRPr sz="1600" b="1">
                <a:solidFill>
                  <a:schemeClr val="accent6">
                    <a:lumMod val="75000"/>
                  </a:schemeClr>
                </a:solidFill>
                <a:latin typeface="Comic Sans MS" pitchFamily="66" charset="0"/>
                <a:cs typeface="Arial" charset="0"/>
              </a:defRPr>
            </a:lvl1pPr>
            <a:lvl2pPr marL="742950" indent="-285750" defTabSz="762000" eaLnBrk="0" hangingPunct="0"/>
            <a:lvl3pPr marL="1143000" indent="-228600" defTabSz="762000" eaLnBrk="0" hangingPunct="0"/>
            <a:lvl4pPr marL="1600200" indent="-228600" defTabSz="762000" eaLnBrk="0" hangingPunct="0"/>
            <a:lvl5pPr marL="2057400" indent="-228600" defTabSz="762000" eaLnBrk="0" hangingPunct="0"/>
            <a:lvl6pPr marL="2514600" indent="-228600" defTabSz="762000" eaLnBrk="0" fontAlgn="base" hangingPunct="0">
              <a:spcBef>
                <a:spcPct val="0"/>
              </a:spcBef>
              <a:spcAft>
                <a:spcPct val="0"/>
              </a:spcAft>
            </a:lvl6pPr>
            <a:lvl7pPr marL="2971800" indent="-228600" defTabSz="762000" eaLnBrk="0" fontAlgn="base" hangingPunct="0">
              <a:spcBef>
                <a:spcPct val="0"/>
              </a:spcBef>
              <a:spcAft>
                <a:spcPct val="0"/>
              </a:spcAft>
            </a:lvl7pPr>
            <a:lvl8pPr marL="3429000" indent="-228600" defTabSz="762000" eaLnBrk="0" fontAlgn="base" hangingPunct="0">
              <a:spcBef>
                <a:spcPct val="0"/>
              </a:spcBef>
              <a:spcAft>
                <a:spcPct val="0"/>
              </a:spcAft>
            </a:lvl8pPr>
            <a:lvl9pPr marL="3886200" indent="-228600" defTabSz="762000" eaLnBrk="0" fontAlgn="base" hangingPunct="0">
              <a:spcBef>
                <a:spcPct val="0"/>
              </a:spcBef>
              <a:spcAft>
                <a:spcPct val="0"/>
              </a:spcAft>
            </a:lvl9pPr>
          </a:lstStyle>
          <a:p>
            <a:r>
              <a:rPr lang="fr-FR" dirty="0"/>
              <a:t>Choisir la méthode et l’outil permettant la résolution mathématique des équations</a:t>
            </a:r>
          </a:p>
        </p:txBody>
      </p:sp>
      <p:grpSp>
        <p:nvGrpSpPr>
          <p:cNvPr id="29" name="Group 3"/>
          <p:cNvGrpSpPr>
            <a:grpSpLocks/>
          </p:cNvGrpSpPr>
          <p:nvPr/>
        </p:nvGrpSpPr>
        <p:grpSpPr bwMode="auto">
          <a:xfrm>
            <a:off x="3043751" y="1507844"/>
            <a:ext cx="6738578" cy="2203002"/>
            <a:chOff x="1333" y="2152"/>
            <a:chExt cx="3443" cy="985"/>
          </a:xfrm>
        </p:grpSpPr>
        <p:sp>
          <p:nvSpPr>
            <p:cNvPr id="30" name="Oval 5"/>
            <p:cNvSpPr>
              <a:spLocks noChangeArrowheads="1"/>
            </p:cNvSpPr>
            <p:nvPr/>
          </p:nvSpPr>
          <p:spPr bwMode="auto">
            <a:xfrm>
              <a:off x="1333" y="2152"/>
              <a:ext cx="3443" cy="985"/>
            </a:xfrm>
            <a:prstGeom prst="ellipse">
              <a:avLst/>
            </a:prstGeom>
            <a:solidFill>
              <a:srgbClr val="FFCC00"/>
            </a:solidFill>
            <a:ln w="12700">
              <a:solidFill>
                <a:schemeClr val="tx1"/>
              </a:solidFill>
              <a:round/>
              <a:headEnd/>
              <a:tailEnd/>
            </a:ln>
          </p:spPr>
          <p:txBody>
            <a:bodyPr wrap="none" anchor="ctr"/>
            <a:lstStyle/>
            <a:p>
              <a:endParaRPr lang="fr-FR"/>
            </a:p>
          </p:txBody>
        </p:sp>
        <p:sp>
          <p:nvSpPr>
            <p:cNvPr id="31" name="Text Box 26"/>
            <p:cNvSpPr txBox="1">
              <a:spLocks noChangeArrowheads="1"/>
            </p:cNvSpPr>
            <p:nvPr/>
          </p:nvSpPr>
          <p:spPr bwMode="auto">
            <a:xfrm>
              <a:off x="2153" y="2187"/>
              <a:ext cx="181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a:latin typeface="Arial" charset="0"/>
                  <a:cs typeface="Arial" charset="0"/>
                </a:rPr>
                <a:t>Domaine de la simulation</a:t>
              </a:r>
            </a:p>
          </p:txBody>
        </p:sp>
      </p:grpSp>
      <p:grpSp>
        <p:nvGrpSpPr>
          <p:cNvPr id="32" name="Groupe 67"/>
          <p:cNvGrpSpPr>
            <a:grpSpLocks/>
          </p:cNvGrpSpPr>
          <p:nvPr/>
        </p:nvGrpSpPr>
        <p:grpSpPr bwMode="auto">
          <a:xfrm>
            <a:off x="4470120" y="2139948"/>
            <a:ext cx="3828255" cy="1162050"/>
            <a:chOff x="2925763" y="3930650"/>
            <a:chExt cx="4534231" cy="823538"/>
          </a:xfrm>
        </p:grpSpPr>
        <p:sp>
          <p:nvSpPr>
            <p:cNvPr id="33" name="Rectangle 160" descr="Sphères"/>
            <p:cNvSpPr>
              <a:spLocks noChangeArrowheads="1"/>
            </p:cNvSpPr>
            <p:nvPr/>
          </p:nvSpPr>
          <p:spPr bwMode="auto">
            <a:xfrm>
              <a:off x="2925763" y="3930650"/>
              <a:ext cx="4471987" cy="801688"/>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a:p>
          </p:txBody>
        </p:sp>
        <p:sp>
          <p:nvSpPr>
            <p:cNvPr id="34" name="Text Box 161"/>
            <p:cNvSpPr txBox="1">
              <a:spLocks noChangeArrowheads="1"/>
            </p:cNvSpPr>
            <p:nvPr/>
          </p:nvSpPr>
          <p:spPr bwMode="auto">
            <a:xfrm>
              <a:off x="5408412" y="4559396"/>
              <a:ext cx="2051582" cy="19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r" eaLnBrk="1" hangingPunct="1">
                <a:spcBef>
                  <a:spcPct val="50000"/>
                </a:spcBef>
              </a:pPr>
              <a:r>
                <a:rPr lang="fr-FR" sz="1200" b="1">
                  <a:latin typeface="Calibri" pitchFamily="34" charset="0"/>
                  <a:cs typeface="Times New Roman" pitchFamily="18" charset="0"/>
                </a:rPr>
                <a:t>Domaine de validité</a:t>
              </a:r>
            </a:p>
          </p:txBody>
        </p:sp>
      </p:grpSp>
      <p:grpSp>
        <p:nvGrpSpPr>
          <p:cNvPr id="40" name="Group 14"/>
          <p:cNvGrpSpPr>
            <a:grpSpLocks/>
          </p:cNvGrpSpPr>
          <p:nvPr/>
        </p:nvGrpSpPr>
        <p:grpSpPr bwMode="auto">
          <a:xfrm>
            <a:off x="6915631" y="2291287"/>
            <a:ext cx="1187450" cy="634195"/>
            <a:chOff x="3418" y="2514"/>
            <a:chExt cx="547" cy="298"/>
          </a:xfrm>
        </p:grpSpPr>
        <p:sp>
          <p:nvSpPr>
            <p:cNvPr id="41" name="Rectangle 168"/>
            <p:cNvSpPr>
              <a:spLocks noChangeArrowheads="1"/>
            </p:cNvSpPr>
            <p:nvPr/>
          </p:nvSpPr>
          <p:spPr bwMode="auto">
            <a:xfrm>
              <a:off x="3449" y="2514"/>
              <a:ext cx="485" cy="298"/>
            </a:xfrm>
            <a:prstGeom prst="rect">
              <a:avLst/>
            </a:prstGeom>
            <a:solidFill>
              <a:srgbClr val="FF8FBC"/>
            </a:solidFill>
            <a:ln w="57150">
              <a:solidFill>
                <a:srgbClr val="0000FF"/>
              </a:solidFill>
              <a:miter lim="800000"/>
              <a:headEnd/>
              <a:tailEnd/>
            </a:ln>
          </p:spPr>
          <p:txBody>
            <a:bodyPr wrap="none" anchor="ctr"/>
            <a:lstStyle/>
            <a:p>
              <a:endParaRPr lang="fr-FR"/>
            </a:p>
          </p:txBody>
        </p:sp>
        <p:sp>
          <p:nvSpPr>
            <p:cNvPr id="42" name="Text Box 169"/>
            <p:cNvSpPr txBox="1">
              <a:spLocks noChangeArrowheads="1"/>
            </p:cNvSpPr>
            <p:nvPr/>
          </p:nvSpPr>
          <p:spPr bwMode="auto">
            <a:xfrm>
              <a:off x="3418" y="2561"/>
              <a:ext cx="54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2000" b="1" dirty="0">
                  <a:effectLst>
                    <a:outerShdw blurRad="38100" dist="38100" dir="2700000" algn="tl">
                      <a:srgbClr val="000000">
                        <a:alpha val="43137"/>
                      </a:srgbClr>
                    </a:outerShdw>
                  </a:effectLst>
                  <a:latin typeface="Arial" charset="0"/>
                  <a:cs typeface="Arial" charset="0"/>
                </a:rPr>
                <a:t>Solveur</a:t>
              </a:r>
            </a:p>
          </p:txBody>
        </p:sp>
      </p:grpSp>
      <p:grpSp>
        <p:nvGrpSpPr>
          <p:cNvPr id="52" name="Group 56"/>
          <p:cNvGrpSpPr>
            <a:grpSpLocks/>
          </p:cNvGrpSpPr>
          <p:nvPr/>
        </p:nvGrpSpPr>
        <p:grpSpPr bwMode="auto">
          <a:xfrm>
            <a:off x="4470120" y="2364375"/>
            <a:ext cx="2354262" cy="585449"/>
            <a:chOff x="1932" y="2727"/>
            <a:chExt cx="1347" cy="277"/>
          </a:xfrm>
        </p:grpSpPr>
        <p:sp>
          <p:nvSpPr>
            <p:cNvPr id="53" name="Rectangle 248"/>
            <p:cNvSpPr>
              <a:spLocks noChangeArrowheads="1"/>
            </p:cNvSpPr>
            <p:nvPr/>
          </p:nvSpPr>
          <p:spPr bwMode="auto">
            <a:xfrm>
              <a:off x="1981" y="2727"/>
              <a:ext cx="1241" cy="277"/>
            </a:xfrm>
            <a:prstGeom prst="rect">
              <a:avLst/>
            </a:prstGeom>
            <a:solidFill>
              <a:srgbClr val="CC6600"/>
            </a:solidFill>
            <a:ln w="9525">
              <a:solidFill>
                <a:schemeClr val="tx1"/>
              </a:solidFill>
              <a:miter lim="800000"/>
              <a:headEnd/>
              <a:tailEnd/>
            </a:ln>
          </p:spPr>
          <p:txBody>
            <a:bodyPr wrap="none" anchor="ctr"/>
            <a:lstStyle/>
            <a:p>
              <a:endParaRPr lang="fr-FR"/>
            </a:p>
          </p:txBody>
        </p:sp>
        <p:sp>
          <p:nvSpPr>
            <p:cNvPr id="54" name="Text Box 249"/>
            <p:cNvSpPr txBox="1">
              <a:spLocks noChangeArrowheads="1"/>
            </p:cNvSpPr>
            <p:nvPr/>
          </p:nvSpPr>
          <p:spPr bwMode="auto">
            <a:xfrm>
              <a:off x="1932" y="2742"/>
              <a:ext cx="134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b="1" dirty="0">
                  <a:latin typeface="Arial" charset="0"/>
                  <a:cs typeface="Arial" charset="0"/>
                </a:rPr>
                <a:t>Modèle</a:t>
              </a:r>
              <a:r>
                <a:rPr lang="fr-FR" sz="1200" dirty="0">
                  <a:latin typeface="Arial" charset="0"/>
                  <a:cs typeface="Arial" charset="0"/>
                </a:rPr>
                <a:t> </a:t>
              </a:r>
              <a:r>
                <a:rPr lang="fr-FR" sz="1200" b="1" dirty="0">
                  <a:latin typeface="Arial" charset="0"/>
                  <a:cs typeface="Arial" charset="0"/>
                </a:rPr>
                <a:t>de </a:t>
              </a:r>
              <a:r>
                <a:rPr lang="fr-FR" sz="1200" b="1" dirty="0" smtClean="0">
                  <a:latin typeface="Arial" charset="0"/>
                  <a:cs typeface="Arial" charset="0"/>
                </a:rPr>
                <a:t>comportement</a:t>
              </a:r>
            </a:p>
            <a:p>
              <a:pPr algn="ctr" eaLnBrk="1" hangingPunct="1">
                <a:spcBef>
                  <a:spcPct val="50000"/>
                </a:spcBef>
              </a:pPr>
              <a:r>
                <a:rPr lang="fr-FR" sz="1200" b="1" dirty="0" smtClean="0">
                  <a:latin typeface="Arial" charset="0"/>
                  <a:cs typeface="Arial" charset="0"/>
                </a:rPr>
                <a:t>ou de connaissance</a:t>
              </a:r>
              <a:r>
                <a:rPr lang="fr-FR" sz="1200" dirty="0" smtClean="0">
                  <a:latin typeface="Arial" charset="0"/>
                  <a:cs typeface="Arial" charset="0"/>
                </a:rPr>
                <a:t> </a:t>
              </a:r>
              <a:endParaRPr lang="fr-FR" sz="1200" dirty="0">
                <a:latin typeface="Arial" charset="0"/>
                <a:cs typeface="Arial" charset="0"/>
              </a:endParaRPr>
            </a:p>
          </p:txBody>
        </p:sp>
      </p:grpSp>
      <p:sp>
        <p:nvSpPr>
          <p:cNvPr id="58" name="Oval 69"/>
          <p:cNvSpPr>
            <a:spLocks noChangeArrowheads="1"/>
          </p:cNvSpPr>
          <p:nvPr/>
        </p:nvSpPr>
        <p:spPr bwMode="auto">
          <a:xfrm>
            <a:off x="6837082" y="2152454"/>
            <a:ext cx="284162" cy="284163"/>
          </a:xfrm>
          <a:prstGeom prst="ellipse">
            <a:avLst/>
          </a:prstGeom>
          <a:solidFill>
            <a:srgbClr val="0000FF"/>
          </a:solidFill>
          <a:ln w="9525">
            <a:solidFill>
              <a:schemeClr val="tx1"/>
            </a:solidFill>
            <a:round/>
            <a:headEnd/>
            <a:tailEnd/>
          </a:ln>
        </p:spPr>
        <p:txBody>
          <a:bodyPr wrap="none" anchor="ctr"/>
          <a:lstStyle/>
          <a:p>
            <a:pPr algn="ctr"/>
            <a:r>
              <a:rPr lang="fr-FR" sz="2000" b="1" dirty="0">
                <a:solidFill>
                  <a:schemeClr val="bg1"/>
                </a:solidFill>
                <a:latin typeface="Arial" charset="0"/>
              </a:rPr>
              <a:t>3</a:t>
            </a:r>
          </a:p>
        </p:txBody>
      </p:sp>
      <p:sp>
        <p:nvSpPr>
          <p:cNvPr id="2" name="ZoneTexte 1"/>
          <p:cNvSpPr txBox="1"/>
          <p:nvPr/>
        </p:nvSpPr>
        <p:spPr>
          <a:xfrm>
            <a:off x="1525096" y="4099568"/>
            <a:ext cx="3767378" cy="400110"/>
          </a:xfrm>
          <a:prstGeom prst="rect">
            <a:avLst/>
          </a:prstGeom>
          <a:noFill/>
        </p:spPr>
        <p:txBody>
          <a:bodyPr wrap="none" rtlCol="0">
            <a:spAutoFit/>
          </a:bodyPr>
          <a:lstStyle/>
          <a:p>
            <a:r>
              <a:rPr lang="fr-FR" sz="2000" dirty="0" smtClean="0"/>
              <a:t>Les critères de choix peuvent être :</a:t>
            </a:r>
            <a:endParaRPr lang="fr-FR" sz="2000" dirty="0"/>
          </a:p>
        </p:txBody>
      </p:sp>
      <p:sp>
        <p:nvSpPr>
          <p:cNvPr id="3" name="ZoneTexte 2"/>
          <p:cNvSpPr txBox="1"/>
          <p:nvPr/>
        </p:nvSpPr>
        <p:spPr>
          <a:xfrm>
            <a:off x="5574629" y="4099568"/>
            <a:ext cx="4076757" cy="1631216"/>
          </a:xfrm>
          <a:prstGeom prst="rect">
            <a:avLst/>
          </a:prstGeom>
          <a:noFill/>
        </p:spPr>
        <p:txBody>
          <a:bodyPr wrap="none" rtlCol="0">
            <a:spAutoFit/>
          </a:bodyPr>
          <a:lstStyle/>
          <a:p>
            <a:pPr marL="342900" indent="-342900">
              <a:buFont typeface="Arial" pitchFamily="34" charset="0"/>
              <a:buChar char="•"/>
            </a:pPr>
            <a:r>
              <a:rPr lang="fr-FR" sz="2000" dirty="0" smtClean="0"/>
              <a:t>Le temps de calcul,</a:t>
            </a:r>
          </a:p>
          <a:p>
            <a:pPr marL="342900" indent="-342900">
              <a:buFont typeface="Arial" pitchFamily="34" charset="0"/>
              <a:buChar char="•"/>
            </a:pPr>
            <a:r>
              <a:rPr lang="fr-FR" sz="2000" dirty="0" smtClean="0"/>
              <a:t>La précision du résultat,</a:t>
            </a:r>
          </a:p>
          <a:p>
            <a:pPr marL="342900" indent="-342900">
              <a:buFont typeface="Arial" pitchFamily="34" charset="0"/>
              <a:buChar char="•"/>
            </a:pPr>
            <a:r>
              <a:rPr lang="fr-FR" sz="2000" dirty="0" smtClean="0"/>
              <a:t>La compatibilité avec les modèles,</a:t>
            </a:r>
          </a:p>
          <a:p>
            <a:pPr marL="342900" indent="-342900">
              <a:buFont typeface="Arial" pitchFamily="34" charset="0"/>
              <a:buChar char="•"/>
            </a:pPr>
            <a:r>
              <a:rPr lang="fr-FR" sz="2000" dirty="0" smtClean="0"/>
              <a:t>L’exploitation des résultats,</a:t>
            </a:r>
          </a:p>
          <a:p>
            <a:pPr marL="342900" indent="-342900">
              <a:buFont typeface="Arial" pitchFamily="34" charset="0"/>
              <a:buChar char="•"/>
            </a:pPr>
            <a:r>
              <a:rPr lang="fr-FR" sz="2000" dirty="0" smtClean="0"/>
              <a:t>…</a:t>
            </a:r>
            <a:endParaRPr lang="fr-FR" sz="2000" dirty="0"/>
          </a:p>
        </p:txBody>
      </p:sp>
      <p:pic>
        <p:nvPicPr>
          <p:cNvPr id="60" name="Image 59"/>
          <p:cNvPicPr/>
          <p:nvPr/>
        </p:nvPicPr>
        <p:blipFill>
          <a:blip r:embed="rId3">
            <a:extLst>
              <a:ext uri="{28A0092B-C50C-407E-A947-70E740481C1C}">
                <a14:useLocalDpi xmlns:a14="http://schemas.microsoft.com/office/drawing/2010/main" val="0"/>
              </a:ext>
            </a:extLst>
          </a:blip>
          <a:stretch>
            <a:fillRect/>
          </a:stretch>
        </p:blipFill>
        <p:spPr>
          <a:xfrm>
            <a:off x="1306673" y="990195"/>
            <a:ext cx="1754505" cy="1347470"/>
          </a:xfrm>
          <a:prstGeom prst="rect">
            <a:avLst/>
          </a:prstGeom>
        </p:spPr>
      </p:pic>
      <p:pic>
        <p:nvPicPr>
          <p:cNvPr id="61" name="Image 60"/>
          <p:cNvPicPr/>
          <p:nvPr/>
        </p:nvPicPr>
        <p:blipFill>
          <a:blip r:embed="rId4" cstate="print">
            <a:extLst>
              <a:ext uri="{28A0092B-C50C-407E-A947-70E740481C1C}">
                <a14:useLocalDpi xmlns:a14="http://schemas.microsoft.com/office/drawing/2010/main" val="0"/>
              </a:ext>
            </a:extLst>
          </a:blip>
          <a:stretch>
            <a:fillRect/>
          </a:stretch>
        </p:blipFill>
        <p:spPr>
          <a:xfrm>
            <a:off x="1958183" y="990195"/>
            <a:ext cx="1102995" cy="683895"/>
          </a:xfrm>
          <a:prstGeom prst="rect">
            <a:avLst/>
          </a:prstGeom>
        </p:spPr>
      </p:pic>
    </p:spTree>
    <p:extLst>
      <p:ext uri="{BB962C8B-B14F-4D97-AF65-F5344CB8AC3E}">
        <p14:creationId xmlns:p14="http://schemas.microsoft.com/office/powerpoint/2010/main" val="41666322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1496"/>
                                        </p:tgtEl>
                                        <p:attrNameLst>
                                          <p:attrName>style.visibility</p:attrName>
                                        </p:attrNameLst>
                                      </p:cBhvr>
                                      <p:to>
                                        <p:strVal val="visible"/>
                                      </p:to>
                                    </p:set>
                                    <p:animEffect transition="in" filter="wipe(left)">
                                      <p:cBhvr>
                                        <p:cTn id="13" dur="500"/>
                                        <p:tgtEl>
                                          <p:spTgt spid="191496"/>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p:cTn id="18" dur="1000" fill="hold"/>
                                        <p:tgtEl>
                                          <p:spTgt spid="29"/>
                                        </p:tgtEl>
                                        <p:attrNameLst>
                                          <p:attrName>ppt_w</p:attrName>
                                        </p:attrNameLst>
                                      </p:cBhvr>
                                      <p:tavLst>
                                        <p:tav tm="0">
                                          <p:val>
                                            <p:fltVal val="0"/>
                                          </p:val>
                                        </p:tav>
                                        <p:tav tm="100000">
                                          <p:val>
                                            <p:strVal val="#ppt_w"/>
                                          </p:val>
                                        </p:tav>
                                      </p:tavLst>
                                    </p:anim>
                                    <p:anim calcmode="lin" valueType="num">
                                      <p:cBhvr>
                                        <p:cTn id="19" dur="1000" fill="hold"/>
                                        <p:tgtEl>
                                          <p:spTgt spid="29"/>
                                        </p:tgtEl>
                                        <p:attrNameLst>
                                          <p:attrName>ppt_h</p:attrName>
                                        </p:attrNameLst>
                                      </p:cBhvr>
                                      <p:tavLst>
                                        <p:tav tm="0">
                                          <p:val>
                                            <p:fltVal val="0"/>
                                          </p:val>
                                        </p:tav>
                                        <p:tav tm="100000">
                                          <p:val>
                                            <p:strVal val="#ppt_h"/>
                                          </p:val>
                                        </p:tav>
                                      </p:tavLst>
                                    </p:anim>
                                    <p:anim calcmode="lin" valueType="num">
                                      <p:cBhvr>
                                        <p:cTn id="20" dur="1000" fill="hold"/>
                                        <p:tgtEl>
                                          <p:spTgt spid="29"/>
                                        </p:tgtEl>
                                        <p:attrNameLst>
                                          <p:attrName>style.rotation</p:attrName>
                                        </p:attrNameLst>
                                      </p:cBhvr>
                                      <p:tavLst>
                                        <p:tav tm="0">
                                          <p:val>
                                            <p:fltVal val="90"/>
                                          </p:val>
                                        </p:tav>
                                        <p:tav tm="100000">
                                          <p:val>
                                            <p:fltVal val="0"/>
                                          </p:val>
                                        </p:tav>
                                      </p:tavLst>
                                    </p:anim>
                                    <p:animEffect transition="in" filter="fade">
                                      <p:cBhvr>
                                        <p:cTn id="21" dur="1000"/>
                                        <p:tgtEl>
                                          <p:spTgt spid="29"/>
                                        </p:tgtEl>
                                      </p:cBhvr>
                                    </p:animEffec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5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3">
                                            <p:txEl>
                                              <p:pRg st="0" end="0"/>
                                            </p:txEl>
                                          </p:spTgt>
                                        </p:tgtEl>
                                        <p:attrNameLst>
                                          <p:attrName>style.visibility</p:attrName>
                                        </p:attrNameLst>
                                      </p:cBhvr>
                                      <p:to>
                                        <p:strVal val="visible"/>
                                      </p:to>
                                    </p:set>
                                    <p:animEffect transition="in" filter="wipe(left)">
                                      <p:cBhvr>
                                        <p:cTn id="40" dur="500"/>
                                        <p:tgtEl>
                                          <p:spTgt spid="3">
                                            <p:txEl>
                                              <p:pRg st="0" end="0"/>
                                            </p:txEl>
                                          </p:spTgt>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3">
                                            <p:txEl>
                                              <p:pRg st="1" end="1"/>
                                            </p:txEl>
                                          </p:spTgt>
                                        </p:tgtEl>
                                        <p:attrNameLst>
                                          <p:attrName>style.visibility</p:attrName>
                                        </p:attrNameLst>
                                      </p:cBhvr>
                                      <p:to>
                                        <p:strVal val="visible"/>
                                      </p:to>
                                    </p:set>
                                    <p:animEffect transition="in" filter="wipe(left)">
                                      <p:cBhvr>
                                        <p:cTn id="44" dur="500"/>
                                        <p:tgtEl>
                                          <p:spTgt spid="3">
                                            <p:txEl>
                                              <p:pRg st="1" end="1"/>
                                            </p:txEl>
                                          </p:spTgt>
                                        </p:tgtEl>
                                      </p:cBhvr>
                                    </p:animEffect>
                                  </p:childTnLst>
                                </p:cTn>
                              </p:par>
                            </p:childTnLst>
                          </p:cTn>
                        </p:par>
                        <p:par>
                          <p:cTn id="45" fill="hold">
                            <p:stCondLst>
                              <p:cond delay="1500"/>
                            </p:stCondLst>
                            <p:childTnLst>
                              <p:par>
                                <p:cTn id="46" presetID="22" presetClass="entr" presetSubtype="8" fill="hold" grpId="0" nodeType="after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left)">
                                      <p:cBhvr>
                                        <p:cTn id="48" dur="500"/>
                                        <p:tgtEl>
                                          <p:spTgt spid="3">
                                            <p:txEl>
                                              <p:pRg st="2" end="2"/>
                                            </p:txEl>
                                          </p:spTgt>
                                        </p:tgtEl>
                                      </p:cBhvr>
                                    </p:animEffect>
                                  </p:childTnLst>
                                </p:cTn>
                              </p:par>
                            </p:childTnLst>
                          </p:cTn>
                        </p:par>
                        <p:par>
                          <p:cTn id="49" fill="hold">
                            <p:stCondLst>
                              <p:cond delay="2000"/>
                            </p:stCondLst>
                            <p:childTnLst>
                              <p:par>
                                <p:cTn id="50" presetID="22" presetClass="entr" presetSubtype="8" fill="hold" grpId="0" nodeType="after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Effect transition="in" filter="wipe(left)">
                                      <p:cBhvr>
                                        <p:cTn id="52" dur="500"/>
                                        <p:tgtEl>
                                          <p:spTgt spid="3">
                                            <p:txEl>
                                              <p:pRg st="3" end="3"/>
                                            </p:txEl>
                                          </p:spTgt>
                                        </p:tgtEl>
                                      </p:cBhvr>
                                    </p:animEffect>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3">
                                            <p:txEl>
                                              <p:pRg st="4" end="4"/>
                                            </p:txEl>
                                          </p:spTgt>
                                        </p:tgtEl>
                                        <p:attrNameLst>
                                          <p:attrName>style.visibility</p:attrName>
                                        </p:attrNameLst>
                                      </p:cBhvr>
                                      <p:to>
                                        <p:strVal val="visible"/>
                                      </p:to>
                                    </p:set>
                                    <p:animEffect transition="in" filter="wipe(left)">
                                      <p:cBhvr>
                                        <p:cTn id="56" dur="500"/>
                                        <p:tgtEl>
                                          <p:spTgt spid="3">
                                            <p:txEl>
                                              <p:pRg st="4" end="4"/>
                                            </p:txEl>
                                          </p:spTgt>
                                        </p:tgtEl>
                                      </p:cBhvr>
                                    </p:animEffect>
                                  </p:childTnLst>
                                </p:cTn>
                              </p:par>
                            </p:childTnLst>
                          </p:cTn>
                        </p:par>
                        <p:par>
                          <p:cTn id="57" fill="hold">
                            <p:stCondLst>
                              <p:cond delay="3000"/>
                            </p:stCondLst>
                            <p:childTnLst>
                              <p:par>
                                <p:cTn id="58" presetID="31" presetClass="entr" presetSubtype="0" fill="hold" nodeType="afterEffect">
                                  <p:stCondLst>
                                    <p:cond delay="0"/>
                                  </p:stCondLst>
                                  <p:childTnLst>
                                    <p:set>
                                      <p:cBhvr>
                                        <p:cTn id="59" dur="1" fill="hold">
                                          <p:stCondLst>
                                            <p:cond delay="0"/>
                                          </p:stCondLst>
                                        </p:cTn>
                                        <p:tgtEl>
                                          <p:spTgt spid="60"/>
                                        </p:tgtEl>
                                        <p:attrNameLst>
                                          <p:attrName>style.visibility</p:attrName>
                                        </p:attrNameLst>
                                      </p:cBhvr>
                                      <p:to>
                                        <p:strVal val="visible"/>
                                      </p:to>
                                    </p:set>
                                    <p:anim calcmode="lin" valueType="num">
                                      <p:cBhvr>
                                        <p:cTn id="60" dur="1000" fill="hold"/>
                                        <p:tgtEl>
                                          <p:spTgt spid="60"/>
                                        </p:tgtEl>
                                        <p:attrNameLst>
                                          <p:attrName>ppt_w</p:attrName>
                                        </p:attrNameLst>
                                      </p:cBhvr>
                                      <p:tavLst>
                                        <p:tav tm="0">
                                          <p:val>
                                            <p:fltVal val="0"/>
                                          </p:val>
                                        </p:tav>
                                        <p:tav tm="100000">
                                          <p:val>
                                            <p:strVal val="#ppt_w"/>
                                          </p:val>
                                        </p:tav>
                                      </p:tavLst>
                                    </p:anim>
                                    <p:anim calcmode="lin" valueType="num">
                                      <p:cBhvr>
                                        <p:cTn id="61" dur="1000" fill="hold"/>
                                        <p:tgtEl>
                                          <p:spTgt spid="60"/>
                                        </p:tgtEl>
                                        <p:attrNameLst>
                                          <p:attrName>ppt_h</p:attrName>
                                        </p:attrNameLst>
                                      </p:cBhvr>
                                      <p:tavLst>
                                        <p:tav tm="0">
                                          <p:val>
                                            <p:fltVal val="0"/>
                                          </p:val>
                                        </p:tav>
                                        <p:tav tm="100000">
                                          <p:val>
                                            <p:strVal val="#ppt_h"/>
                                          </p:val>
                                        </p:tav>
                                      </p:tavLst>
                                    </p:anim>
                                    <p:anim calcmode="lin" valueType="num">
                                      <p:cBhvr>
                                        <p:cTn id="62" dur="1000" fill="hold"/>
                                        <p:tgtEl>
                                          <p:spTgt spid="60"/>
                                        </p:tgtEl>
                                        <p:attrNameLst>
                                          <p:attrName>style.rotation</p:attrName>
                                        </p:attrNameLst>
                                      </p:cBhvr>
                                      <p:tavLst>
                                        <p:tav tm="0">
                                          <p:val>
                                            <p:fltVal val="90"/>
                                          </p:val>
                                        </p:tav>
                                        <p:tav tm="100000">
                                          <p:val>
                                            <p:fltVal val="0"/>
                                          </p:val>
                                        </p:tav>
                                      </p:tavLst>
                                    </p:anim>
                                    <p:animEffect transition="in" filter="fade">
                                      <p:cBhvr>
                                        <p:cTn id="63" dur="1000"/>
                                        <p:tgtEl>
                                          <p:spTgt spid="60"/>
                                        </p:tgtEl>
                                      </p:cBhvr>
                                    </p:animEffect>
                                  </p:childTnLst>
                                </p:cTn>
                              </p:par>
                            </p:childTnLst>
                          </p:cTn>
                        </p:par>
                        <p:par>
                          <p:cTn id="64" fill="hold">
                            <p:stCondLst>
                              <p:cond delay="4000"/>
                            </p:stCondLst>
                            <p:childTnLst>
                              <p:par>
                                <p:cTn id="65" presetID="21" presetClass="entr" presetSubtype="1" fill="hold" nodeType="after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wheel(1)">
                                      <p:cBhvr>
                                        <p:cTn id="67" dur="2000"/>
                                        <p:tgtEl>
                                          <p:spTgt spid="61"/>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p:cTn id="72" dur="500" fill="hold"/>
                                        <p:tgtEl>
                                          <p:spTgt spid="32"/>
                                        </p:tgtEl>
                                        <p:attrNameLst>
                                          <p:attrName>ppt_w</p:attrName>
                                        </p:attrNameLst>
                                      </p:cBhvr>
                                      <p:tavLst>
                                        <p:tav tm="0">
                                          <p:val>
                                            <p:fltVal val="0"/>
                                          </p:val>
                                        </p:tav>
                                        <p:tav tm="100000">
                                          <p:val>
                                            <p:strVal val="#ppt_w"/>
                                          </p:val>
                                        </p:tav>
                                      </p:tavLst>
                                    </p:anim>
                                    <p:anim calcmode="lin" valueType="num">
                                      <p:cBhvr>
                                        <p:cTn id="73" dur="500" fill="hold"/>
                                        <p:tgtEl>
                                          <p:spTgt spid="32"/>
                                        </p:tgtEl>
                                        <p:attrNameLst>
                                          <p:attrName>ppt_h</p:attrName>
                                        </p:attrNameLst>
                                      </p:cBhvr>
                                      <p:tavLst>
                                        <p:tav tm="0">
                                          <p:val>
                                            <p:fltVal val="0"/>
                                          </p:val>
                                        </p:tav>
                                        <p:tav tm="100000">
                                          <p:val>
                                            <p:strVal val="#ppt_h"/>
                                          </p:val>
                                        </p:tav>
                                      </p:tavLst>
                                    </p:anim>
                                    <p:animEffect transition="in" filter="fade">
                                      <p:cBhvr>
                                        <p:cTn id="74" dur="500"/>
                                        <p:tgtEl>
                                          <p:spTgt spid="32"/>
                                        </p:tgtEl>
                                      </p:cBhvr>
                                    </p:animEffec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10"/>
                                        </p:tgtEl>
                                        <p:attrNameLst>
                                          <p:attrName>style.visibility</p:attrName>
                                        </p:attrNameLst>
                                      </p:cBhvr>
                                      <p:to>
                                        <p:strVal val="visible"/>
                                      </p:to>
                                    </p:set>
                                    <p:animEffect transition="in" filter="wipe(left)">
                                      <p:cBhvr>
                                        <p:cTn id="7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191496" grpId="0" autoUpdateAnimBg="0"/>
      <p:bldP spid="10" grpId="0" animBg="1" autoUpdateAnimBg="0"/>
      <p:bldP spid="58" grpId="0" animBg="1"/>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0" y="1860550"/>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a:solidFill>
                  <a:srgbClr val="FF6600"/>
                </a:solidFill>
                <a:latin typeface="Arial" charset="0"/>
                <a:cs typeface="Arial" charset="0"/>
              </a:rPr>
              <a:t>Méthodologie en 7 étapes</a:t>
            </a:r>
          </a:p>
        </p:txBody>
      </p:sp>
      <p:sp>
        <p:nvSpPr>
          <p:cNvPr id="191496" name="Rectangle 8"/>
          <p:cNvSpPr>
            <a:spLocks noChangeArrowheads="1"/>
          </p:cNvSpPr>
          <p:nvPr/>
        </p:nvSpPr>
        <p:spPr bwMode="auto">
          <a:xfrm>
            <a:off x="5324475" y="917575"/>
            <a:ext cx="458152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defTabSz="762000">
              <a:defRPr/>
            </a:pPr>
            <a:r>
              <a:rPr lang="fr-FR" sz="2000" b="1" dirty="0" smtClean="0">
                <a:solidFill>
                  <a:srgbClr val="FF6600"/>
                </a:solidFill>
                <a:effectLst>
                  <a:outerShdw blurRad="38100" dist="38100" dir="2700000" algn="tl">
                    <a:srgbClr val="C0C0C0"/>
                  </a:outerShdw>
                </a:effectLst>
                <a:latin typeface="Comic Sans MS" pitchFamily="66" charset="0"/>
              </a:rPr>
              <a:t>3 : Choisir le solveur</a:t>
            </a:r>
            <a:endParaRPr lang="fr-FR" sz="2000" b="1" dirty="0">
              <a:solidFill>
                <a:srgbClr val="FF6600"/>
              </a:solidFill>
              <a:effectLst>
                <a:outerShdw blurRad="38100" dist="38100" dir="2700000" algn="tl">
                  <a:srgbClr val="C0C0C0"/>
                </a:outerShdw>
              </a:effectLst>
              <a:latin typeface="Comic Sans MS" pitchFamily="66" charset="0"/>
            </a:endParaRPr>
          </a:p>
        </p:txBody>
      </p:sp>
      <p:sp>
        <p:nvSpPr>
          <p:cNvPr id="10" name="Text Box 399"/>
          <p:cNvSpPr txBox="1">
            <a:spLocks noChangeArrowheads="1"/>
          </p:cNvSpPr>
          <p:nvPr/>
        </p:nvSpPr>
        <p:spPr bwMode="auto">
          <a:xfrm>
            <a:off x="1316038" y="6118225"/>
            <a:ext cx="8477250" cy="339725"/>
          </a:xfrm>
          <a:prstGeom prst="rect">
            <a:avLst/>
          </a:prstGeom>
          <a:noFill/>
          <a:ln w="28575">
            <a:solidFill>
              <a:schemeClr val="accent6">
                <a:lumMod val="75000"/>
              </a:schemeClr>
            </a:solidFill>
            <a:miter lim="800000"/>
            <a:headEnd type="none" w="sm" len="sm"/>
            <a:tailEnd type="none" w="sm" len="sm"/>
          </a:ln>
        </p:spPr>
        <p:txBody>
          <a:bodyPr>
            <a:spAutoFit/>
          </a:bodyPr>
          <a:lstStyle>
            <a:defPPr>
              <a:defRPr lang="fr-FR"/>
            </a:defPPr>
            <a:lvl1pPr algn="ctr" defTabSz="762000" eaLnBrk="1" hangingPunct="1">
              <a:spcBef>
                <a:spcPct val="50000"/>
              </a:spcBef>
              <a:defRPr sz="1600" b="1">
                <a:solidFill>
                  <a:schemeClr val="accent6">
                    <a:lumMod val="75000"/>
                  </a:schemeClr>
                </a:solidFill>
                <a:latin typeface="Comic Sans MS" pitchFamily="66" charset="0"/>
                <a:cs typeface="Arial" charset="0"/>
              </a:defRPr>
            </a:lvl1pPr>
            <a:lvl2pPr marL="742950" indent="-285750" defTabSz="762000" eaLnBrk="0" hangingPunct="0"/>
            <a:lvl3pPr marL="1143000" indent="-228600" defTabSz="762000" eaLnBrk="0" hangingPunct="0"/>
            <a:lvl4pPr marL="1600200" indent="-228600" defTabSz="762000" eaLnBrk="0" hangingPunct="0"/>
            <a:lvl5pPr marL="2057400" indent="-228600" defTabSz="762000" eaLnBrk="0" hangingPunct="0"/>
            <a:lvl6pPr marL="2514600" indent="-228600" defTabSz="762000" eaLnBrk="0" fontAlgn="base" hangingPunct="0">
              <a:spcBef>
                <a:spcPct val="0"/>
              </a:spcBef>
              <a:spcAft>
                <a:spcPct val="0"/>
              </a:spcAft>
            </a:lvl6pPr>
            <a:lvl7pPr marL="2971800" indent="-228600" defTabSz="762000" eaLnBrk="0" fontAlgn="base" hangingPunct="0">
              <a:spcBef>
                <a:spcPct val="0"/>
              </a:spcBef>
              <a:spcAft>
                <a:spcPct val="0"/>
              </a:spcAft>
            </a:lvl7pPr>
            <a:lvl8pPr marL="3429000" indent="-228600" defTabSz="762000" eaLnBrk="0" fontAlgn="base" hangingPunct="0">
              <a:spcBef>
                <a:spcPct val="0"/>
              </a:spcBef>
              <a:spcAft>
                <a:spcPct val="0"/>
              </a:spcAft>
            </a:lvl8pPr>
            <a:lvl9pPr marL="3886200" indent="-228600" defTabSz="762000" eaLnBrk="0" fontAlgn="base" hangingPunct="0">
              <a:spcBef>
                <a:spcPct val="0"/>
              </a:spcBef>
              <a:spcAft>
                <a:spcPct val="0"/>
              </a:spcAft>
            </a:lvl9pPr>
          </a:lstStyle>
          <a:p>
            <a:r>
              <a:rPr lang="fr-FR" dirty="0"/>
              <a:t>Les choix du solveur et des modèles sont interdépendants </a:t>
            </a:r>
            <a:r>
              <a:rPr lang="fr-FR" dirty="0" smtClean="0"/>
              <a:t>mais cohérents</a:t>
            </a:r>
            <a:endParaRPr lang="fr-FR" dirty="0"/>
          </a:p>
        </p:txBody>
      </p:sp>
      <p:sp>
        <p:nvSpPr>
          <p:cNvPr id="24" name="Oval 10"/>
          <p:cNvSpPr>
            <a:spLocks noChangeArrowheads="1"/>
          </p:cNvSpPr>
          <p:nvPr/>
        </p:nvSpPr>
        <p:spPr bwMode="auto">
          <a:xfrm>
            <a:off x="1923686" y="2209397"/>
            <a:ext cx="7185803" cy="3682441"/>
          </a:xfrm>
          <a:prstGeom prst="ellipse">
            <a:avLst/>
          </a:prstGeom>
          <a:solidFill>
            <a:srgbClr val="FFCC00"/>
          </a:solidFill>
          <a:ln w="12700">
            <a:solidFill>
              <a:schemeClr val="tx1"/>
            </a:solidFill>
            <a:round/>
            <a:headEnd/>
            <a:tailEnd/>
          </a:ln>
        </p:spPr>
        <p:txBody>
          <a:bodyPr wrap="none" anchor="ctr"/>
          <a:lstStyle/>
          <a:p>
            <a:endParaRPr lang="fr-FR"/>
          </a:p>
        </p:txBody>
      </p:sp>
      <p:sp>
        <p:nvSpPr>
          <p:cNvPr id="25" name="Text Box 11"/>
          <p:cNvSpPr txBox="1">
            <a:spLocks noChangeArrowheads="1"/>
          </p:cNvSpPr>
          <p:nvPr/>
        </p:nvSpPr>
        <p:spPr bwMode="auto">
          <a:xfrm>
            <a:off x="4060786" y="2437940"/>
            <a:ext cx="3119437"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40000"/>
              </a:lnSpc>
              <a:spcBef>
                <a:spcPct val="50000"/>
              </a:spcBef>
            </a:pPr>
            <a:r>
              <a:rPr lang="fr-FR" sz="1600" b="1" dirty="0">
                <a:latin typeface="Arial" charset="0"/>
              </a:rPr>
              <a:t>Domaine de la simulation</a:t>
            </a:r>
          </a:p>
        </p:txBody>
      </p:sp>
      <p:grpSp>
        <p:nvGrpSpPr>
          <p:cNvPr id="26" name="Groupe 62"/>
          <p:cNvGrpSpPr>
            <a:grpSpLocks/>
          </p:cNvGrpSpPr>
          <p:nvPr/>
        </p:nvGrpSpPr>
        <p:grpSpPr bwMode="auto">
          <a:xfrm>
            <a:off x="3513031" y="2694209"/>
            <a:ext cx="4138305" cy="1294130"/>
            <a:chOff x="3375015" y="2678113"/>
            <a:chExt cx="4138305" cy="1294130"/>
          </a:xfrm>
        </p:grpSpPr>
        <p:sp>
          <p:nvSpPr>
            <p:cNvPr id="27" name="Rectangle 12" descr="Sphères"/>
            <p:cNvSpPr>
              <a:spLocks noChangeArrowheads="1"/>
            </p:cNvSpPr>
            <p:nvPr/>
          </p:nvSpPr>
          <p:spPr bwMode="auto">
            <a:xfrm>
              <a:off x="3375015" y="2678113"/>
              <a:ext cx="4080641" cy="1255712"/>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sz="1400"/>
            </a:p>
          </p:txBody>
        </p:sp>
        <p:sp>
          <p:nvSpPr>
            <p:cNvPr id="28" name="Text Box 13"/>
            <p:cNvSpPr txBox="1">
              <a:spLocks noChangeArrowheads="1"/>
            </p:cNvSpPr>
            <p:nvPr/>
          </p:nvSpPr>
          <p:spPr bwMode="auto">
            <a:xfrm>
              <a:off x="5522595" y="3710305"/>
              <a:ext cx="19907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r" eaLnBrk="1" hangingPunct="1">
                <a:spcBef>
                  <a:spcPct val="50000"/>
                </a:spcBef>
              </a:pPr>
              <a:r>
                <a:rPr lang="fr-FR" sz="1100" b="1" dirty="0">
                  <a:cs typeface="Times New Roman" pitchFamily="18" charset="0"/>
                </a:rPr>
                <a:t>Domaine de validité</a:t>
              </a:r>
            </a:p>
          </p:txBody>
        </p:sp>
      </p:grpSp>
      <p:sp>
        <p:nvSpPr>
          <p:cNvPr id="35" name="Text Box 19"/>
          <p:cNvSpPr txBox="1">
            <a:spLocks noChangeArrowheads="1"/>
          </p:cNvSpPr>
          <p:nvPr/>
        </p:nvSpPr>
        <p:spPr bwMode="auto">
          <a:xfrm>
            <a:off x="6446741" y="3011709"/>
            <a:ext cx="842963" cy="261937"/>
          </a:xfrm>
          <a:prstGeom prst="rect">
            <a:avLst/>
          </a:prstGeom>
          <a:noFill/>
          <a:ln w="12700">
            <a:noFill/>
            <a:miter lim="800000"/>
            <a:headEnd/>
            <a:tailEnd/>
          </a:ln>
          <a:effectLst/>
        </p:spPr>
        <p:txBody>
          <a:bodyPr>
            <a:spAutoFit/>
          </a:bodyPr>
          <a:lstStyle/>
          <a:p>
            <a:pPr algn="ctr">
              <a:spcBef>
                <a:spcPct val="50000"/>
              </a:spcBef>
              <a:defRPr/>
            </a:pPr>
            <a:endParaRPr lang="fr-FR" sz="1050" b="1">
              <a:latin typeface="Arial" charset="0"/>
            </a:endParaRPr>
          </a:p>
        </p:txBody>
      </p:sp>
      <p:grpSp>
        <p:nvGrpSpPr>
          <p:cNvPr id="47" name="Groupe 58"/>
          <p:cNvGrpSpPr>
            <a:grpSpLocks/>
          </p:cNvGrpSpPr>
          <p:nvPr/>
        </p:nvGrpSpPr>
        <p:grpSpPr bwMode="auto">
          <a:xfrm>
            <a:off x="3513031" y="2743421"/>
            <a:ext cx="2763848" cy="993775"/>
            <a:chOff x="3375015" y="2727325"/>
            <a:chExt cx="2763848" cy="993775"/>
          </a:xfrm>
        </p:grpSpPr>
        <p:sp>
          <p:nvSpPr>
            <p:cNvPr id="48" name="Rectangle 26"/>
            <p:cNvSpPr>
              <a:spLocks noChangeArrowheads="1"/>
            </p:cNvSpPr>
            <p:nvPr/>
          </p:nvSpPr>
          <p:spPr bwMode="auto">
            <a:xfrm>
              <a:off x="3443729" y="2765425"/>
              <a:ext cx="2695134" cy="955675"/>
            </a:xfrm>
            <a:prstGeom prst="rect">
              <a:avLst/>
            </a:prstGeom>
            <a:solidFill>
              <a:srgbClr val="FF0000"/>
            </a:solidFill>
            <a:ln w="6350">
              <a:solidFill>
                <a:schemeClr val="tx1"/>
              </a:solidFill>
              <a:miter lim="800000"/>
              <a:headEnd/>
              <a:tailEnd/>
            </a:ln>
          </p:spPr>
          <p:txBody>
            <a:bodyPr wrap="none" anchor="ctr"/>
            <a:lstStyle/>
            <a:p>
              <a:endParaRPr lang="fr-FR" sz="1400"/>
            </a:p>
          </p:txBody>
        </p:sp>
        <p:sp>
          <p:nvSpPr>
            <p:cNvPr id="49" name="Text Box 29"/>
            <p:cNvSpPr txBox="1">
              <a:spLocks noChangeArrowheads="1"/>
            </p:cNvSpPr>
            <p:nvPr/>
          </p:nvSpPr>
          <p:spPr bwMode="auto">
            <a:xfrm>
              <a:off x="3375015" y="2727325"/>
              <a:ext cx="275114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fr-FR" sz="1000" b="1" dirty="0">
                  <a:solidFill>
                    <a:schemeClr val="bg1"/>
                  </a:solidFill>
                  <a:latin typeface="Arial" charset="0"/>
                </a:rPr>
                <a:t>Modèle du</a:t>
              </a:r>
              <a:r>
                <a:rPr lang="fr-FR" sz="800" b="1" dirty="0">
                  <a:solidFill>
                    <a:schemeClr val="bg1"/>
                  </a:solidFill>
                  <a:latin typeface="Arial" charset="0"/>
                </a:rPr>
                <a:t> </a:t>
              </a:r>
              <a:r>
                <a:rPr lang="fr-FR" sz="1000" b="1" dirty="0" smtClean="0">
                  <a:solidFill>
                    <a:schemeClr val="bg1"/>
                  </a:solidFill>
                  <a:latin typeface="Arial" charset="0"/>
                </a:rPr>
                <a:t>Produit :                       poutre</a:t>
              </a:r>
              <a:endParaRPr lang="fr-FR" sz="1000" b="1" dirty="0">
                <a:solidFill>
                  <a:schemeClr val="bg1"/>
                </a:solidFill>
                <a:latin typeface="Arial" charset="0"/>
              </a:endParaRPr>
            </a:p>
          </p:txBody>
        </p:sp>
      </p:grpSp>
      <p:grpSp>
        <p:nvGrpSpPr>
          <p:cNvPr id="51" name="Groupe 68"/>
          <p:cNvGrpSpPr>
            <a:grpSpLocks/>
          </p:cNvGrpSpPr>
          <p:nvPr/>
        </p:nvGrpSpPr>
        <p:grpSpPr bwMode="auto">
          <a:xfrm>
            <a:off x="3513033" y="4206950"/>
            <a:ext cx="4138303" cy="1283970"/>
            <a:chOff x="3375017" y="3887788"/>
            <a:chExt cx="4138303" cy="1283970"/>
          </a:xfrm>
        </p:grpSpPr>
        <p:sp>
          <p:nvSpPr>
            <p:cNvPr id="55" name="Rectangle 50" descr="Sphères"/>
            <p:cNvSpPr>
              <a:spLocks noChangeArrowheads="1"/>
            </p:cNvSpPr>
            <p:nvPr/>
          </p:nvSpPr>
          <p:spPr bwMode="auto">
            <a:xfrm>
              <a:off x="3375017" y="3887788"/>
              <a:ext cx="4080639" cy="1251410"/>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sz="1400"/>
            </a:p>
          </p:txBody>
        </p:sp>
        <p:sp>
          <p:nvSpPr>
            <p:cNvPr id="56" name="Text Box 67"/>
            <p:cNvSpPr txBox="1">
              <a:spLocks noChangeArrowheads="1"/>
            </p:cNvSpPr>
            <p:nvPr/>
          </p:nvSpPr>
          <p:spPr bwMode="auto">
            <a:xfrm>
              <a:off x="5522595" y="4909820"/>
              <a:ext cx="19907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r" eaLnBrk="1" hangingPunct="1">
                <a:spcBef>
                  <a:spcPct val="50000"/>
                </a:spcBef>
              </a:pPr>
              <a:r>
                <a:rPr lang="fr-FR" sz="1100" b="1" dirty="0">
                  <a:cs typeface="Times New Roman" pitchFamily="18" charset="0"/>
                </a:rPr>
                <a:t>Domaine de validité</a:t>
              </a:r>
            </a:p>
          </p:txBody>
        </p:sp>
      </p:grpSp>
      <p:grpSp>
        <p:nvGrpSpPr>
          <p:cNvPr id="64" name="Groupe 64"/>
          <p:cNvGrpSpPr>
            <a:grpSpLocks/>
          </p:cNvGrpSpPr>
          <p:nvPr/>
        </p:nvGrpSpPr>
        <p:grpSpPr bwMode="auto">
          <a:xfrm>
            <a:off x="3513033" y="4252987"/>
            <a:ext cx="2814646" cy="996950"/>
            <a:chOff x="3375017" y="3933825"/>
            <a:chExt cx="2814646" cy="996950"/>
          </a:xfrm>
        </p:grpSpPr>
        <p:sp>
          <p:nvSpPr>
            <p:cNvPr id="65" name="Rectangle 59"/>
            <p:cNvSpPr>
              <a:spLocks noChangeArrowheads="1"/>
            </p:cNvSpPr>
            <p:nvPr/>
          </p:nvSpPr>
          <p:spPr bwMode="auto">
            <a:xfrm>
              <a:off x="3443729" y="3975100"/>
              <a:ext cx="2682434" cy="955675"/>
            </a:xfrm>
            <a:prstGeom prst="rect">
              <a:avLst/>
            </a:prstGeom>
            <a:solidFill>
              <a:srgbClr val="FF0000"/>
            </a:solidFill>
            <a:ln w="6350">
              <a:solidFill>
                <a:schemeClr val="tx1"/>
              </a:solidFill>
              <a:miter lim="800000"/>
              <a:headEnd/>
              <a:tailEnd/>
            </a:ln>
          </p:spPr>
          <p:txBody>
            <a:bodyPr wrap="none" anchor="ctr"/>
            <a:lstStyle/>
            <a:p>
              <a:endParaRPr lang="fr-FR" sz="1400"/>
            </a:p>
          </p:txBody>
        </p:sp>
        <p:sp>
          <p:nvSpPr>
            <p:cNvPr id="66" name="Text Box 62"/>
            <p:cNvSpPr txBox="1">
              <a:spLocks noChangeArrowheads="1"/>
            </p:cNvSpPr>
            <p:nvPr/>
          </p:nvSpPr>
          <p:spPr bwMode="auto">
            <a:xfrm>
              <a:off x="3375017" y="3933825"/>
              <a:ext cx="28146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50000"/>
                </a:spcBef>
              </a:pPr>
              <a:r>
                <a:rPr lang="fr-FR" sz="1000" b="1" dirty="0">
                  <a:solidFill>
                    <a:schemeClr val="bg1"/>
                  </a:solidFill>
                  <a:latin typeface="Arial" charset="0"/>
                </a:rPr>
                <a:t>Modèle du</a:t>
              </a:r>
              <a:r>
                <a:rPr lang="fr-FR" sz="800" b="1" dirty="0">
                  <a:solidFill>
                    <a:schemeClr val="bg1"/>
                  </a:solidFill>
                  <a:latin typeface="Arial" charset="0"/>
                </a:rPr>
                <a:t> </a:t>
              </a:r>
              <a:r>
                <a:rPr lang="fr-FR" sz="1000" b="1" dirty="0" smtClean="0">
                  <a:solidFill>
                    <a:schemeClr val="bg1"/>
                  </a:solidFill>
                  <a:latin typeface="Arial" charset="0"/>
                </a:rPr>
                <a:t>Produit :          maillage hexaèdre</a:t>
              </a:r>
              <a:endParaRPr lang="fr-FR" sz="1000" b="1" dirty="0">
                <a:solidFill>
                  <a:schemeClr val="bg1"/>
                </a:solidFill>
                <a:latin typeface="Arial" charset="0"/>
              </a:endParaRPr>
            </a:p>
          </p:txBody>
        </p:sp>
      </p:grpSp>
      <p:grpSp>
        <p:nvGrpSpPr>
          <p:cNvPr id="68" name="Groupe 63"/>
          <p:cNvGrpSpPr>
            <a:grpSpLocks/>
          </p:cNvGrpSpPr>
          <p:nvPr/>
        </p:nvGrpSpPr>
        <p:grpSpPr bwMode="auto">
          <a:xfrm>
            <a:off x="3581745" y="4500637"/>
            <a:ext cx="1736287" cy="720725"/>
            <a:chOff x="3443729" y="4181475"/>
            <a:chExt cx="1736287" cy="720725"/>
          </a:xfrm>
        </p:grpSpPr>
        <p:sp>
          <p:nvSpPr>
            <p:cNvPr id="69" name="Rectangle 60"/>
            <p:cNvSpPr>
              <a:spLocks noChangeArrowheads="1"/>
            </p:cNvSpPr>
            <p:nvPr/>
          </p:nvSpPr>
          <p:spPr bwMode="auto">
            <a:xfrm>
              <a:off x="3492500" y="4181475"/>
              <a:ext cx="1674813" cy="695325"/>
            </a:xfrm>
            <a:prstGeom prst="rect">
              <a:avLst/>
            </a:prstGeom>
            <a:solidFill>
              <a:srgbClr val="CC6600"/>
            </a:solidFill>
            <a:ln w="9525">
              <a:solidFill>
                <a:schemeClr val="tx1"/>
              </a:solidFill>
              <a:miter lim="800000"/>
              <a:headEnd/>
              <a:tailEnd/>
            </a:ln>
          </p:spPr>
          <p:txBody>
            <a:bodyPr wrap="none" anchor="ctr"/>
            <a:lstStyle/>
            <a:p>
              <a:endParaRPr lang="fr-FR" sz="1400"/>
            </a:p>
          </p:txBody>
        </p:sp>
        <p:sp>
          <p:nvSpPr>
            <p:cNvPr id="70" name="Text Box 61"/>
            <p:cNvSpPr txBox="1">
              <a:spLocks noChangeArrowheads="1"/>
            </p:cNvSpPr>
            <p:nvPr/>
          </p:nvSpPr>
          <p:spPr bwMode="auto">
            <a:xfrm>
              <a:off x="3443729" y="4217988"/>
              <a:ext cx="1736287" cy="19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60000"/>
                </a:lnSpc>
                <a:spcBef>
                  <a:spcPct val="50000"/>
                </a:spcBef>
              </a:pPr>
              <a:r>
                <a:rPr lang="fr-FR" sz="1000" b="1" dirty="0">
                  <a:latin typeface="Arial" charset="0"/>
                </a:rPr>
                <a:t>Modèle</a:t>
              </a:r>
              <a:r>
                <a:rPr lang="fr-FR" sz="1000" dirty="0">
                  <a:latin typeface="Arial" charset="0"/>
                </a:rPr>
                <a:t> </a:t>
              </a:r>
              <a:r>
                <a:rPr lang="fr-FR" sz="1000" b="1" dirty="0">
                  <a:latin typeface="Arial" charset="0"/>
                </a:rPr>
                <a:t>de </a:t>
              </a:r>
              <a:r>
                <a:rPr lang="fr-FR" sz="1000" b="1" dirty="0" smtClean="0">
                  <a:latin typeface="Arial" charset="0"/>
                </a:rPr>
                <a:t>connaissance</a:t>
              </a:r>
              <a:endParaRPr lang="fr-FR" sz="1000" dirty="0">
                <a:latin typeface="Arial" charset="0"/>
              </a:endParaRPr>
            </a:p>
          </p:txBody>
        </p:sp>
        <p:sp>
          <p:nvSpPr>
            <p:cNvPr id="71" name="Text Box 64"/>
            <p:cNvSpPr txBox="1">
              <a:spLocks noChangeArrowheads="1"/>
            </p:cNvSpPr>
            <p:nvPr/>
          </p:nvSpPr>
          <p:spPr bwMode="auto">
            <a:xfrm>
              <a:off x="3648075" y="4378325"/>
              <a:ext cx="1377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fr-FR" sz="1400" dirty="0"/>
                <a:t>Loi élastique</a:t>
              </a:r>
            </a:p>
            <a:p>
              <a:pPr algn="ctr" eaLnBrk="1" hangingPunct="1"/>
              <a:r>
                <a:rPr lang="fr-FR" sz="1400" dirty="0"/>
                <a:t>isotrope linéaire</a:t>
              </a:r>
            </a:p>
          </p:txBody>
        </p:sp>
      </p:grpSp>
      <p:sp>
        <p:nvSpPr>
          <p:cNvPr id="74" name="Rectangle 55"/>
          <p:cNvSpPr>
            <a:spLocks noChangeArrowheads="1"/>
          </p:cNvSpPr>
          <p:nvPr/>
        </p:nvSpPr>
        <p:spPr bwMode="auto">
          <a:xfrm>
            <a:off x="6347877" y="4294261"/>
            <a:ext cx="1091125" cy="955675"/>
          </a:xfrm>
          <a:prstGeom prst="rect">
            <a:avLst/>
          </a:prstGeom>
          <a:solidFill>
            <a:srgbClr val="FF8FBC"/>
          </a:solidFill>
          <a:ln w="9525">
            <a:solidFill>
              <a:schemeClr val="tx1"/>
            </a:solidFill>
            <a:miter lim="800000"/>
            <a:headEnd/>
            <a:tailEnd/>
          </a:ln>
        </p:spPr>
        <p:txBody>
          <a:bodyPr wrap="none" anchor="ctr"/>
          <a:lstStyle/>
          <a:p>
            <a:endParaRPr lang="fr-FR" sz="1400"/>
          </a:p>
        </p:txBody>
      </p:sp>
      <p:pic>
        <p:nvPicPr>
          <p:cNvPr id="75" name="Picture 68"/>
          <p:cNvPicPr>
            <a:picLocks noChangeAspect="1" noChangeArrowheads="1"/>
          </p:cNvPicPr>
          <p:nvPr/>
        </p:nvPicPr>
        <p:blipFill rotWithShape="1">
          <a:blip r:embed="rId4">
            <a:extLst>
              <a:ext uri="{28A0092B-C50C-407E-A947-70E740481C1C}">
                <a14:useLocalDpi xmlns:a14="http://schemas.microsoft.com/office/drawing/2010/main" val="0"/>
              </a:ext>
            </a:extLst>
          </a:blip>
          <a:srcRect l="33125" t="22484" r="47647" b="29516"/>
          <a:stretch/>
        </p:blipFill>
        <p:spPr bwMode="auto">
          <a:xfrm>
            <a:off x="5509794" y="4469148"/>
            <a:ext cx="534161" cy="749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76" name="Groupe 57"/>
          <p:cNvGrpSpPr>
            <a:grpSpLocks/>
          </p:cNvGrpSpPr>
          <p:nvPr/>
        </p:nvGrpSpPr>
        <p:grpSpPr bwMode="auto">
          <a:xfrm>
            <a:off x="3589241" y="2987896"/>
            <a:ext cx="1728788" cy="717550"/>
            <a:chOff x="3451225" y="2971800"/>
            <a:chExt cx="1728788" cy="717550"/>
          </a:xfrm>
        </p:grpSpPr>
        <p:sp>
          <p:nvSpPr>
            <p:cNvPr id="77" name="Rectangle 27"/>
            <p:cNvSpPr>
              <a:spLocks noChangeArrowheads="1"/>
            </p:cNvSpPr>
            <p:nvPr/>
          </p:nvSpPr>
          <p:spPr bwMode="auto">
            <a:xfrm>
              <a:off x="3492500" y="2971800"/>
              <a:ext cx="1687513" cy="695325"/>
            </a:xfrm>
            <a:prstGeom prst="rect">
              <a:avLst/>
            </a:prstGeom>
            <a:solidFill>
              <a:srgbClr val="CC6600"/>
            </a:solidFill>
            <a:ln w="9525">
              <a:solidFill>
                <a:schemeClr val="tx1"/>
              </a:solidFill>
              <a:miter lim="800000"/>
              <a:headEnd/>
              <a:tailEnd/>
            </a:ln>
          </p:spPr>
          <p:txBody>
            <a:bodyPr wrap="none" anchor="ctr"/>
            <a:lstStyle/>
            <a:p>
              <a:endParaRPr lang="fr-FR" sz="1400"/>
            </a:p>
          </p:txBody>
        </p:sp>
        <p:sp>
          <p:nvSpPr>
            <p:cNvPr id="78" name="Text Box 28"/>
            <p:cNvSpPr txBox="1">
              <a:spLocks noChangeArrowheads="1"/>
            </p:cNvSpPr>
            <p:nvPr/>
          </p:nvSpPr>
          <p:spPr bwMode="auto">
            <a:xfrm>
              <a:off x="3451225" y="3006725"/>
              <a:ext cx="1719263" cy="19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60000"/>
                </a:lnSpc>
                <a:spcBef>
                  <a:spcPct val="50000"/>
                </a:spcBef>
              </a:pPr>
              <a:r>
                <a:rPr lang="fr-FR" sz="1000" b="1" dirty="0">
                  <a:latin typeface="Arial" charset="0"/>
                </a:rPr>
                <a:t>Modèle</a:t>
              </a:r>
              <a:r>
                <a:rPr lang="fr-FR" sz="1000" dirty="0">
                  <a:latin typeface="Arial" charset="0"/>
                </a:rPr>
                <a:t> </a:t>
              </a:r>
              <a:r>
                <a:rPr lang="fr-FR" sz="1000" b="1" dirty="0">
                  <a:latin typeface="Arial" charset="0"/>
                </a:rPr>
                <a:t>de </a:t>
              </a:r>
              <a:r>
                <a:rPr lang="fr-FR" sz="1000" b="1" dirty="0" smtClean="0">
                  <a:latin typeface="Arial" charset="0"/>
                </a:rPr>
                <a:t>connaissance</a:t>
              </a:r>
              <a:endParaRPr lang="fr-FR" sz="1000" dirty="0">
                <a:latin typeface="Arial" charset="0"/>
              </a:endParaRPr>
            </a:p>
          </p:txBody>
        </p:sp>
        <p:grpSp>
          <p:nvGrpSpPr>
            <p:cNvPr id="79" name="Group 70"/>
            <p:cNvGrpSpPr>
              <a:grpSpLocks/>
            </p:cNvGrpSpPr>
            <p:nvPr/>
          </p:nvGrpSpPr>
          <p:grpSpPr bwMode="auto">
            <a:xfrm>
              <a:off x="3784600" y="3165475"/>
              <a:ext cx="1127125" cy="523875"/>
              <a:chOff x="2554" y="2611"/>
              <a:chExt cx="710" cy="330"/>
            </a:xfrm>
          </p:grpSpPr>
          <p:sp>
            <p:nvSpPr>
              <p:cNvPr id="80" name="Text Box 45"/>
              <p:cNvSpPr txBox="1">
                <a:spLocks noChangeArrowheads="1"/>
              </p:cNvSpPr>
              <p:nvPr/>
            </p:nvSpPr>
            <p:spPr bwMode="auto">
              <a:xfrm>
                <a:off x="2554" y="2611"/>
                <a:ext cx="71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1400" dirty="0"/>
                  <a:t>Loi de Hooke</a:t>
                </a:r>
              </a:p>
              <a:p>
                <a:pPr eaLnBrk="1" hangingPunct="1"/>
                <a:endParaRPr lang="fr-FR" sz="1400" dirty="0"/>
              </a:p>
            </p:txBody>
          </p:sp>
          <p:graphicFrame>
            <p:nvGraphicFramePr>
              <p:cNvPr id="81" name="Object 3"/>
              <p:cNvGraphicFramePr>
                <a:graphicFrameLocks noChangeAspect="1"/>
              </p:cNvGraphicFramePr>
              <p:nvPr/>
            </p:nvGraphicFramePr>
            <p:xfrm>
              <a:off x="2744" y="2784"/>
              <a:ext cx="328" cy="128"/>
            </p:xfrm>
            <a:graphic>
              <a:graphicData uri="http://schemas.openxmlformats.org/presentationml/2006/ole">
                <mc:AlternateContent xmlns:mc="http://schemas.openxmlformats.org/markup-compatibility/2006">
                  <mc:Choice xmlns:v="urn:schemas-microsoft-com:vml" Requires="v">
                    <p:oleObj spid="_x0000_s22627" name="Equation" r:id="rId5" imgW="520560" imgH="203040" progId="Equation.DSMT4">
                      <p:embed/>
                    </p:oleObj>
                  </mc:Choice>
                  <mc:Fallback>
                    <p:oleObj name="Equation" r:id="rId5" imgW="52056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4" y="2784"/>
                            <a:ext cx="328"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pic>
        <p:nvPicPr>
          <p:cNvPr id="82" name="Picture 4" descr="cord"/>
          <p:cNvPicPr>
            <a:picLocks noChangeAspect="1" noChangeArrowheads="1"/>
          </p:cNvPicPr>
          <p:nvPr/>
        </p:nvPicPr>
        <p:blipFill>
          <a:blip r:embed="rId7">
            <a:lum bright="12000" contrast="12000"/>
            <a:extLst>
              <a:ext uri="{28A0092B-C50C-407E-A947-70E740481C1C}">
                <a14:useLocalDpi xmlns:a14="http://schemas.microsoft.com/office/drawing/2010/main" val="0"/>
              </a:ext>
            </a:extLst>
          </a:blip>
          <a:srcRect l="14272" r="4396" b="32439"/>
          <a:stretch>
            <a:fillRect/>
          </a:stretch>
        </p:blipFill>
        <p:spPr bwMode="auto">
          <a:xfrm>
            <a:off x="1303088" y="987789"/>
            <a:ext cx="216058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e 4"/>
          <p:cNvGrpSpPr/>
          <p:nvPr/>
        </p:nvGrpSpPr>
        <p:grpSpPr>
          <a:xfrm>
            <a:off x="5524083" y="2952903"/>
            <a:ext cx="534161" cy="749370"/>
            <a:chOff x="5161791" y="3169709"/>
            <a:chExt cx="534161" cy="749370"/>
          </a:xfrm>
        </p:grpSpPr>
        <p:pic>
          <p:nvPicPr>
            <p:cNvPr id="99" name="Picture 68"/>
            <p:cNvPicPr>
              <a:picLocks noChangeAspect="1" noChangeArrowheads="1"/>
            </p:cNvPicPr>
            <p:nvPr/>
          </p:nvPicPr>
          <p:blipFill rotWithShape="1">
            <a:blip r:embed="rId4">
              <a:extLst>
                <a:ext uri="{28A0092B-C50C-407E-A947-70E740481C1C}">
                  <a14:useLocalDpi xmlns:a14="http://schemas.microsoft.com/office/drawing/2010/main" val="0"/>
                </a:ext>
              </a:extLst>
            </a:blip>
            <a:srcRect l="33125" t="22484" r="47647" b="29516"/>
            <a:stretch/>
          </p:blipFill>
          <p:spPr bwMode="auto">
            <a:xfrm>
              <a:off x="5161791" y="3169709"/>
              <a:ext cx="534161" cy="749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Cylindre 3"/>
            <p:cNvSpPr/>
            <p:nvPr/>
          </p:nvSpPr>
          <p:spPr bwMode="auto">
            <a:xfrm>
              <a:off x="5315493" y="3179567"/>
              <a:ext cx="266700" cy="739512"/>
            </a:xfrm>
            <a:prstGeom prst="can">
              <a:avLst/>
            </a:prstGeom>
            <a:solidFill>
              <a:srgbClr val="92D05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3600" b="0" i="0" u="none" strike="noStrike" cap="none" normalizeH="0" baseline="0" smtClean="0">
                <a:ln>
                  <a:noFill/>
                </a:ln>
                <a:solidFill>
                  <a:schemeClr val="tx1"/>
                </a:solidFill>
                <a:effectLst/>
                <a:latin typeface="Times New Roman" pitchFamily="18" charset="0"/>
              </a:endParaRPr>
            </a:p>
          </p:txBody>
        </p:sp>
      </p:grpSp>
      <p:pic>
        <p:nvPicPr>
          <p:cNvPr id="22538" name="Picture 10" descr="http://www2.mat.ensmp.fr/Competences/images/cluster_image0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34041" y="4576827"/>
            <a:ext cx="906098" cy="648041"/>
          </a:xfrm>
          <a:prstGeom prst="rect">
            <a:avLst/>
          </a:prstGeom>
          <a:noFill/>
          <a:extLst>
            <a:ext uri="{909E8E84-426E-40DD-AFC4-6F175D3DCCD1}">
              <a14:hiddenFill xmlns:a14="http://schemas.microsoft.com/office/drawing/2010/main">
                <a:solidFill>
                  <a:srgbClr val="FFFFFF"/>
                </a:solidFill>
              </a14:hiddenFill>
            </a:ext>
          </a:extLst>
        </p:spPr>
      </p:pic>
      <p:sp>
        <p:nvSpPr>
          <p:cNvPr id="100" name="Rectangle 55"/>
          <p:cNvSpPr>
            <a:spLocks noChangeArrowheads="1"/>
          </p:cNvSpPr>
          <p:nvPr/>
        </p:nvSpPr>
        <p:spPr bwMode="auto">
          <a:xfrm>
            <a:off x="6347878" y="2795808"/>
            <a:ext cx="1091125" cy="955675"/>
          </a:xfrm>
          <a:prstGeom prst="rect">
            <a:avLst/>
          </a:prstGeom>
          <a:solidFill>
            <a:srgbClr val="FF8FBC"/>
          </a:solidFill>
          <a:ln w="9525">
            <a:solidFill>
              <a:schemeClr val="tx1"/>
            </a:solidFill>
            <a:miter lim="800000"/>
            <a:headEnd/>
            <a:tailEnd/>
          </a:ln>
        </p:spPr>
        <p:txBody>
          <a:bodyPr wrap="none" anchor="ctr"/>
          <a:lstStyle/>
          <a:p>
            <a:endParaRPr lang="fr-FR" sz="1400" dirty="0"/>
          </a:p>
        </p:txBody>
      </p:sp>
      <p:pic>
        <p:nvPicPr>
          <p:cNvPr id="22536" name="Picture 8" descr="http://av.mathsphys.voila.net/tableau_craie.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37581" y="3078360"/>
            <a:ext cx="906098" cy="648041"/>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6312592" y="2682725"/>
            <a:ext cx="1192955" cy="461665"/>
          </a:xfrm>
          <a:prstGeom prst="rect">
            <a:avLst/>
          </a:prstGeom>
          <a:noFill/>
        </p:spPr>
        <p:txBody>
          <a:bodyPr wrap="none" rtlCol="0">
            <a:spAutoFit/>
          </a:bodyPr>
          <a:lstStyle/>
          <a:p>
            <a:r>
              <a:rPr lang="fr-FR" sz="2400" b="1" dirty="0" smtClean="0">
                <a:solidFill>
                  <a:srgbClr val="0000FF"/>
                </a:solidFill>
                <a:effectLst>
                  <a:outerShdw blurRad="38100" dist="38100" dir="2700000" algn="tl">
                    <a:srgbClr val="000000">
                      <a:alpha val="43137"/>
                    </a:srgbClr>
                  </a:outerShdw>
                </a:effectLst>
              </a:rPr>
              <a:t>Solveur</a:t>
            </a:r>
            <a:endParaRPr lang="fr-FR" sz="2400" b="1" dirty="0">
              <a:solidFill>
                <a:srgbClr val="0000FF"/>
              </a:solidFill>
              <a:effectLst>
                <a:outerShdw blurRad="38100" dist="38100" dir="2700000" algn="tl">
                  <a:srgbClr val="000000">
                    <a:alpha val="43137"/>
                  </a:srgbClr>
                </a:outerShdw>
              </a:effectLst>
            </a:endParaRPr>
          </a:p>
        </p:txBody>
      </p:sp>
      <p:sp>
        <p:nvSpPr>
          <p:cNvPr id="101" name="ZoneTexte 100"/>
          <p:cNvSpPr txBox="1"/>
          <p:nvPr/>
        </p:nvSpPr>
        <p:spPr>
          <a:xfrm>
            <a:off x="6320009" y="4183544"/>
            <a:ext cx="1192955" cy="461665"/>
          </a:xfrm>
          <a:prstGeom prst="rect">
            <a:avLst/>
          </a:prstGeom>
          <a:noFill/>
        </p:spPr>
        <p:txBody>
          <a:bodyPr wrap="none" rtlCol="0">
            <a:spAutoFit/>
          </a:bodyPr>
          <a:lstStyle/>
          <a:p>
            <a:r>
              <a:rPr lang="fr-FR" sz="2400" b="1" dirty="0" smtClean="0">
                <a:solidFill>
                  <a:srgbClr val="0000FF"/>
                </a:solidFill>
                <a:effectLst>
                  <a:outerShdw blurRad="38100" dist="38100" dir="2700000" algn="tl">
                    <a:srgbClr val="000000">
                      <a:alpha val="43137"/>
                    </a:srgbClr>
                  </a:outerShdw>
                </a:effectLst>
              </a:rPr>
              <a:t>Solveur</a:t>
            </a:r>
            <a:endParaRPr lang="fr-FR" sz="2400" b="1" dirty="0">
              <a:solidFill>
                <a:srgbClr val="0000FF"/>
              </a:solidFill>
              <a:effectLst>
                <a:outerShdw blurRad="38100" dist="38100" dir="2700000" algn="tl">
                  <a:srgbClr val="000000">
                    <a:alpha val="43137"/>
                  </a:srgbClr>
                </a:outerShdw>
              </a:effectLst>
            </a:endParaRPr>
          </a:p>
        </p:txBody>
      </p:sp>
      <p:grpSp>
        <p:nvGrpSpPr>
          <p:cNvPr id="11" name="Groupe 10"/>
          <p:cNvGrpSpPr/>
          <p:nvPr/>
        </p:nvGrpSpPr>
        <p:grpSpPr>
          <a:xfrm>
            <a:off x="1303088" y="1446577"/>
            <a:ext cx="7488237" cy="569357"/>
            <a:chOff x="1303088" y="1446577"/>
            <a:chExt cx="7488237" cy="569357"/>
          </a:xfrm>
        </p:grpSpPr>
        <p:grpSp>
          <p:nvGrpSpPr>
            <p:cNvPr id="83" name="Groupe 70"/>
            <p:cNvGrpSpPr>
              <a:grpSpLocks/>
            </p:cNvGrpSpPr>
            <p:nvPr/>
          </p:nvGrpSpPr>
          <p:grpSpPr bwMode="auto">
            <a:xfrm>
              <a:off x="1303088" y="1446577"/>
              <a:ext cx="7488237" cy="569357"/>
              <a:chOff x="1547813" y="1274763"/>
              <a:chExt cx="7488237" cy="569357"/>
            </a:xfrm>
          </p:grpSpPr>
          <p:sp>
            <p:nvSpPr>
              <p:cNvPr id="84" name="Text Box 113"/>
              <p:cNvSpPr txBox="1">
                <a:spLocks noChangeArrowheads="1"/>
              </p:cNvSpPr>
              <p:nvPr/>
            </p:nvSpPr>
            <p:spPr bwMode="auto">
              <a:xfrm>
                <a:off x="1547813" y="1474788"/>
                <a:ext cx="74882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r" eaLnBrk="1" hangingPunct="1"/>
                <a:r>
                  <a:rPr lang="fr-FR" sz="1800"/>
                  <a:t>Déformation de la pince avec une tension de 300N</a:t>
                </a:r>
              </a:p>
            </p:txBody>
          </p:sp>
          <p:sp>
            <p:nvSpPr>
              <p:cNvPr id="85" name="Forme libre 84"/>
              <p:cNvSpPr/>
              <p:nvPr/>
            </p:nvSpPr>
            <p:spPr>
              <a:xfrm>
                <a:off x="2424113" y="1274763"/>
                <a:ext cx="6515100" cy="512762"/>
              </a:xfrm>
              <a:custGeom>
                <a:avLst/>
                <a:gdLst>
                  <a:gd name="connsiteX0" fmla="*/ 6513816 w 6513816"/>
                  <a:gd name="connsiteY0" fmla="*/ 513707 h 513707"/>
                  <a:gd name="connsiteX1" fmla="*/ 1787703 w 6513816"/>
                  <a:gd name="connsiteY1" fmla="*/ 513707 h 513707"/>
                  <a:gd name="connsiteX2" fmla="*/ 0 w 6513816"/>
                  <a:gd name="connsiteY2" fmla="*/ 0 h 513707"/>
                </a:gdLst>
                <a:ahLst/>
                <a:cxnLst>
                  <a:cxn ang="0">
                    <a:pos x="connsiteX0" y="connsiteY0"/>
                  </a:cxn>
                  <a:cxn ang="0">
                    <a:pos x="connsiteX1" y="connsiteY1"/>
                  </a:cxn>
                  <a:cxn ang="0">
                    <a:pos x="connsiteX2" y="connsiteY2"/>
                  </a:cxn>
                </a:cxnLst>
                <a:rect l="l" t="t" r="r" b="b"/>
                <a:pathLst>
                  <a:path w="6513816" h="513707">
                    <a:moveTo>
                      <a:pt x="6513816" y="513707"/>
                    </a:moveTo>
                    <a:lnTo>
                      <a:pt x="1787703" y="513707"/>
                    </a:lnTo>
                    <a:lnTo>
                      <a:pt x="0" y="0"/>
                    </a:lnTo>
                  </a:path>
                </a:pathLst>
              </a:cu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sz="1800"/>
              </a:p>
            </p:txBody>
          </p:sp>
        </p:grpSp>
        <p:cxnSp>
          <p:nvCxnSpPr>
            <p:cNvPr id="8" name="Connecteur droit avec flèche 7"/>
            <p:cNvCxnSpPr>
              <a:endCxn id="85" idx="2"/>
            </p:cNvCxnSpPr>
            <p:nvPr/>
          </p:nvCxnSpPr>
          <p:spPr bwMode="auto">
            <a:xfrm flipH="1" flipV="1">
              <a:off x="2179388" y="1446577"/>
              <a:ext cx="1287463" cy="365642"/>
            </a:xfrm>
            <a:prstGeom prst="straightConnector1">
              <a:avLst/>
            </a:prstGeom>
            <a:solidFill>
              <a:schemeClr val="accent1"/>
            </a:solidFill>
            <a:ln w="28575" cap="flat" cmpd="sng" algn="ctr">
              <a:solidFill>
                <a:schemeClr val="bg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1119984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1496"/>
                                        </p:tgtEl>
                                        <p:attrNameLst>
                                          <p:attrName>style.visibility</p:attrName>
                                        </p:attrNameLst>
                                      </p:cBhvr>
                                      <p:to>
                                        <p:strVal val="visible"/>
                                      </p:to>
                                    </p:set>
                                    <p:animEffect transition="in" filter="wipe(left)">
                                      <p:cBhvr>
                                        <p:cTn id="13" dur="500"/>
                                        <p:tgtEl>
                                          <p:spTgt spid="191496"/>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82"/>
                                        </p:tgtEl>
                                        <p:attrNameLst>
                                          <p:attrName>style.visibility</p:attrName>
                                        </p:attrNameLst>
                                      </p:cBhvr>
                                      <p:to>
                                        <p:strVal val="visible"/>
                                      </p:to>
                                    </p:set>
                                    <p:animEffect transition="in" filter="randombar(horizontal)">
                                      <p:cBhvr>
                                        <p:cTn id="18" dur="500"/>
                                        <p:tgtEl>
                                          <p:spTgt spid="82"/>
                                        </p:tgtEl>
                                      </p:cBhvr>
                                    </p:animEffect>
                                  </p:childTnLst>
                                </p:cTn>
                              </p:par>
                            </p:childTnLst>
                          </p:cTn>
                        </p:par>
                        <p:par>
                          <p:cTn id="19" fill="hold">
                            <p:stCondLst>
                              <p:cond delay="500"/>
                            </p:stCondLst>
                            <p:childTnLst>
                              <p:par>
                                <p:cTn id="20" presetID="22" presetClass="entr" presetSubtype="2"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left)">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76"/>
                                        </p:tgtEl>
                                        <p:attrNameLst>
                                          <p:attrName>style.visibility</p:attrName>
                                        </p:attrNameLst>
                                      </p:cBhvr>
                                      <p:to>
                                        <p:strVal val="visible"/>
                                      </p:to>
                                    </p:set>
                                    <p:anim calcmode="lin" valueType="num">
                                      <p:cBhvr>
                                        <p:cTn id="38" dur="1000" fill="hold"/>
                                        <p:tgtEl>
                                          <p:spTgt spid="76"/>
                                        </p:tgtEl>
                                        <p:attrNameLst>
                                          <p:attrName>ppt_w</p:attrName>
                                        </p:attrNameLst>
                                      </p:cBhvr>
                                      <p:tavLst>
                                        <p:tav tm="0">
                                          <p:val>
                                            <p:fltVal val="0"/>
                                          </p:val>
                                        </p:tav>
                                        <p:tav tm="100000">
                                          <p:val>
                                            <p:strVal val="#ppt_w"/>
                                          </p:val>
                                        </p:tav>
                                      </p:tavLst>
                                    </p:anim>
                                    <p:anim calcmode="lin" valueType="num">
                                      <p:cBhvr>
                                        <p:cTn id="39" dur="1000" fill="hold"/>
                                        <p:tgtEl>
                                          <p:spTgt spid="76"/>
                                        </p:tgtEl>
                                        <p:attrNameLst>
                                          <p:attrName>ppt_h</p:attrName>
                                        </p:attrNameLst>
                                      </p:cBhvr>
                                      <p:tavLst>
                                        <p:tav tm="0">
                                          <p:val>
                                            <p:fltVal val="0"/>
                                          </p:val>
                                        </p:tav>
                                        <p:tav tm="100000">
                                          <p:val>
                                            <p:strVal val="#ppt_h"/>
                                          </p:val>
                                        </p:tav>
                                      </p:tavLst>
                                    </p:anim>
                                    <p:anim calcmode="lin" valueType="num">
                                      <p:cBhvr>
                                        <p:cTn id="40" dur="1000" fill="hold"/>
                                        <p:tgtEl>
                                          <p:spTgt spid="76"/>
                                        </p:tgtEl>
                                        <p:attrNameLst>
                                          <p:attrName>style.rotation</p:attrName>
                                        </p:attrNameLst>
                                      </p:cBhvr>
                                      <p:tavLst>
                                        <p:tav tm="0">
                                          <p:val>
                                            <p:fltVal val="90"/>
                                          </p:val>
                                        </p:tav>
                                        <p:tav tm="100000">
                                          <p:val>
                                            <p:fltVal val="0"/>
                                          </p:val>
                                        </p:tav>
                                      </p:tavLst>
                                    </p:anim>
                                    <p:animEffect transition="in" filter="fade">
                                      <p:cBhvr>
                                        <p:cTn id="41" dur="1000"/>
                                        <p:tgtEl>
                                          <p:spTgt spid="76"/>
                                        </p:tgtEl>
                                      </p:cBhvr>
                                    </p:animEffect>
                                  </p:childTnLst>
                                </p:cTn>
                              </p:par>
                            </p:childTnLst>
                          </p:cTn>
                        </p:par>
                        <p:par>
                          <p:cTn id="42" fill="hold">
                            <p:stCondLst>
                              <p:cond delay="1000"/>
                            </p:stCondLst>
                            <p:childTnLst>
                              <p:par>
                                <p:cTn id="43" presetID="31" presetClass="entr" presetSubtype="0" fill="hold" nodeType="afterEffect">
                                  <p:stCondLst>
                                    <p:cond delay="0"/>
                                  </p:stCondLst>
                                  <p:childTnLst>
                                    <p:set>
                                      <p:cBhvr>
                                        <p:cTn id="44" dur="1" fill="hold">
                                          <p:stCondLst>
                                            <p:cond delay="0"/>
                                          </p:stCondLst>
                                        </p:cTn>
                                        <p:tgtEl>
                                          <p:spTgt spid="68"/>
                                        </p:tgtEl>
                                        <p:attrNameLst>
                                          <p:attrName>style.visibility</p:attrName>
                                        </p:attrNameLst>
                                      </p:cBhvr>
                                      <p:to>
                                        <p:strVal val="visible"/>
                                      </p:to>
                                    </p:set>
                                    <p:anim calcmode="lin" valueType="num">
                                      <p:cBhvr>
                                        <p:cTn id="45" dur="1000" fill="hold"/>
                                        <p:tgtEl>
                                          <p:spTgt spid="68"/>
                                        </p:tgtEl>
                                        <p:attrNameLst>
                                          <p:attrName>ppt_w</p:attrName>
                                        </p:attrNameLst>
                                      </p:cBhvr>
                                      <p:tavLst>
                                        <p:tav tm="0">
                                          <p:val>
                                            <p:fltVal val="0"/>
                                          </p:val>
                                        </p:tav>
                                        <p:tav tm="100000">
                                          <p:val>
                                            <p:strVal val="#ppt_w"/>
                                          </p:val>
                                        </p:tav>
                                      </p:tavLst>
                                    </p:anim>
                                    <p:anim calcmode="lin" valueType="num">
                                      <p:cBhvr>
                                        <p:cTn id="46" dur="1000" fill="hold"/>
                                        <p:tgtEl>
                                          <p:spTgt spid="68"/>
                                        </p:tgtEl>
                                        <p:attrNameLst>
                                          <p:attrName>ppt_h</p:attrName>
                                        </p:attrNameLst>
                                      </p:cBhvr>
                                      <p:tavLst>
                                        <p:tav tm="0">
                                          <p:val>
                                            <p:fltVal val="0"/>
                                          </p:val>
                                        </p:tav>
                                        <p:tav tm="100000">
                                          <p:val>
                                            <p:strVal val="#ppt_h"/>
                                          </p:val>
                                        </p:tav>
                                      </p:tavLst>
                                    </p:anim>
                                    <p:anim calcmode="lin" valueType="num">
                                      <p:cBhvr>
                                        <p:cTn id="47" dur="1000" fill="hold"/>
                                        <p:tgtEl>
                                          <p:spTgt spid="68"/>
                                        </p:tgtEl>
                                        <p:attrNameLst>
                                          <p:attrName>style.rotation</p:attrName>
                                        </p:attrNameLst>
                                      </p:cBhvr>
                                      <p:tavLst>
                                        <p:tav tm="0">
                                          <p:val>
                                            <p:fltVal val="90"/>
                                          </p:val>
                                        </p:tav>
                                        <p:tav tm="100000">
                                          <p:val>
                                            <p:fltVal val="0"/>
                                          </p:val>
                                        </p:tav>
                                      </p:tavLst>
                                    </p:anim>
                                    <p:animEffect transition="in" filter="fade">
                                      <p:cBhvr>
                                        <p:cTn id="48" dur="1000"/>
                                        <p:tgtEl>
                                          <p:spTgt spid="68"/>
                                        </p:tgtEl>
                                      </p:cBhvr>
                                    </p:animEffect>
                                  </p:childTnLst>
                                </p:cTn>
                              </p:par>
                            </p:childTnLst>
                          </p:cTn>
                        </p:par>
                        <p:par>
                          <p:cTn id="49" fill="hold">
                            <p:stCondLst>
                              <p:cond delay="2000"/>
                            </p:stCondLst>
                            <p:childTnLst>
                              <p:par>
                                <p:cTn id="50" presetID="22" presetClass="entr" presetSubtype="8" fill="hold" nodeType="after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500"/>
                                        <p:tgtEl>
                                          <p:spTgt spid="26"/>
                                        </p:tgtEl>
                                      </p:cBhvr>
                                    </p:animEffect>
                                  </p:childTnLst>
                                </p:cTn>
                              </p:par>
                            </p:childTnLst>
                          </p:cTn>
                        </p:par>
                        <p:par>
                          <p:cTn id="53" fill="hold">
                            <p:stCondLst>
                              <p:cond delay="2500"/>
                            </p:stCondLst>
                            <p:childTnLst>
                              <p:par>
                                <p:cTn id="54" presetID="22" presetClass="entr" presetSubtype="8" fill="hold" nodeType="after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wipe(left)">
                                      <p:cBhvr>
                                        <p:cTn id="56" dur="500"/>
                                        <p:tgtEl>
                                          <p:spTgt spid="51"/>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00"/>
                                        </p:tgtEl>
                                        <p:attrNameLst>
                                          <p:attrName>style.visibility</p:attrName>
                                        </p:attrNameLst>
                                      </p:cBhvr>
                                      <p:to>
                                        <p:strVal val="visible"/>
                                      </p:to>
                                    </p:set>
                                    <p:animEffect transition="in" filter="fade">
                                      <p:cBhvr>
                                        <p:cTn id="61" dur="1000"/>
                                        <p:tgtEl>
                                          <p:spTgt spid="100"/>
                                        </p:tgtEl>
                                      </p:cBhvr>
                                    </p:animEffect>
                                    <p:anim calcmode="lin" valueType="num">
                                      <p:cBhvr>
                                        <p:cTn id="62" dur="1000" fill="hold"/>
                                        <p:tgtEl>
                                          <p:spTgt spid="100"/>
                                        </p:tgtEl>
                                        <p:attrNameLst>
                                          <p:attrName>ppt_x</p:attrName>
                                        </p:attrNameLst>
                                      </p:cBhvr>
                                      <p:tavLst>
                                        <p:tav tm="0">
                                          <p:val>
                                            <p:strVal val="#ppt_x"/>
                                          </p:val>
                                        </p:tav>
                                        <p:tav tm="100000">
                                          <p:val>
                                            <p:strVal val="#ppt_x"/>
                                          </p:val>
                                        </p:tav>
                                      </p:tavLst>
                                    </p:anim>
                                    <p:anim calcmode="lin" valueType="num">
                                      <p:cBhvr>
                                        <p:cTn id="63" dur="1000" fill="hold"/>
                                        <p:tgtEl>
                                          <p:spTgt spid="10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fade">
                                      <p:cBhvr>
                                        <p:cTn id="66" dur="1000"/>
                                        <p:tgtEl>
                                          <p:spTgt spid="6"/>
                                        </p:tgtEl>
                                      </p:cBhvr>
                                    </p:animEffect>
                                    <p:anim calcmode="lin" valueType="num">
                                      <p:cBhvr>
                                        <p:cTn id="67" dur="1000" fill="hold"/>
                                        <p:tgtEl>
                                          <p:spTgt spid="6"/>
                                        </p:tgtEl>
                                        <p:attrNameLst>
                                          <p:attrName>ppt_x</p:attrName>
                                        </p:attrNameLst>
                                      </p:cBhvr>
                                      <p:tavLst>
                                        <p:tav tm="0">
                                          <p:val>
                                            <p:strVal val="#ppt_x"/>
                                          </p:val>
                                        </p:tav>
                                        <p:tav tm="100000">
                                          <p:val>
                                            <p:strVal val="#ppt_x"/>
                                          </p:val>
                                        </p:tav>
                                      </p:tavLst>
                                    </p:anim>
                                    <p:anim calcmode="lin" valueType="num">
                                      <p:cBhvr>
                                        <p:cTn id="68" dur="1000" fill="hold"/>
                                        <p:tgtEl>
                                          <p:spTgt spid="6"/>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1000"/>
                                        <p:tgtEl>
                                          <p:spTgt spid="74"/>
                                        </p:tgtEl>
                                      </p:cBhvr>
                                    </p:animEffect>
                                    <p:anim calcmode="lin" valueType="num">
                                      <p:cBhvr>
                                        <p:cTn id="72" dur="1000" fill="hold"/>
                                        <p:tgtEl>
                                          <p:spTgt spid="74"/>
                                        </p:tgtEl>
                                        <p:attrNameLst>
                                          <p:attrName>ppt_x</p:attrName>
                                        </p:attrNameLst>
                                      </p:cBhvr>
                                      <p:tavLst>
                                        <p:tav tm="0">
                                          <p:val>
                                            <p:strVal val="#ppt_x"/>
                                          </p:val>
                                        </p:tav>
                                        <p:tav tm="100000">
                                          <p:val>
                                            <p:strVal val="#ppt_x"/>
                                          </p:val>
                                        </p:tav>
                                      </p:tavLst>
                                    </p:anim>
                                    <p:anim calcmode="lin" valueType="num">
                                      <p:cBhvr>
                                        <p:cTn id="73" dur="1000" fill="hold"/>
                                        <p:tgtEl>
                                          <p:spTgt spid="7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01"/>
                                        </p:tgtEl>
                                        <p:attrNameLst>
                                          <p:attrName>style.visibility</p:attrName>
                                        </p:attrNameLst>
                                      </p:cBhvr>
                                      <p:to>
                                        <p:strVal val="visible"/>
                                      </p:to>
                                    </p:set>
                                    <p:animEffect transition="in" filter="fade">
                                      <p:cBhvr>
                                        <p:cTn id="76" dur="1000"/>
                                        <p:tgtEl>
                                          <p:spTgt spid="101"/>
                                        </p:tgtEl>
                                      </p:cBhvr>
                                    </p:animEffect>
                                    <p:anim calcmode="lin" valueType="num">
                                      <p:cBhvr>
                                        <p:cTn id="77" dur="1000" fill="hold"/>
                                        <p:tgtEl>
                                          <p:spTgt spid="101"/>
                                        </p:tgtEl>
                                        <p:attrNameLst>
                                          <p:attrName>ppt_x</p:attrName>
                                        </p:attrNameLst>
                                      </p:cBhvr>
                                      <p:tavLst>
                                        <p:tav tm="0">
                                          <p:val>
                                            <p:strVal val="#ppt_x"/>
                                          </p:val>
                                        </p:tav>
                                        <p:tav tm="100000">
                                          <p:val>
                                            <p:strVal val="#ppt_x"/>
                                          </p:val>
                                        </p:tav>
                                      </p:tavLst>
                                    </p:anim>
                                    <p:anim calcmode="lin" valueType="num">
                                      <p:cBhvr>
                                        <p:cTn id="78" dur="1000" fill="hold"/>
                                        <p:tgtEl>
                                          <p:spTgt spid="101"/>
                                        </p:tgtEl>
                                        <p:attrNameLst>
                                          <p:attrName>ppt_y</p:attrName>
                                        </p:attrNameLst>
                                      </p:cBhvr>
                                      <p:tavLst>
                                        <p:tav tm="0">
                                          <p:val>
                                            <p:strVal val="#ppt_y+.1"/>
                                          </p:val>
                                        </p:tav>
                                        <p:tav tm="100000">
                                          <p:val>
                                            <p:strVal val="#ppt_y"/>
                                          </p:val>
                                        </p:tav>
                                      </p:tavLst>
                                    </p:anim>
                                  </p:childTnLst>
                                </p:cTn>
                              </p:par>
                            </p:childTnLst>
                          </p:cTn>
                        </p:par>
                        <p:par>
                          <p:cTn id="79" fill="hold">
                            <p:stCondLst>
                              <p:cond delay="1000"/>
                            </p:stCondLst>
                            <p:childTnLst>
                              <p:par>
                                <p:cTn id="80" presetID="21" presetClass="entr" presetSubtype="1" fill="hold" nodeType="afterEffect">
                                  <p:stCondLst>
                                    <p:cond delay="0"/>
                                  </p:stCondLst>
                                  <p:childTnLst>
                                    <p:set>
                                      <p:cBhvr>
                                        <p:cTn id="81" dur="1" fill="hold">
                                          <p:stCondLst>
                                            <p:cond delay="0"/>
                                          </p:stCondLst>
                                        </p:cTn>
                                        <p:tgtEl>
                                          <p:spTgt spid="22536"/>
                                        </p:tgtEl>
                                        <p:attrNameLst>
                                          <p:attrName>style.visibility</p:attrName>
                                        </p:attrNameLst>
                                      </p:cBhvr>
                                      <p:to>
                                        <p:strVal val="visible"/>
                                      </p:to>
                                    </p:set>
                                    <p:animEffect transition="in" filter="wheel(1)">
                                      <p:cBhvr>
                                        <p:cTn id="82" dur="2000"/>
                                        <p:tgtEl>
                                          <p:spTgt spid="22536"/>
                                        </p:tgtEl>
                                      </p:cBhvr>
                                    </p:animEffect>
                                  </p:childTnLst>
                                </p:cTn>
                              </p:par>
                            </p:childTnLst>
                          </p:cTn>
                        </p:par>
                        <p:par>
                          <p:cTn id="83" fill="hold">
                            <p:stCondLst>
                              <p:cond delay="3000"/>
                            </p:stCondLst>
                            <p:childTnLst>
                              <p:par>
                                <p:cTn id="84" presetID="21" presetClass="entr" presetSubtype="1" fill="hold" nodeType="afterEffect">
                                  <p:stCondLst>
                                    <p:cond delay="0"/>
                                  </p:stCondLst>
                                  <p:childTnLst>
                                    <p:set>
                                      <p:cBhvr>
                                        <p:cTn id="85" dur="1" fill="hold">
                                          <p:stCondLst>
                                            <p:cond delay="0"/>
                                          </p:stCondLst>
                                        </p:cTn>
                                        <p:tgtEl>
                                          <p:spTgt spid="22538"/>
                                        </p:tgtEl>
                                        <p:attrNameLst>
                                          <p:attrName>style.visibility</p:attrName>
                                        </p:attrNameLst>
                                      </p:cBhvr>
                                      <p:to>
                                        <p:strVal val="visible"/>
                                      </p:to>
                                    </p:set>
                                    <p:animEffect transition="in" filter="wheel(1)">
                                      <p:cBhvr>
                                        <p:cTn id="86" dur="2000"/>
                                        <p:tgtEl>
                                          <p:spTgt spid="2253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wipe(left)">
                                      <p:cBhvr>
                                        <p:cTn id="91" dur="500"/>
                                        <p:tgtEl>
                                          <p:spTgt spid="47"/>
                                        </p:tgtEl>
                                      </p:cBhvr>
                                    </p:animEffect>
                                  </p:childTnLst>
                                </p:cTn>
                              </p:par>
                            </p:childTnLst>
                          </p:cTn>
                        </p:par>
                        <p:par>
                          <p:cTn id="92" fill="hold">
                            <p:stCondLst>
                              <p:cond delay="500"/>
                            </p:stCondLst>
                            <p:childTnLst>
                              <p:par>
                                <p:cTn id="93" presetID="53" presetClass="entr" presetSubtype="16" fill="hold" nodeType="afterEffect">
                                  <p:stCondLst>
                                    <p:cond delay="0"/>
                                  </p:stCondLst>
                                  <p:childTnLst>
                                    <p:set>
                                      <p:cBhvr>
                                        <p:cTn id="94" dur="1" fill="hold">
                                          <p:stCondLst>
                                            <p:cond delay="0"/>
                                          </p:stCondLst>
                                        </p:cTn>
                                        <p:tgtEl>
                                          <p:spTgt spid="5"/>
                                        </p:tgtEl>
                                        <p:attrNameLst>
                                          <p:attrName>style.visibility</p:attrName>
                                        </p:attrNameLst>
                                      </p:cBhvr>
                                      <p:to>
                                        <p:strVal val="visible"/>
                                      </p:to>
                                    </p:set>
                                    <p:anim calcmode="lin" valueType="num">
                                      <p:cBhvr>
                                        <p:cTn id="95" dur="500" fill="hold"/>
                                        <p:tgtEl>
                                          <p:spTgt spid="5"/>
                                        </p:tgtEl>
                                        <p:attrNameLst>
                                          <p:attrName>ppt_w</p:attrName>
                                        </p:attrNameLst>
                                      </p:cBhvr>
                                      <p:tavLst>
                                        <p:tav tm="0">
                                          <p:val>
                                            <p:fltVal val="0"/>
                                          </p:val>
                                        </p:tav>
                                        <p:tav tm="100000">
                                          <p:val>
                                            <p:strVal val="#ppt_w"/>
                                          </p:val>
                                        </p:tav>
                                      </p:tavLst>
                                    </p:anim>
                                    <p:anim calcmode="lin" valueType="num">
                                      <p:cBhvr>
                                        <p:cTn id="96" dur="500" fill="hold"/>
                                        <p:tgtEl>
                                          <p:spTgt spid="5"/>
                                        </p:tgtEl>
                                        <p:attrNameLst>
                                          <p:attrName>ppt_h</p:attrName>
                                        </p:attrNameLst>
                                      </p:cBhvr>
                                      <p:tavLst>
                                        <p:tav tm="0">
                                          <p:val>
                                            <p:fltVal val="0"/>
                                          </p:val>
                                        </p:tav>
                                        <p:tav tm="100000">
                                          <p:val>
                                            <p:strVal val="#ppt_h"/>
                                          </p:val>
                                        </p:tav>
                                      </p:tavLst>
                                    </p:anim>
                                    <p:animEffect transition="in" filter="fade">
                                      <p:cBhvr>
                                        <p:cTn id="97" dur="500"/>
                                        <p:tgtEl>
                                          <p:spTgt spid="5"/>
                                        </p:tgtEl>
                                      </p:cBhvr>
                                    </p:animEffect>
                                  </p:childTnLst>
                                </p:cTn>
                              </p:par>
                            </p:childTnLst>
                          </p:cTn>
                        </p:par>
                        <p:par>
                          <p:cTn id="98" fill="hold">
                            <p:stCondLst>
                              <p:cond delay="1000"/>
                            </p:stCondLst>
                            <p:childTnLst>
                              <p:par>
                                <p:cTn id="99" presetID="22" presetClass="entr" presetSubtype="8" fill="hold" nodeType="afterEffect">
                                  <p:stCondLst>
                                    <p:cond delay="0"/>
                                  </p:stCondLst>
                                  <p:childTnLst>
                                    <p:set>
                                      <p:cBhvr>
                                        <p:cTn id="100" dur="1" fill="hold">
                                          <p:stCondLst>
                                            <p:cond delay="0"/>
                                          </p:stCondLst>
                                        </p:cTn>
                                        <p:tgtEl>
                                          <p:spTgt spid="64"/>
                                        </p:tgtEl>
                                        <p:attrNameLst>
                                          <p:attrName>style.visibility</p:attrName>
                                        </p:attrNameLst>
                                      </p:cBhvr>
                                      <p:to>
                                        <p:strVal val="visible"/>
                                      </p:to>
                                    </p:set>
                                    <p:animEffect transition="in" filter="wipe(left)">
                                      <p:cBhvr>
                                        <p:cTn id="101" dur="500"/>
                                        <p:tgtEl>
                                          <p:spTgt spid="64"/>
                                        </p:tgtEl>
                                      </p:cBhvr>
                                    </p:animEffect>
                                  </p:childTnLst>
                                </p:cTn>
                              </p:par>
                            </p:childTnLst>
                          </p:cTn>
                        </p:par>
                        <p:par>
                          <p:cTn id="102" fill="hold">
                            <p:stCondLst>
                              <p:cond delay="1500"/>
                            </p:stCondLst>
                            <p:childTnLst>
                              <p:par>
                                <p:cTn id="103" presetID="53" presetClass="entr" presetSubtype="16" fill="hold" nodeType="afterEffect">
                                  <p:stCondLst>
                                    <p:cond delay="0"/>
                                  </p:stCondLst>
                                  <p:childTnLst>
                                    <p:set>
                                      <p:cBhvr>
                                        <p:cTn id="104" dur="1" fill="hold">
                                          <p:stCondLst>
                                            <p:cond delay="0"/>
                                          </p:stCondLst>
                                        </p:cTn>
                                        <p:tgtEl>
                                          <p:spTgt spid="75"/>
                                        </p:tgtEl>
                                        <p:attrNameLst>
                                          <p:attrName>style.visibility</p:attrName>
                                        </p:attrNameLst>
                                      </p:cBhvr>
                                      <p:to>
                                        <p:strVal val="visible"/>
                                      </p:to>
                                    </p:set>
                                    <p:anim calcmode="lin" valueType="num">
                                      <p:cBhvr>
                                        <p:cTn id="105" dur="500" fill="hold"/>
                                        <p:tgtEl>
                                          <p:spTgt spid="75"/>
                                        </p:tgtEl>
                                        <p:attrNameLst>
                                          <p:attrName>ppt_w</p:attrName>
                                        </p:attrNameLst>
                                      </p:cBhvr>
                                      <p:tavLst>
                                        <p:tav tm="0">
                                          <p:val>
                                            <p:fltVal val="0"/>
                                          </p:val>
                                        </p:tav>
                                        <p:tav tm="100000">
                                          <p:val>
                                            <p:strVal val="#ppt_w"/>
                                          </p:val>
                                        </p:tav>
                                      </p:tavLst>
                                    </p:anim>
                                    <p:anim calcmode="lin" valueType="num">
                                      <p:cBhvr>
                                        <p:cTn id="106" dur="500" fill="hold"/>
                                        <p:tgtEl>
                                          <p:spTgt spid="75"/>
                                        </p:tgtEl>
                                        <p:attrNameLst>
                                          <p:attrName>ppt_h</p:attrName>
                                        </p:attrNameLst>
                                      </p:cBhvr>
                                      <p:tavLst>
                                        <p:tav tm="0">
                                          <p:val>
                                            <p:fltVal val="0"/>
                                          </p:val>
                                        </p:tav>
                                        <p:tav tm="100000">
                                          <p:val>
                                            <p:strVal val="#ppt_h"/>
                                          </p:val>
                                        </p:tav>
                                      </p:tavLst>
                                    </p:anim>
                                    <p:animEffect transition="in" filter="fade">
                                      <p:cBhvr>
                                        <p:cTn id="107" dur="500"/>
                                        <p:tgtEl>
                                          <p:spTgt spid="75"/>
                                        </p:tgtEl>
                                      </p:cBhvr>
                                    </p:animEffect>
                                  </p:childTnLst>
                                </p:cTn>
                              </p:par>
                            </p:childTnLst>
                          </p:cTn>
                        </p:par>
                        <p:par>
                          <p:cTn id="108" fill="hold">
                            <p:stCondLst>
                              <p:cond delay="2000"/>
                            </p:stCondLst>
                            <p:childTnLst>
                              <p:par>
                                <p:cTn id="109" presetID="22" presetClass="entr" presetSubtype="8" fill="hold" grpId="0" nodeType="after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wipe(left)">
                                      <p:cBhvr>
                                        <p:cTn id="1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191496" grpId="0" autoUpdateAnimBg="0"/>
      <p:bldP spid="10" grpId="0" animBg="1" autoUpdateAnimBg="0"/>
      <p:bldP spid="24" grpId="0" animBg="1"/>
      <p:bldP spid="25" grpId="0"/>
      <p:bldP spid="74" grpId="0" animBg="1"/>
      <p:bldP spid="100" grpId="0" animBg="1"/>
      <p:bldP spid="6" grpId="0"/>
      <p:bldP spid="10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6245" y="6139247"/>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dirty="0" smtClean="0">
                <a:solidFill>
                  <a:srgbClr val="FF6600"/>
                </a:solidFill>
                <a:latin typeface="Arial" charset="0"/>
                <a:cs typeface="Arial" charset="0"/>
              </a:rPr>
              <a:t>Exemple de simulation</a:t>
            </a:r>
            <a:endParaRPr lang="fr-FR" sz="1100" b="1" dirty="0">
              <a:solidFill>
                <a:srgbClr val="FF6600"/>
              </a:solidFill>
              <a:latin typeface="Arial" charset="0"/>
              <a:cs typeface="Arial" charset="0"/>
            </a:endParaRPr>
          </a:p>
        </p:txBody>
      </p:sp>
      <p:grpSp>
        <p:nvGrpSpPr>
          <p:cNvPr id="52" name="Group 3"/>
          <p:cNvGrpSpPr>
            <a:grpSpLocks/>
          </p:cNvGrpSpPr>
          <p:nvPr/>
        </p:nvGrpSpPr>
        <p:grpSpPr bwMode="auto">
          <a:xfrm>
            <a:off x="1494851" y="1879618"/>
            <a:ext cx="8182979" cy="4236027"/>
            <a:chOff x="1000" y="2152"/>
            <a:chExt cx="4181" cy="1894"/>
          </a:xfrm>
        </p:grpSpPr>
        <p:sp>
          <p:nvSpPr>
            <p:cNvPr id="53" name="Oval 5"/>
            <p:cNvSpPr>
              <a:spLocks noChangeArrowheads="1"/>
            </p:cNvSpPr>
            <p:nvPr/>
          </p:nvSpPr>
          <p:spPr bwMode="auto">
            <a:xfrm>
              <a:off x="1000" y="2152"/>
              <a:ext cx="4181" cy="1894"/>
            </a:xfrm>
            <a:prstGeom prst="ellipse">
              <a:avLst/>
            </a:prstGeom>
            <a:solidFill>
              <a:srgbClr val="FFCC00"/>
            </a:solidFill>
            <a:ln w="12700">
              <a:solidFill>
                <a:schemeClr val="tx1"/>
              </a:solidFill>
              <a:round/>
              <a:headEnd/>
              <a:tailEnd/>
            </a:ln>
          </p:spPr>
          <p:txBody>
            <a:bodyPr wrap="none" anchor="ctr"/>
            <a:lstStyle/>
            <a:p>
              <a:endParaRPr lang="fr-FR"/>
            </a:p>
          </p:txBody>
        </p:sp>
        <p:sp>
          <p:nvSpPr>
            <p:cNvPr id="54" name="Text Box 26"/>
            <p:cNvSpPr txBox="1">
              <a:spLocks noChangeArrowheads="1"/>
            </p:cNvSpPr>
            <p:nvPr/>
          </p:nvSpPr>
          <p:spPr bwMode="auto">
            <a:xfrm>
              <a:off x="2153" y="2187"/>
              <a:ext cx="181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a:latin typeface="Arial" charset="0"/>
                  <a:cs typeface="Arial" charset="0"/>
                </a:rPr>
                <a:t>Domaine de la simulation</a:t>
              </a:r>
            </a:p>
          </p:txBody>
        </p:sp>
      </p:grpSp>
      <p:grpSp>
        <p:nvGrpSpPr>
          <p:cNvPr id="57" name="Groupe 67"/>
          <p:cNvGrpSpPr>
            <a:grpSpLocks/>
          </p:cNvGrpSpPr>
          <p:nvPr/>
        </p:nvGrpSpPr>
        <p:grpSpPr bwMode="auto">
          <a:xfrm>
            <a:off x="2776267" y="2540298"/>
            <a:ext cx="5615257" cy="2928658"/>
            <a:chOff x="2433396" y="3930650"/>
            <a:chExt cx="6650778" cy="2075522"/>
          </a:xfrm>
        </p:grpSpPr>
        <p:sp>
          <p:nvSpPr>
            <p:cNvPr id="58" name="Rectangle 160" descr="Sphères"/>
            <p:cNvSpPr>
              <a:spLocks noChangeArrowheads="1"/>
            </p:cNvSpPr>
            <p:nvPr/>
          </p:nvSpPr>
          <p:spPr bwMode="auto">
            <a:xfrm>
              <a:off x="2433396" y="3930650"/>
              <a:ext cx="6650778" cy="2075522"/>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a:p>
          </p:txBody>
        </p:sp>
        <p:sp>
          <p:nvSpPr>
            <p:cNvPr id="59" name="Text Box 161"/>
            <p:cNvSpPr txBox="1">
              <a:spLocks noChangeArrowheads="1"/>
            </p:cNvSpPr>
            <p:nvPr/>
          </p:nvSpPr>
          <p:spPr bwMode="auto">
            <a:xfrm>
              <a:off x="7032592" y="5811380"/>
              <a:ext cx="2051582" cy="19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r" eaLnBrk="1" hangingPunct="1">
                <a:spcBef>
                  <a:spcPct val="50000"/>
                </a:spcBef>
              </a:pPr>
              <a:r>
                <a:rPr lang="fr-FR" sz="1200" b="1" dirty="0">
                  <a:latin typeface="Calibri" pitchFamily="34" charset="0"/>
                  <a:cs typeface="Times New Roman" pitchFamily="18" charset="0"/>
                </a:rPr>
                <a:t>Domaine de validité</a:t>
              </a:r>
            </a:p>
          </p:txBody>
        </p:sp>
      </p:grpSp>
      <p:grpSp>
        <p:nvGrpSpPr>
          <p:cNvPr id="60" name="Group 14"/>
          <p:cNvGrpSpPr>
            <a:grpSpLocks/>
          </p:cNvGrpSpPr>
          <p:nvPr/>
        </p:nvGrpSpPr>
        <p:grpSpPr bwMode="auto">
          <a:xfrm>
            <a:off x="5308081" y="2711434"/>
            <a:ext cx="2921519" cy="2386039"/>
            <a:chOff x="3244" y="2514"/>
            <a:chExt cx="972" cy="818"/>
          </a:xfrm>
        </p:grpSpPr>
        <p:sp>
          <p:nvSpPr>
            <p:cNvPr id="61" name="Rectangle 168"/>
            <p:cNvSpPr>
              <a:spLocks noChangeArrowheads="1"/>
            </p:cNvSpPr>
            <p:nvPr/>
          </p:nvSpPr>
          <p:spPr bwMode="auto">
            <a:xfrm>
              <a:off x="3244" y="2514"/>
              <a:ext cx="972" cy="818"/>
            </a:xfrm>
            <a:prstGeom prst="rect">
              <a:avLst/>
            </a:prstGeom>
            <a:solidFill>
              <a:srgbClr val="FF8FBC"/>
            </a:solidFill>
            <a:ln w="57150">
              <a:solidFill>
                <a:srgbClr val="0000FF"/>
              </a:solidFill>
              <a:miter lim="800000"/>
              <a:headEnd/>
              <a:tailEnd/>
            </a:ln>
          </p:spPr>
          <p:txBody>
            <a:bodyPr wrap="none" anchor="ctr"/>
            <a:lstStyle/>
            <a:p>
              <a:endParaRPr lang="fr-FR"/>
            </a:p>
          </p:txBody>
        </p:sp>
        <p:sp>
          <p:nvSpPr>
            <p:cNvPr id="62" name="Text Box 169"/>
            <p:cNvSpPr txBox="1">
              <a:spLocks noChangeArrowheads="1"/>
            </p:cNvSpPr>
            <p:nvPr/>
          </p:nvSpPr>
          <p:spPr bwMode="auto">
            <a:xfrm>
              <a:off x="3245" y="2538"/>
              <a:ext cx="97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2000" b="1" dirty="0">
                  <a:effectLst>
                    <a:outerShdw blurRad="38100" dist="38100" dir="2700000" algn="tl">
                      <a:srgbClr val="000000">
                        <a:alpha val="43137"/>
                      </a:srgbClr>
                    </a:outerShdw>
                  </a:effectLst>
                  <a:latin typeface="Arial" charset="0"/>
                  <a:cs typeface="Arial" charset="0"/>
                </a:rPr>
                <a:t>Solveur</a:t>
              </a:r>
            </a:p>
          </p:txBody>
        </p:sp>
      </p:grpSp>
      <p:sp>
        <p:nvSpPr>
          <p:cNvPr id="73" name="Oval 69"/>
          <p:cNvSpPr>
            <a:spLocks noChangeArrowheads="1"/>
          </p:cNvSpPr>
          <p:nvPr/>
        </p:nvSpPr>
        <p:spPr bwMode="auto">
          <a:xfrm>
            <a:off x="5168369" y="2548039"/>
            <a:ext cx="284162" cy="284163"/>
          </a:xfrm>
          <a:prstGeom prst="ellipse">
            <a:avLst/>
          </a:prstGeom>
          <a:solidFill>
            <a:srgbClr val="0000FF"/>
          </a:solidFill>
          <a:ln w="9525">
            <a:solidFill>
              <a:schemeClr val="tx1"/>
            </a:solidFill>
            <a:round/>
            <a:headEnd/>
            <a:tailEnd/>
          </a:ln>
        </p:spPr>
        <p:txBody>
          <a:bodyPr wrap="none" anchor="ctr"/>
          <a:lstStyle/>
          <a:p>
            <a:pPr algn="ctr"/>
            <a:r>
              <a:rPr lang="fr-FR" sz="2000" b="1" dirty="0">
                <a:solidFill>
                  <a:schemeClr val="bg1"/>
                </a:solidFill>
                <a:latin typeface="Arial" charset="0"/>
              </a:rPr>
              <a:t>3</a:t>
            </a:r>
          </a:p>
        </p:txBody>
      </p:sp>
      <p:sp>
        <p:nvSpPr>
          <p:cNvPr id="2" name="ZoneTexte 1"/>
          <p:cNvSpPr txBox="1"/>
          <p:nvPr/>
        </p:nvSpPr>
        <p:spPr>
          <a:xfrm>
            <a:off x="5297395" y="3451977"/>
            <a:ext cx="2865530" cy="1323439"/>
          </a:xfrm>
          <a:prstGeom prst="rect">
            <a:avLst/>
          </a:prstGeom>
          <a:noFill/>
        </p:spPr>
        <p:txBody>
          <a:bodyPr wrap="square" rtlCol="0">
            <a:spAutoFit/>
          </a:bodyPr>
          <a:lstStyle/>
          <a:p>
            <a:pPr algn="ctr"/>
            <a:r>
              <a:rPr lang="fr-FR" sz="2000" dirty="0" smtClean="0"/>
              <a:t>Calcul à la main</a:t>
            </a:r>
          </a:p>
          <a:p>
            <a:pPr algn="ctr"/>
            <a:r>
              <a:rPr lang="fr-FR" sz="2000" dirty="0" smtClean="0"/>
              <a:t>dans le domaine symbolique par transformée de Laplace</a:t>
            </a:r>
            <a:endParaRPr lang="fr-FR" sz="2000" dirty="0"/>
          </a:p>
        </p:txBody>
      </p:sp>
      <p:grpSp>
        <p:nvGrpSpPr>
          <p:cNvPr id="86" name="Group 56"/>
          <p:cNvGrpSpPr>
            <a:grpSpLocks/>
          </p:cNvGrpSpPr>
          <p:nvPr/>
        </p:nvGrpSpPr>
        <p:grpSpPr bwMode="auto">
          <a:xfrm>
            <a:off x="2937848" y="3386911"/>
            <a:ext cx="2168997" cy="1709846"/>
            <a:chOff x="1981" y="2225"/>
            <a:chExt cx="1241" cy="809"/>
          </a:xfrm>
        </p:grpSpPr>
        <p:sp>
          <p:nvSpPr>
            <p:cNvPr id="87" name="Rectangle 248"/>
            <p:cNvSpPr>
              <a:spLocks noChangeArrowheads="1"/>
            </p:cNvSpPr>
            <p:nvPr/>
          </p:nvSpPr>
          <p:spPr bwMode="auto">
            <a:xfrm>
              <a:off x="1981" y="2241"/>
              <a:ext cx="1241" cy="793"/>
            </a:xfrm>
            <a:prstGeom prst="rect">
              <a:avLst/>
            </a:prstGeom>
            <a:solidFill>
              <a:srgbClr val="CC6600"/>
            </a:solidFill>
            <a:ln w="9525">
              <a:solidFill>
                <a:schemeClr val="tx1"/>
              </a:solidFill>
              <a:miter lim="800000"/>
              <a:headEnd/>
              <a:tailEnd/>
            </a:ln>
          </p:spPr>
          <p:txBody>
            <a:bodyPr wrap="none" anchor="ctr"/>
            <a:lstStyle/>
            <a:p>
              <a:endParaRPr lang="fr-FR"/>
            </a:p>
          </p:txBody>
        </p:sp>
        <p:sp>
          <p:nvSpPr>
            <p:cNvPr id="88" name="Text Box 249"/>
            <p:cNvSpPr txBox="1">
              <a:spLocks noChangeArrowheads="1"/>
            </p:cNvSpPr>
            <p:nvPr/>
          </p:nvSpPr>
          <p:spPr bwMode="auto">
            <a:xfrm>
              <a:off x="1981" y="2225"/>
              <a:ext cx="124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b="1" dirty="0">
                  <a:effectLst>
                    <a:outerShdw blurRad="38100" dist="38100" dir="2700000" algn="tl">
                      <a:srgbClr val="000000">
                        <a:alpha val="43137"/>
                      </a:srgbClr>
                    </a:outerShdw>
                  </a:effectLst>
                  <a:latin typeface="Arial" charset="0"/>
                  <a:cs typeface="Arial" charset="0"/>
                </a:rPr>
                <a:t>Modèle de </a:t>
              </a:r>
              <a:r>
                <a:rPr lang="fr-FR" sz="1200" b="1" dirty="0" smtClean="0">
                  <a:effectLst>
                    <a:outerShdw blurRad="38100" dist="38100" dir="2700000" algn="tl">
                      <a:srgbClr val="000000">
                        <a:alpha val="43137"/>
                      </a:srgbClr>
                    </a:outerShdw>
                  </a:effectLst>
                  <a:latin typeface="Arial" charset="0"/>
                  <a:cs typeface="Arial" charset="0"/>
                </a:rPr>
                <a:t>comportement ou de connaissance </a:t>
              </a:r>
              <a:endParaRPr lang="fr-FR" sz="1200" b="1" dirty="0">
                <a:effectLst>
                  <a:outerShdw blurRad="38100" dist="38100" dir="2700000" algn="tl">
                    <a:srgbClr val="000000">
                      <a:alpha val="43137"/>
                    </a:srgbClr>
                  </a:outerShdw>
                </a:effectLst>
                <a:latin typeface="Arial" charset="0"/>
                <a:cs typeface="Arial" charset="0"/>
              </a:endParaRPr>
            </a:p>
          </p:txBody>
        </p:sp>
      </p:grpSp>
      <p:sp>
        <p:nvSpPr>
          <p:cNvPr id="89" name="Text Box 249"/>
          <p:cNvSpPr txBox="1">
            <a:spLocks noChangeArrowheads="1"/>
          </p:cNvSpPr>
          <p:nvPr/>
        </p:nvSpPr>
        <p:spPr bwMode="auto">
          <a:xfrm>
            <a:off x="2864721" y="3742164"/>
            <a:ext cx="235426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b="1" dirty="0" smtClean="0">
                <a:latin typeface="Arial" charset="0"/>
                <a:cs typeface="Arial" charset="0"/>
              </a:rPr>
              <a:t>PFD</a:t>
            </a:r>
          </a:p>
          <a:p>
            <a:pPr algn="ctr" eaLnBrk="1" hangingPunct="1">
              <a:spcBef>
                <a:spcPct val="50000"/>
              </a:spcBef>
            </a:pPr>
            <a:r>
              <a:rPr lang="fr-FR" sz="1200" b="1" dirty="0" smtClean="0">
                <a:latin typeface="Arial" charset="0"/>
                <a:cs typeface="Arial" charset="0"/>
              </a:rPr>
              <a:t>Loi de Lenz</a:t>
            </a:r>
          </a:p>
          <a:p>
            <a:pPr algn="ctr" eaLnBrk="1" hangingPunct="1">
              <a:spcBef>
                <a:spcPct val="50000"/>
              </a:spcBef>
            </a:pPr>
            <a:r>
              <a:rPr lang="fr-FR" sz="1200" b="1" dirty="0" smtClean="0">
                <a:latin typeface="Arial" charset="0"/>
                <a:cs typeface="Arial" charset="0"/>
              </a:rPr>
              <a:t>Loi d’Ohm</a:t>
            </a:r>
          </a:p>
          <a:p>
            <a:pPr algn="ctr" eaLnBrk="1" hangingPunct="1">
              <a:spcBef>
                <a:spcPct val="50000"/>
              </a:spcBef>
            </a:pPr>
            <a:r>
              <a:rPr lang="fr-FR" sz="1200" b="1" dirty="0" smtClean="0">
                <a:latin typeface="Arial" charset="0"/>
                <a:cs typeface="Arial" charset="0"/>
              </a:rPr>
              <a:t>Liaison parfaite</a:t>
            </a:r>
          </a:p>
          <a:p>
            <a:pPr algn="ctr" eaLnBrk="1" hangingPunct="1">
              <a:spcBef>
                <a:spcPct val="50000"/>
              </a:spcBef>
            </a:pPr>
            <a:r>
              <a:rPr lang="fr-FR" sz="1200" b="1" dirty="0" smtClean="0">
                <a:latin typeface="Arial" charset="0"/>
                <a:cs typeface="Arial" charset="0"/>
              </a:rPr>
              <a:t>SLCI</a:t>
            </a:r>
            <a:endParaRPr lang="fr-FR" sz="1200" dirty="0">
              <a:latin typeface="Arial" charset="0"/>
              <a:cs typeface="Arial" charset="0"/>
            </a:endParaRPr>
          </a:p>
        </p:txBody>
      </p:sp>
    </p:spTree>
    <p:extLst>
      <p:ext uri="{BB962C8B-B14F-4D97-AF65-F5344CB8AC3E}">
        <p14:creationId xmlns:p14="http://schemas.microsoft.com/office/powerpoint/2010/main" val="35301045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1000" fill="hold"/>
                                        <p:tgtEl>
                                          <p:spTgt spid="52"/>
                                        </p:tgtEl>
                                        <p:attrNameLst>
                                          <p:attrName>ppt_w</p:attrName>
                                        </p:attrNameLst>
                                      </p:cBhvr>
                                      <p:tavLst>
                                        <p:tav tm="0">
                                          <p:val>
                                            <p:fltVal val="0"/>
                                          </p:val>
                                        </p:tav>
                                        <p:tav tm="100000">
                                          <p:val>
                                            <p:strVal val="#ppt_w"/>
                                          </p:val>
                                        </p:tav>
                                      </p:tavLst>
                                    </p:anim>
                                    <p:anim calcmode="lin" valueType="num">
                                      <p:cBhvr>
                                        <p:cTn id="15" dur="1000" fill="hold"/>
                                        <p:tgtEl>
                                          <p:spTgt spid="52"/>
                                        </p:tgtEl>
                                        <p:attrNameLst>
                                          <p:attrName>ppt_h</p:attrName>
                                        </p:attrNameLst>
                                      </p:cBhvr>
                                      <p:tavLst>
                                        <p:tav tm="0">
                                          <p:val>
                                            <p:fltVal val="0"/>
                                          </p:val>
                                        </p:tav>
                                        <p:tav tm="100000">
                                          <p:val>
                                            <p:strVal val="#ppt_h"/>
                                          </p:val>
                                        </p:tav>
                                      </p:tavLst>
                                    </p:anim>
                                    <p:anim calcmode="lin" valueType="num">
                                      <p:cBhvr>
                                        <p:cTn id="16" dur="1000" fill="hold"/>
                                        <p:tgtEl>
                                          <p:spTgt spid="52"/>
                                        </p:tgtEl>
                                        <p:attrNameLst>
                                          <p:attrName>style.rotation</p:attrName>
                                        </p:attrNameLst>
                                      </p:cBhvr>
                                      <p:tavLst>
                                        <p:tav tm="0">
                                          <p:val>
                                            <p:fltVal val="90"/>
                                          </p:val>
                                        </p:tav>
                                        <p:tav tm="100000">
                                          <p:val>
                                            <p:fltVal val="0"/>
                                          </p:val>
                                        </p:tav>
                                      </p:tavLst>
                                    </p:anim>
                                    <p:animEffect transition="in" filter="fade">
                                      <p:cBhvr>
                                        <p:cTn id="17" dur="1000"/>
                                        <p:tgtEl>
                                          <p:spTgt spid="52"/>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6"/>
                                        </p:tgtEl>
                                        <p:attrNameLst>
                                          <p:attrName>style.visibility</p:attrName>
                                        </p:attrNameLst>
                                      </p:cBhvr>
                                      <p:to>
                                        <p:strVal val="visible"/>
                                      </p:to>
                                    </p:set>
                                    <p:anim calcmode="lin" valueType="num">
                                      <p:cBhvr>
                                        <p:cTn id="21" dur="500" fill="hold"/>
                                        <p:tgtEl>
                                          <p:spTgt spid="86"/>
                                        </p:tgtEl>
                                        <p:attrNameLst>
                                          <p:attrName>ppt_w</p:attrName>
                                        </p:attrNameLst>
                                      </p:cBhvr>
                                      <p:tavLst>
                                        <p:tav tm="0">
                                          <p:val>
                                            <p:fltVal val="0"/>
                                          </p:val>
                                        </p:tav>
                                        <p:tav tm="100000">
                                          <p:val>
                                            <p:strVal val="#ppt_w"/>
                                          </p:val>
                                        </p:tav>
                                      </p:tavLst>
                                    </p:anim>
                                    <p:anim calcmode="lin" valueType="num">
                                      <p:cBhvr>
                                        <p:cTn id="22" dur="500" fill="hold"/>
                                        <p:tgtEl>
                                          <p:spTgt spid="86"/>
                                        </p:tgtEl>
                                        <p:attrNameLst>
                                          <p:attrName>ppt_h</p:attrName>
                                        </p:attrNameLst>
                                      </p:cBhvr>
                                      <p:tavLst>
                                        <p:tav tm="0">
                                          <p:val>
                                            <p:fltVal val="0"/>
                                          </p:val>
                                        </p:tav>
                                        <p:tav tm="100000">
                                          <p:val>
                                            <p:strVal val="#ppt_h"/>
                                          </p:val>
                                        </p:tav>
                                      </p:tavLst>
                                    </p:anim>
                                    <p:animEffect transition="in" filter="fade">
                                      <p:cBhvr>
                                        <p:cTn id="23" dur="500"/>
                                        <p:tgtEl>
                                          <p:spTgt spid="86"/>
                                        </p:tgtEl>
                                      </p:cBhvr>
                                    </p:animEffect>
                                  </p:childTnLst>
                                </p:cTn>
                              </p:par>
                            </p:childTnLst>
                          </p:cTn>
                        </p:par>
                        <p:par>
                          <p:cTn id="24" fill="hold">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wipe(up)">
                                      <p:cBhvr>
                                        <p:cTn id="27" dur="500"/>
                                        <p:tgtEl>
                                          <p:spTgt spid="89"/>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0"/>
                                        </p:tgtEl>
                                        <p:attrNameLst>
                                          <p:attrName>style.visibility</p:attrName>
                                        </p:attrNameLst>
                                      </p:cBhvr>
                                      <p:to>
                                        <p:strVal val="visible"/>
                                      </p:to>
                                    </p:set>
                                    <p:anim calcmode="lin" valueType="num">
                                      <p:cBhvr>
                                        <p:cTn id="31" dur="500" fill="hold"/>
                                        <p:tgtEl>
                                          <p:spTgt spid="60"/>
                                        </p:tgtEl>
                                        <p:attrNameLst>
                                          <p:attrName>ppt_w</p:attrName>
                                        </p:attrNameLst>
                                      </p:cBhvr>
                                      <p:tavLst>
                                        <p:tav tm="0">
                                          <p:val>
                                            <p:fltVal val="0"/>
                                          </p:val>
                                        </p:tav>
                                        <p:tav tm="100000">
                                          <p:val>
                                            <p:strVal val="#ppt_w"/>
                                          </p:val>
                                        </p:tav>
                                      </p:tavLst>
                                    </p:anim>
                                    <p:anim calcmode="lin" valueType="num">
                                      <p:cBhvr>
                                        <p:cTn id="32" dur="500" fill="hold"/>
                                        <p:tgtEl>
                                          <p:spTgt spid="60"/>
                                        </p:tgtEl>
                                        <p:attrNameLst>
                                          <p:attrName>ppt_h</p:attrName>
                                        </p:attrNameLst>
                                      </p:cBhvr>
                                      <p:tavLst>
                                        <p:tav tm="0">
                                          <p:val>
                                            <p:fltVal val="0"/>
                                          </p:val>
                                        </p:tav>
                                        <p:tav tm="100000">
                                          <p:val>
                                            <p:strVal val="#ppt_h"/>
                                          </p:val>
                                        </p:tav>
                                      </p:tavLst>
                                    </p:anim>
                                    <p:animEffect transition="in" filter="fade">
                                      <p:cBhvr>
                                        <p:cTn id="33" dur="500"/>
                                        <p:tgtEl>
                                          <p:spTgt spid="60"/>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p:cTn id="37" dur="500" fill="hold"/>
                                        <p:tgtEl>
                                          <p:spTgt spid="73"/>
                                        </p:tgtEl>
                                        <p:attrNameLst>
                                          <p:attrName>ppt_w</p:attrName>
                                        </p:attrNameLst>
                                      </p:cBhvr>
                                      <p:tavLst>
                                        <p:tav tm="0">
                                          <p:val>
                                            <p:fltVal val="0"/>
                                          </p:val>
                                        </p:tav>
                                        <p:tav tm="100000">
                                          <p:val>
                                            <p:strVal val="#ppt_w"/>
                                          </p:val>
                                        </p:tav>
                                      </p:tavLst>
                                    </p:anim>
                                    <p:anim calcmode="lin" valueType="num">
                                      <p:cBhvr>
                                        <p:cTn id="38" dur="500" fill="hold"/>
                                        <p:tgtEl>
                                          <p:spTgt spid="73"/>
                                        </p:tgtEl>
                                        <p:attrNameLst>
                                          <p:attrName>ppt_h</p:attrName>
                                        </p:attrNameLst>
                                      </p:cBhvr>
                                      <p:tavLst>
                                        <p:tav tm="0">
                                          <p:val>
                                            <p:fltVal val="0"/>
                                          </p:val>
                                        </p:tav>
                                        <p:tav tm="100000">
                                          <p:val>
                                            <p:strVal val="#ppt_h"/>
                                          </p:val>
                                        </p:tav>
                                      </p:tavLst>
                                    </p:anim>
                                    <p:animEffect transition="in" filter="fade">
                                      <p:cBhvr>
                                        <p:cTn id="39" dur="500"/>
                                        <p:tgtEl>
                                          <p:spTgt spid="7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up)">
                                      <p:cBhvr>
                                        <p:cTn id="44" dur="500"/>
                                        <p:tgtEl>
                                          <p:spTgt spid="2"/>
                                        </p:tgtEl>
                                      </p:cBhvr>
                                    </p:animEffect>
                                  </p:childTnLst>
                                </p:cTn>
                              </p:par>
                            </p:childTnLst>
                          </p:cTn>
                        </p:par>
                        <p:par>
                          <p:cTn id="45" fill="hold">
                            <p:stCondLst>
                              <p:cond delay="500"/>
                            </p:stCondLst>
                            <p:childTnLst>
                              <p:par>
                                <p:cTn id="46" presetID="53" presetClass="entr" presetSubtype="16" fill="hold" nodeType="afterEffect">
                                  <p:stCondLst>
                                    <p:cond delay="0"/>
                                  </p:stCondLst>
                                  <p:childTnLst>
                                    <p:set>
                                      <p:cBhvr>
                                        <p:cTn id="47" dur="1" fill="hold">
                                          <p:stCondLst>
                                            <p:cond delay="0"/>
                                          </p:stCondLst>
                                        </p:cTn>
                                        <p:tgtEl>
                                          <p:spTgt spid="57"/>
                                        </p:tgtEl>
                                        <p:attrNameLst>
                                          <p:attrName>style.visibility</p:attrName>
                                        </p:attrNameLst>
                                      </p:cBhvr>
                                      <p:to>
                                        <p:strVal val="visible"/>
                                      </p:to>
                                    </p:set>
                                    <p:anim calcmode="lin" valueType="num">
                                      <p:cBhvr>
                                        <p:cTn id="48" dur="500" fill="hold"/>
                                        <p:tgtEl>
                                          <p:spTgt spid="57"/>
                                        </p:tgtEl>
                                        <p:attrNameLst>
                                          <p:attrName>ppt_w</p:attrName>
                                        </p:attrNameLst>
                                      </p:cBhvr>
                                      <p:tavLst>
                                        <p:tav tm="0">
                                          <p:val>
                                            <p:fltVal val="0"/>
                                          </p:val>
                                        </p:tav>
                                        <p:tav tm="100000">
                                          <p:val>
                                            <p:strVal val="#ppt_w"/>
                                          </p:val>
                                        </p:tav>
                                      </p:tavLst>
                                    </p:anim>
                                    <p:anim calcmode="lin" valueType="num">
                                      <p:cBhvr>
                                        <p:cTn id="49" dur="500" fill="hold"/>
                                        <p:tgtEl>
                                          <p:spTgt spid="57"/>
                                        </p:tgtEl>
                                        <p:attrNameLst>
                                          <p:attrName>ppt_h</p:attrName>
                                        </p:attrNameLst>
                                      </p:cBhvr>
                                      <p:tavLst>
                                        <p:tav tm="0">
                                          <p:val>
                                            <p:fltVal val="0"/>
                                          </p:val>
                                        </p:tav>
                                        <p:tav tm="100000">
                                          <p:val>
                                            <p:strVal val="#ppt_h"/>
                                          </p:val>
                                        </p:tav>
                                      </p:tavLst>
                                    </p:anim>
                                    <p:animEffect transition="in" filter="fade">
                                      <p:cBhvr>
                                        <p:cTn id="5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73" grpId="0" animBg="1"/>
      <p:bldP spid="2" grpId="0"/>
      <p:bldP spid="8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0" y="1860550"/>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a:solidFill>
                  <a:srgbClr val="FF6600"/>
                </a:solidFill>
                <a:latin typeface="Arial" charset="0"/>
                <a:cs typeface="Arial" charset="0"/>
              </a:rPr>
              <a:t>Méthodologie en 7 étapes</a:t>
            </a:r>
          </a:p>
        </p:txBody>
      </p:sp>
      <p:sp>
        <p:nvSpPr>
          <p:cNvPr id="191496" name="Rectangle 8"/>
          <p:cNvSpPr>
            <a:spLocks noChangeArrowheads="1"/>
          </p:cNvSpPr>
          <p:nvPr/>
        </p:nvSpPr>
        <p:spPr bwMode="auto">
          <a:xfrm>
            <a:off x="5324475" y="917575"/>
            <a:ext cx="458152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defTabSz="762000">
              <a:defRPr/>
            </a:pPr>
            <a:r>
              <a:rPr lang="fr-FR" sz="2000" b="1" dirty="0" smtClean="0">
                <a:solidFill>
                  <a:srgbClr val="FF6600"/>
                </a:solidFill>
                <a:effectLst>
                  <a:outerShdw blurRad="38100" dist="38100" dir="2700000" algn="tl">
                    <a:srgbClr val="C0C0C0"/>
                  </a:outerShdw>
                </a:effectLst>
                <a:latin typeface="Comic Sans MS" pitchFamily="66" charset="0"/>
              </a:rPr>
              <a:t>4 : Modéliser le produit</a:t>
            </a:r>
            <a:endParaRPr lang="fr-FR" sz="2000" b="1" dirty="0">
              <a:solidFill>
                <a:srgbClr val="FF6600"/>
              </a:solidFill>
              <a:effectLst>
                <a:outerShdw blurRad="38100" dist="38100" dir="2700000" algn="tl">
                  <a:srgbClr val="C0C0C0"/>
                </a:outerShdw>
              </a:effectLst>
              <a:latin typeface="Comic Sans MS" pitchFamily="66" charset="0"/>
            </a:endParaRPr>
          </a:p>
        </p:txBody>
      </p:sp>
      <p:sp>
        <p:nvSpPr>
          <p:cNvPr id="10" name="Text Box 399"/>
          <p:cNvSpPr txBox="1">
            <a:spLocks noChangeArrowheads="1"/>
          </p:cNvSpPr>
          <p:nvPr/>
        </p:nvSpPr>
        <p:spPr bwMode="auto">
          <a:xfrm>
            <a:off x="1316038" y="6118225"/>
            <a:ext cx="8477250" cy="338554"/>
          </a:xfrm>
          <a:prstGeom prst="rect">
            <a:avLst/>
          </a:prstGeom>
          <a:noFill/>
          <a:ln w="28575">
            <a:solidFill>
              <a:schemeClr val="accent6">
                <a:lumMod val="75000"/>
              </a:schemeClr>
            </a:solidFill>
            <a:miter lim="800000"/>
            <a:headEnd type="none" w="sm" len="sm"/>
            <a:tailEnd type="none" w="sm" len="sm"/>
          </a:ln>
        </p:spPr>
        <p:txBody>
          <a:bodyPr>
            <a:spAutoFit/>
          </a:bodyPr>
          <a:lstStyle>
            <a:defPPr>
              <a:defRPr lang="fr-FR"/>
            </a:defPPr>
            <a:lvl1pPr algn="ctr" defTabSz="762000" eaLnBrk="1" hangingPunct="1">
              <a:spcBef>
                <a:spcPct val="50000"/>
              </a:spcBef>
              <a:defRPr sz="1600" b="1">
                <a:solidFill>
                  <a:schemeClr val="accent6">
                    <a:lumMod val="75000"/>
                  </a:schemeClr>
                </a:solidFill>
                <a:latin typeface="Comic Sans MS" pitchFamily="66" charset="0"/>
                <a:cs typeface="Arial" charset="0"/>
              </a:defRPr>
            </a:lvl1pPr>
            <a:lvl2pPr marL="742950" indent="-285750" defTabSz="762000" eaLnBrk="0" hangingPunct="0"/>
            <a:lvl3pPr marL="1143000" indent="-228600" defTabSz="762000" eaLnBrk="0" hangingPunct="0"/>
            <a:lvl4pPr marL="1600200" indent="-228600" defTabSz="762000" eaLnBrk="0" hangingPunct="0"/>
            <a:lvl5pPr marL="2057400" indent="-228600" defTabSz="762000" eaLnBrk="0" hangingPunct="0"/>
            <a:lvl6pPr marL="2514600" indent="-228600" defTabSz="762000" eaLnBrk="0" fontAlgn="base" hangingPunct="0">
              <a:spcBef>
                <a:spcPct val="0"/>
              </a:spcBef>
              <a:spcAft>
                <a:spcPct val="0"/>
              </a:spcAft>
            </a:lvl6pPr>
            <a:lvl7pPr marL="2971800" indent="-228600" defTabSz="762000" eaLnBrk="0" fontAlgn="base" hangingPunct="0">
              <a:spcBef>
                <a:spcPct val="0"/>
              </a:spcBef>
              <a:spcAft>
                <a:spcPct val="0"/>
              </a:spcAft>
            </a:lvl7pPr>
            <a:lvl8pPr marL="3429000" indent="-228600" defTabSz="762000" eaLnBrk="0" fontAlgn="base" hangingPunct="0">
              <a:spcBef>
                <a:spcPct val="0"/>
              </a:spcBef>
              <a:spcAft>
                <a:spcPct val="0"/>
              </a:spcAft>
            </a:lvl8pPr>
            <a:lvl9pPr marL="3886200" indent="-228600" defTabSz="762000" eaLnBrk="0" fontAlgn="base" hangingPunct="0">
              <a:spcBef>
                <a:spcPct val="0"/>
              </a:spcBef>
              <a:spcAft>
                <a:spcPct val="0"/>
              </a:spcAft>
            </a:lvl9pPr>
          </a:lstStyle>
          <a:p>
            <a:r>
              <a:rPr lang="fr-FR" dirty="0"/>
              <a:t>Modéliser le produit nécessite de caractériser les composants et leurs interactions</a:t>
            </a:r>
          </a:p>
        </p:txBody>
      </p:sp>
      <p:grpSp>
        <p:nvGrpSpPr>
          <p:cNvPr id="50" name="Group 3"/>
          <p:cNvGrpSpPr>
            <a:grpSpLocks/>
          </p:cNvGrpSpPr>
          <p:nvPr/>
        </p:nvGrpSpPr>
        <p:grpSpPr bwMode="auto">
          <a:xfrm>
            <a:off x="2850557" y="2342650"/>
            <a:ext cx="5321827" cy="2966736"/>
            <a:chOff x="1333" y="2152"/>
            <a:chExt cx="2640" cy="1285"/>
          </a:xfrm>
        </p:grpSpPr>
        <p:sp>
          <p:nvSpPr>
            <p:cNvPr id="52" name="Oval 5"/>
            <p:cNvSpPr>
              <a:spLocks noChangeArrowheads="1"/>
            </p:cNvSpPr>
            <p:nvPr/>
          </p:nvSpPr>
          <p:spPr bwMode="auto">
            <a:xfrm>
              <a:off x="1333" y="2152"/>
              <a:ext cx="2640" cy="1285"/>
            </a:xfrm>
            <a:prstGeom prst="ellipse">
              <a:avLst/>
            </a:prstGeom>
            <a:solidFill>
              <a:srgbClr val="FFCC00"/>
            </a:solidFill>
            <a:ln w="12700">
              <a:solidFill>
                <a:schemeClr val="tx1"/>
              </a:solidFill>
              <a:round/>
              <a:headEnd/>
              <a:tailEnd/>
            </a:ln>
          </p:spPr>
          <p:txBody>
            <a:bodyPr wrap="none" anchor="ctr"/>
            <a:lstStyle/>
            <a:p>
              <a:endParaRPr lang="fr-FR"/>
            </a:p>
          </p:txBody>
        </p:sp>
        <p:sp>
          <p:nvSpPr>
            <p:cNvPr id="53" name="Text Box 26"/>
            <p:cNvSpPr txBox="1">
              <a:spLocks noChangeArrowheads="1"/>
            </p:cNvSpPr>
            <p:nvPr/>
          </p:nvSpPr>
          <p:spPr bwMode="auto">
            <a:xfrm>
              <a:off x="1747" y="2212"/>
              <a:ext cx="181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600" b="1" dirty="0">
                  <a:latin typeface="Arial" charset="0"/>
                </a:rPr>
                <a:t>Domaine de la simulation</a:t>
              </a:r>
            </a:p>
          </p:txBody>
        </p:sp>
      </p:grpSp>
      <p:grpSp>
        <p:nvGrpSpPr>
          <p:cNvPr id="54" name="Groupe 67"/>
          <p:cNvGrpSpPr>
            <a:grpSpLocks/>
          </p:cNvGrpSpPr>
          <p:nvPr/>
        </p:nvGrpSpPr>
        <p:grpSpPr bwMode="auto">
          <a:xfrm>
            <a:off x="3596682" y="2991923"/>
            <a:ext cx="3949273" cy="1739147"/>
            <a:chOff x="2925763" y="3930650"/>
            <a:chExt cx="3266920" cy="879733"/>
          </a:xfrm>
        </p:grpSpPr>
        <p:sp>
          <p:nvSpPr>
            <p:cNvPr id="57" name="Rectangle 160" descr="Sphères"/>
            <p:cNvSpPr>
              <a:spLocks noChangeArrowheads="1"/>
            </p:cNvSpPr>
            <p:nvPr/>
          </p:nvSpPr>
          <p:spPr bwMode="auto">
            <a:xfrm>
              <a:off x="2925763" y="3930650"/>
              <a:ext cx="3218158" cy="864074"/>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a:p>
          </p:txBody>
        </p:sp>
        <p:sp>
          <p:nvSpPr>
            <p:cNvPr id="58" name="Text Box 161"/>
            <p:cNvSpPr txBox="1">
              <a:spLocks noChangeArrowheads="1"/>
            </p:cNvSpPr>
            <p:nvPr/>
          </p:nvSpPr>
          <p:spPr bwMode="auto">
            <a:xfrm>
              <a:off x="4141101" y="4670233"/>
              <a:ext cx="2051582" cy="1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r" eaLnBrk="1" hangingPunct="1">
                <a:spcBef>
                  <a:spcPct val="50000"/>
                </a:spcBef>
              </a:pPr>
              <a:r>
                <a:rPr lang="fr-FR" sz="1200" b="1" dirty="0">
                  <a:cs typeface="Times New Roman" pitchFamily="18" charset="0"/>
                </a:rPr>
                <a:t>Domaine de validité</a:t>
              </a:r>
            </a:p>
          </p:txBody>
        </p:sp>
      </p:grpSp>
      <p:grpSp>
        <p:nvGrpSpPr>
          <p:cNvPr id="67" name="Group 14"/>
          <p:cNvGrpSpPr>
            <a:grpSpLocks/>
          </p:cNvGrpSpPr>
          <p:nvPr/>
        </p:nvGrpSpPr>
        <p:grpSpPr bwMode="auto">
          <a:xfrm>
            <a:off x="6539491" y="3541213"/>
            <a:ext cx="868363" cy="474663"/>
            <a:chOff x="3412" y="2513"/>
            <a:chExt cx="547" cy="299"/>
          </a:xfrm>
        </p:grpSpPr>
        <p:sp>
          <p:nvSpPr>
            <p:cNvPr id="72" name="Rectangle 168"/>
            <p:cNvSpPr>
              <a:spLocks noChangeArrowheads="1"/>
            </p:cNvSpPr>
            <p:nvPr/>
          </p:nvSpPr>
          <p:spPr bwMode="auto">
            <a:xfrm>
              <a:off x="3449" y="2514"/>
              <a:ext cx="485" cy="298"/>
            </a:xfrm>
            <a:prstGeom prst="rect">
              <a:avLst/>
            </a:prstGeom>
            <a:solidFill>
              <a:srgbClr val="FF8FBC"/>
            </a:solidFill>
            <a:ln w="9525">
              <a:solidFill>
                <a:schemeClr val="tx1"/>
              </a:solidFill>
              <a:miter lim="800000"/>
              <a:headEnd/>
              <a:tailEnd/>
            </a:ln>
          </p:spPr>
          <p:txBody>
            <a:bodyPr wrap="none" anchor="ctr"/>
            <a:lstStyle/>
            <a:p>
              <a:endParaRPr lang="fr-FR"/>
            </a:p>
          </p:txBody>
        </p:sp>
        <p:sp>
          <p:nvSpPr>
            <p:cNvPr id="73" name="Text Box 169"/>
            <p:cNvSpPr txBox="1">
              <a:spLocks noChangeArrowheads="1"/>
            </p:cNvSpPr>
            <p:nvPr/>
          </p:nvSpPr>
          <p:spPr bwMode="auto">
            <a:xfrm>
              <a:off x="3412" y="2513"/>
              <a:ext cx="54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b="1">
                  <a:latin typeface="Arial" charset="0"/>
                </a:rPr>
                <a:t>Solveur</a:t>
              </a:r>
            </a:p>
          </p:txBody>
        </p:sp>
      </p:grpSp>
      <p:grpSp>
        <p:nvGrpSpPr>
          <p:cNvPr id="95" name="Group 73"/>
          <p:cNvGrpSpPr>
            <a:grpSpLocks/>
          </p:cNvGrpSpPr>
          <p:nvPr/>
        </p:nvGrpSpPr>
        <p:grpSpPr bwMode="auto">
          <a:xfrm>
            <a:off x="3625257" y="3082415"/>
            <a:ext cx="2898775" cy="1376359"/>
            <a:chOff x="1689" y="2501"/>
            <a:chExt cx="1826" cy="867"/>
          </a:xfrm>
        </p:grpSpPr>
        <p:sp>
          <p:nvSpPr>
            <p:cNvPr id="96" name="Rectangle 245"/>
            <p:cNvSpPr>
              <a:spLocks noChangeArrowheads="1"/>
            </p:cNvSpPr>
            <p:nvPr/>
          </p:nvSpPr>
          <p:spPr bwMode="auto">
            <a:xfrm>
              <a:off x="1728" y="2519"/>
              <a:ext cx="1750" cy="849"/>
            </a:xfrm>
            <a:prstGeom prst="rect">
              <a:avLst/>
            </a:prstGeom>
            <a:solidFill>
              <a:srgbClr val="FF0000"/>
            </a:solidFill>
            <a:ln w="57150">
              <a:solidFill>
                <a:srgbClr val="0000FF"/>
              </a:solidFill>
              <a:miter lim="800000"/>
              <a:headEnd/>
              <a:tailEnd/>
            </a:ln>
          </p:spPr>
          <p:txBody>
            <a:bodyPr wrap="none" anchor="ctr"/>
            <a:lstStyle/>
            <a:p>
              <a:endParaRPr lang="fr-FR"/>
            </a:p>
          </p:txBody>
        </p:sp>
        <p:sp>
          <p:nvSpPr>
            <p:cNvPr id="97" name="Text Box 246"/>
            <p:cNvSpPr txBox="1">
              <a:spLocks noChangeArrowheads="1"/>
            </p:cNvSpPr>
            <p:nvPr/>
          </p:nvSpPr>
          <p:spPr bwMode="auto">
            <a:xfrm>
              <a:off x="1689" y="2501"/>
              <a:ext cx="182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600" b="1" dirty="0">
                  <a:solidFill>
                    <a:schemeClr val="bg1"/>
                  </a:solidFill>
                  <a:effectLst>
                    <a:outerShdw blurRad="38100" dist="38100" dir="2700000" algn="tl">
                      <a:srgbClr val="000000">
                        <a:alpha val="43137"/>
                      </a:srgbClr>
                    </a:outerShdw>
                  </a:effectLst>
                  <a:latin typeface="Arial" charset="0"/>
                </a:rPr>
                <a:t>Modèle du</a:t>
              </a:r>
              <a:r>
                <a:rPr lang="fr-FR" sz="1100" b="1" dirty="0">
                  <a:solidFill>
                    <a:schemeClr val="bg1"/>
                  </a:solidFill>
                  <a:effectLst>
                    <a:outerShdw blurRad="38100" dist="38100" dir="2700000" algn="tl">
                      <a:srgbClr val="000000">
                        <a:alpha val="43137"/>
                      </a:srgbClr>
                    </a:outerShdw>
                  </a:effectLst>
                  <a:latin typeface="Arial" charset="0"/>
                </a:rPr>
                <a:t> </a:t>
              </a:r>
              <a:r>
                <a:rPr lang="fr-FR" sz="1600" b="1" dirty="0">
                  <a:solidFill>
                    <a:schemeClr val="bg1"/>
                  </a:solidFill>
                  <a:effectLst>
                    <a:outerShdw blurRad="38100" dist="38100" dir="2700000" algn="tl">
                      <a:srgbClr val="000000">
                        <a:alpha val="43137"/>
                      </a:srgbClr>
                    </a:outerShdw>
                  </a:effectLst>
                  <a:latin typeface="Arial" charset="0"/>
                </a:rPr>
                <a:t>Produit</a:t>
              </a:r>
            </a:p>
          </p:txBody>
        </p:sp>
      </p:grpSp>
      <p:grpSp>
        <p:nvGrpSpPr>
          <p:cNvPr id="98" name="Group 56"/>
          <p:cNvGrpSpPr>
            <a:grpSpLocks/>
          </p:cNvGrpSpPr>
          <p:nvPr/>
        </p:nvGrpSpPr>
        <p:grpSpPr bwMode="auto">
          <a:xfrm>
            <a:off x="3789089" y="3949203"/>
            <a:ext cx="2565633" cy="465667"/>
            <a:chOff x="1920" y="2954"/>
            <a:chExt cx="1468" cy="220"/>
          </a:xfrm>
        </p:grpSpPr>
        <p:sp>
          <p:nvSpPr>
            <p:cNvPr id="102" name="Rectangle 248"/>
            <p:cNvSpPr>
              <a:spLocks noChangeArrowheads="1"/>
            </p:cNvSpPr>
            <p:nvPr/>
          </p:nvSpPr>
          <p:spPr bwMode="auto">
            <a:xfrm>
              <a:off x="1920" y="2954"/>
              <a:ext cx="1468" cy="204"/>
            </a:xfrm>
            <a:prstGeom prst="rect">
              <a:avLst/>
            </a:prstGeom>
            <a:solidFill>
              <a:srgbClr val="CC6600"/>
            </a:solidFill>
            <a:ln w="9525">
              <a:solidFill>
                <a:schemeClr val="tx1"/>
              </a:solidFill>
              <a:miter lim="800000"/>
              <a:headEnd/>
              <a:tailEnd/>
            </a:ln>
          </p:spPr>
          <p:txBody>
            <a:bodyPr wrap="none" anchor="ctr"/>
            <a:lstStyle/>
            <a:p>
              <a:endParaRPr lang="fr-FR" sz="1100" b="1" i="1">
                <a:solidFill>
                  <a:schemeClr val="bg1"/>
                </a:solidFill>
              </a:endParaRPr>
            </a:p>
          </p:txBody>
        </p:sp>
        <p:sp>
          <p:nvSpPr>
            <p:cNvPr id="103" name="Text Box 249"/>
            <p:cNvSpPr txBox="1">
              <a:spLocks noChangeArrowheads="1"/>
            </p:cNvSpPr>
            <p:nvPr/>
          </p:nvSpPr>
          <p:spPr bwMode="auto">
            <a:xfrm>
              <a:off x="2015" y="2956"/>
              <a:ext cx="1347"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b="1" dirty="0">
                  <a:latin typeface="Arial" charset="0"/>
                </a:rPr>
                <a:t>Modèle</a:t>
              </a:r>
              <a:r>
                <a:rPr lang="fr-FR" sz="1200" dirty="0">
                  <a:latin typeface="Arial" charset="0"/>
                </a:rPr>
                <a:t> </a:t>
              </a:r>
              <a:r>
                <a:rPr lang="fr-FR" sz="1200" b="1" dirty="0">
                  <a:latin typeface="Arial" charset="0"/>
                </a:rPr>
                <a:t>de </a:t>
              </a:r>
              <a:r>
                <a:rPr lang="fr-FR" sz="1200" b="1" dirty="0" smtClean="0">
                  <a:latin typeface="Arial" charset="0"/>
                </a:rPr>
                <a:t>comportement ou de connaissance</a:t>
              </a:r>
              <a:r>
                <a:rPr lang="fr-FR" sz="1200" dirty="0" smtClean="0">
                  <a:latin typeface="Arial" charset="0"/>
                </a:rPr>
                <a:t> </a:t>
              </a:r>
              <a:endParaRPr lang="fr-FR" sz="1200" dirty="0">
                <a:latin typeface="Arial" charset="0"/>
              </a:endParaRPr>
            </a:p>
          </p:txBody>
        </p:sp>
      </p:grpSp>
      <p:sp>
        <p:nvSpPr>
          <p:cNvPr id="104" name="ZoneTexte 9"/>
          <p:cNvSpPr txBox="1">
            <a:spLocks noChangeArrowheads="1"/>
          </p:cNvSpPr>
          <p:nvPr/>
        </p:nvSpPr>
        <p:spPr bwMode="auto">
          <a:xfrm>
            <a:off x="3657006" y="3461189"/>
            <a:ext cx="28352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fr-FR" sz="1400" b="1" i="1" dirty="0" smtClean="0">
                <a:solidFill>
                  <a:schemeClr val="bg1"/>
                </a:solidFill>
              </a:rPr>
              <a:t>Caractérisation des composants</a:t>
            </a:r>
          </a:p>
          <a:p>
            <a:pPr algn="ctr" eaLnBrk="1" hangingPunct="1"/>
            <a:r>
              <a:rPr lang="fr-FR" sz="1400" b="1" i="1" dirty="0" smtClean="0">
                <a:solidFill>
                  <a:schemeClr val="bg1"/>
                </a:solidFill>
              </a:rPr>
              <a:t>et de leurs interactions.</a:t>
            </a:r>
            <a:endParaRPr lang="fr-FR" sz="1400" b="1" i="1" dirty="0">
              <a:solidFill>
                <a:schemeClr val="bg1"/>
              </a:solidFill>
            </a:endParaRPr>
          </a:p>
        </p:txBody>
      </p:sp>
      <p:grpSp>
        <p:nvGrpSpPr>
          <p:cNvPr id="106" name="Groupe 12"/>
          <p:cNvGrpSpPr>
            <a:grpSpLocks/>
          </p:cNvGrpSpPr>
          <p:nvPr/>
        </p:nvGrpSpPr>
        <p:grpSpPr bwMode="auto">
          <a:xfrm>
            <a:off x="3517308" y="2877620"/>
            <a:ext cx="339725" cy="461963"/>
            <a:chOff x="1890484" y="4547542"/>
            <a:chExt cx="340158" cy="461665"/>
          </a:xfrm>
        </p:grpSpPr>
        <p:sp>
          <p:nvSpPr>
            <p:cNvPr id="107" name="Ellipse 106"/>
            <p:cNvSpPr/>
            <p:nvPr/>
          </p:nvSpPr>
          <p:spPr>
            <a:xfrm>
              <a:off x="1904789" y="4628451"/>
              <a:ext cx="317905" cy="318881"/>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08" name="ZoneTexte 11"/>
            <p:cNvSpPr txBox="1">
              <a:spLocks noChangeArrowheads="1"/>
            </p:cNvSpPr>
            <p:nvPr/>
          </p:nvSpPr>
          <p:spPr bwMode="auto">
            <a:xfrm>
              <a:off x="1890484" y="4547542"/>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2400" b="1" dirty="0">
                  <a:solidFill>
                    <a:schemeClr val="bg1"/>
                  </a:solidFill>
                </a:rPr>
                <a:t>4</a:t>
              </a:r>
            </a:p>
          </p:txBody>
        </p:sp>
      </p:grpSp>
      <p:sp>
        <p:nvSpPr>
          <p:cNvPr id="2" name="ZoneTexte 1"/>
          <p:cNvSpPr txBox="1"/>
          <p:nvPr/>
        </p:nvSpPr>
        <p:spPr>
          <a:xfrm>
            <a:off x="1406106" y="1406116"/>
            <a:ext cx="8272732" cy="400110"/>
          </a:xfrm>
          <a:prstGeom prst="rect">
            <a:avLst/>
          </a:prstGeom>
          <a:noFill/>
        </p:spPr>
        <p:txBody>
          <a:bodyPr wrap="square" rtlCol="0">
            <a:spAutoFit/>
          </a:bodyPr>
          <a:lstStyle/>
          <a:p>
            <a:pPr algn="ctr"/>
            <a:r>
              <a:rPr lang="fr-FR" sz="2000" dirty="0" smtClean="0"/>
              <a:t>Le produit est abordé comme un </a:t>
            </a:r>
            <a:r>
              <a:rPr lang="fr-FR" sz="2000" b="1" dirty="0" smtClean="0">
                <a:solidFill>
                  <a:srgbClr val="FF0000"/>
                </a:solidFill>
              </a:rPr>
              <a:t>ensemble de composants en interaction</a:t>
            </a:r>
            <a:r>
              <a:rPr lang="fr-FR" sz="2000" dirty="0" smtClean="0"/>
              <a:t>,</a:t>
            </a:r>
          </a:p>
        </p:txBody>
      </p:sp>
      <p:sp>
        <p:nvSpPr>
          <p:cNvPr id="109" name="ZoneTexte 108"/>
          <p:cNvSpPr txBox="1"/>
          <p:nvPr/>
        </p:nvSpPr>
        <p:spPr>
          <a:xfrm>
            <a:off x="1320207" y="5373932"/>
            <a:ext cx="8477250" cy="646331"/>
          </a:xfrm>
          <a:prstGeom prst="rect">
            <a:avLst/>
          </a:prstGeom>
          <a:noFill/>
        </p:spPr>
        <p:txBody>
          <a:bodyPr wrap="square" rtlCol="0">
            <a:spAutoFit/>
          </a:bodyPr>
          <a:lstStyle/>
          <a:p>
            <a:pPr algn="ctr"/>
            <a:r>
              <a:rPr lang="fr-FR" sz="1800" dirty="0" smtClean="0"/>
              <a:t>Les modèles de comportement/connaissance traduisent des relations entre les caractéristiques des composants et de leurs interactions.</a:t>
            </a:r>
          </a:p>
        </p:txBody>
      </p:sp>
      <p:sp>
        <p:nvSpPr>
          <p:cNvPr id="3" name="ZoneTexte 2"/>
          <p:cNvSpPr txBox="1"/>
          <p:nvPr/>
        </p:nvSpPr>
        <p:spPr>
          <a:xfrm>
            <a:off x="1244007" y="1865674"/>
            <a:ext cx="8543608" cy="384721"/>
          </a:xfrm>
          <a:prstGeom prst="rect">
            <a:avLst/>
          </a:prstGeom>
          <a:noFill/>
        </p:spPr>
        <p:txBody>
          <a:bodyPr wrap="square" rtlCol="0">
            <a:spAutoFit/>
          </a:bodyPr>
          <a:lstStyle/>
          <a:p>
            <a:pPr algn="ctr"/>
            <a:r>
              <a:rPr lang="fr-FR" sz="1900" dirty="0" smtClean="0"/>
              <a:t>le choix des composants est déterminant et donc piloté par l’objectif de la simulation.</a:t>
            </a:r>
            <a:endParaRPr lang="fr-FR" sz="1900" dirty="0"/>
          </a:p>
        </p:txBody>
      </p:sp>
    </p:spTree>
    <p:extLst>
      <p:ext uri="{BB962C8B-B14F-4D97-AF65-F5344CB8AC3E}">
        <p14:creationId xmlns:p14="http://schemas.microsoft.com/office/powerpoint/2010/main" val="15794805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1496"/>
                                        </p:tgtEl>
                                        <p:attrNameLst>
                                          <p:attrName>style.visibility</p:attrName>
                                        </p:attrNameLst>
                                      </p:cBhvr>
                                      <p:to>
                                        <p:strVal val="visible"/>
                                      </p:to>
                                    </p:set>
                                    <p:animEffect transition="in" filter="wipe(left)">
                                      <p:cBhvr>
                                        <p:cTn id="13" dur="500"/>
                                        <p:tgtEl>
                                          <p:spTgt spid="191496"/>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p:cTn id="18" dur="500" fill="hold"/>
                                        <p:tgtEl>
                                          <p:spTgt spid="50"/>
                                        </p:tgtEl>
                                        <p:attrNameLst>
                                          <p:attrName>ppt_w</p:attrName>
                                        </p:attrNameLst>
                                      </p:cBhvr>
                                      <p:tavLst>
                                        <p:tav tm="0">
                                          <p:val>
                                            <p:fltVal val="0"/>
                                          </p:val>
                                        </p:tav>
                                        <p:tav tm="100000">
                                          <p:val>
                                            <p:strVal val="#ppt_w"/>
                                          </p:val>
                                        </p:tav>
                                      </p:tavLst>
                                    </p:anim>
                                    <p:anim calcmode="lin" valueType="num">
                                      <p:cBhvr>
                                        <p:cTn id="19" dur="500" fill="hold"/>
                                        <p:tgtEl>
                                          <p:spTgt spid="50"/>
                                        </p:tgtEl>
                                        <p:attrNameLst>
                                          <p:attrName>ppt_h</p:attrName>
                                        </p:attrNameLst>
                                      </p:cBhvr>
                                      <p:tavLst>
                                        <p:tav tm="0">
                                          <p:val>
                                            <p:fltVal val="0"/>
                                          </p:val>
                                        </p:tav>
                                        <p:tav tm="100000">
                                          <p:val>
                                            <p:strVal val="#ppt_h"/>
                                          </p:val>
                                        </p:tav>
                                      </p:tavLst>
                                    </p:anim>
                                    <p:animEffect transition="in" filter="fade">
                                      <p:cBhvr>
                                        <p:cTn id="20" dur="500"/>
                                        <p:tgtEl>
                                          <p:spTgt spid="50"/>
                                        </p:tgtEl>
                                      </p:cBhvr>
                                    </p:animEffect>
                                  </p:childTnLst>
                                </p:cTn>
                              </p:par>
                            </p:childTnLst>
                          </p:cTn>
                        </p:par>
                        <p:par>
                          <p:cTn id="21" fill="hold">
                            <p:stCondLst>
                              <p:cond delay="500"/>
                            </p:stCondLst>
                            <p:childTnLst>
                              <p:par>
                                <p:cTn id="22" presetID="53" presetClass="entr" presetSubtype="16" fill="hold" nodeType="afterEffect">
                                  <p:stCondLst>
                                    <p:cond delay="0"/>
                                  </p:stCondLst>
                                  <p:childTnLst>
                                    <p:set>
                                      <p:cBhvr>
                                        <p:cTn id="23" dur="1" fill="hold">
                                          <p:stCondLst>
                                            <p:cond delay="0"/>
                                          </p:stCondLst>
                                        </p:cTn>
                                        <p:tgtEl>
                                          <p:spTgt spid="98"/>
                                        </p:tgtEl>
                                        <p:attrNameLst>
                                          <p:attrName>style.visibility</p:attrName>
                                        </p:attrNameLst>
                                      </p:cBhvr>
                                      <p:to>
                                        <p:strVal val="visible"/>
                                      </p:to>
                                    </p:set>
                                    <p:anim calcmode="lin" valueType="num">
                                      <p:cBhvr>
                                        <p:cTn id="24" dur="500" fill="hold"/>
                                        <p:tgtEl>
                                          <p:spTgt spid="98"/>
                                        </p:tgtEl>
                                        <p:attrNameLst>
                                          <p:attrName>ppt_w</p:attrName>
                                        </p:attrNameLst>
                                      </p:cBhvr>
                                      <p:tavLst>
                                        <p:tav tm="0">
                                          <p:val>
                                            <p:fltVal val="0"/>
                                          </p:val>
                                        </p:tav>
                                        <p:tav tm="100000">
                                          <p:val>
                                            <p:strVal val="#ppt_w"/>
                                          </p:val>
                                        </p:tav>
                                      </p:tavLst>
                                    </p:anim>
                                    <p:anim calcmode="lin" valueType="num">
                                      <p:cBhvr>
                                        <p:cTn id="25" dur="500" fill="hold"/>
                                        <p:tgtEl>
                                          <p:spTgt spid="98"/>
                                        </p:tgtEl>
                                        <p:attrNameLst>
                                          <p:attrName>ppt_h</p:attrName>
                                        </p:attrNameLst>
                                      </p:cBhvr>
                                      <p:tavLst>
                                        <p:tav tm="0">
                                          <p:val>
                                            <p:fltVal val="0"/>
                                          </p:val>
                                        </p:tav>
                                        <p:tav tm="100000">
                                          <p:val>
                                            <p:strVal val="#ppt_h"/>
                                          </p:val>
                                        </p:tav>
                                      </p:tavLst>
                                    </p:anim>
                                    <p:animEffect transition="in" filter="fade">
                                      <p:cBhvr>
                                        <p:cTn id="26" dur="500"/>
                                        <p:tgtEl>
                                          <p:spTgt spid="98"/>
                                        </p:tgtEl>
                                      </p:cBhvr>
                                    </p:animEffect>
                                  </p:childTnLst>
                                </p:cTn>
                              </p:par>
                            </p:childTnLst>
                          </p:cTn>
                        </p:par>
                        <p:par>
                          <p:cTn id="27" fill="hold">
                            <p:stCondLst>
                              <p:cond delay="1000"/>
                            </p:stCondLst>
                            <p:childTnLst>
                              <p:par>
                                <p:cTn id="28" presetID="53" presetClass="entr" presetSubtype="16" fill="hold" nodeType="afterEffect">
                                  <p:stCondLst>
                                    <p:cond delay="0"/>
                                  </p:stCondLst>
                                  <p:childTnLst>
                                    <p:set>
                                      <p:cBhvr>
                                        <p:cTn id="29" dur="1" fill="hold">
                                          <p:stCondLst>
                                            <p:cond delay="0"/>
                                          </p:stCondLst>
                                        </p:cTn>
                                        <p:tgtEl>
                                          <p:spTgt spid="67"/>
                                        </p:tgtEl>
                                        <p:attrNameLst>
                                          <p:attrName>style.visibility</p:attrName>
                                        </p:attrNameLst>
                                      </p:cBhvr>
                                      <p:to>
                                        <p:strVal val="visible"/>
                                      </p:to>
                                    </p:set>
                                    <p:anim calcmode="lin" valueType="num">
                                      <p:cBhvr>
                                        <p:cTn id="30" dur="500" fill="hold"/>
                                        <p:tgtEl>
                                          <p:spTgt spid="67"/>
                                        </p:tgtEl>
                                        <p:attrNameLst>
                                          <p:attrName>ppt_w</p:attrName>
                                        </p:attrNameLst>
                                      </p:cBhvr>
                                      <p:tavLst>
                                        <p:tav tm="0">
                                          <p:val>
                                            <p:fltVal val="0"/>
                                          </p:val>
                                        </p:tav>
                                        <p:tav tm="100000">
                                          <p:val>
                                            <p:strVal val="#ppt_w"/>
                                          </p:val>
                                        </p:tav>
                                      </p:tavLst>
                                    </p:anim>
                                    <p:anim calcmode="lin" valueType="num">
                                      <p:cBhvr>
                                        <p:cTn id="31" dur="500" fill="hold"/>
                                        <p:tgtEl>
                                          <p:spTgt spid="67"/>
                                        </p:tgtEl>
                                        <p:attrNameLst>
                                          <p:attrName>ppt_h</p:attrName>
                                        </p:attrNameLst>
                                      </p:cBhvr>
                                      <p:tavLst>
                                        <p:tav tm="0">
                                          <p:val>
                                            <p:fltVal val="0"/>
                                          </p:val>
                                        </p:tav>
                                        <p:tav tm="100000">
                                          <p:val>
                                            <p:strVal val="#ppt_h"/>
                                          </p:val>
                                        </p:tav>
                                      </p:tavLst>
                                    </p:anim>
                                    <p:animEffect transition="in" filter="fade">
                                      <p:cBhvr>
                                        <p:cTn id="32" dur="500"/>
                                        <p:tgtEl>
                                          <p:spTgt spid="67"/>
                                        </p:tgtEl>
                                      </p:cBhvr>
                                    </p:animEffect>
                                  </p:childTnLst>
                                </p:cTn>
                              </p:par>
                            </p:childTnLst>
                          </p:cTn>
                        </p:par>
                        <p:par>
                          <p:cTn id="33" fill="hold">
                            <p:stCondLst>
                              <p:cond delay="1500"/>
                            </p:stCondLst>
                            <p:childTnLst>
                              <p:par>
                                <p:cTn id="34" presetID="53" presetClass="entr" presetSubtype="16" fill="hold" nodeType="afterEffect">
                                  <p:stCondLst>
                                    <p:cond delay="0"/>
                                  </p:stCondLst>
                                  <p:childTnLst>
                                    <p:set>
                                      <p:cBhvr>
                                        <p:cTn id="35" dur="1" fill="hold">
                                          <p:stCondLst>
                                            <p:cond delay="0"/>
                                          </p:stCondLst>
                                        </p:cTn>
                                        <p:tgtEl>
                                          <p:spTgt spid="54"/>
                                        </p:tgtEl>
                                        <p:attrNameLst>
                                          <p:attrName>style.visibility</p:attrName>
                                        </p:attrNameLst>
                                      </p:cBhvr>
                                      <p:to>
                                        <p:strVal val="visible"/>
                                      </p:to>
                                    </p:set>
                                    <p:anim calcmode="lin" valueType="num">
                                      <p:cBhvr>
                                        <p:cTn id="36" dur="500" fill="hold"/>
                                        <p:tgtEl>
                                          <p:spTgt spid="54"/>
                                        </p:tgtEl>
                                        <p:attrNameLst>
                                          <p:attrName>ppt_w</p:attrName>
                                        </p:attrNameLst>
                                      </p:cBhvr>
                                      <p:tavLst>
                                        <p:tav tm="0">
                                          <p:val>
                                            <p:fltVal val="0"/>
                                          </p:val>
                                        </p:tav>
                                        <p:tav tm="100000">
                                          <p:val>
                                            <p:strVal val="#ppt_w"/>
                                          </p:val>
                                        </p:tav>
                                      </p:tavLst>
                                    </p:anim>
                                    <p:anim calcmode="lin" valueType="num">
                                      <p:cBhvr>
                                        <p:cTn id="37" dur="500" fill="hold"/>
                                        <p:tgtEl>
                                          <p:spTgt spid="54"/>
                                        </p:tgtEl>
                                        <p:attrNameLst>
                                          <p:attrName>ppt_h</p:attrName>
                                        </p:attrNameLst>
                                      </p:cBhvr>
                                      <p:tavLst>
                                        <p:tav tm="0">
                                          <p:val>
                                            <p:fltVal val="0"/>
                                          </p:val>
                                        </p:tav>
                                        <p:tav tm="100000">
                                          <p:val>
                                            <p:strVal val="#ppt_h"/>
                                          </p:val>
                                        </p:tav>
                                      </p:tavLst>
                                    </p:anim>
                                    <p:animEffect transition="in" filter="fade">
                                      <p:cBhvr>
                                        <p:cTn id="38" dur="500"/>
                                        <p:tgtEl>
                                          <p:spTgt spid="5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par>
                          <p:cTn id="44" fill="hold">
                            <p:stCondLst>
                              <p:cond delay="500"/>
                            </p:stCondLst>
                            <p:childTnLst>
                              <p:par>
                                <p:cTn id="45" presetID="53" presetClass="entr" presetSubtype="16" fill="hold" nodeType="afterEffect">
                                  <p:stCondLst>
                                    <p:cond delay="0"/>
                                  </p:stCondLst>
                                  <p:childTnLst>
                                    <p:set>
                                      <p:cBhvr>
                                        <p:cTn id="46" dur="1" fill="hold">
                                          <p:stCondLst>
                                            <p:cond delay="0"/>
                                          </p:stCondLst>
                                        </p:cTn>
                                        <p:tgtEl>
                                          <p:spTgt spid="95"/>
                                        </p:tgtEl>
                                        <p:attrNameLst>
                                          <p:attrName>style.visibility</p:attrName>
                                        </p:attrNameLst>
                                      </p:cBhvr>
                                      <p:to>
                                        <p:strVal val="visible"/>
                                      </p:to>
                                    </p:set>
                                    <p:anim calcmode="lin" valueType="num">
                                      <p:cBhvr>
                                        <p:cTn id="47" dur="500" fill="hold"/>
                                        <p:tgtEl>
                                          <p:spTgt spid="95"/>
                                        </p:tgtEl>
                                        <p:attrNameLst>
                                          <p:attrName>ppt_w</p:attrName>
                                        </p:attrNameLst>
                                      </p:cBhvr>
                                      <p:tavLst>
                                        <p:tav tm="0">
                                          <p:val>
                                            <p:fltVal val="0"/>
                                          </p:val>
                                        </p:tav>
                                        <p:tav tm="100000">
                                          <p:val>
                                            <p:strVal val="#ppt_w"/>
                                          </p:val>
                                        </p:tav>
                                      </p:tavLst>
                                    </p:anim>
                                    <p:anim calcmode="lin" valueType="num">
                                      <p:cBhvr>
                                        <p:cTn id="48" dur="500" fill="hold"/>
                                        <p:tgtEl>
                                          <p:spTgt spid="95"/>
                                        </p:tgtEl>
                                        <p:attrNameLst>
                                          <p:attrName>ppt_h</p:attrName>
                                        </p:attrNameLst>
                                      </p:cBhvr>
                                      <p:tavLst>
                                        <p:tav tm="0">
                                          <p:val>
                                            <p:fltVal val="0"/>
                                          </p:val>
                                        </p:tav>
                                        <p:tav tm="100000">
                                          <p:val>
                                            <p:strVal val="#ppt_h"/>
                                          </p:val>
                                        </p:tav>
                                      </p:tavLst>
                                    </p:anim>
                                    <p:animEffect transition="in" filter="fade">
                                      <p:cBhvr>
                                        <p:cTn id="49" dur="500"/>
                                        <p:tgtEl>
                                          <p:spTgt spid="95"/>
                                        </p:tgtEl>
                                      </p:cBhvr>
                                    </p:animEffect>
                                  </p:childTnLst>
                                </p:cTn>
                              </p:par>
                            </p:childTnLst>
                          </p:cTn>
                        </p:par>
                        <p:par>
                          <p:cTn id="50" fill="hold">
                            <p:stCondLst>
                              <p:cond delay="1000"/>
                            </p:stCondLst>
                            <p:childTnLst>
                              <p:par>
                                <p:cTn id="51" presetID="31" presetClass="entr" presetSubtype="0" fill="hold" nodeType="afterEffect">
                                  <p:stCondLst>
                                    <p:cond delay="0"/>
                                  </p:stCondLst>
                                  <p:childTnLst>
                                    <p:set>
                                      <p:cBhvr>
                                        <p:cTn id="52" dur="1" fill="hold">
                                          <p:stCondLst>
                                            <p:cond delay="0"/>
                                          </p:stCondLst>
                                        </p:cTn>
                                        <p:tgtEl>
                                          <p:spTgt spid="106"/>
                                        </p:tgtEl>
                                        <p:attrNameLst>
                                          <p:attrName>style.visibility</p:attrName>
                                        </p:attrNameLst>
                                      </p:cBhvr>
                                      <p:to>
                                        <p:strVal val="visible"/>
                                      </p:to>
                                    </p:set>
                                    <p:anim calcmode="lin" valueType="num">
                                      <p:cBhvr>
                                        <p:cTn id="53" dur="1000" fill="hold"/>
                                        <p:tgtEl>
                                          <p:spTgt spid="106"/>
                                        </p:tgtEl>
                                        <p:attrNameLst>
                                          <p:attrName>ppt_w</p:attrName>
                                        </p:attrNameLst>
                                      </p:cBhvr>
                                      <p:tavLst>
                                        <p:tav tm="0">
                                          <p:val>
                                            <p:fltVal val="0"/>
                                          </p:val>
                                        </p:tav>
                                        <p:tav tm="100000">
                                          <p:val>
                                            <p:strVal val="#ppt_w"/>
                                          </p:val>
                                        </p:tav>
                                      </p:tavLst>
                                    </p:anim>
                                    <p:anim calcmode="lin" valueType="num">
                                      <p:cBhvr>
                                        <p:cTn id="54" dur="1000" fill="hold"/>
                                        <p:tgtEl>
                                          <p:spTgt spid="106"/>
                                        </p:tgtEl>
                                        <p:attrNameLst>
                                          <p:attrName>ppt_h</p:attrName>
                                        </p:attrNameLst>
                                      </p:cBhvr>
                                      <p:tavLst>
                                        <p:tav tm="0">
                                          <p:val>
                                            <p:fltVal val="0"/>
                                          </p:val>
                                        </p:tav>
                                        <p:tav tm="100000">
                                          <p:val>
                                            <p:strVal val="#ppt_h"/>
                                          </p:val>
                                        </p:tav>
                                      </p:tavLst>
                                    </p:anim>
                                    <p:anim calcmode="lin" valueType="num">
                                      <p:cBhvr>
                                        <p:cTn id="55" dur="1000" fill="hold"/>
                                        <p:tgtEl>
                                          <p:spTgt spid="106"/>
                                        </p:tgtEl>
                                        <p:attrNameLst>
                                          <p:attrName>style.rotation</p:attrName>
                                        </p:attrNameLst>
                                      </p:cBhvr>
                                      <p:tavLst>
                                        <p:tav tm="0">
                                          <p:val>
                                            <p:fltVal val="90"/>
                                          </p:val>
                                        </p:tav>
                                        <p:tav tm="100000">
                                          <p:val>
                                            <p:fltVal val="0"/>
                                          </p:val>
                                        </p:tav>
                                      </p:tavLst>
                                    </p:anim>
                                    <p:animEffect transition="in" filter="fade">
                                      <p:cBhvr>
                                        <p:cTn id="56" dur="1000"/>
                                        <p:tgtEl>
                                          <p:spTgt spid="10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04"/>
                                        </p:tgtEl>
                                        <p:attrNameLst>
                                          <p:attrName>style.visibility</p:attrName>
                                        </p:attrNameLst>
                                      </p:cBhvr>
                                      <p:to>
                                        <p:strVal val="visible"/>
                                      </p:to>
                                    </p:set>
                                    <p:animEffect transition="in" filter="wipe(up)">
                                      <p:cBhvr>
                                        <p:cTn id="61" dur="500"/>
                                        <p:tgtEl>
                                          <p:spTgt spid="104"/>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wipe(left)">
                                      <p:cBhvr>
                                        <p:cTn id="65" dur="500"/>
                                        <p:tgtEl>
                                          <p:spTgt spid="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09"/>
                                        </p:tgtEl>
                                        <p:attrNameLst>
                                          <p:attrName>style.visibility</p:attrName>
                                        </p:attrNameLst>
                                      </p:cBhvr>
                                      <p:to>
                                        <p:strVal val="visible"/>
                                      </p:to>
                                    </p:set>
                                    <p:animEffect transition="in" filter="wipe(left)">
                                      <p:cBhvr>
                                        <p:cTn id="70" dur="500"/>
                                        <p:tgtEl>
                                          <p:spTgt spid="109"/>
                                        </p:tgtEl>
                                      </p:cBhvr>
                                    </p:animEffect>
                                  </p:childTnLst>
                                </p:cTn>
                              </p:par>
                            </p:childTnLst>
                          </p:cTn>
                        </p:par>
                        <p:par>
                          <p:cTn id="71" fill="hold">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wipe(left)">
                                      <p:cBhvr>
                                        <p:cTn id="7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191496" grpId="0" autoUpdateAnimBg="0"/>
      <p:bldP spid="10" grpId="0" animBg="1" autoUpdateAnimBg="0"/>
      <p:bldP spid="104" grpId="0"/>
      <p:bldP spid="2" grpId="0"/>
      <p:bldP spid="109"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0" y="1860550"/>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a:solidFill>
                  <a:srgbClr val="FF6600"/>
                </a:solidFill>
                <a:latin typeface="Arial" charset="0"/>
                <a:cs typeface="Arial" charset="0"/>
              </a:rPr>
              <a:t>Méthodologie en 7 étapes</a:t>
            </a:r>
          </a:p>
        </p:txBody>
      </p:sp>
      <p:sp>
        <p:nvSpPr>
          <p:cNvPr id="191496" name="Rectangle 8"/>
          <p:cNvSpPr>
            <a:spLocks noChangeArrowheads="1"/>
          </p:cNvSpPr>
          <p:nvPr/>
        </p:nvSpPr>
        <p:spPr bwMode="auto">
          <a:xfrm>
            <a:off x="5324475" y="917575"/>
            <a:ext cx="458152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defTabSz="762000">
              <a:defRPr/>
            </a:pPr>
            <a:r>
              <a:rPr lang="fr-FR" sz="2000" b="1" dirty="0" smtClean="0">
                <a:solidFill>
                  <a:srgbClr val="FF6600"/>
                </a:solidFill>
                <a:effectLst>
                  <a:outerShdw blurRad="38100" dist="38100" dir="2700000" algn="tl">
                    <a:srgbClr val="C0C0C0"/>
                  </a:outerShdw>
                </a:effectLst>
                <a:latin typeface="Comic Sans MS" pitchFamily="66" charset="0"/>
              </a:rPr>
              <a:t>4 : Modéliser le produit</a:t>
            </a:r>
            <a:endParaRPr lang="fr-FR" sz="2000" b="1" dirty="0">
              <a:solidFill>
                <a:srgbClr val="FF6600"/>
              </a:solidFill>
              <a:effectLst>
                <a:outerShdw blurRad="38100" dist="38100" dir="2700000" algn="tl">
                  <a:srgbClr val="C0C0C0"/>
                </a:outerShdw>
              </a:effectLst>
              <a:latin typeface="Comic Sans MS" pitchFamily="66" charset="0"/>
            </a:endParaRPr>
          </a:p>
        </p:txBody>
      </p:sp>
      <p:sp>
        <p:nvSpPr>
          <p:cNvPr id="10" name="Text Box 399"/>
          <p:cNvSpPr txBox="1">
            <a:spLocks noChangeArrowheads="1"/>
          </p:cNvSpPr>
          <p:nvPr/>
        </p:nvSpPr>
        <p:spPr bwMode="auto">
          <a:xfrm>
            <a:off x="1316038" y="6175375"/>
            <a:ext cx="8477250" cy="338554"/>
          </a:xfrm>
          <a:prstGeom prst="rect">
            <a:avLst/>
          </a:prstGeom>
          <a:noFill/>
          <a:ln w="28575">
            <a:solidFill>
              <a:schemeClr val="accent6">
                <a:lumMod val="75000"/>
              </a:schemeClr>
            </a:solidFill>
            <a:miter lim="800000"/>
            <a:headEnd type="none" w="sm" len="sm"/>
            <a:tailEnd type="none" w="sm" len="sm"/>
          </a:ln>
        </p:spPr>
        <p:txBody>
          <a:bodyPr>
            <a:spAutoFit/>
          </a:bodyPr>
          <a:lstStyle>
            <a:defPPr>
              <a:defRPr lang="fr-FR"/>
            </a:defPPr>
            <a:lvl1pPr algn="ctr" defTabSz="762000" eaLnBrk="1" hangingPunct="1">
              <a:spcBef>
                <a:spcPct val="50000"/>
              </a:spcBef>
              <a:defRPr sz="1600" b="1">
                <a:solidFill>
                  <a:schemeClr val="accent6">
                    <a:lumMod val="75000"/>
                  </a:schemeClr>
                </a:solidFill>
                <a:latin typeface="Comic Sans MS" pitchFamily="66" charset="0"/>
                <a:cs typeface="Arial" charset="0"/>
              </a:defRPr>
            </a:lvl1pPr>
            <a:lvl2pPr marL="742950" indent="-285750" defTabSz="762000" eaLnBrk="0" hangingPunct="0"/>
            <a:lvl3pPr marL="1143000" indent="-228600" defTabSz="762000" eaLnBrk="0" hangingPunct="0"/>
            <a:lvl4pPr marL="1600200" indent="-228600" defTabSz="762000" eaLnBrk="0" hangingPunct="0"/>
            <a:lvl5pPr marL="2057400" indent="-228600" defTabSz="762000" eaLnBrk="0" hangingPunct="0"/>
            <a:lvl6pPr marL="2514600" indent="-228600" defTabSz="762000" eaLnBrk="0" fontAlgn="base" hangingPunct="0">
              <a:spcBef>
                <a:spcPct val="0"/>
              </a:spcBef>
              <a:spcAft>
                <a:spcPct val="0"/>
              </a:spcAft>
            </a:lvl6pPr>
            <a:lvl7pPr marL="2971800" indent="-228600" defTabSz="762000" eaLnBrk="0" fontAlgn="base" hangingPunct="0">
              <a:spcBef>
                <a:spcPct val="0"/>
              </a:spcBef>
              <a:spcAft>
                <a:spcPct val="0"/>
              </a:spcAft>
            </a:lvl7pPr>
            <a:lvl8pPr marL="3429000" indent="-228600" defTabSz="762000" eaLnBrk="0" fontAlgn="base" hangingPunct="0">
              <a:spcBef>
                <a:spcPct val="0"/>
              </a:spcBef>
              <a:spcAft>
                <a:spcPct val="0"/>
              </a:spcAft>
            </a:lvl8pPr>
            <a:lvl9pPr marL="3886200" indent="-228600" defTabSz="762000" eaLnBrk="0" fontAlgn="base" hangingPunct="0">
              <a:spcBef>
                <a:spcPct val="0"/>
              </a:spcBef>
              <a:spcAft>
                <a:spcPct val="0"/>
              </a:spcAft>
            </a:lvl9pPr>
          </a:lstStyle>
          <a:p>
            <a:r>
              <a:rPr lang="fr-FR" dirty="0"/>
              <a:t>Modéliser le produit sous la forme requise par {solveur - modèle de comportement}</a:t>
            </a:r>
          </a:p>
        </p:txBody>
      </p:sp>
      <p:grpSp>
        <p:nvGrpSpPr>
          <p:cNvPr id="50" name="Group 3"/>
          <p:cNvGrpSpPr>
            <a:grpSpLocks/>
          </p:cNvGrpSpPr>
          <p:nvPr/>
        </p:nvGrpSpPr>
        <p:grpSpPr bwMode="auto">
          <a:xfrm>
            <a:off x="1419225" y="3012068"/>
            <a:ext cx="3990975" cy="2966736"/>
            <a:chOff x="1333" y="2152"/>
            <a:chExt cx="2640" cy="1285"/>
          </a:xfrm>
        </p:grpSpPr>
        <p:sp>
          <p:nvSpPr>
            <p:cNvPr id="52" name="Oval 5"/>
            <p:cNvSpPr>
              <a:spLocks noChangeArrowheads="1"/>
            </p:cNvSpPr>
            <p:nvPr/>
          </p:nvSpPr>
          <p:spPr bwMode="auto">
            <a:xfrm>
              <a:off x="1333" y="2152"/>
              <a:ext cx="2640" cy="1285"/>
            </a:xfrm>
            <a:prstGeom prst="ellipse">
              <a:avLst/>
            </a:prstGeom>
            <a:solidFill>
              <a:srgbClr val="FFCC00"/>
            </a:solidFill>
            <a:ln w="12700">
              <a:solidFill>
                <a:schemeClr val="tx1"/>
              </a:solidFill>
              <a:round/>
              <a:headEnd/>
              <a:tailEnd/>
            </a:ln>
          </p:spPr>
          <p:txBody>
            <a:bodyPr wrap="none" anchor="ctr"/>
            <a:lstStyle/>
            <a:p>
              <a:endParaRPr lang="fr-FR"/>
            </a:p>
          </p:txBody>
        </p:sp>
        <p:sp>
          <p:nvSpPr>
            <p:cNvPr id="53" name="Text Box 26"/>
            <p:cNvSpPr txBox="1">
              <a:spLocks noChangeArrowheads="1"/>
            </p:cNvSpPr>
            <p:nvPr/>
          </p:nvSpPr>
          <p:spPr bwMode="auto">
            <a:xfrm>
              <a:off x="1747" y="2258"/>
              <a:ext cx="181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600" b="1" dirty="0">
                  <a:latin typeface="Arial" charset="0"/>
                </a:rPr>
                <a:t>Domaine de la simulation</a:t>
              </a:r>
            </a:p>
          </p:txBody>
        </p:sp>
      </p:grpSp>
      <p:grpSp>
        <p:nvGrpSpPr>
          <p:cNvPr id="54" name="Groupe 67"/>
          <p:cNvGrpSpPr>
            <a:grpSpLocks/>
          </p:cNvGrpSpPr>
          <p:nvPr/>
        </p:nvGrpSpPr>
        <p:grpSpPr bwMode="auto">
          <a:xfrm>
            <a:off x="1822267" y="3790935"/>
            <a:ext cx="3295241" cy="1490492"/>
            <a:chOff x="2925763" y="4058847"/>
            <a:chExt cx="2725891" cy="753953"/>
          </a:xfrm>
        </p:grpSpPr>
        <p:sp>
          <p:nvSpPr>
            <p:cNvPr id="57" name="Rectangle 160" descr="Sphères"/>
            <p:cNvSpPr>
              <a:spLocks noChangeArrowheads="1"/>
            </p:cNvSpPr>
            <p:nvPr/>
          </p:nvSpPr>
          <p:spPr bwMode="auto">
            <a:xfrm>
              <a:off x="2925763" y="4058847"/>
              <a:ext cx="2687801" cy="735877"/>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a:p>
          </p:txBody>
        </p:sp>
        <p:sp>
          <p:nvSpPr>
            <p:cNvPr id="58" name="Text Box 161"/>
            <p:cNvSpPr txBox="1">
              <a:spLocks noChangeArrowheads="1"/>
            </p:cNvSpPr>
            <p:nvPr/>
          </p:nvSpPr>
          <p:spPr bwMode="auto">
            <a:xfrm>
              <a:off x="3600072" y="4672650"/>
              <a:ext cx="2051582" cy="1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r" eaLnBrk="1" hangingPunct="1">
                <a:spcBef>
                  <a:spcPct val="50000"/>
                </a:spcBef>
              </a:pPr>
              <a:r>
                <a:rPr lang="fr-FR" sz="1200" b="1" dirty="0">
                  <a:cs typeface="Times New Roman" pitchFamily="18" charset="0"/>
                </a:rPr>
                <a:t>Domaine de validité</a:t>
              </a:r>
            </a:p>
          </p:txBody>
        </p:sp>
      </p:grpSp>
      <p:grpSp>
        <p:nvGrpSpPr>
          <p:cNvPr id="67" name="Group 14"/>
          <p:cNvGrpSpPr>
            <a:grpSpLocks/>
          </p:cNvGrpSpPr>
          <p:nvPr/>
        </p:nvGrpSpPr>
        <p:grpSpPr bwMode="auto">
          <a:xfrm>
            <a:off x="4203099" y="4207715"/>
            <a:ext cx="868363" cy="474663"/>
            <a:chOff x="3412" y="2513"/>
            <a:chExt cx="547" cy="299"/>
          </a:xfrm>
        </p:grpSpPr>
        <p:sp>
          <p:nvSpPr>
            <p:cNvPr id="72" name="Rectangle 168"/>
            <p:cNvSpPr>
              <a:spLocks noChangeArrowheads="1"/>
            </p:cNvSpPr>
            <p:nvPr/>
          </p:nvSpPr>
          <p:spPr bwMode="auto">
            <a:xfrm>
              <a:off x="3449" y="2514"/>
              <a:ext cx="485" cy="298"/>
            </a:xfrm>
            <a:prstGeom prst="rect">
              <a:avLst/>
            </a:prstGeom>
            <a:solidFill>
              <a:srgbClr val="FF8FBC"/>
            </a:solidFill>
            <a:ln w="9525">
              <a:solidFill>
                <a:schemeClr val="tx1"/>
              </a:solidFill>
              <a:miter lim="800000"/>
              <a:headEnd/>
              <a:tailEnd/>
            </a:ln>
          </p:spPr>
          <p:txBody>
            <a:bodyPr wrap="none" anchor="ctr"/>
            <a:lstStyle/>
            <a:p>
              <a:endParaRPr lang="fr-FR"/>
            </a:p>
          </p:txBody>
        </p:sp>
        <p:sp>
          <p:nvSpPr>
            <p:cNvPr id="73" name="Text Box 169"/>
            <p:cNvSpPr txBox="1">
              <a:spLocks noChangeArrowheads="1"/>
            </p:cNvSpPr>
            <p:nvPr/>
          </p:nvSpPr>
          <p:spPr bwMode="auto">
            <a:xfrm>
              <a:off x="3412" y="2513"/>
              <a:ext cx="54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b="1">
                  <a:latin typeface="Arial" charset="0"/>
                </a:rPr>
                <a:t>Solveur</a:t>
              </a:r>
            </a:p>
          </p:txBody>
        </p:sp>
      </p:grpSp>
      <p:grpSp>
        <p:nvGrpSpPr>
          <p:cNvPr id="95" name="Group 73"/>
          <p:cNvGrpSpPr>
            <a:grpSpLocks/>
          </p:cNvGrpSpPr>
          <p:nvPr/>
        </p:nvGrpSpPr>
        <p:grpSpPr bwMode="auto">
          <a:xfrm>
            <a:off x="1850842" y="3851840"/>
            <a:ext cx="2335213" cy="1152524"/>
            <a:chOff x="1689" y="2642"/>
            <a:chExt cx="1471" cy="726"/>
          </a:xfrm>
        </p:grpSpPr>
        <p:sp>
          <p:nvSpPr>
            <p:cNvPr id="96" name="Rectangle 245"/>
            <p:cNvSpPr>
              <a:spLocks noChangeArrowheads="1"/>
            </p:cNvSpPr>
            <p:nvPr/>
          </p:nvSpPr>
          <p:spPr bwMode="auto">
            <a:xfrm>
              <a:off x="1728" y="2663"/>
              <a:ext cx="1432" cy="705"/>
            </a:xfrm>
            <a:prstGeom prst="rect">
              <a:avLst/>
            </a:prstGeom>
            <a:solidFill>
              <a:srgbClr val="FF0000"/>
            </a:solidFill>
            <a:ln w="57150">
              <a:solidFill>
                <a:srgbClr val="0000FF"/>
              </a:solidFill>
              <a:miter lim="800000"/>
              <a:headEnd/>
              <a:tailEnd/>
            </a:ln>
          </p:spPr>
          <p:txBody>
            <a:bodyPr wrap="none" anchor="ctr"/>
            <a:lstStyle/>
            <a:p>
              <a:endParaRPr lang="fr-FR"/>
            </a:p>
          </p:txBody>
        </p:sp>
        <p:sp>
          <p:nvSpPr>
            <p:cNvPr id="97" name="Text Box 246"/>
            <p:cNvSpPr txBox="1">
              <a:spLocks noChangeArrowheads="1"/>
            </p:cNvSpPr>
            <p:nvPr/>
          </p:nvSpPr>
          <p:spPr bwMode="auto">
            <a:xfrm>
              <a:off x="1689" y="2642"/>
              <a:ext cx="147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600" b="1" dirty="0">
                  <a:solidFill>
                    <a:schemeClr val="bg1"/>
                  </a:solidFill>
                  <a:effectLst>
                    <a:outerShdw blurRad="38100" dist="38100" dir="2700000" algn="tl">
                      <a:srgbClr val="000000">
                        <a:alpha val="43137"/>
                      </a:srgbClr>
                    </a:outerShdw>
                  </a:effectLst>
                  <a:latin typeface="Arial" charset="0"/>
                </a:rPr>
                <a:t>Modèle du</a:t>
              </a:r>
              <a:r>
                <a:rPr lang="fr-FR" sz="1100" b="1" dirty="0">
                  <a:solidFill>
                    <a:schemeClr val="bg1"/>
                  </a:solidFill>
                  <a:effectLst>
                    <a:outerShdw blurRad="38100" dist="38100" dir="2700000" algn="tl">
                      <a:srgbClr val="000000">
                        <a:alpha val="43137"/>
                      </a:srgbClr>
                    </a:outerShdw>
                  </a:effectLst>
                  <a:latin typeface="Arial" charset="0"/>
                </a:rPr>
                <a:t> </a:t>
              </a:r>
              <a:r>
                <a:rPr lang="fr-FR" sz="1600" b="1" dirty="0">
                  <a:solidFill>
                    <a:schemeClr val="bg1"/>
                  </a:solidFill>
                  <a:effectLst>
                    <a:outerShdw blurRad="38100" dist="38100" dir="2700000" algn="tl">
                      <a:srgbClr val="000000">
                        <a:alpha val="43137"/>
                      </a:srgbClr>
                    </a:outerShdw>
                  </a:effectLst>
                  <a:latin typeface="Arial" charset="0"/>
                </a:rPr>
                <a:t>Produit</a:t>
              </a:r>
            </a:p>
          </p:txBody>
        </p:sp>
      </p:grpSp>
      <p:grpSp>
        <p:nvGrpSpPr>
          <p:cNvPr id="98" name="Group 56"/>
          <p:cNvGrpSpPr>
            <a:grpSpLocks/>
          </p:cNvGrpSpPr>
          <p:nvPr/>
        </p:nvGrpSpPr>
        <p:grpSpPr bwMode="auto">
          <a:xfrm>
            <a:off x="2014675" y="4526533"/>
            <a:ext cx="2067537" cy="465667"/>
            <a:chOff x="1920" y="2954"/>
            <a:chExt cx="1183" cy="220"/>
          </a:xfrm>
        </p:grpSpPr>
        <p:sp>
          <p:nvSpPr>
            <p:cNvPr id="102" name="Rectangle 248"/>
            <p:cNvSpPr>
              <a:spLocks noChangeArrowheads="1"/>
            </p:cNvSpPr>
            <p:nvPr/>
          </p:nvSpPr>
          <p:spPr bwMode="auto">
            <a:xfrm>
              <a:off x="1920" y="2954"/>
              <a:ext cx="1168" cy="195"/>
            </a:xfrm>
            <a:prstGeom prst="rect">
              <a:avLst/>
            </a:prstGeom>
            <a:solidFill>
              <a:srgbClr val="CC6600"/>
            </a:solidFill>
            <a:ln w="9525">
              <a:solidFill>
                <a:schemeClr val="tx1"/>
              </a:solidFill>
              <a:miter lim="800000"/>
              <a:headEnd/>
              <a:tailEnd/>
            </a:ln>
          </p:spPr>
          <p:txBody>
            <a:bodyPr wrap="none" anchor="ctr"/>
            <a:lstStyle/>
            <a:p>
              <a:endParaRPr lang="fr-FR" sz="1100" b="1" i="1">
                <a:solidFill>
                  <a:schemeClr val="bg1"/>
                </a:solidFill>
              </a:endParaRPr>
            </a:p>
          </p:txBody>
        </p:sp>
        <p:sp>
          <p:nvSpPr>
            <p:cNvPr id="103" name="Text Box 249"/>
            <p:cNvSpPr txBox="1">
              <a:spLocks noChangeArrowheads="1"/>
            </p:cNvSpPr>
            <p:nvPr/>
          </p:nvSpPr>
          <p:spPr bwMode="auto">
            <a:xfrm>
              <a:off x="1920" y="2956"/>
              <a:ext cx="118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b="1" dirty="0">
                  <a:latin typeface="Arial" charset="0"/>
                </a:rPr>
                <a:t>Modèle</a:t>
              </a:r>
              <a:r>
                <a:rPr lang="fr-FR" sz="1200" dirty="0">
                  <a:latin typeface="Arial" charset="0"/>
                </a:rPr>
                <a:t> </a:t>
              </a:r>
              <a:r>
                <a:rPr lang="fr-FR" sz="1200" b="1" dirty="0">
                  <a:latin typeface="Arial" charset="0"/>
                </a:rPr>
                <a:t>de </a:t>
              </a:r>
              <a:r>
                <a:rPr lang="fr-FR" sz="1200" b="1" dirty="0" smtClean="0">
                  <a:latin typeface="Arial" charset="0"/>
                </a:rPr>
                <a:t>comportement ou connaissance</a:t>
              </a:r>
              <a:r>
                <a:rPr lang="fr-FR" sz="1200" dirty="0" smtClean="0">
                  <a:latin typeface="Arial" charset="0"/>
                </a:rPr>
                <a:t> </a:t>
              </a:r>
              <a:endParaRPr lang="fr-FR" sz="1200" dirty="0">
                <a:latin typeface="Arial" charset="0"/>
              </a:endParaRPr>
            </a:p>
          </p:txBody>
        </p:sp>
      </p:grpSp>
      <p:sp>
        <p:nvSpPr>
          <p:cNvPr id="104" name="ZoneTexte 9"/>
          <p:cNvSpPr txBox="1">
            <a:spLocks noChangeArrowheads="1"/>
          </p:cNvSpPr>
          <p:nvPr/>
        </p:nvSpPr>
        <p:spPr bwMode="auto">
          <a:xfrm>
            <a:off x="1882592" y="4083308"/>
            <a:ext cx="23034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fr-FR" sz="1200" b="1" i="1" dirty="0" smtClean="0">
                <a:solidFill>
                  <a:schemeClr val="bg1"/>
                </a:solidFill>
              </a:rPr>
              <a:t>Caractérisation des composants</a:t>
            </a:r>
          </a:p>
          <a:p>
            <a:pPr algn="ctr" eaLnBrk="1" hangingPunct="1"/>
            <a:r>
              <a:rPr lang="fr-FR" sz="1200" b="1" i="1" dirty="0" smtClean="0">
                <a:solidFill>
                  <a:schemeClr val="bg1"/>
                </a:solidFill>
              </a:rPr>
              <a:t>et de leurs interactions.</a:t>
            </a:r>
            <a:endParaRPr lang="fr-FR" sz="1200" b="1" i="1" dirty="0">
              <a:solidFill>
                <a:schemeClr val="bg1"/>
              </a:solidFill>
            </a:endParaRPr>
          </a:p>
        </p:txBody>
      </p:sp>
      <p:grpSp>
        <p:nvGrpSpPr>
          <p:cNvPr id="106" name="Groupe 12"/>
          <p:cNvGrpSpPr>
            <a:grpSpLocks/>
          </p:cNvGrpSpPr>
          <p:nvPr/>
        </p:nvGrpSpPr>
        <p:grpSpPr bwMode="auto">
          <a:xfrm>
            <a:off x="1742893" y="3656587"/>
            <a:ext cx="339725" cy="461963"/>
            <a:chOff x="1890484" y="4547542"/>
            <a:chExt cx="340158" cy="461665"/>
          </a:xfrm>
        </p:grpSpPr>
        <p:sp>
          <p:nvSpPr>
            <p:cNvPr id="107" name="Ellipse 106"/>
            <p:cNvSpPr/>
            <p:nvPr/>
          </p:nvSpPr>
          <p:spPr>
            <a:xfrm>
              <a:off x="1904789" y="4628451"/>
              <a:ext cx="317905" cy="318881"/>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08" name="ZoneTexte 11"/>
            <p:cNvSpPr txBox="1">
              <a:spLocks noChangeArrowheads="1"/>
            </p:cNvSpPr>
            <p:nvPr/>
          </p:nvSpPr>
          <p:spPr bwMode="auto">
            <a:xfrm>
              <a:off x="1890484" y="4547542"/>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2400" b="1" dirty="0">
                  <a:solidFill>
                    <a:schemeClr val="bg1"/>
                  </a:solidFill>
                </a:rPr>
                <a:t>4</a:t>
              </a:r>
            </a:p>
          </p:txBody>
        </p:sp>
      </p:grpSp>
      <p:sp>
        <p:nvSpPr>
          <p:cNvPr id="3" name="ZoneTexte 2"/>
          <p:cNvSpPr txBox="1"/>
          <p:nvPr/>
        </p:nvSpPr>
        <p:spPr>
          <a:xfrm>
            <a:off x="6107502" y="1333495"/>
            <a:ext cx="3728238" cy="707886"/>
          </a:xfrm>
          <a:prstGeom prst="rect">
            <a:avLst/>
          </a:prstGeom>
          <a:noFill/>
        </p:spPr>
        <p:txBody>
          <a:bodyPr wrap="square" rtlCol="0">
            <a:spAutoFit/>
          </a:bodyPr>
          <a:lstStyle/>
          <a:p>
            <a:pPr algn="ctr"/>
            <a:r>
              <a:rPr lang="fr-FR" sz="2000" b="1" u="sng" dirty="0" smtClean="0">
                <a:effectLst>
                  <a:outerShdw blurRad="38100" dist="38100" dir="2700000" algn="tl">
                    <a:srgbClr val="000000">
                      <a:alpha val="43137"/>
                    </a:srgbClr>
                  </a:outerShdw>
                </a:effectLst>
              </a:rPr>
              <a:t>Schématique associée</a:t>
            </a:r>
          </a:p>
          <a:p>
            <a:pPr algn="ctr"/>
            <a:r>
              <a:rPr lang="fr-FR" sz="2000" b="1" u="sng" dirty="0" smtClean="0">
                <a:effectLst>
                  <a:outerShdw blurRad="38100" dist="38100" dir="2700000" algn="tl">
                    <a:srgbClr val="000000">
                      <a:alpha val="43137"/>
                    </a:srgbClr>
                  </a:outerShdw>
                </a:effectLst>
              </a:rPr>
              <a:t>au modèle du produit</a:t>
            </a:r>
            <a:endParaRPr lang="fr-FR" sz="2000" b="1" u="sng" dirty="0">
              <a:effectLst>
                <a:outerShdw blurRad="38100" dist="38100" dir="2700000" algn="tl">
                  <a:srgbClr val="000000">
                    <a:alpha val="43137"/>
                  </a:srgbClr>
                </a:outerShdw>
              </a:effectLst>
            </a:endParaRPr>
          </a:p>
        </p:txBody>
      </p:sp>
      <p:pic>
        <p:nvPicPr>
          <p:cNvPr id="34818" name="Picture 2" descr="http://services.lyc-emperi.ac-aix-marseille.fr/TPS2I/ressources_communes/systemes/maxpid/maxpid-parametres-psi.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4116" y="2997844"/>
            <a:ext cx="2033744" cy="1436201"/>
          </a:xfrm>
          <a:prstGeom prst="rect">
            <a:avLst/>
          </a:prstGeom>
          <a:noFill/>
          <a:extLst>
            <a:ext uri="{909E8E84-426E-40DD-AFC4-6F175D3DCCD1}">
              <a14:hiddenFill xmlns:a14="http://schemas.microsoft.com/office/drawing/2010/main">
                <a:solidFill>
                  <a:srgbClr val="FFFFFF"/>
                </a:solidFill>
              </a14:hiddenFill>
            </a:ext>
          </a:extLst>
        </p:spPr>
      </p:pic>
      <p:pic>
        <p:nvPicPr>
          <p:cNvPr id="34820" name="Picture 4" descr="http://wikimeca.org/images/5/5d/Schema_bloc_masse_ressor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4138" y="2242870"/>
            <a:ext cx="2106898" cy="709787"/>
          </a:xfrm>
          <a:prstGeom prst="rect">
            <a:avLst/>
          </a:prstGeom>
          <a:noFill/>
          <a:extLst>
            <a:ext uri="{909E8E84-426E-40DD-AFC4-6F175D3DCCD1}">
              <a14:hiddenFill xmlns:a14="http://schemas.microsoft.com/office/drawing/2010/main">
                <a:solidFill>
                  <a:srgbClr val="FFFFFF"/>
                </a:solidFill>
              </a14:hiddenFill>
            </a:ext>
          </a:extLst>
        </p:spPr>
      </p:pic>
      <p:pic>
        <p:nvPicPr>
          <p:cNvPr id="34822" name="Picture 6" descr="http://www.videos-physique-terminale.fr/sites/default/files/category_pictures/circuit_electriqu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2014" y="3309098"/>
            <a:ext cx="1834239" cy="1048136"/>
          </a:xfrm>
          <a:prstGeom prst="rect">
            <a:avLst/>
          </a:prstGeom>
          <a:noFill/>
          <a:extLst>
            <a:ext uri="{909E8E84-426E-40DD-AFC4-6F175D3DCCD1}">
              <a14:hiddenFill xmlns:a14="http://schemas.microsoft.com/office/drawing/2010/main">
                <a:solidFill>
                  <a:srgbClr val="FFFFFF"/>
                </a:solidFill>
              </a14:hiddenFill>
            </a:ext>
          </a:extLst>
        </p:spPr>
      </p:pic>
      <p:pic>
        <p:nvPicPr>
          <p:cNvPr id="34824" name="Picture 8" descr="http://www.mecapratique.com/Images%20Schematisation/GrapheLiaison.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47702" y="2200999"/>
            <a:ext cx="1291806" cy="1064422"/>
          </a:xfrm>
          <a:prstGeom prst="rect">
            <a:avLst/>
          </a:prstGeom>
          <a:noFill/>
          <a:extLst>
            <a:ext uri="{909E8E84-426E-40DD-AFC4-6F175D3DCCD1}">
              <a14:hiddenFill xmlns:a14="http://schemas.microsoft.com/office/drawing/2010/main">
                <a:solidFill>
                  <a:srgbClr val="FFFFFF"/>
                </a:solidFill>
              </a14:hiddenFill>
            </a:ext>
          </a:extLst>
        </p:spPr>
      </p:pic>
      <p:pic>
        <p:nvPicPr>
          <p:cNvPr id="34826" name="Picture 10" descr="http://upload.wikimedia.org/wikipedia/commons/b/b9/Bloc_diagramme_apte.jpg"/>
          <p:cNvPicPr>
            <a:picLocks noChangeAspect="1" noChangeArrowheads="1"/>
          </p:cNvPicPr>
          <p:nvPr/>
        </p:nvPicPr>
        <p:blipFill rotWithShape="1">
          <a:blip r:embed="rId7">
            <a:extLst>
              <a:ext uri="{28A0092B-C50C-407E-A947-70E740481C1C}">
                <a14:useLocalDpi xmlns:a14="http://schemas.microsoft.com/office/drawing/2010/main" val="0"/>
              </a:ext>
            </a:extLst>
          </a:blip>
          <a:srcRect l="4656" t="8443" r="5199" b="21325"/>
          <a:stretch/>
        </p:blipFill>
        <p:spPr bwMode="auto">
          <a:xfrm>
            <a:off x="7849367" y="4519753"/>
            <a:ext cx="1935295" cy="1491834"/>
          </a:xfrm>
          <a:prstGeom prst="rect">
            <a:avLst/>
          </a:prstGeom>
          <a:noFill/>
          <a:extLst>
            <a:ext uri="{909E8E84-426E-40DD-AFC4-6F175D3DCCD1}">
              <a14:hiddenFill xmlns:a14="http://schemas.microsoft.com/office/drawing/2010/main">
                <a:solidFill>
                  <a:srgbClr val="FFFFFF"/>
                </a:solidFill>
              </a14:hiddenFill>
            </a:ext>
          </a:extLst>
        </p:spPr>
      </p:pic>
      <p:pic>
        <p:nvPicPr>
          <p:cNvPr id="34828" name="Picture 12" descr="http://www.ouest-hydraulique.fr/upload/useruploads/images/deviateur-schema-hydrauliqu.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5208" y="4483810"/>
            <a:ext cx="1527777" cy="152777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necteur en arc 8"/>
          <p:cNvCxnSpPr/>
          <p:nvPr/>
        </p:nvCxnSpPr>
        <p:spPr bwMode="auto">
          <a:xfrm flipV="1">
            <a:off x="4186055" y="1756510"/>
            <a:ext cx="2508043" cy="2128677"/>
          </a:xfrm>
          <a:prstGeom prst="curvedConnector3">
            <a:avLst/>
          </a:prstGeom>
          <a:solidFill>
            <a:schemeClr val="accent1"/>
          </a:solidFill>
          <a:ln w="57150" cap="flat" cmpd="sng" algn="ctr">
            <a:solidFill>
              <a:srgbClr val="0000FF"/>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ZoneTexte 12"/>
          <p:cNvSpPr txBox="1"/>
          <p:nvPr/>
        </p:nvSpPr>
        <p:spPr>
          <a:xfrm>
            <a:off x="1436803" y="1664886"/>
            <a:ext cx="3755424" cy="923330"/>
          </a:xfrm>
          <a:prstGeom prst="rect">
            <a:avLst/>
          </a:prstGeom>
          <a:noFill/>
        </p:spPr>
        <p:txBody>
          <a:bodyPr wrap="square" rtlCol="0">
            <a:spAutoFit/>
          </a:bodyPr>
          <a:lstStyle/>
          <a:p>
            <a:pPr algn="ctr"/>
            <a:r>
              <a:rPr lang="fr-FR" sz="1800" i="1" dirty="0" smtClean="0"/>
              <a:t>La modélisation du produit requière l’utilisation d’outil de communication schématique dédié.</a:t>
            </a:r>
            <a:endParaRPr lang="fr-FR" sz="1800" i="1" dirty="0"/>
          </a:p>
        </p:txBody>
      </p:sp>
    </p:spTree>
    <p:extLst>
      <p:ext uri="{BB962C8B-B14F-4D97-AF65-F5344CB8AC3E}">
        <p14:creationId xmlns:p14="http://schemas.microsoft.com/office/powerpoint/2010/main" val="6390697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1496"/>
                                        </p:tgtEl>
                                        <p:attrNameLst>
                                          <p:attrName>style.visibility</p:attrName>
                                        </p:attrNameLst>
                                      </p:cBhvr>
                                      <p:to>
                                        <p:strVal val="visible"/>
                                      </p:to>
                                    </p:set>
                                    <p:animEffect transition="in" filter="wipe(left)">
                                      <p:cBhvr>
                                        <p:cTn id="13" dur="500"/>
                                        <p:tgtEl>
                                          <p:spTgt spid="191496"/>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p:cTn id="17" dur="500" fill="hold"/>
                                        <p:tgtEl>
                                          <p:spTgt spid="50"/>
                                        </p:tgtEl>
                                        <p:attrNameLst>
                                          <p:attrName>ppt_w</p:attrName>
                                        </p:attrNameLst>
                                      </p:cBhvr>
                                      <p:tavLst>
                                        <p:tav tm="0">
                                          <p:val>
                                            <p:fltVal val="0"/>
                                          </p:val>
                                        </p:tav>
                                        <p:tav tm="100000">
                                          <p:val>
                                            <p:strVal val="#ppt_w"/>
                                          </p:val>
                                        </p:tav>
                                      </p:tavLst>
                                    </p:anim>
                                    <p:anim calcmode="lin" valueType="num">
                                      <p:cBhvr>
                                        <p:cTn id="18" dur="500" fill="hold"/>
                                        <p:tgtEl>
                                          <p:spTgt spid="50"/>
                                        </p:tgtEl>
                                        <p:attrNameLst>
                                          <p:attrName>ppt_h</p:attrName>
                                        </p:attrNameLst>
                                      </p:cBhvr>
                                      <p:tavLst>
                                        <p:tav tm="0">
                                          <p:val>
                                            <p:fltVal val="0"/>
                                          </p:val>
                                        </p:tav>
                                        <p:tav tm="100000">
                                          <p:val>
                                            <p:strVal val="#ppt_h"/>
                                          </p:val>
                                        </p:tav>
                                      </p:tavLst>
                                    </p:anim>
                                    <p:animEffect transition="in" filter="fade">
                                      <p:cBhvr>
                                        <p:cTn id="19" dur="500"/>
                                        <p:tgtEl>
                                          <p:spTgt spid="50"/>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98"/>
                                        </p:tgtEl>
                                        <p:attrNameLst>
                                          <p:attrName>style.visibility</p:attrName>
                                        </p:attrNameLst>
                                      </p:cBhvr>
                                      <p:to>
                                        <p:strVal val="visible"/>
                                      </p:to>
                                    </p:set>
                                    <p:anim calcmode="lin" valueType="num">
                                      <p:cBhvr>
                                        <p:cTn id="23" dur="500" fill="hold"/>
                                        <p:tgtEl>
                                          <p:spTgt spid="98"/>
                                        </p:tgtEl>
                                        <p:attrNameLst>
                                          <p:attrName>ppt_w</p:attrName>
                                        </p:attrNameLst>
                                      </p:cBhvr>
                                      <p:tavLst>
                                        <p:tav tm="0">
                                          <p:val>
                                            <p:fltVal val="0"/>
                                          </p:val>
                                        </p:tav>
                                        <p:tav tm="100000">
                                          <p:val>
                                            <p:strVal val="#ppt_w"/>
                                          </p:val>
                                        </p:tav>
                                      </p:tavLst>
                                    </p:anim>
                                    <p:anim calcmode="lin" valueType="num">
                                      <p:cBhvr>
                                        <p:cTn id="24" dur="500" fill="hold"/>
                                        <p:tgtEl>
                                          <p:spTgt spid="98"/>
                                        </p:tgtEl>
                                        <p:attrNameLst>
                                          <p:attrName>ppt_h</p:attrName>
                                        </p:attrNameLst>
                                      </p:cBhvr>
                                      <p:tavLst>
                                        <p:tav tm="0">
                                          <p:val>
                                            <p:fltVal val="0"/>
                                          </p:val>
                                        </p:tav>
                                        <p:tav tm="100000">
                                          <p:val>
                                            <p:strVal val="#ppt_h"/>
                                          </p:val>
                                        </p:tav>
                                      </p:tavLst>
                                    </p:anim>
                                    <p:animEffect transition="in" filter="fade">
                                      <p:cBhvr>
                                        <p:cTn id="25" dur="500"/>
                                        <p:tgtEl>
                                          <p:spTgt spid="98"/>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67"/>
                                        </p:tgtEl>
                                        <p:attrNameLst>
                                          <p:attrName>style.visibility</p:attrName>
                                        </p:attrNameLst>
                                      </p:cBhvr>
                                      <p:to>
                                        <p:strVal val="visible"/>
                                      </p:to>
                                    </p:set>
                                    <p:anim calcmode="lin" valueType="num">
                                      <p:cBhvr>
                                        <p:cTn id="29" dur="500" fill="hold"/>
                                        <p:tgtEl>
                                          <p:spTgt spid="67"/>
                                        </p:tgtEl>
                                        <p:attrNameLst>
                                          <p:attrName>ppt_w</p:attrName>
                                        </p:attrNameLst>
                                      </p:cBhvr>
                                      <p:tavLst>
                                        <p:tav tm="0">
                                          <p:val>
                                            <p:fltVal val="0"/>
                                          </p:val>
                                        </p:tav>
                                        <p:tav tm="100000">
                                          <p:val>
                                            <p:strVal val="#ppt_w"/>
                                          </p:val>
                                        </p:tav>
                                      </p:tavLst>
                                    </p:anim>
                                    <p:anim calcmode="lin" valueType="num">
                                      <p:cBhvr>
                                        <p:cTn id="30" dur="500" fill="hold"/>
                                        <p:tgtEl>
                                          <p:spTgt spid="67"/>
                                        </p:tgtEl>
                                        <p:attrNameLst>
                                          <p:attrName>ppt_h</p:attrName>
                                        </p:attrNameLst>
                                      </p:cBhvr>
                                      <p:tavLst>
                                        <p:tav tm="0">
                                          <p:val>
                                            <p:fltVal val="0"/>
                                          </p:val>
                                        </p:tav>
                                        <p:tav tm="100000">
                                          <p:val>
                                            <p:strVal val="#ppt_h"/>
                                          </p:val>
                                        </p:tav>
                                      </p:tavLst>
                                    </p:anim>
                                    <p:animEffect transition="in" filter="fade">
                                      <p:cBhvr>
                                        <p:cTn id="31" dur="500"/>
                                        <p:tgtEl>
                                          <p:spTgt spid="67"/>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p:cTn id="35" dur="500" fill="hold"/>
                                        <p:tgtEl>
                                          <p:spTgt spid="54"/>
                                        </p:tgtEl>
                                        <p:attrNameLst>
                                          <p:attrName>ppt_w</p:attrName>
                                        </p:attrNameLst>
                                      </p:cBhvr>
                                      <p:tavLst>
                                        <p:tav tm="0">
                                          <p:val>
                                            <p:fltVal val="0"/>
                                          </p:val>
                                        </p:tav>
                                        <p:tav tm="100000">
                                          <p:val>
                                            <p:strVal val="#ppt_w"/>
                                          </p:val>
                                        </p:tav>
                                      </p:tavLst>
                                    </p:anim>
                                    <p:anim calcmode="lin" valueType="num">
                                      <p:cBhvr>
                                        <p:cTn id="36" dur="500" fill="hold"/>
                                        <p:tgtEl>
                                          <p:spTgt spid="54"/>
                                        </p:tgtEl>
                                        <p:attrNameLst>
                                          <p:attrName>ppt_h</p:attrName>
                                        </p:attrNameLst>
                                      </p:cBhvr>
                                      <p:tavLst>
                                        <p:tav tm="0">
                                          <p:val>
                                            <p:fltVal val="0"/>
                                          </p:val>
                                        </p:tav>
                                        <p:tav tm="100000">
                                          <p:val>
                                            <p:strVal val="#ppt_h"/>
                                          </p:val>
                                        </p:tav>
                                      </p:tavLst>
                                    </p:anim>
                                    <p:animEffect transition="in" filter="fade">
                                      <p:cBhvr>
                                        <p:cTn id="37" dur="500"/>
                                        <p:tgtEl>
                                          <p:spTgt spid="54"/>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95"/>
                                        </p:tgtEl>
                                        <p:attrNameLst>
                                          <p:attrName>style.visibility</p:attrName>
                                        </p:attrNameLst>
                                      </p:cBhvr>
                                      <p:to>
                                        <p:strVal val="visible"/>
                                      </p:to>
                                    </p:set>
                                    <p:anim calcmode="lin" valueType="num">
                                      <p:cBhvr>
                                        <p:cTn id="41" dur="500" fill="hold"/>
                                        <p:tgtEl>
                                          <p:spTgt spid="95"/>
                                        </p:tgtEl>
                                        <p:attrNameLst>
                                          <p:attrName>ppt_w</p:attrName>
                                        </p:attrNameLst>
                                      </p:cBhvr>
                                      <p:tavLst>
                                        <p:tav tm="0">
                                          <p:val>
                                            <p:fltVal val="0"/>
                                          </p:val>
                                        </p:tav>
                                        <p:tav tm="100000">
                                          <p:val>
                                            <p:strVal val="#ppt_w"/>
                                          </p:val>
                                        </p:tav>
                                      </p:tavLst>
                                    </p:anim>
                                    <p:anim calcmode="lin" valueType="num">
                                      <p:cBhvr>
                                        <p:cTn id="42" dur="500" fill="hold"/>
                                        <p:tgtEl>
                                          <p:spTgt spid="95"/>
                                        </p:tgtEl>
                                        <p:attrNameLst>
                                          <p:attrName>ppt_h</p:attrName>
                                        </p:attrNameLst>
                                      </p:cBhvr>
                                      <p:tavLst>
                                        <p:tav tm="0">
                                          <p:val>
                                            <p:fltVal val="0"/>
                                          </p:val>
                                        </p:tav>
                                        <p:tav tm="100000">
                                          <p:val>
                                            <p:strVal val="#ppt_h"/>
                                          </p:val>
                                        </p:tav>
                                      </p:tavLst>
                                    </p:anim>
                                    <p:animEffect transition="in" filter="fade">
                                      <p:cBhvr>
                                        <p:cTn id="43" dur="500"/>
                                        <p:tgtEl>
                                          <p:spTgt spid="95"/>
                                        </p:tgtEl>
                                      </p:cBhvr>
                                    </p:animEffect>
                                  </p:childTnLst>
                                </p:cTn>
                              </p:par>
                            </p:childTnLst>
                          </p:cTn>
                        </p:par>
                        <p:par>
                          <p:cTn id="44" fill="hold">
                            <p:stCondLst>
                              <p:cond delay="3500"/>
                            </p:stCondLst>
                            <p:childTnLst>
                              <p:par>
                                <p:cTn id="45" presetID="31" presetClass="entr" presetSubtype="0" fill="hold" nodeType="afterEffect">
                                  <p:stCondLst>
                                    <p:cond delay="0"/>
                                  </p:stCondLst>
                                  <p:childTnLst>
                                    <p:set>
                                      <p:cBhvr>
                                        <p:cTn id="46" dur="1" fill="hold">
                                          <p:stCondLst>
                                            <p:cond delay="0"/>
                                          </p:stCondLst>
                                        </p:cTn>
                                        <p:tgtEl>
                                          <p:spTgt spid="106"/>
                                        </p:tgtEl>
                                        <p:attrNameLst>
                                          <p:attrName>style.visibility</p:attrName>
                                        </p:attrNameLst>
                                      </p:cBhvr>
                                      <p:to>
                                        <p:strVal val="visible"/>
                                      </p:to>
                                    </p:set>
                                    <p:anim calcmode="lin" valueType="num">
                                      <p:cBhvr>
                                        <p:cTn id="47" dur="1000" fill="hold"/>
                                        <p:tgtEl>
                                          <p:spTgt spid="106"/>
                                        </p:tgtEl>
                                        <p:attrNameLst>
                                          <p:attrName>ppt_w</p:attrName>
                                        </p:attrNameLst>
                                      </p:cBhvr>
                                      <p:tavLst>
                                        <p:tav tm="0">
                                          <p:val>
                                            <p:fltVal val="0"/>
                                          </p:val>
                                        </p:tav>
                                        <p:tav tm="100000">
                                          <p:val>
                                            <p:strVal val="#ppt_w"/>
                                          </p:val>
                                        </p:tav>
                                      </p:tavLst>
                                    </p:anim>
                                    <p:anim calcmode="lin" valueType="num">
                                      <p:cBhvr>
                                        <p:cTn id="48" dur="1000" fill="hold"/>
                                        <p:tgtEl>
                                          <p:spTgt spid="106"/>
                                        </p:tgtEl>
                                        <p:attrNameLst>
                                          <p:attrName>ppt_h</p:attrName>
                                        </p:attrNameLst>
                                      </p:cBhvr>
                                      <p:tavLst>
                                        <p:tav tm="0">
                                          <p:val>
                                            <p:fltVal val="0"/>
                                          </p:val>
                                        </p:tav>
                                        <p:tav tm="100000">
                                          <p:val>
                                            <p:strVal val="#ppt_h"/>
                                          </p:val>
                                        </p:tav>
                                      </p:tavLst>
                                    </p:anim>
                                    <p:anim calcmode="lin" valueType="num">
                                      <p:cBhvr>
                                        <p:cTn id="49" dur="1000" fill="hold"/>
                                        <p:tgtEl>
                                          <p:spTgt spid="106"/>
                                        </p:tgtEl>
                                        <p:attrNameLst>
                                          <p:attrName>style.rotation</p:attrName>
                                        </p:attrNameLst>
                                      </p:cBhvr>
                                      <p:tavLst>
                                        <p:tav tm="0">
                                          <p:val>
                                            <p:fltVal val="90"/>
                                          </p:val>
                                        </p:tav>
                                        <p:tav tm="100000">
                                          <p:val>
                                            <p:fltVal val="0"/>
                                          </p:val>
                                        </p:tav>
                                      </p:tavLst>
                                    </p:anim>
                                    <p:animEffect transition="in" filter="fade">
                                      <p:cBhvr>
                                        <p:cTn id="50" dur="1000"/>
                                        <p:tgtEl>
                                          <p:spTgt spid="106"/>
                                        </p:tgtEl>
                                      </p:cBhvr>
                                    </p:animEffect>
                                  </p:childTnLst>
                                </p:cTn>
                              </p:par>
                            </p:childTnLst>
                          </p:cTn>
                        </p:par>
                        <p:par>
                          <p:cTn id="51" fill="hold">
                            <p:stCondLst>
                              <p:cond delay="4500"/>
                            </p:stCondLst>
                            <p:childTnLst>
                              <p:par>
                                <p:cTn id="52" presetID="22" presetClass="entr" presetSubtype="1" fill="hold" grpId="0" nodeType="afterEffect">
                                  <p:stCondLst>
                                    <p:cond delay="0"/>
                                  </p:stCondLst>
                                  <p:childTnLst>
                                    <p:set>
                                      <p:cBhvr>
                                        <p:cTn id="53" dur="1" fill="hold">
                                          <p:stCondLst>
                                            <p:cond delay="0"/>
                                          </p:stCondLst>
                                        </p:cTn>
                                        <p:tgtEl>
                                          <p:spTgt spid="104"/>
                                        </p:tgtEl>
                                        <p:attrNameLst>
                                          <p:attrName>style.visibility</p:attrName>
                                        </p:attrNameLst>
                                      </p:cBhvr>
                                      <p:to>
                                        <p:strVal val="visible"/>
                                      </p:to>
                                    </p:set>
                                    <p:animEffect transition="in" filter="wipe(up)">
                                      <p:cBhvr>
                                        <p:cTn id="54" dur="500"/>
                                        <p:tgtEl>
                                          <p:spTgt spid="104"/>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p:cTn id="59" dur="1000" fill="hold"/>
                                        <p:tgtEl>
                                          <p:spTgt spid="13"/>
                                        </p:tgtEl>
                                        <p:attrNameLst>
                                          <p:attrName>ppt_w</p:attrName>
                                        </p:attrNameLst>
                                      </p:cBhvr>
                                      <p:tavLst>
                                        <p:tav tm="0">
                                          <p:val>
                                            <p:fltVal val="0"/>
                                          </p:val>
                                        </p:tav>
                                        <p:tav tm="100000">
                                          <p:val>
                                            <p:strVal val="#ppt_w"/>
                                          </p:val>
                                        </p:tav>
                                      </p:tavLst>
                                    </p:anim>
                                    <p:anim calcmode="lin" valueType="num">
                                      <p:cBhvr>
                                        <p:cTn id="60" dur="1000" fill="hold"/>
                                        <p:tgtEl>
                                          <p:spTgt spid="13"/>
                                        </p:tgtEl>
                                        <p:attrNameLst>
                                          <p:attrName>ppt_h</p:attrName>
                                        </p:attrNameLst>
                                      </p:cBhvr>
                                      <p:tavLst>
                                        <p:tav tm="0">
                                          <p:val>
                                            <p:fltVal val="0"/>
                                          </p:val>
                                        </p:tav>
                                        <p:tav tm="100000">
                                          <p:val>
                                            <p:strVal val="#ppt_h"/>
                                          </p:val>
                                        </p:tav>
                                      </p:tavLst>
                                    </p:anim>
                                    <p:anim calcmode="lin" valueType="num">
                                      <p:cBhvr>
                                        <p:cTn id="61" dur="1000" fill="hold"/>
                                        <p:tgtEl>
                                          <p:spTgt spid="13"/>
                                        </p:tgtEl>
                                        <p:attrNameLst>
                                          <p:attrName>style.rotation</p:attrName>
                                        </p:attrNameLst>
                                      </p:cBhvr>
                                      <p:tavLst>
                                        <p:tav tm="0">
                                          <p:val>
                                            <p:fltVal val="90"/>
                                          </p:val>
                                        </p:tav>
                                        <p:tav tm="100000">
                                          <p:val>
                                            <p:fltVal val="0"/>
                                          </p:val>
                                        </p:tav>
                                      </p:tavLst>
                                    </p:anim>
                                    <p:animEffect transition="in" filter="fade">
                                      <p:cBhvr>
                                        <p:cTn id="62" dur="10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down)">
                                      <p:cBhvr>
                                        <p:cTn id="67" dur="500"/>
                                        <p:tgtEl>
                                          <p:spTgt spid="9"/>
                                        </p:tgtEl>
                                      </p:cBhvr>
                                    </p:animEffect>
                                  </p:childTnLst>
                                </p:cTn>
                              </p:par>
                            </p:childTnLst>
                          </p:cTn>
                        </p:par>
                        <p:par>
                          <p:cTn id="68" fill="hold">
                            <p:stCondLst>
                              <p:cond delay="500"/>
                            </p:stCondLst>
                            <p:childTnLst>
                              <p:par>
                                <p:cTn id="69" presetID="22" presetClass="entr" presetSubtype="1" fill="hold" grpId="0" nodeType="after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wipe(up)">
                                      <p:cBhvr>
                                        <p:cTn id="71" dur="500"/>
                                        <p:tgtEl>
                                          <p:spTgt spid="3"/>
                                        </p:tgtEl>
                                      </p:cBhvr>
                                    </p:animEffect>
                                  </p:childTnLst>
                                </p:cTn>
                              </p:par>
                            </p:childTnLst>
                          </p:cTn>
                        </p:par>
                        <p:par>
                          <p:cTn id="72" fill="hold">
                            <p:stCondLst>
                              <p:cond delay="1000"/>
                            </p:stCondLst>
                            <p:childTnLst>
                              <p:par>
                                <p:cTn id="73" presetID="31" presetClass="entr" presetSubtype="0" fill="hold" nodeType="afterEffect">
                                  <p:stCondLst>
                                    <p:cond delay="0"/>
                                  </p:stCondLst>
                                  <p:childTnLst>
                                    <p:set>
                                      <p:cBhvr>
                                        <p:cTn id="74" dur="1" fill="hold">
                                          <p:stCondLst>
                                            <p:cond delay="0"/>
                                          </p:stCondLst>
                                        </p:cTn>
                                        <p:tgtEl>
                                          <p:spTgt spid="34824"/>
                                        </p:tgtEl>
                                        <p:attrNameLst>
                                          <p:attrName>style.visibility</p:attrName>
                                        </p:attrNameLst>
                                      </p:cBhvr>
                                      <p:to>
                                        <p:strVal val="visible"/>
                                      </p:to>
                                    </p:set>
                                    <p:anim calcmode="lin" valueType="num">
                                      <p:cBhvr>
                                        <p:cTn id="75" dur="1000" fill="hold"/>
                                        <p:tgtEl>
                                          <p:spTgt spid="34824"/>
                                        </p:tgtEl>
                                        <p:attrNameLst>
                                          <p:attrName>ppt_w</p:attrName>
                                        </p:attrNameLst>
                                      </p:cBhvr>
                                      <p:tavLst>
                                        <p:tav tm="0">
                                          <p:val>
                                            <p:fltVal val="0"/>
                                          </p:val>
                                        </p:tav>
                                        <p:tav tm="100000">
                                          <p:val>
                                            <p:strVal val="#ppt_w"/>
                                          </p:val>
                                        </p:tav>
                                      </p:tavLst>
                                    </p:anim>
                                    <p:anim calcmode="lin" valueType="num">
                                      <p:cBhvr>
                                        <p:cTn id="76" dur="1000" fill="hold"/>
                                        <p:tgtEl>
                                          <p:spTgt spid="34824"/>
                                        </p:tgtEl>
                                        <p:attrNameLst>
                                          <p:attrName>ppt_h</p:attrName>
                                        </p:attrNameLst>
                                      </p:cBhvr>
                                      <p:tavLst>
                                        <p:tav tm="0">
                                          <p:val>
                                            <p:fltVal val="0"/>
                                          </p:val>
                                        </p:tav>
                                        <p:tav tm="100000">
                                          <p:val>
                                            <p:strVal val="#ppt_h"/>
                                          </p:val>
                                        </p:tav>
                                      </p:tavLst>
                                    </p:anim>
                                    <p:anim calcmode="lin" valueType="num">
                                      <p:cBhvr>
                                        <p:cTn id="77" dur="1000" fill="hold"/>
                                        <p:tgtEl>
                                          <p:spTgt spid="34824"/>
                                        </p:tgtEl>
                                        <p:attrNameLst>
                                          <p:attrName>style.rotation</p:attrName>
                                        </p:attrNameLst>
                                      </p:cBhvr>
                                      <p:tavLst>
                                        <p:tav tm="0">
                                          <p:val>
                                            <p:fltVal val="90"/>
                                          </p:val>
                                        </p:tav>
                                        <p:tav tm="100000">
                                          <p:val>
                                            <p:fltVal val="0"/>
                                          </p:val>
                                        </p:tav>
                                      </p:tavLst>
                                    </p:anim>
                                    <p:animEffect transition="in" filter="fade">
                                      <p:cBhvr>
                                        <p:cTn id="78" dur="1000"/>
                                        <p:tgtEl>
                                          <p:spTgt spid="34824"/>
                                        </p:tgtEl>
                                      </p:cBhvr>
                                    </p:animEffect>
                                  </p:childTnLst>
                                </p:cTn>
                              </p:par>
                            </p:childTnLst>
                          </p:cTn>
                        </p:par>
                        <p:par>
                          <p:cTn id="79" fill="hold">
                            <p:stCondLst>
                              <p:cond delay="2000"/>
                            </p:stCondLst>
                            <p:childTnLst>
                              <p:par>
                                <p:cTn id="80" presetID="31" presetClass="entr" presetSubtype="0" fill="hold" nodeType="afterEffect">
                                  <p:stCondLst>
                                    <p:cond delay="0"/>
                                  </p:stCondLst>
                                  <p:childTnLst>
                                    <p:set>
                                      <p:cBhvr>
                                        <p:cTn id="81" dur="1" fill="hold">
                                          <p:stCondLst>
                                            <p:cond delay="0"/>
                                          </p:stCondLst>
                                        </p:cTn>
                                        <p:tgtEl>
                                          <p:spTgt spid="34820"/>
                                        </p:tgtEl>
                                        <p:attrNameLst>
                                          <p:attrName>style.visibility</p:attrName>
                                        </p:attrNameLst>
                                      </p:cBhvr>
                                      <p:to>
                                        <p:strVal val="visible"/>
                                      </p:to>
                                    </p:set>
                                    <p:anim calcmode="lin" valueType="num">
                                      <p:cBhvr>
                                        <p:cTn id="82" dur="1000" fill="hold"/>
                                        <p:tgtEl>
                                          <p:spTgt spid="34820"/>
                                        </p:tgtEl>
                                        <p:attrNameLst>
                                          <p:attrName>ppt_w</p:attrName>
                                        </p:attrNameLst>
                                      </p:cBhvr>
                                      <p:tavLst>
                                        <p:tav tm="0">
                                          <p:val>
                                            <p:fltVal val="0"/>
                                          </p:val>
                                        </p:tav>
                                        <p:tav tm="100000">
                                          <p:val>
                                            <p:strVal val="#ppt_w"/>
                                          </p:val>
                                        </p:tav>
                                      </p:tavLst>
                                    </p:anim>
                                    <p:anim calcmode="lin" valueType="num">
                                      <p:cBhvr>
                                        <p:cTn id="83" dur="1000" fill="hold"/>
                                        <p:tgtEl>
                                          <p:spTgt spid="34820"/>
                                        </p:tgtEl>
                                        <p:attrNameLst>
                                          <p:attrName>ppt_h</p:attrName>
                                        </p:attrNameLst>
                                      </p:cBhvr>
                                      <p:tavLst>
                                        <p:tav tm="0">
                                          <p:val>
                                            <p:fltVal val="0"/>
                                          </p:val>
                                        </p:tav>
                                        <p:tav tm="100000">
                                          <p:val>
                                            <p:strVal val="#ppt_h"/>
                                          </p:val>
                                        </p:tav>
                                      </p:tavLst>
                                    </p:anim>
                                    <p:anim calcmode="lin" valueType="num">
                                      <p:cBhvr>
                                        <p:cTn id="84" dur="1000" fill="hold"/>
                                        <p:tgtEl>
                                          <p:spTgt spid="34820"/>
                                        </p:tgtEl>
                                        <p:attrNameLst>
                                          <p:attrName>style.rotation</p:attrName>
                                        </p:attrNameLst>
                                      </p:cBhvr>
                                      <p:tavLst>
                                        <p:tav tm="0">
                                          <p:val>
                                            <p:fltVal val="90"/>
                                          </p:val>
                                        </p:tav>
                                        <p:tav tm="100000">
                                          <p:val>
                                            <p:fltVal val="0"/>
                                          </p:val>
                                        </p:tav>
                                      </p:tavLst>
                                    </p:anim>
                                    <p:animEffect transition="in" filter="fade">
                                      <p:cBhvr>
                                        <p:cTn id="85" dur="1000"/>
                                        <p:tgtEl>
                                          <p:spTgt spid="34820"/>
                                        </p:tgtEl>
                                      </p:cBhvr>
                                    </p:animEffect>
                                  </p:childTnLst>
                                </p:cTn>
                              </p:par>
                            </p:childTnLst>
                          </p:cTn>
                        </p:par>
                        <p:par>
                          <p:cTn id="86" fill="hold">
                            <p:stCondLst>
                              <p:cond delay="3000"/>
                            </p:stCondLst>
                            <p:childTnLst>
                              <p:par>
                                <p:cTn id="87" presetID="31" presetClass="entr" presetSubtype="0" fill="hold" nodeType="afterEffect">
                                  <p:stCondLst>
                                    <p:cond delay="0"/>
                                  </p:stCondLst>
                                  <p:childTnLst>
                                    <p:set>
                                      <p:cBhvr>
                                        <p:cTn id="88" dur="1" fill="hold">
                                          <p:stCondLst>
                                            <p:cond delay="0"/>
                                          </p:stCondLst>
                                        </p:cTn>
                                        <p:tgtEl>
                                          <p:spTgt spid="34818"/>
                                        </p:tgtEl>
                                        <p:attrNameLst>
                                          <p:attrName>style.visibility</p:attrName>
                                        </p:attrNameLst>
                                      </p:cBhvr>
                                      <p:to>
                                        <p:strVal val="visible"/>
                                      </p:to>
                                    </p:set>
                                    <p:anim calcmode="lin" valueType="num">
                                      <p:cBhvr>
                                        <p:cTn id="89" dur="1000" fill="hold"/>
                                        <p:tgtEl>
                                          <p:spTgt spid="34818"/>
                                        </p:tgtEl>
                                        <p:attrNameLst>
                                          <p:attrName>ppt_w</p:attrName>
                                        </p:attrNameLst>
                                      </p:cBhvr>
                                      <p:tavLst>
                                        <p:tav tm="0">
                                          <p:val>
                                            <p:fltVal val="0"/>
                                          </p:val>
                                        </p:tav>
                                        <p:tav tm="100000">
                                          <p:val>
                                            <p:strVal val="#ppt_w"/>
                                          </p:val>
                                        </p:tav>
                                      </p:tavLst>
                                    </p:anim>
                                    <p:anim calcmode="lin" valueType="num">
                                      <p:cBhvr>
                                        <p:cTn id="90" dur="1000" fill="hold"/>
                                        <p:tgtEl>
                                          <p:spTgt spid="34818"/>
                                        </p:tgtEl>
                                        <p:attrNameLst>
                                          <p:attrName>ppt_h</p:attrName>
                                        </p:attrNameLst>
                                      </p:cBhvr>
                                      <p:tavLst>
                                        <p:tav tm="0">
                                          <p:val>
                                            <p:fltVal val="0"/>
                                          </p:val>
                                        </p:tav>
                                        <p:tav tm="100000">
                                          <p:val>
                                            <p:strVal val="#ppt_h"/>
                                          </p:val>
                                        </p:tav>
                                      </p:tavLst>
                                    </p:anim>
                                    <p:anim calcmode="lin" valueType="num">
                                      <p:cBhvr>
                                        <p:cTn id="91" dur="1000" fill="hold"/>
                                        <p:tgtEl>
                                          <p:spTgt spid="34818"/>
                                        </p:tgtEl>
                                        <p:attrNameLst>
                                          <p:attrName>style.rotation</p:attrName>
                                        </p:attrNameLst>
                                      </p:cBhvr>
                                      <p:tavLst>
                                        <p:tav tm="0">
                                          <p:val>
                                            <p:fltVal val="90"/>
                                          </p:val>
                                        </p:tav>
                                        <p:tav tm="100000">
                                          <p:val>
                                            <p:fltVal val="0"/>
                                          </p:val>
                                        </p:tav>
                                      </p:tavLst>
                                    </p:anim>
                                    <p:animEffect transition="in" filter="fade">
                                      <p:cBhvr>
                                        <p:cTn id="92" dur="1000"/>
                                        <p:tgtEl>
                                          <p:spTgt spid="34818"/>
                                        </p:tgtEl>
                                      </p:cBhvr>
                                    </p:animEffect>
                                  </p:childTnLst>
                                </p:cTn>
                              </p:par>
                            </p:childTnLst>
                          </p:cTn>
                        </p:par>
                        <p:par>
                          <p:cTn id="93" fill="hold">
                            <p:stCondLst>
                              <p:cond delay="4000"/>
                            </p:stCondLst>
                            <p:childTnLst>
                              <p:par>
                                <p:cTn id="94" presetID="31" presetClass="entr" presetSubtype="0" fill="hold" nodeType="afterEffect">
                                  <p:stCondLst>
                                    <p:cond delay="0"/>
                                  </p:stCondLst>
                                  <p:childTnLst>
                                    <p:set>
                                      <p:cBhvr>
                                        <p:cTn id="95" dur="1" fill="hold">
                                          <p:stCondLst>
                                            <p:cond delay="0"/>
                                          </p:stCondLst>
                                        </p:cTn>
                                        <p:tgtEl>
                                          <p:spTgt spid="34822"/>
                                        </p:tgtEl>
                                        <p:attrNameLst>
                                          <p:attrName>style.visibility</p:attrName>
                                        </p:attrNameLst>
                                      </p:cBhvr>
                                      <p:to>
                                        <p:strVal val="visible"/>
                                      </p:to>
                                    </p:set>
                                    <p:anim calcmode="lin" valueType="num">
                                      <p:cBhvr>
                                        <p:cTn id="96" dur="1000" fill="hold"/>
                                        <p:tgtEl>
                                          <p:spTgt spid="34822"/>
                                        </p:tgtEl>
                                        <p:attrNameLst>
                                          <p:attrName>ppt_w</p:attrName>
                                        </p:attrNameLst>
                                      </p:cBhvr>
                                      <p:tavLst>
                                        <p:tav tm="0">
                                          <p:val>
                                            <p:fltVal val="0"/>
                                          </p:val>
                                        </p:tav>
                                        <p:tav tm="100000">
                                          <p:val>
                                            <p:strVal val="#ppt_w"/>
                                          </p:val>
                                        </p:tav>
                                      </p:tavLst>
                                    </p:anim>
                                    <p:anim calcmode="lin" valueType="num">
                                      <p:cBhvr>
                                        <p:cTn id="97" dur="1000" fill="hold"/>
                                        <p:tgtEl>
                                          <p:spTgt spid="34822"/>
                                        </p:tgtEl>
                                        <p:attrNameLst>
                                          <p:attrName>ppt_h</p:attrName>
                                        </p:attrNameLst>
                                      </p:cBhvr>
                                      <p:tavLst>
                                        <p:tav tm="0">
                                          <p:val>
                                            <p:fltVal val="0"/>
                                          </p:val>
                                        </p:tav>
                                        <p:tav tm="100000">
                                          <p:val>
                                            <p:strVal val="#ppt_h"/>
                                          </p:val>
                                        </p:tav>
                                      </p:tavLst>
                                    </p:anim>
                                    <p:anim calcmode="lin" valueType="num">
                                      <p:cBhvr>
                                        <p:cTn id="98" dur="1000" fill="hold"/>
                                        <p:tgtEl>
                                          <p:spTgt spid="34822"/>
                                        </p:tgtEl>
                                        <p:attrNameLst>
                                          <p:attrName>style.rotation</p:attrName>
                                        </p:attrNameLst>
                                      </p:cBhvr>
                                      <p:tavLst>
                                        <p:tav tm="0">
                                          <p:val>
                                            <p:fltVal val="90"/>
                                          </p:val>
                                        </p:tav>
                                        <p:tav tm="100000">
                                          <p:val>
                                            <p:fltVal val="0"/>
                                          </p:val>
                                        </p:tav>
                                      </p:tavLst>
                                    </p:anim>
                                    <p:animEffect transition="in" filter="fade">
                                      <p:cBhvr>
                                        <p:cTn id="99" dur="1000"/>
                                        <p:tgtEl>
                                          <p:spTgt spid="34822"/>
                                        </p:tgtEl>
                                      </p:cBhvr>
                                    </p:animEffect>
                                  </p:childTnLst>
                                </p:cTn>
                              </p:par>
                            </p:childTnLst>
                          </p:cTn>
                        </p:par>
                        <p:par>
                          <p:cTn id="100" fill="hold">
                            <p:stCondLst>
                              <p:cond delay="5000"/>
                            </p:stCondLst>
                            <p:childTnLst>
                              <p:par>
                                <p:cTn id="101" presetID="31" presetClass="entr" presetSubtype="0" fill="hold" nodeType="afterEffect">
                                  <p:stCondLst>
                                    <p:cond delay="0"/>
                                  </p:stCondLst>
                                  <p:childTnLst>
                                    <p:set>
                                      <p:cBhvr>
                                        <p:cTn id="102" dur="1" fill="hold">
                                          <p:stCondLst>
                                            <p:cond delay="0"/>
                                          </p:stCondLst>
                                        </p:cTn>
                                        <p:tgtEl>
                                          <p:spTgt spid="34828"/>
                                        </p:tgtEl>
                                        <p:attrNameLst>
                                          <p:attrName>style.visibility</p:attrName>
                                        </p:attrNameLst>
                                      </p:cBhvr>
                                      <p:to>
                                        <p:strVal val="visible"/>
                                      </p:to>
                                    </p:set>
                                    <p:anim calcmode="lin" valueType="num">
                                      <p:cBhvr>
                                        <p:cTn id="103" dur="1000" fill="hold"/>
                                        <p:tgtEl>
                                          <p:spTgt spid="34828"/>
                                        </p:tgtEl>
                                        <p:attrNameLst>
                                          <p:attrName>ppt_w</p:attrName>
                                        </p:attrNameLst>
                                      </p:cBhvr>
                                      <p:tavLst>
                                        <p:tav tm="0">
                                          <p:val>
                                            <p:fltVal val="0"/>
                                          </p:val>
                                        </p:tav>
                                        <p:tav tm="100000">
                                          <p:val>
                                            <p:strVal val="#ppt_w"/>
                                          </p:val>
                                        </p:tav>
                                      </p:tavLst>
                                    </p:anim>
                                    <p:anim calcmode="lin" valueType="num">
                                      <p:cBhvr>
                                        <p:cTn id="104" dur="1000" fill="hold"/>
                                        <p:tgtEl>
                                          <p:spTgt spid="34828"/>
                                        </p:tgtEl>
                                        <p:attrNameLst>
                                          <p:attrName>ppt_h</p:attrName>
                                        </p:attrNameLst>
                                      </p:cBhvr>
                                      <p:tavLst>
                                        <p:tav tm="0">
                                          <p:val>
                                            <p:fltVal val="0"/>
                                          </p:val>
                                        </p:tav>
                                        <p:tav tm="100000">
                                          <p:val>
                                            <p:strVal val="#ppt_h"/>
                                          </p:val>
                                        </p:tav>
                                      </p:tavLst>
                                    </p:anim>
                                    <p:anim calcmode="lin" valueType="num">
                                      <p:cBhvr>
                                        <p:cTn id="105" dur="1000" fill="hold"/>
                                        <p:tgtEl>
                                          <p:spTgt spid="34828"/>
                                        </p:tgtEl>
                                        <p:attrNameLst>
                                          <p:attrName>style.rotation</p:attrName>
                                        </p:attrNameLst>
                                      </p:cBhvr>
                                      <p:tavLst>
                                        <p:tav tm="0">
                                          <p:val>
                                            <p:fltVal val="90"/>
                                          </p:val>
                                        </p:tav>
                                        <p:tav tm="100000">
                                          <p:val>
                                            <p:fltVal val="0"/>
                                          </p:val>
                                        </p:tav>
                                      </p:tavLst>
                                    </p:anim>
                                    <p:animEffect transition="in" filter="fade">
                                      <p:cBhvr>
                                        <p:cTn id="106" dur="1000"/>
                                        <p:tgtEl>
                                          <p:spTgt spid="34828"/>
                                        </p:tgtEl>
                                      </p:cBhvr>
                                    </p:animEffect>
                                  </p:childTnLst>
                                </p:cTn>
                              </p:par>
                            </p:childTnLst>
                          </p:cTn>
                        </p:par>
                        <p:par>
                          <p:cTn id="107" fill="hold">
                            <p:stCondLst>
                              <p:cond delay="6000"/>
                            </p:stCondLst>
                            <p:childTnLst>
                              <p:par>
                                <p:cTn id="108" presetID="31" presetClass="entr" presetSubtype="0" fill="hold" nodeType="afterEffect">
                                  <p:stCondLst>
                                    <p:cond delay="0"/>
                                  </p:stCondLst>
                                  <p:childTnLst>
                                    <p:set>
                                      <p:cBhvr>
                                        <p:cTn id="109" dur="1" fill="hold">
                                          <p:stCondLst>
                                            <p:cond delay="0"/>
                                          </p:stCondLst>
                                        </p:cTn>
                                        <p:tgtEl>
                                          <p:spTgt spid="34826"/>
                                        </p:tgtEl>
                                        <p:attrNameLst>
                                          <p:attrName>style.visibility</p:attrName>
                                        </p:attrNameLst>
                                      </p:cBhvr>
                                      <p:to>
                                        <p:strVal val="visible"/>
                                      </p:to>
                                    </p:set>
                                    <p:anim calcmode="lin" valueType="num">
                                      <p:cBhvr>
                                        <p:cTn id="110" dur="1000" fill="hold"/>
                                        <p:tgtEl>
                                          <p:spTgt spid="34826"/>
                                        </p:tgtEl>
                                        <p:attrNameLst>
                                          <p:attrName>ppt_w</p:attrName>
                                        </p:attrNameLst>
                                      </p:cBhvr>
                                      <p:tavLst>
                                        <p:tav tm="0">
                                          <p:val>
                                            <p:fltVal val="0"/>
                                          </p:val>
                                        </p:tav>
                                        <p:tav tm="100000">
                                          <p:val>
                                            <p:strVal val="#ppt_w"/>
                                          </p:val>
                                        </p:tav>
                                      </p:tavLst>
                                    </p:anim>
                                    <p:anim calcmode="lin" valueType="num">
                                      <p:cBhvr>
                                        <p:cTn id="111" dur="1000" fill="hold"/>
                                        <p:tgtEl>
                                          <p:spTgt spid="34826"/>
                                        </p:tgtEl>
                                        <p:attrNameLst>
                                          <p:attrName>ppt_h</p:attrName>
                                        </p:attrNameLst>
                                      </p:cBhvr>
                                      <p:tavLst>
                                        <p:tav tm="0">
                                          <p:val>
                                            <p:fltVal val="0"/>
                                          </p:val>
                                        </p:tav>
                                        <p:tav tm="100000">
                                          <p:val>
                                            <p:strVal val="#ppt_h"/>
                                          </p:val>
                                        </p:tav>
                                      </p:tavLst>
                                    </p:anim>
                                    <p:anim calcmode="lin" valueType="num">
                                      <p:cBhvr>
                                        <p:cTn id="112" dur="1000" fill="hold"/>
                                        <p:tgtEl>
                                          <p:spTgt spid="34826"/>
                                        </p:tgtEl>
                                        <p:attrNameLst>
                                          <p:attrName>style.rotation</p:attrName>
                                        </p:attrNameLst>
                                      </p:cBhvr>
                                      <p:tavLst>
                                        <p:tav tm="0">
                                          <p:val>
                                            <p:fltVal val="90"/>
                                          </p:val>
                                        </p:tav>
                                        <p:tav tm="100000">
                                          <p:val>
                                            <p:fltVal val="0"/>
                                          </p:val>
                                        </p:tav>
                                      </p:tavLst>
                                    </p:anim>
                                    <p:animEffect transition="in" filter="fade">
                                      <p:cBhvr>
                                        <p:cTn id="113" dur="1000"/>
                                        <p:tgtEl>
                                          <p:spTgt spid="34826"/>
                                        </p:tgtEl>
                                      </p:cBhvr>
                                    </p:animEffect>
                                  </p:childTnLst>
                                </p:cTn>
                              </p:par>
                            </p:childTnLst>
                          </p:cTn>
                        </p:par>
                        <p:par>
                          <p:cTn id="114" fill="hold">
                            <p:stCondLst>
                              <p:cond delay="7000"/>
                            </p:stCondLst>
                            <p:childTnLst>
                              <p:par>
                                <p:cTn id="115" presetID="22" presetClass="entr" presetSubtype="8" fill="hold" grpId="0" nodeType="afterEffect">
                                  <p:stCondLst>
                                    <p:cond delay="0"/>
                                  </p:stCondLst>
                                  <p:childTnLst>
                                    <p:set>
                                      <p:cBhvr>
                                        <p:cTn id="116" dur="1" fill="hold">
                                          <p:stCondLst>
                                            <p:cond delay="0"/>
                                          </p:stCondLst>
                                        </p:cTn>
                                        <p:tgtEl>
                                          <p:spTgt spid="10"/>
                                        </p:tgtEl>
                                        <p:attrNameLst>
                                          <p:attrName>style.visibility</p:attrName>
                                        </p:attrNameLst>
                                      </p:cBhvr>
                                      <p:to>
                                        <p:strVal val="visible"/>
                                      </p:to>
                                    </p:set>
                                    <p:animEffect transition="in" filter="wipe(left)">
                                      <p:cBhvr>
                                        <p:cTn id="1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191496" grpId="0" autoUpdateAnimBg="0"/>
      <p:bldP spid="10" grpId="0" animBg="1" autoUpdateAnimBg="0"/>
      <p:bldP spid="104" grpId="0"/>
      <p:bldP spid="3"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6245" y="6151833"/>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dirty="0" smtClean="0">
                <a:solidFill>
                  <a:srgbClr val="FF6600"/>
                </a:solidFill>
                <a:latin typeface="Arial" charset="0"/>
                <a:cs typeface="Arial" charset="0"/>
              </a:rPr>
              <a:t>Exemple de simulation</a:t>
            </a:r>
            <a:endParaRPr lang="fr-FR" sz="1100" b="1" dirty="0">
              <a:solidFill>
                <a:srgbClr val="FF6600"/>
              </a:solidFill>
              <a:latin typeface="Arial" charset="0"/>
              <a:cs typeface="Arial" charset="0"/>
            </a:endParaRPr>
          </a:p>
        </p:txBody>
      </p:sp>
      <p:grpSp>
        <p:nvGrpSpPr>
          <p:cNvPr id="24" name="Group 3"/>
          <p:cNvGrpSpPr>
            <a:grpSpLocks/>
          </p:cNvGrpSpPr>
          <p:nvPr/>
        </p:nvGrpSpPr>
        <p:grpSpPr bwMode="auto">
          <a:xfrm>
            <a:off x="1285432" y="1566004"/>
            <a:ext cx="8535271" cy="4768326"/>
            <a:chOff x="893" y="2136"/>
            <a:chExt cx="4361" cy="2132"/>
          </a:xfrm>
        </p:grpSpPr>
        <p:sp>
          <p:nvSpPr>
            <p:cNvPr id="25" name="Oval 5"/>
            <p:cNvSpPr>
              <a:spLocks noChangeArrowheads="1"/>
            </p:cNvSpPr>
            <p:nvPr/>
          </p:nvSpPr>
          <p:spPr bwMode="auto">
            <a:xfrm>
              <a:off x="893" y="2136"/>
              <a:ext cx="4361" cy="2132"/>
            </a:xfrm>
            <a:prstGeom prst="ellipse">
              <a:avLst/>
            </a:prstGeom>
            <a:solidFill>
              <a:srgbClr val="FFCC00"/>
            </a:solidFill>
            <a:ln w="12700">
              <a:solidFill>
                <a:schemeClr val="tx1"/>
              </a:solidFill>
              <a:round/>
              <a:headEnd/>
              <a:tailEnd/>
            </a:ln>
          </p:spPr>
          <p:txBody>
            <a:bodyPr wrap="none" anchor="ctr"/>
            <a:lstStyle/>
            <a:p>
              <a:endParaRPr lang="fr-FR"/>
            </a:p>
          </p:txBody>
        </p:sp>
        <p:sp>
          <p:nvSpPr>
            <p:cNvPr id="26" name="Text Box 26"/>
            <p:cNvSpPr txBox="1">
              <a:spLocks noChangeArrowheads="1"/>
            </p:cNvSpPr>
            <p:nvPr/>
          </p:nvSpPr>
          <p:spPr bwMode="auto">
            <a:xfrm>
              <a:off x="2167" y="2188"/>
              <a:ext cx="181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a:latin typeface="Arial" charset="0"/>
                  <a:cs typeface="Arial" charset="0"/>
                </a:rPr>
                <a:t>Domaine de la simulation</a:t>
              </a:r>
            </a:p>
          </p:txBody>
        </p:sp>
      </p:grpSp>
      <p:grpSp>
        <p:nvGrpSpPr>
          <p:cNvPr id="27" name="Groupe 67"/>
          <p:cNvGrpSpPr>
            <a:grpSpLocks/>
          </p:cNvGrpSpPr>
          <p:nvPr/>
        </p:nvGrpSpPr>
        <p:grpSpPr bwMode="auto">
          <a:xfrm>
            <a:off x="2776267" y="2261422"/>
            <a:ext cx="5615257" cy="3386903"/>
            <a:chOff x="2433396" y="3956907"/>
            <a:chExt cx="6650778" cy="2400277"/>
          </a:xfrm>
        </p:grpSpPr>
        <p:sp>
          <p:nvSpPr>
            <p:cNvPr id="28" name="Rectangle 160" descr="Sphères"/>
            <p:cNvSpPr>
              <a:spLocks noChangeArrowheads="1"/>
            </p:cNvSpPr>
            <p:nvPr/>
          </p:nvSpPr>
          <p:spPr bwMode="auto">
            <a:xfrm>
              <a:off x="2433396" y="3956907"/>
              <a:ext cx="6650778" cy="2400277"/>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a:p>
          </p:txBody>
        </p:sp>
        <p:sp>
          <p:nvSpPr>
            <p:cNvPr id="29" name="Text Box 161"/>
            <p:cNvSpPr txBox="1">
              <a:spLocks noChangeArrowheads="1"/>
            </p:cNvSpPr>
            <p:nvPr/>
          </p:nvSpPr>
          <p:spPr bwMode="auto">
            <a:xfrm>
              <a:off x="7032592" y="6121893"/>
              <a:ext cx="2051582" cy="19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r" eaLnBrk="1" hangingPunct="1">
                <a:spcBef>
                  <a:spcPct val="50000"/>
                </a:spcBef>
              </a:pPr>
              <a:r>
                <a:rPr lang="fr-FR" sz="1200" b="1" dirty="0">
                  <a:latin typeface="Calibri" pitchFamily="34" charset="0"/>
                  <a:cs typeface="Times New Roman" pitchFamily="18" charset="0"/>
                </a:rPr>
                <a:t>Domaine de validité</a:t>
              </a:r>
            </a:p>
          </p:txBody>
        </p:sp>
      </p:grpSp>
      <p:grpSp>
        <p:nvGrpSpPr>
          <p:cNvPr id="4" name="Groupe 3"/>
          <p:cNvGrpSpPr/>
          <p:nvPr/>
        </p:nvGrpSpPr>
        <p:grpSpPr>
          <a:xfrm>
            <a:off x="6773671" y="3100352"/>
            <a:ext cx="1503553" cy="1621806"/>
            <a:chOff x="6773671" y="2852702"/>
            <a:chExt cx="1503553" cy="1621806"/>
          </a:xfrm>
        </p:grpSpPr>
        <p:grpSp>
          <p:nvGrpSpPr>
            <p:cNvPr id="30" name="Group 14"/>
            <p:cNvGrpSpPr>
              <a:grpSpLocks/>
            </p:cNvGrpSpPr>
            <p:nvPr/>
          </p:nvGrpSpPr>
          <p:grpSpPr bwMode="auto">
            <a:xfrm>
              <a:off x="6797419" y="2852702"/>
              <a:ext cx="1460760" cy="1621806"/>
              <a:chOff x="3730" y="2514"/>
              <a:chExt cx="486" cy="556"/>
            </a:xfrm>
          </p:grpSpPr>
          <p:sp>
            <p:nvSpPr>
              <p:cNvPr id="31" name="Rectangle 168"/>
              <p:cNvSpPr>
                <a:spLocks noChangeArrowheads="1"/>
              </p:cNvSpPr>
              <p:nvPr/>
            </p:nvSpPr>
            <p:spPr bwMode="auto">
              <a:xfrm>
                <a:off x="3730" y="2514"/>
                <a:ext cx="486" cy="556"/>
              </a:xfrm>
              <a:prstGeom prst="rect">
                <a:avLst/>
              </a:prstGeom>
              <a:solidFill>
                <a:srgbClr val="FF8FBC"/>
              </a:solidFill>
              <a:ln w="12700">
                <a:solidFill>
                  <a:schemeClr val="tx1"/>
                </a:solidFill>
                <a:miter lim="800000"/>
                <a:headEnd/>
                <a:tailEnd/>
              </a:ln>
            </p:spPr>
            <p:txBody>
              <a:bodyPr wrap="none" anchor="ctr"/>
              <a:lstStyle/>
              <a:p>
                <a:endParaRPr lang="fr-FR"/>
              </a:p>
            </p:txBody>
          </p:sp>
          <p:sp>
            <p:nvSpPr>
              <p:cNvPr id="32" name="Text Box 169"/>
              <p:cNvSpPr txBox="1">
                <a:spLocks noChangeArrowheads="1"/>
              </p:cNvSpPr>
              <p:nvPr/>
            </p:nvSpPr>
            <p:spPr bwMode="auto">
              <a:xfrm>
                <a:off x="3730" y="2538"/>
                <a:ext cx="48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2000" b="1" dirty="0">
                    <a:effectLst>
                      <a:outerShdw blurRad="38100" dist="38100" dir="2700000" algn="tl">
                        <a:srgbClr val="000000">
                          <a:alpha val="43137"/>
                        </a:srgbClr>
                      </a:outerShdw>
                    </a:effectLst>
                    <a:latin typeface="Arial" charset="0"/>
                    <a:cs typeface="Arial" charset="0"/>
                  </a:rPr>
                  <a:t>Solveur</a:t>
                </a:r>
              </a:p>
            </p:txBody>
          </p:sp>
        </p:grpSp>
        <p:sp>
          <p:nvSpPr>
            <p:cNvPr id="34" name="ZoneTexte 33"/>
            <p:cNvSpPr txBox="1"/>
            <p:nvPr/>
          </p:nvSpPr>
          <p:spPr>
            <a:xfrm>
              <a:off x="6773671" y="3326547"/>
              <a:ext cx="1503553" cy="1015663"/>
            </a:xfrm>
            <a:prstGeom prst="rect">
              <a:avLst/>
            </a:prstGeom>
            <a:noFill/>
          </p:spPr>
          <p:txBody>
            <a:bodyPr wrap="square" rtlCol="0">
              <a:spAutoFit/>
            </a:bodyPr>
            <a:lstStyle/>
            <a:p>
              <a:pPr algn="ctr"/>
              <a:r>
                <a:rPr lang="fr-FR" sz="1200" dirty="0" smtClean="0"/>
                <a:t>Calcul à la main</a:t>
              </a:r>
            </a:p>
            <a:p>
              <a:pPr algn="ctr"/>
              <a:r>
                <a:rPr lang="fr-FR" sz="1200" dirty="0" smtClean="0"/>
                <a:t>dans le domaine symbolique par transformée de Laplace</a:t>
              </a:r>
              <a:endParaRPr lang="fr-FR" sz="1200" dirty="0"/>
            </a:p>
          </p:txBody>
        </p:sp>
      </p:grpSp>
      <p:grpSp>
        <p:nvGrpSpPr>
          <p:cNvPr id="39" name="Group 73"/>
          <p:cNvGrpSpPr>
            <a:grpSpLocks/>
          </p:cNvGrpSpPr>
          <p:nvPr/>
        </p:nvGrpSpPr>
        <p:grpSpPr bwMode="auto">
          <a:xfrm>
            <a:off x="2957134" y="2415158"/>
            <a:ext cx="3697288" cy="3176021"/>
            <a:chOff x="1562" y="1451"/>
            <a:chExt cx="2329" cy="1935"/>
          </a:xfrm>
        </p:grpSpPr>
        <p:sp>
          <p:nvSpPr>
            <p:cNvPr id="40" name="Rectangle 245"/>
            <p:cNvSpPr>
              <a:spLocks noChangeArrowheads="1"/>
            </p:cNvSpPr>
            <p:nvPr/>
          </p:nvSpPr>
          <p:spPr bwMode="auto">
            <a:xfrm>
              <a:off x="1562" y="1451"/>
              <a:ext cx="2329" cy="1935"/>
            </a:xfrm>
            <a:prstGeom prst="rect">
              <a:avLst/>
            </a:prstGeom>
            <a:solidFill>
              <a:srgbClr val="FF0000"/>
            </a:solidFill>
            <a:ln w="57150">
              <a:solidFill>
                <a:srgbClr val="0000FF"/>
              </a:solidFill>
              <a:miter lim="800000"/>
              <a:headEnd/>
              <a:tailEnd/>
            </a:ln>
          </p:spPr>
          <p:txBody>
            <a:bodyPr wrap="none" anchor="ctr"/>
            <a:lstStyle/>
            <a:p>
              <a:endParaRPr lang="fr-FR" dirty="0"/>
            </a:p>
          </p:txBody>
        </p:sp>
        <p:sp>
          <p:nvSpPr>
            <p:cNvPr id="41" name="Text Box 246"/>
            <p:cNvSpPr txBox="1">
              <a:spLocks noChangeArrowheads="1"/>
            </p:cNvSpPr>
            <p:nvPr/>
          </p:nvSpPr>
          <p:spPr bwMode="auto">
            <a:xfrm>
              <a:off x="1562" y="1523"/>
              <a:ext cx="232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2000" b="1" dirty="0">
                  <a:solidFill>
                    <a:schemeClr val="bg1"/>
                  </a:solidFill>
                  <a:effectLst>
                    <a:outerShdw blurRad="38100" dist="38100" dir="2700000" algn="tl">
                      <a:srgbClr val="000000">
                        <a:alpha val="43137"/>
                      </a:srgbClr>
                    </a:outerShdw>
                  </a:effectLst>
                  <a:latin typeface="Arial" charset="0"/>
                </a:rPr>
                <a:t>Modèle du</a:t>
              </a:r>
              <a:r>
                <a:rPr lang="fr-FR" sz="1400" b="1" dirty="0">
                  <a:solidFill>
                    <a:schemeClr val="bg1"/>
                  </a:solidFill>
                  <a:effectLst>
                    <a:outerShdw blurRad="38100" dist="38100" dir="2700000" algn="tl">
                      <a:srgbClr val="000000">
                        <a:alpha val="43137"/>
                      </a:srgbClr>
                    </a:outerShdw>
                  </a:effectLst>
                  <a:latin typeface="Arial" charset="0"/>
                </a:rPr>
                <a:t> </a:t>
              </a:r>
              <a:r>
                <a:rPr lang="fr-FR" sz="2000" b="1" dirty="0">
                  <a:solidFill>
                    <a:schemeClr val="bg1"/>
                  </a:solidFill>
                  <a:effectLst>
                    <a:outerShdw blurRad="38100" dist="38100" dir="2700000" algn="tl">
                      <a:srgbClr val="000000">
                        <a:alpha val="43137"/>
                      </a:srgbClr>
                    </a:outerShdw>
                  </a:effectLst>
                  <a:latin typeface="Arial" charset="0"/>
                </a:rPr>
                <a:t>Produit</a:t>
              </a:r>
            </a:p>
          </p:txBody>
        </p:sp>
      </p:grpSp>
      <p:grpSp>
        <p:nvGrpSpPr>
          <p:cNvPr id="3" name="Groupe 2"/>
          <p:cNvGrpSpPr/>
          <p:nvPr/>
        </p:nvGrpSpPr>
        <p:grpSpPr>
          <a:xfrm>
            <a:off x="3115135" y="4474982"/>
            <a:ext cx="3380210" cy="1056257"/>
            <a:chOff x="3115135" y="4227332"/>
            <a:chExt cx="3380210" cy="1056257"/>
          </a:xfrm>
        </p:grpSpPr>
        <p:grpSp>
          <p:nvGrpSpPr>
            <p:cNvPr id="42" name="Group 56"/>
            <p:cNvGrpSpPr>
              <a:grpSpLocks/>
            </p:cNvGrpSpPr>
            <p:nvPr/>
          </p:nvGrpSpPr>
          <p:grpSpPr bwMode="auto">
            <a:xfrm>
              <a:off x="3115135" y="4227332"/>
              <a:ext cx="3380210" cy="1044083"/>
              <a:chOff x="1750" y="2471"/>
              <a:chExt cx="1934" cy="494"/>
            </a:xfrm>
          </p:grpSpPr>
          <p:sp>
            <p:nvSpPr>
              <p:cNvPr id="43" name="Rectangle 248"/>
              <p:cNvSpPr>
                <a:spLocks noChangeArrowheads="1"/>
              </p:cNvSpPr>
              <p:nvPr/>
            </p:nvSpPr>
            <p:spPr bwMode="auto">
              <a:xfrm>
                <a:off x="1750" y="2503"/>
                <a:ext cx="1934" cy="462"/>
              </a:xfrm>
              <a:prstGeom prst="rect">
                <a:avLst/>
              </a:prstGeom>
              <a:solidFill>
                <a:srgbClr val="CC6600"/>
              </a:solidFill>
              <a:ln w="9525">
                <a:solidFill>
                  <a:schemeClr val="tx1"/>
                </a:solidFill>
                <a:miter lim="800000"/>
                <a:headEnd/>
                <a:tailEnd/>
              </a:ln>
            </p:spPr>
            <p:txBody>
              <a:bodyPr wrap="none" anchor="ctr"/>
              <a:lstStyle/>
              <a:p>
                <a:endParaRPr lang="fr-FR"/>
              </a:p>
            </p:txBody>
          </p:sp>
          <p:sp>
            <p:nvSpPr>
              <p:cNvPr id="44" name="Text Box 249"/>
              <p:cNvSpPr txBox="1">
                <a:spLocks noChangeArrowheads="1"/>
              </p:cNvSpPr>
              <p:nvPr/>
            </p:nvSpPr>
            <p:spPr bwMode="auto">
              <a:xfrm>
                <a:off x="1898" y="2471"/>
                <a:ext cx="165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a:effectLst>
                      <a:outerShdw blurRad="38100" dist="38100" dir="2700000" algn="tl">
                        <a:srgbClr val="000000">
                          <a:alpha val="43137"/>
                        </a:srgbClr>
                      </a:outerShdw>
                    </a:effectLst>
                    <a:latin typeface="Arial" charset="0"/>
                    <a:cs typeface="Arial" charset="0"/>
                  </a:rPr>
                  <a:t>Modèle de </a:t>
                </a:r>
                <a:r>
                  <a:rPr lang="fr-FR" sz="1600" b="1" dirty="0" smtClean="0">
                    <a:effectLst>
                      <a:outerShdw blurRad="38100" dist="38100" dir="2700000" algn="tl">
                        <a:srgbClr val="000000">
                          <a:alpha val="43137"/>
                        </a:srgbClr>
                      </a:outerShdw>
                    </a:effectLst>
                    <a:latin typeface="Arial" charset="0"/>
                    <a:cs typeface="Arial" charset="0"/>
                  </a:rPr>
                  <a:t>comportement ou de connaissance </a:t>
                </a:r>
                <a:endParaRPr lang="fr-FR" sz="1600" b="1" dirty="0">
                  <a:effectLst>
                    <a:outerShdw blurRad="38100" dist="38100" dir="2700000" algn="tl">
                      <a:srgbClr val="000000">
                        <a:alpha val="43137"/>
                      </a:srgbClr>
                    </a:outerShdw>
                  </a:effectLst>
                  <a:latin typeface="Arial" charset="0"/>
                  <a:cs typeface="Arial" charset="0"/>
                </a:endParaRPr>
              </a:p>
            </p:txBody>
          </p:sp>
        </p:grpSp>
        <p:sp>
          <p:nvSpPr>
            <p:cNvPr id="45" name="Text Box 249"/>
            <p:cNvSpPr txBox="1">
              <a:spLocks noChangeArrowheads="1"/>
            </p:cNvSpPr>
            <p:nvPr/>
          </p:nvSpPr>
          <p:spPr bwMode="auto">
            <a:xfrm>
              <a:off x="3122234" y="4729591"/>
              <a:ext cx="32261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b="1" dirty="0" smtClean="0">
                  <a:latin typeface="Arial" charset="0"/>
                  <a:cs typeface="Arial" charset="0"/>
                </a:rPr>
                <a:t>PFD, Loi de Lenz, Loi d’Ohm,</a:t>
              </a:r>
            </a:p>
            <a:p>
              <a:pPr algn="ctr" eaLnBrk="1" hangingPunct="1">
                <a:spcBef>
                  <a:spcPct val="50000"/>
                </a:spcBef>
              </a:pPr>
              <a:r>
                <a:rPr lang="fr-FR" sz="1200" b="1" dirty="0" smtClean="0">
                  <a:latin typeface="Arial" charset="0"/>
                  <a:cs typeface="Arial" charset="0"/>
                </a:rPr>
                <a:t>Liaison parfaite, SLCI</a:t>
              </a:r>
              <a:endParaRPr lang="fr-FR" sz="1200" dirty="0">
                <a:latin typeface="Arial" charset="0"/>
                <a:cs typeface="Arial" charset="0"/>
              </a:endParaRPr>
            </a:p>
          </p:txBody>
        </p:sp>
      </p:grpSp>
      <p:grpSp>
        <p:nvGrpSpPr>
          <p:cNvPr id="46" name="Groupe 12"/>
          <p:cNvGrpSpPr>
            <a:grpSpLocks/>
          </p:cNvGrpSpPr>
          <p:nvPr/>
        </p:nvGrpSpPr>
        <p:grpSpPr bwMode="auto">
          <a:xfrm>
            <a:off x="2782508" y="2180461"/>
            <a:ext cx="339725" cy="461963"/>
            <a:chOff x="1890484" y="4547542"/>
            <a:chExt cx="340158" cy="461665"/>
          </a:xfrm>
        </p:grpSpPr>
        <p:sp>
          <p:nvSpPr>
            <p:cNvPr id="47" name="Ellipse 46"/>
            <p:cNvSpPr/>
            <p:nvPr/>
          </p:nvSpPr>
          <p:spPr>
            <a:xfrm>
              <a:off x="1904789" y="4628451"/>
              <a:ext cx="317905" cy="318881"/>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48" name="ZoneTexte 11"/>
            <p:cNvSpPr txBox="1">
              <a:spLocks noChangeArrowheads="1"/>
            </p:cNvSpPr>
            <p:nvPr/>
          </p:nvSpPr>
          <p:spPr bwMode="auto">
            <a:xfrm>
              <a:off x="1890484" y="4547542"/>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2400" b="1" dirty="0">
                  <a:solidFill>
                    <a:schemeClr val="bg1"/>
                  </a:solidFill>
                </a:rPr>
                <a:t>4</a:t>
              </a:r>
            </a:p>
          </p:txBody>
        </p:sp>
      </p:grpSp>
      <p:grpSp>
        <p:nvGrpSpPr>
          <p:cNvPr id="49" name="Groupe 48"/>
          <p:cNvGrpSpPr/>
          <p:nvPr/>
        </p:nvGrpSpPr>
        <p:grpSpPr>
          <a:xfrm>
            <a:off x="2951108" y="3058998"/>
            <a:ext cx="3701057" cy="1287359"/>
            <a:chOff x="2941582" y="2435043"/>
            <a:chExt cx="3701057" cy="1287359"/>
          </a:xfrm>
        </p:grpSpPr>
        <p:grpSp>
          <p:nvGrpSpPr>
            <p:cNvPr id="50" name="Groupe 49"/>
            <p:cNvGrpSpPr/>
            <p:nvPr/>
          </p:nvGrpSpPr>
          <p:grpSpPr>
            <a:xfrm>
              <a:off x="3245643" y="2652709"/>
              <a:ext cx="350024" cy="388732"/>
              <a:chOff x="3445689" y="2652709"/>
              <a:chExt cx="350024" cy="388732"/>
            </a:xfrm>
          </p:grpSpPr>
          <p:sp>
            <p:nvSpPr>
              <p:cNvPr id="77" name="Ellipse 76"/>
              <p:cNvSpPr/>
              <p:nvPr/>
            </p:nvSpPr>
            <p:spPr bwMode="auto">
              <a:xfrm>
                <a:off x="3519487" y="2681287"/>
                <a:ext cx="276226" cy="276226"/>
              </a:xfrm>
              <a:prstGeom prst="ellipse">
                <a:avLst/>
              </a:prstGeom>
              <a:solidFill>
                <a:schemeClr val="bg1"/>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3600" b="0" i="0" u="none" strike="noStrike" cap="none" normalizeH="0" baseline="0" smtClean="0">
                  <a:ln>
                    <a:noFill/>
                  </a:ln>
                  <a:solidFill>
                    <a:schemeClr val="tx1"/>
                  </a:solidFill>
                  <a:effectLst/>
                  <a:latin typeface="Times New Roman" pitchFamily="18" charset="0"/>
                </a:endParaRPr>
              </a:p>
            </p:txBody>
          </p:sp>
          <p:cxnSp>
            <p:nvCxnSpPr>
              <p:cNvPr id="78" name="Connecteur droit 77"/>
              <p:cNvCxnSpPr>
                <a:stCxn id="77" idx="7"/>
                <a:endCxn id="77" idx="3"/>
              </p:cNvCxnSpPr>
              <p:nvPr/>
            </p:nvCxnSpPr>
            <p:spPr bwMode="auto">
              <a:xfrm flipH="1">
                <a:off x="3559939" y="2721739"/>
                <a:ext cx="195322" cy="19532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Connecteur droit 78"/>
              <p:cNvCxnSpPr>
                <a:stCxn id="77" idx="1"/>
                <a:endCxn id="77" idx="5"/>
              </p:cNvCxnSpPr>
              <p:nvPr/>
            </p:nvCxnSpPr>
            <p:spPr bwMode="auto">
              <a:xfrm>
                <a:off x="3559939" y="2721739"/>
                <a:ext cx="195322" cy="19532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ZoneTexte 79"/>
              <p:cNvSpPr txBox="1"/>
              <p:nvPr/>
            </p:nvSpPr>
            <p:spPr>
              <a:xfrm>
                <a:off x="3445689" y="2652709"/>
                <a:ext cx="285656" cy="307777"/>
              </a:xfrm>
              <a:prstGeom prst="rect">
                <a:avLst/>
              </a:prstGeom>
              <a:noFill/>
            </p:spPr>
            <p:txBody>
              <a:bodyPr wrap="none" rtlCol="0">
                <a:spAutoFit/>
              </a:bodyPr>
              <a:lstStyle/>
              <a:p>
                <a:r>
                  <a:rPr lang="fr-FR" sz="1400" b="1" dirty="0" smtClean="0"/>
                  <a:t>+</a:t>
                </a:r>
                <a:endParaRPr lang="fr-FR" sz="1400" b="1" dirty="0"/>
              </a:p>
            </p:txBody>
          </p:sp>
          <p:sp>
            <p:nvSpPr>
              <p:cNvPr id="81" name="ZoneTexte 80"/>
              <p:cNvSpPr txBox="1"/>
              <p:nvPr/>
            </p:nvSpPr>
            <p:spPr>
              <a:xfrm>
                <a:off x="3536170" y="2733664"/>
                <a:ext cx="243978" cy="307777"/>
              </a:xfrm>
              <a:prstGeom prst="rect">
                <a:avLst/>
              </a:prstGeom>
              <a:noFill/>
            </p:spPr>
            <p:txBody>
              <a:bodyPr wrap="none" rtlCol="0">
                <a:spAutoFit/>
              </a:bodyPr>
              <a:lstStyle/>
              <a:p>
                <a:r>
                  <a:rPr lang="fr-FR" sz="1400" b="1" dirty="0" smtClean="0"/>
                  <a:t>-</a:t>
                </a:r>
                <a:endParaRPr lang="fr-FR" sz="1400" b="1" dirty="0"/>
              </a:p>
            </p:txBody>
          </p:sp>
        </p:grpSp>
        <mc:AlternateContent xmlns:mc="http://schemas.openxmlformats.org/markup-compatibility/2006" xmlns:a14="http://schemas.microsoft.com/office/drawing/2010/main">
          <mc:Choice Requires="a14">
            <p:sp>
              <p:nvSpPr>
                <p:cNvPr id="51" name="ZoneTexte 50"/>
                <p:cNvSpPr txBox="1"/>
                <p:nvPr/>
              </p:nvSpPr>
              <p:spPr>
                <a:xfrm>
                  <a:off x="3850285" y="2574125"/>
                  <a:ext cx="831253" cy="533351"/>
                </a:xfrm>
                <a:prstGeom prst="rect">
                  <a:avLst/>
                </a:prstGeom>
                <a:solidFill>
                  <a:schemeClr val="bg1"/>
                </a:solidFill>
                <a:ln w="127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fr-FR" sz="1400" i="1" smtClean="0">
                                <a:latin typeface="Cambria Math"/>
                              </a:rPr>
                            </m:ctrlPr>
                          </m:fPr>
                          <m:num>
                            <m:r>
                              <a:rPr lang="fr-FR" sz="1400" b="0" i="1" smtClean="0">
                                <a:latin typeface="Cambria Math"/>
                              </a:rPr>
                              <m:t>1</m:t>
                            </m:r>
                          </m:num>
                          <m:den>
                            <m:r>
                              <a:rPr lang="fr-FR" sz="1400" b="0" i="1" smtClean="0">
                                <a:latin typeface="Cambria Math"/>
                              </a:rPr>
                              <m:t>𝑅</m:t>
                            </m:r>
                            <m:r>
                              <a:rPr lang="fr-FR" sz="1400" b="0" i="1" smtClean="0">
                                <a:latin typeface="Cambria Math"/>
                              </a:rPr>
                              <m:t>+</m:t>
                            </m:r>
                            <m:r>
                              <a:rPr lang="fr-FR" sz="1400" b="0" i="1" smtClean="0">
                                <a:latin typeface="Cambria Math"/>
                              </a:rPr>
                              <m:t>𝐿</m:t>
                            </m:r>
                            <m:r>
                              <a:rPr lang="fr-FR" sz="1400" b="0" i="1" smtClean="0">
                                <a:latin typeface="Cambria Math"/>
                              </a:rPr>
                              <m:t>.</m:t>
                            </m:r>
                            <m:r>
                              <a:rPr lang="fr-FR" sz="1400" b="0" i="1" smtClean="0">
                                <a:latin typeface="Cambria Math"/>
                              </a:rPr>
                              <m:t>𝑝</m:t>
                            </m:r>
                          </m:den>
                        </m:f>
                      </m:oMath>
                    </m:oMathPara>
                  </a14:m>
                  <a:endParaRPr lang="fr-FR" sz="1400" dirty="0"/>
                </a:p>
              </p:txBody>
            </p:sp>
          </mc:Choice>
          <mc:Fallback xmlns="">
            <p:sp>
              <p:nvSpPr>
                <p:cNvPr id="51" name="ZoneTexte 50"/>
                <p:cNvSpPr txBox="1">
                  <a:spLocks noRot="1" noChangeAspect="1" noMove="1" noResize="1" noEditPoints="1" noAdjustHandles="1" noChangeArrowheads="1" noChangeShapeType="1" noTextEdit="1"/>
                </p:cNvSpPr>
                <p:nvPr/>
              </p:nvSpPr>
              <p:spPr>
                <a:xfrm>
                  <a:off x="3850285" y="2574125"/>
                  <a:ext cx="831253" cy="533351"/>
                </a:xfrm>
                <a:prstGeom prst="rect">
                  <a:avLst/>
                </a:prstGeom>
                <a:blipFill rotWithShape="1">
                  <a:blip r:embed="rId3"/>
                  <a:stretch>
                    <a:fillRect b="-1124"/>
                  </a:stretch>
                </a:blipFill>
                <a:ln w="12700">
                  <a:solidFill>
                    <a:schemeClr val="tx1"/>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5" name="ZoneTexte 54"/>
                <p:cNvSpPr txBox="1"/>
                <p:nvPr/>
              </p:nvSpPr>
              <p:spPr>
                <a:xfrm>
                  <a:off x="4964482" y="2689326"/>
                  <a:ext cx="443648" cy="307777"/>
                </a:xfrm>
                <a:prstGeom prst="rect">
                  <a:avLst/>
                </a:prstGeom>
                <a:solidFill>
                  <a:schemeClr val="bg1"/>
                </a:solidFill>
                <a:ln w="127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fr-FR" sz="1400" i="1" smtClean="0">
                            <a:latin typeface="Cambria Math"/>
                          </a:rPr>
                          <m:t>𝐾</m:t>
                        </m:r>
                        <m:r>
                          <a:rPr lang="fr-FR" sz="1400" b="0" i="1" smtClean="0">
                            <a:latin typeface="Cambria Math"/>
                          </a:rPr>
                          <m:t>𝑐</m:t>
                        </m:r>
                      </m:oMath>
                    </m:oMathPara>
                  </a14:m>
                  <a:endParaRPr lang="fr-FR" sz="1400" dirty="0"/>
                </a:p>
              </p:txBody>
            </p:sp>
          </mc:Choice>
          <mc:Fallback xmlns="">
            <p:sp>
              <p:nvSpPr>
                <p:cNvPr id="55" name="ZoneTexte 54"/>
                <p:cNvSpPr txBox="1">
                  <a:spLocks noRot="1" noChangeAspect="1" noMove="1" noResize="1" noEditPoints="1" noAdjustHandles="1" noChangeArrowheads="1" noChangeShapeType="1" noTextEdit="1"/>
                </p:cNvSpPr>
                <p:nvPr/>
              </p:nvSpPr>
              <p:spPr>
                <a:xfrm>
                  <a:off x="4964482" y="2689326"/>
                  <a:ext cx="443648" cy="307777"/>
                </a:xfrm>
                <a:prstGeom prst="rect">
                  <a:avLst/>
                </a:prstGeom>
                <a:blipFill rotWithShape="1">
                  <a:blip r:embed="rId4"/>
                  <a:stretch>
                    <a:fillRect/>
                  </a:stretch>
                </a:blipFill>
                <a:ln w="12700">
                  <a:solidFill>
                    <a:schemeClr val="tx1"/>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6" name="ZoneTexte 55"/>
                <p:cNvSpPr txBox="1"/>
                <p:nvPr/>
              </p:nvSpPr>
              <p:spPr>
                <a:xfrm>
                  <a:off x="5810275" y="2593177"/>
                  <a:ext cx="470385" cy="533351"/>
                </a:xfrm>
                <a:prstGeom prst="rect">
                  <a:avLst/>
                </a:prstGeom>
                <a:solidFill>
                  <a:schemeClr val="bg1"/>
                </a:solidFill>
                <a:ln w="127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fr-FR" sz="1400" i="1" smtClean="0">
                                <a:latin typeface="Cambria Math"/>
                              </a:rPr>
                            </m:ctrlPr>
                          </m:fPr>
                          <m:num>
                            <m:r>
                              <a:rPr lang="fr-FR" sz="1400" b="0" i="1" smtClean="0">
                                <a:latin typeface="Cambria Math"/>
                              </a:rPr>
                              <m:t>1</m:t>
                            </m:r>
                          </m:num>
                          <m:den>
                            <m:r>
                              <a:rPr lang="fr-FR" sz="1400" b="0" i="1" smtClean="0">
                                <a:latin typeface="Cambria Math"/>
                              </a:rPr>
                              <m:t>𝐽</m:t>
                            </m:r>
                            <m:r>
                              <a:rPr lang="fr-FR" sz="1400" b="0" i="1" smtClean="0">
                                <a:latin typeface="Cambria Math"/>
                              </a:rPr>
                              <m:t>.</m:t>
                            </m:r>
                            <m:r>
                              <a:rPr lang="fr-FR" sz="1400" b="0" i="1" smtClean="0">
                                <a:latin typeface="Cambria Math"/>
                              </a:rPr>
                              <m:t>𝑝</m:t>
                            </m:r>
                          </m:den>
                        </m:f>
                      </m:oMath>
                    </m:oMathPara>
                  </a14:m>
                  <a:endParaRPr lang="fr-FR" sz="1400" dirty="0"/>
                </a:p>
              </p:txBody>
            </p:sp>
          </mc:Choice>
          <mc:Fallback xmlns="">
            <p:sp>
              <p:nvSpPr>
                <p:cNvPr id="56" name="ZoneTexte 55"/>
                <p:cNvSpPr txBox="1">
                  <a:spLocks noRot="1" noChangeAspect="1" noMove="1" noResize="1" noEditPoints="1" noAdjustHandles="1" noChangeArrowheads="1" noChangeShapeType="1" noTextEdit="1"/>
                </p:cNvSpPr>
                <p:nvPr/>
              </p:nvSpPr>
              <p:spPr>
                <a:xfrm>
                  <a:off x="5810275" y="2593177"/>
                  <a:ext cx="470385" cy="533351"/>
                </a:xfrm>
                <a:prstGeom prst="rect">
                  <a:avLst/>
                </a:prstGeom>
                <a:blipFill rotWithShape="1">
                  <a:blip r:embed="rId5"/>
                  <a:stretch>
                    <a:fillRect b="-1111"/>
                  </a:stretch>
                </a:blipFill>
                <a:ln w="12700">
                  <a:solidFill>
                    <a:schemeClr val="tx1"/>
                  </a:solidFill>
                </a:ln>
              </p:spPr>
              <p:txBody>
                <a:bodyPr/>
                <a:lstStyle/>
                <a:p>
                  <a:r>
                    <a:rPr lang="fr-FR">
                      <a:noFill/>
                    </a:rPr>
                    <a:t> </a:t>
                  </a:r>
                </a:p>
              </p:txBody>
            </p:sp>
          </mc:Fallback>
        </mc:AlternateContent>
        <p:cxnSp>
          <p:nvCxnSpPr>
            <p:cNvPr id="63" name="Connecteur droit avec flèche 62"/>
            <p:cNvCxnSpPr/>
            <p:nvPr/>
          </p:nvCxnSpPr>
          <p:spPr bwMode="auto">
            <a:xfrm>
              <a:off x="2986101" y="2832481"/>
              <a:ext cx="338137" cy="0"/>
            </a:xfrm>
            <a:prstGeom prst="straightConnector1">
              <a:avLst/>
            </a:prstGeom>
            <a:solidFill>
              <a:schemeClr val="accent1"/>
            </a:solidFill>
            <a:ln w="19050" cap="flat" cmpd="sng" algn="ctr">
              <a:solidFill>
                <a:schemeClr val="bg1"/>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Connecteur droit avec flèche 63"/>
            <p:cNvCxnSpPr/>
            <p:nvPr/>
          </p:nvCxnSpPr>
          <p:spPr bwMode="auto">
            <a:xfrm>
              <a:off x="3589628" y="2832481"/>
              <a:ext cx="244185" cy="0"/>
            </a:xfrm>
            <a:prstGeom prst="straightConnector1">
              <a:avLst/>
            </a:prstGeom>
            <a:solidFill>
              <a:schemeClr val="accent1"/>
            </a:solidFill>
            <a:ln w="19050" cap="flat" cmpd="sng" algn="ctr">
              <a:solidFill>
                <a:schemeClr val="bg1"/>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Connecteur droit avec flèche 64"/>
            <p:cNvCxnSpPr/>
            <p:nvPr/>
          </p:nvCxnSpPr>
          <p:spPr bwMode="auto">
            <a:xfrm>
              <a:off x="4681412" y="2842007"/>
              <a:ext cx="271588" cy="0"/>
            </a:xfrm>
            <a:prstGeom prst="straightConnector1">
              <a:avLst/>
            </a:prstGeom>
            <a:solidFill>
              <a:schemeClr val="accent1"/>
            </a:solidFill>
            <a:ln w="19050" cap="flat" cmpd="sng" algn="ctr">
              <a:solidFill>
                <a:schemeClr val="bg1"/>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Connecteur droit avec flèche 65"/>
            <p:cNvCxnSpPr/>
            <p:nvPr/>
          </p:nvCxnSpPr>
          <p:spPr bwMode="auto">
            <a:xfrm>
              <a:off x="5414958" y="2851533"/>
              <a:ext cx="383702" cy="0"/>
            </a:xfrm>
            <a:prstGeom prst="straightConnector1">
              <a:avLst/>
            </a:prstGeom>
            <a:solidFill>
              <a:schemeClr val="accent1"/>
            </a:solidFill>
            <a:ln w="19050" cap="flat" cmpd="sng" algn="ctr">
              <a:solidFill>
                <a:schemeClr val="bg1"/>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Connecteur droit avec flèche 66"/>
            <p:cNvCxnSpPr/>
            <p:nvPr/>
          </p:nvCxnSpPr>
          <p:spPr bwMode="auto">
            <a:xfrm>
              <a:off x="6278646" y="2861059"/>
              <a:ext cx="338137" cy="0"/>
            </a:xfrm>
            <a:prstGeom prst="straightConnector1">
              <a:avLst/>
            </a:prstGeom>
            <a:solidFill>
              <a:schemeClr val="accent1"/>
            </a:solidFill>
            <a:ln w="19050" cap="flat" cmpd="sng" algn="ctr">
              <a:solidFill>
                <a:schemeClr val="bg1"/>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68" name="ZoneTexte 67"/>
                <p:cNvSpPr txBox="1"/>
                <p:nvPr/>
              </p:nvSpPr>
              <p:spPr>
                <a:xfrm>
                  <a:off x="4683472" y="3414625"/>
                  <a:ext cx="448328" cy="307777"/>
                </a:xfrm>
                <a:prstGeom prst="rect">
                  <a:avLst/>
                </a:prstGeom>
                <a:solidFill>
                  <a:schemeClr val="bg1"/>
                </a:solidFill>
                <a:ln w="127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fr-FR" sz="1400" i="1" smtClean="0">
                            <a:latin typeface="Cambria Math"/>
                          </a:rPr>
                          <m:t>𝐾</m:t>
                        </m:r>
                        <m:r>
                          <a:rPr lang="fr-FR" sz="1400" b="0" i="1" smtClean="0">
                            <a:latin typeface="Cambria Math"/>
                          </a:rPr>
                          <m:t>𝑒</m:t>
                        </m:r>
                      </m:oMath>
                    </m:oMathPara>
                  </a14:m>
                  <a:endParaRPr lang="fr-FR" sz="1400" dirty="0"/>
                </a:p>
              </p:txBody>
            </p:sp>
          </mc:Choice>
          <mc:Fallback xmlns="">
            <p:sp>
              <p:nvSpPr>
                <p:cNvPr id="68" name="ZoneTexte 67"/>
                <p:cNvSpPr txBox="1">
                  <a:spLocks noRot="1" noChangeAspect="1" noMove="1" noResize="1" noEditPoints="1" noAdjustHandles="1" noChangeArrowheads="1" noChangeShapeType="1" noTextEdit="1"/>
                </p:cNvSpPr>
                <p:nvPr/>
              </p:nvSpPr>
              <p:spPr>
                <a:xfrm>
                  <a:off x="4683472" y="3414625"/>
                  <a:ext cx="448328" cy="307777"/>
                </a:xfrm>
                <a:prstGeom prst="rect">
                  <a:avLst/>
                </a:prstGeom>
                <a:blipFill rotWithShape="1">
                  <a:blip r:embed="rId6"/>
                  <a:stretch>
                    <a:fillRect/>
                  </a:stretch>
                </a:blipFill>
                <a:ln w="12700">
                  <a:solidFill>
                    <a:schemeClr val="tx1"/>
                  </a:solidFill>
                </a:ln>
              </p:spPr>
              <p:txBody>
                <a:bodyPr/>
                <a:lstStyle/>
                <a:p>
                  <a:r>
                    <a:rPr lang="fr-FR">
                      <a:noFill/>
                    </a:rPr>
                    <a:t> </a:t>
                  </a:r>
                </a:p>
              </p:txBody>
            </p:sp>
          </mc:Fallback>
        </mc:AlternateContent>
        <p:sp>
          <p:nvSpPr>
            <p:cNvPr id="69" name="Forme libre 68"/>
            <p:cNvSpPr/>
            <p:nvPr/>
          </p:nvSpPr>
          <p:spPr bwMode="auto">
            <a:xfrm>
              <a:off x="5133975" y="2861059"/>
              <a:ext cx="1295400" cy="725104"/>
            </a:xfrm>
            <a:custGeom>
              <a:avLst/>
              <a:gdLst>
                <a:gd name="connsiteX0" fmla="*/ 1295400 w 1295400"/>
                <a:gd name="connsiteY0" fmla="*/ 0 h 752475"/>
                <a:gd name="connsiteX1" fmla="*/ 1295400 w 1295400"/>
                <a:gd name="connsiteY1" fmla="*/ 747712 h 752475"/>
                <a:gd name="connsiteX2" fmla="*/ 0 w 1295400"/>
                <a:gd name="connsiteY2" fmla="*/ 747712 h 752475"/>
                <a:gd name="connsiteX3" fmla="*/ 0 w 1295400"/>
                <a:gd name="connsiteY3" fmla="*/ 752475 h 752475"/>
              </a:gdLst>
              <a:ahLst/>
              <a:cxnLst>
                <a:cxn ang="0">
                  <a:pos x="connsiteX0" y="connsiteY0"/>
                </a:cxn>
                <a:cxn ang="0">
                  <a:pos x="connsiteX1" y="connsiteY1"/>
                </a:cxn>
                <a:cxn ang="0">
                  <a:pos x="connsiteX2" y="connsiteY2"/>
                </a:cxn>
                <a:cxn ang="0">
                  <a:pos x="connsiteX3" y="connsiteY3"/>
                </a:cxn>
              </a:cxnLst>
              <a:rect l="l" t="t" r="r" b="b"/>
              <a:pathLst>
                <a:path w="1295400" h="752475">
                  <a:moveTo>
                    <a:pt x="1295400" y="0"/>
                  </a:moveTo>
                  <a:lnTo>
                    <a:pt x="1295400" y="747712"/>
                  </a:lnTo>
                  <a:lnTo>
                    <a:pt x="0" y="747712"/>
                  </a:lnTo>
                  <a:lnTo>
                    <a:pt x="0" y="752475"/>
                  </a:lnTo>
                </a:path>
              </a:pathLst>
            </a:custGeom>
            <a:noFill/>
            <a:ln w="19050" cap="flat" cmpd="sng" algn="ctr">
              <a:solidFill>
                <a:schemeClr val="bg1"/>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3600" b="0" i="0" u="none" strike="noStrike" cap="none" normalizeH="0" baseline="0" smtClean="0">
                <a:ln>
                  <a:noFill/>
                </a:ln>
                <a:solidFill>
                  <a:schemeClr val="tx1"/>
                </a:solidFill>
                <a:effectLst/>
                <a:latin typeface="Times New Roman" pitchFamily="18" charset="0"/>
              </a:endParaRPr>
            </a:p>
          </p:txBody>
        </p:sp>
        <p:sp>
          <p:nvSpPr>
            <p:cNvPr id="70" name="Forme libre 69"/>
            <p:cNvSpPr/>
            <p:nvPr/>
          </p:nvSpPr>
          <p:spPr bwMode="auto">
            <a:xfrm>
              <a:off x="3457555" y="2967038"/>
              <a:ext cx="1228746" cy="628650"/>
            </a:xfrm>
            <a:custGeom>
              <a:avLst/>
              <a:gdLst>
                <a:gd name="connsiteX0" fmla="*/ 1214437 w 1214437"/>
                <a:gd name="connsiteY0" fmla="*/ 628650 h 628650"/>
                <a:gd name="connsiteX1" fmla="*/ 0 w 1214437"/>
                <a:gd name="connsiteY1" fmla="*/ 628650 h 628650"/>
                <a:gd name="connsiteX2" fmla="*/ 0 w 1214437"/>
                <a:gd name="connsiteY2" fmla="*/ 0 h 628650"/>
              </a:gdLst>
              <a:ahLst/>
              <a:cxnLst>
                <a:cxn ang="0">
                  <a:pos x="connsiteX0" y="connsiteY0"/>
                </a:cxn>
                <a:cxn ang="0">
                  <a:pos x="connsiteX1" y="connsiteY1"/>
                </a:cxn>
                <a:cxn ang="0">
                  <a:pos x="connsiteX2" y="connsiteY2"/>
                </a:cxn>
              </a:cxnLst>
              <a:rect l="l" t="t" r="r" b="b"/>
              <a:pathLst>
                <a:path w="1214437" h="628650">
                  <a:moveTo>
                    <a:pt x="1214437" y="628650"/>
                  </a:moveTo>
                  <a:lnTo>
                    <a:pt x="0" y="628650"/>
                  </a:lnTo>
                  <a:lnTo>
                    <a:pt x="0" y="0"/>
                  </a:lnTo>
                </a:path>
              </a:pathLst>
            </a:custGeom>
            <a:noFill/>
            <a:ln w="19050" cap="flat" cmpd="sng" algn="ctr">
              <a:solidFill>
                <a:schemeClr val="bg1"/>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3600" b="0" i="0" u="none" strike="noStrike" cap="none" normalizeH="0" baseline="0" smtClean="0">
                <a:ln>
                  <a:noFill/>
                </a:ln>
                <a:solidFill>
                  <a:schemeClr val="tx1"/>
                </a:solidFill>
                <a:effectLst/>
                <a:latin typeface="Times New Roman" pitchFamily="18" charset="0"/>
              </a:endParaRPr>
            </a:p>
          </p:txBody>
        </p:sp>
        <p:sp>
          <p:nvSpPr>
            <p:cNvPr id="71" name="ZoneTexte 70"/>
            <p:cNvSpPr txBox="1"/>
            <p:nvPr/>
          </p:nvSpPr>
          <p:spPr>
            <a:xfrm>
              <a:off x="2941582" y="2435043"/>
              <a:ext cx="370614" cy="400110"/>
            </a:xfrm>
            <a:prstGeom prst="rect">
              <a:avLst/>
            </a:prstGeom>
            <a:noFill/>
          </p:spPr>
          <p:txBody>
            <a:bodyPr wrap="none" rtlCol="0">
              <a:spAutoFit/>
            </a:bodyPr>
            <a:lstStyle/>
            <a:p>
              <a:r>
                <a:rPr lang="fr-FR" sz="2000" b="1" dirty="0" smtClean="0">
                  <a:solidFill>
                    <a:schemeClr val="bg1"/>
                  </a:solidFill>
                  <a:effectLst>
                    <a:outerShdw blurRad="38100" dist="38100" dir="2700000" algn="tl">
                      <a:srgbClr val="000000">
                        <a:alpha val="43137"/>
                      </a:srgbClr>
                    </a:outerShdw>
                  </a:effectLst>
                </a:rPr>
                <a:t>U</a:t>
              </a:r>
              <a:endParaRPr lang="fr-FR" sz="2000" b="1" dirty="0">
                <a:solidFill>
                  <a:schemeClr val="bg1"/>
                </a:solidFill>
                <a:effectLst>
                  <a:outerShdw blurRad="38100" dist="38100" dir="2700000" algn="tl">
                    <a:srgbClr val="000000">
                      <a:alpha val="43137"/>
                    </a:srgbClr>
                  </a:outerShdw>
                </a:effectLst>
              </a:endParaRPr>
            </a:p>
          </p:txBody>
        </p:sp>
        <p:sp>
          <p:nvSpPr>
            <p:cNvPr id="72" name="ZoneTexte 71"/>
            <p:cNvSpPr txBox="1"/>
            <p:nvPr/>
          </p:nvSpPr>
          <p:spPr>
            <a:xfrm>
              <a:off x="3150419" y="3009575"/>
              <a:ext cx="356188" cy="400110"/>
            </a:xfrm>
            <a:prstGeom prst="rect">
              <a:avLst/>
            </a:prstGeom>
            <a:noFill/>
          </p:spPr>
          <p:txBody>
            <a:bodyPr wrap="none" rtlCol="0">
              <a:spAutoFit/>
            </a:bodyPr>
            <a:lstStyle/>
            <a:p>
              <a:r>
                <a:rPr lang="fr-FR" sz="2000" b="1" dirty="0" smtClean="0">
                  <a:solidFill>
                    <a:schemeClr val="bg1"/>
                  </a:solidFill>
                  <a:effectLst>
                    <a:outerShdw blurRad="38100" dist="38100" dir="2700000" algn="tl">
                      <a:srgbClr val="000000">
                        <a:alpha val="43137"/>
                      </a:srgbClr>
                    </a:outerShdw>
                  </a:effectLst>
                </a:rPr>
                <a:t>E</a:t>
              </a:r>
              <a:endParaRPr lang="fr-FR" sz="2000" b="1" dirty="0">
                <a:solidFill>
                  <a:schemeClr val="bg1"/>
                </a:solidFill>
                <a:effectLst>
                  <a:outerShdw blurRad="38100" dist="38100" dir="2700000" algn="tl">
                    <a:srgbClr val="000000">
                      <a:alpha val="43137"/>
                    </a:srgbClr>
                  </a:outerShdw>
                </a:effectLst>
              </a:endParaRPr>
            </a:p>
          </p:txBody>
        </p:sp>
        <p:sp>
          <p:nvSpPr>
            <p:cNvPr id="74" name="ZoneTexte 73"/>
            <p:cNvSpPr txBox="1"/>
            <p:nvPr/>
          </p:nvSpPr>
          <p:spPr>
            <a:xfrm>
              <a:off x="4671886" y="2435043"/>
              <a:ext cx="284052" cy="400110"/>
            </a:xfrm>
            <a:prstGeom prst="rect">
              <a:avLst/>
            </a:prstGeom>
            <a:noFill/>
          </p:spPr>
          <p:txBody>
            <a:bodyPr wrap="none" rtlCol="0">
              <a:spAutoFit/>
            </a:bodyPr>
            <a:lstStyle/>
            <a:p>
              <a:r>
                <a:rPr lang="fr-FR" sz="2000" b="1" dirty="0" smtClean="0">
                  <a:solidFill>
                    <a:schemeClr val="bg1"/>
                  </a:solidFill>
                  <a:effectLst>
                    <a:outerShdw blurRad="38100" dist="38100" dir="2700000" algn="tl">
                      <a:srgbClr val="000000">
                        <a:alpha val="43137"/>
                      </a:srgbClr>
                    </a:outerShdw>
                  </a:effectLst>
                </a:rPr>
                <a:t>I</a:t>
              </a:r>
              <a:endParaRPr lang="fr-FR" sz="2000" b="1" dirty="0">
                <a:solidFill>
                  <a:schemeClr val="bg1"/>
                </a:solidFill>
                <a:effectLst>
                  <a:outerShdw blurRad="38100" dist="38100" dir="2700000" algn="tl">
                    <a:srgbClr val="000000">
                      <a:alpha val="43137"/>
                    </a:srgbClr>
                  </a:outerShdw>
                </a:effectLst>
              </a:endParaRPr>
            </a:p>
          </p:txBody>
        </p:sp>
        <p:sp>
          <p:nvSpPr>
            <p:cNvPr id="75" name="ZoneTexte 74"/>
            <p:cNvSpPr txBox="1"/>
            <p:nvPr/>
          </p:nvSpPr>
          <p:spPr>
            <a:xfrm>
              <a:off x="5363424" y="2435043"/>
              <a:ext cx="513282" cy="400110"/>
            </a:xfrm>
            <a:prstGeom prst="rect">
              <a:avLst/>
            </a:prstGeom>
            <a:noFill/>
          </p:spPr>
          <p:txBody>
            <a:bodyPr wrap="none" rtlCol="0">
              <a:spAutoFit/>
            </a:bodyPr>
            <a:lstStyle/>
            <a:p>
              <a:r>
                <a:rPr lang="fr-FR" sz="2000" b="1" dirty="0" smtClean="0">
                  <a:solidFill>
                    <a:schemeClr val="bg1"/>
                  </a:solidFill>
                  <a:effectLst>
                    <a:outerShdw blurRad="38100" dist="38100" dir="2700000" algn="tl">
                      <a:srgbClr val="000000">
                        <a:alpha val="43137"/>
                      </a:srgbClr>
                    </a:outerShdw>
                  </a:effectLst>
                </a:rPr>
                <a:t>C</a:t>
              </a:r>
              <a:r>
                <a:rPr lang="fr-FR" sz="2000" b="1" baseline="-25000" dirty="0" smtClean="0">
                  <a:solidFill>
                    <a:schemeClr val="bg1"/>
                  </a:solidFill>
                  <a:effectLst>
                    <a:outerShdw blurRad="38100" dist="38100" dir="2700000" algn="tl">
                      <a:srgbClr val="000000">
                        <a:alpha val="43137"/>
                      </a:srgbClr>
                    </a:outerShdw>
                  </a:effectLst>
                </a:rPr>
                <a:t>m</a:t>
              </a:r>
              <a:endParaRPr lang="fr-FR" sz="2000" b="1" baseline="-25000" dirty="0">
                <a:solidFill>
                  <a:schemeClr val="bg1"/>
                </a:solidFill>
                <a:effectLst>
                  <a:outerShdw blurRad="38100" dist="38100" dir="2700000" algn="tl">
                    <a:srgbClr val="000000">
                      <a:alpha val="43137"/>
                    </a:srgbClr>
                  </a:outerShdw>
                </a:effectLst>
              </a:endParaRPr>
            </a:p>
          </p:txBody>
        </p:sp>
        <p:sp>
          <p:nvSpPr>
            <p:cNvPr id="76" name="ZoneTexte 75"/>
            <p:cNvSpPr txBox="1"/>
            <p:nvPr/>
          </p:nvSpPr>
          <p:spPr>
            <a:xfrm>
              <a:off x="6252789" y="2435043"/>
              <a:ext cx="389850" cy="400110"/>
            </a:xfrm>
            <a:prstGeom prst="rect">
              <a:avLst/>
            </a:prstGeom>
            <a:noFill/>
          </p:spPr>
          <p:txBody>
            <a:bodyPr wrap="none" rtlCol="0">
              <a:spAutoFit/>
            </a:bodyPr>
            <a:lstStyle/>
            <a:p>
              <a:r>
                <a:rPr lang="el-GR" sz="2000" b="1" dirty="0" smtClean="0">
                  <a:solidFill>
                    <a:schemeClr val="bg1"/>
                  </a:solidFill>
                  <a:effectLst>
                    <a:outerShdw blurRad="38100" dist="38100" dir="2700000" algn="tl">
                      <a:srgbClr val="000000">
                        <a:alpha val="43137"/>
                      </a:srgbClr>
                    </a:outerShdw>
                  </a:effectLst>
                </a:rPr>
                <a:t>Ω</a:t>
              </a:r>
              <a:endParaRPr lang="fr-FR" sz="2000" b="1" dirty="0">
                <a:solidFill>
                  <a:schemeClr val="bg1"/>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0653964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1000" fill="hold"/>
                                        <p:tgtEl>
                                          <p:spTgt spid="24"/>
                                        </p:tgtEl>
                                        <p:attrNameLst>
                                          <p:attrName>ppt_w</p:attrName>
                                        </p:attrNameLst>
                                      </p:cBhvr>
                                      <p:tavLst>
                                        <p:tav tm="0">
                                          <p:val>
                                            <p:fltVal val="0"/>
                                          </p:val>
                                        </p:tav>
                                        <p:tav tm="100000">
                                          <p:val>
                                            <p:strVal val="#ppt_w"/>
                                          </p:val>
                                        </p:tav>
                                      </p:tavLst>
                                    </p:anim>
                                    <p:anim calcmode="lin" valueType="num">
                                      <p:cBhvr>
                                        <p:cTn id="15" dur="1000" fill="hold"/>
                                        <p:tgtEl>
                                          <p:spTgt spid="24"/>
                                        </p:tgtEl>
                                        <p:attrNameLst>
                                          <p:attrName>ppt_h</p:attrName>
                                        </p:attrNameLst>
                                      </p:cBhvr>
                                      <p:tavLst>
                                        <p:tav tm="0">
                                          <p:val>
                                            <p:fltVal val="0"/>
                                          </p:val>
                                        </p:tav>
                                        <p:tav tm="100000">
                                          <p:val>
                                            <p:strVal val="#ppt_h"/>
                                          </p:val>
                                        </p:tav>
                                      </p:tavLst>
                                    </p:anim>
                                    <p:anim calcmode="lin" valueType="num">
                                      <p:cBhvr>
                                        <p:cTn id="16" dur="1000" fill="hold"/>
                                        <p:tgtEl>
                                          <p:spTgt spid="24"/>
                                        </p:tgtEl>
                                        <p:attrNameLst>
                                          <p:attrName>style.rotation</p:attrName>
                                        </p:attrNameLst>
                                      </p:cBhvr>
                                      <p:tavLst>
                                        <p:tav tm="0">
                                          <p:val>
                                            <p:fltVal val="90"/>
                                          </p:val>
                                        </p:tav>
                                        <p:tav tm="100000">
                                          <p:val>
                                            <p:fltVal val="0"/>
                                          </p:val>
                                        </p:tav>
                                      </p:tavLst>
                                    </p:anim>
                                    <p:animEffect transition="in" filter="fade">
                                      <p:cBhvr>
                                        <p:cTn id="17" dur="1000"/>
                                        <p:tgtEl>
                                          <p:spTgt spid="24"/>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1500"/>
                            </p:stCondLst>
                            <p:childTnLst>
                              <p:par>
                                <p:cTn id="25" presetID="53" presetClass="entr" presetSubtype="16"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p:cTn id="33" dur="500" fill="hold"/>
                                        <p:tgtEl>
                                          <p:spTgt spid="39"/>
                                        </p:tgtEl>
                                        <p:attrNameLst>
                                          <p:attrName>ppt_w</p:attrName>
                                        </p:attrNameLst>
                                      </p:cBhvr>
                                      <p:tavLst>
                                        <p:tav tm="0">
                                          <p:val>
                                            <p:fltVal val="0"/>
                                          </p:val>
                                        </p:tav>
                                        <p:tav tm="100000">
                                          <p:val>
                                            <p:strVal val="#ppt_w"/>
                                          </p:val>
                                        </p:tav>
                                      </p:tavLst>
                                    </p:anim>
                                    <p:anim calcmode="lin" valueType="num">
                                      <p:cBhvr>
                                        <p:cTn id="34" dur="500" fill="hold"/>
                                        <p:tgtEl>
                                          <p:spTgt spid="39"/>
                                        </p:tgtEl>
                                        <p:attrNameLst>
                                          <p:attrName>ppt_h</p:attrName>
                                        </p:attrNameLst>
                                      </p:cBhvr>
                                      <p:tavLst>
                                        <p:tav tm="0">
                                          <p:val>
                                            <p:fltVal val="0"/>
                                          </p:val>
                                        </p:tav>
                                        <p:tav tm="100000">
                                          <p:val>
                                            <p:strVal val="#ppt_h"/>
                                          </p:val>
                                        </p:tav>
                                      </p:tavLst>
                                    </p:anim>
                                    <p:animEffect transition="in" filter="fade">
                                      <p:cBhvr>
                                        <p:cTn id="35" dur="500"/>
                                        <p:tgtEl>
                                          <p:spTgt spid="39"/>
                                        </p:tgtEl>
                                      </p:cBhvr>
                                    </p:animEffect>
                                  </p:childTnLst>
                                </p:cTn>
                              </p:par>
                            </p:childTnLst>
                          </p:cTn>
                        </p:par>
                        <p:par>
                          <p:cTn id="36" fill="hold">
                            <p:stCondLst>
                              <p:cond delay="2500"/>
                            </p:stCondLst>
                            <p:childTnLst>
                              <p:par>
                                <p:cTn id="37" presetID="31" presetClass="entr" presetSubtype="0" fill="hold" nodeType="after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p:cTn id="39" dur="1000" fill="hold"/>
                                        <p:tgtEl>
                                          <p:spTgt spid="46"/>
                                        </p:tgtEl>
                                        <p:attrNameLst>
                                          <p:attrName>ppt_w</p:attrName>
                                        </p:attrNameLst>
                                      </p:cBhvr>
                                      <p:tavLst>
                                        <p:tav tm="0">
                                          <p:val>
                                            <p:fltVal val="0"/>
                                          </p:val>
                                        </p:tav>
                                        <p:tav tm="100000">
                                          <p:val>
                                            <p:strVal val="#ppt_w"/>
                                          </p:val>
                                        </p:tav>
                                      </p:tavLst>
                                    </p:anim>
                                    <p:anim calcmode="lin" valueType="num">
                                      <p:cBhvr>
                                        <p:cTn id="40" dur="1000" fill="hold"/>
                                        <p:tgtEl>
                                          <p:spTgt spid="46"/>
                                        </p:tgtEl>
                                        <p:attrNameLst>
                                          <p:attrName>ppt_h</p:attrName>
                                        </p:attrNameLst>
                                      </p:cBhvr>
                                      <p:tavLst>
                                        <p:tav tm="0">
                                          <p:val>
                                            <p:fltVal val="0"/>
                                          </p:val>
                                        </p:tav>
                                        <p:tav tm="100000">
                                          <p:val>
                                            <p:strVal val="#ppt_h"/>
                                          </p:val>
                                        </p:tav>
                                      </p:tavLst>
                                    </p:anim>
                                    <p:anim calcmode="lin" valueType="num">
                                      <p:cBhvr>
                                        <p:cTn id="41" dur="1000" fill="hold"/>
                                        <p:tgtEl>
                                          <p:spTgt spid="46"/>
                                        </p:tgtEl>
                                        <p:attrNameLst>
                                          <p:attrName>style.rotation</p:attrName>
                                        </p:attrNameLst>
                                      </p:cBhvr>
                                      <p:tavLst>
                                        <p:tav tm="0">
                                          <p:val>
                                            <p:fltVal val="90"/>
                                          </p:val>
                                        </p:tav>
                                        <p:tav tm="100000">
                                          <p:val>
                                            <p:fltVal val="0"/>
                                          </p:val>
                                        </p:tav>
                                      </p:tavLst>
                                    </p:anim>
                                    <p:animEffect transition="in" filter="fade">
                                      <p:cBhvr>
                                        <p:cTn id="42" dur="1000"/>
                                        <p:tgtEl>
                                          <p:spTgt spid="46"/>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p:cTn id="47" dur="500" fill="hold"/>
                                        <p:tgtEl>
                                          <p:spTgt spid="49"/>
                                        </p:tgtEl>
                                        <p:attrNameLst>
                                          <p:attrName>ppt_w</p:attrName>
                                        </p:attrNameLst>
                                      </p:cBhvr>
                                      <p:tavLst>
                                        <p:tav tm="0">
                                          <p:val>
                                            <p:fltVal val="0"/>
                                          </p:val>
                                        </p:tav>
                                        <p:tav tm="100000">
                                          <p:val>
                                            <p:strVal val="#ppt_w"/>
                                          </p:val>
                                        </p:tav>
                                      </p:tavLst>
                                    </p:anim>
                                    <p:anim calcmode="lin" valueType="num">
                                      <p:cBhvr>
                                        <p:cTn id="48" dur="500" fill="hold"/>
                                        <p:tgtEl>
                                          <p:spTgt spid="49"/>
                                        </p:tgtEl>
                                        <p:attrNameLst>
                                          <p:attrName>ppt_h</p:attrName>
                                        </p:attrNameLst>
                                      </p:cBhvr>
                                      <p:tavLst>
                                        <p:tav tm="0">
                                          <p:val>
                                            <p:fltVal val="0"/>
                                          </p:val>
                                        </p:tav>
                                        <p:tav tm="100000">
                                          <p:val>
                                            <p:strVal val="#ppt_h"/>
                                          </p:val>
                                        </p:tav>
                                      </p:tavLst>
                                    </p:anim>
                                    <p:animEffect transition="in" filter="fade">
                                      <p:cBhvr>
                                        <p:cTn id="49" dur="500"/>
                                        <p:tgtEl>
                                          <p:spTgt spid="49"/>
                                        </p:tgtEl>
                                      </p:cBhvr>
                                    </p:animEffect>
                                  </p:childTnLst>
                                </p:cTn>
                              </p:par>
                            </p:childTnLst>
                          </p:cTn>
                        </p:par>
                        <p:par>
                          <p:cTn id="50" fill="hold">
                            <p:stCondLst>
                              <p:cond delay="500"/>
                            </p:stCondLst>
                            <p:childTnLst>
                              <p:par>
                                <p:cTn id="51" presetID="53" presetClass="entr" presetSubtype="16" fill="hold" nodeType="after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0" y="1860550"/>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dirty="0">
                <a:solidFill>
                  <a:srgbClr val="FF6600"/>
                </a:solidFill>
                <a:latin typeface="Arial" charset="0"/>
                <a:cs typeface="Arial" charset="0"/>
              </a:rPr>
              <a:t>Méthodologie en 7 étapes</a:t>
            </a:r>
          </a:p>
        </p:txBody>
      </p:sp>
      <p:sp>
        <p:nvSpPr>
          <p:cNvPr id="191496" name="Rectangle 8"/>
          <p:cNvSpPr>
            <a:spLocks noChangeArrowheads="1"/>
          </p:cNvSpPr>
          <p:nvPr/>
        </p:nvSpPr>
        <p:spPr bwMode="auto">
          <a:xfrm>
            <a:off x="5324475" y="917575"/>
            <a:ext cx="458152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defTabSz="762000">
              <a:defRPr/>
            </a:pPr>
            <a:r>
              <a:rPr lang="fr-FR" sz="2000" b="1" dirty="0" smtClean="0">
                <a:solidFill>
                  <a:srgbClr val="FF6600"/>
                </a:solidFill>
                <a:effectLst>
                  <a:outerShdw blurRad="38100" dist="38100" dir="2700000" algn="tl">
                    <a:srgbClr val="C0C0C0"/>
                  </a:outerShdw>
                </a:effectLst>
                <a:latin typeface="Comic Sans MS" pitchFamily="66" charset="0"/>
              </a:rPr>
              <a:t>5 : Modéliser l’environnement</a:t>
            </a:r>
            <a:endParaRPr lang="fr-FR" sz="2000" b="1" dirty="0">
              <a:solidFill>
                <a:srgbClr val="FF6600"/>
              </a:solidFill>
              <a:effectLst>
                <a:outerShdw blurRad="38100" dist="38100" dir="2700000" algn="tl">
                  <a:srgbClr val="C0C0C0"/>
                </a:outerShdw>
              </a:effectLst>
              <a:latin typeface="Comic Sans MS" pitchFamily="66" charset="0"/>
            </a:endParaRPr>
          </a:p>
        </p:txBody>
      </p:sp>
      <p:sp>
        <p:nvSpPr>
          <p:cNvPr id="10" name="Text Box 399"/>
          <p:cNvSpPr txBox="1">
            <a:spLocks noChangeArrowheads="1"/>
          </p:cNvSpPr>
          <p:nvPr/>
        </p:nvSpPr>
        <p:spPr bwMode="auto">
          <a:xfrm>
            <a:off x="1316038" y="6194425"/>
            <a:ext cx="8477250" cy="338554"/>
          </a:xfrm>
          <a:prstGeom prst="rect">
            <a:avLst/>
          </a:prstGeom>
          <a:noFill/>
          <a:ln w="28575">
            <a:solidFill>
              <a:schemeClr val="accent6">
                <a:lumMod val="75000"/>
              </a:schemeClr>
            </a:solidFill>
            <a:miter lim="800000"/>
            <a:headEnd type="none" w="sm" len="sm"/>
            <a:tailEnd type="none" w="sm" len="sm"/>
          </a:ln>
        </p:spPr>
        <p:txBody>
          <a:bodyPr>
            <a:spAutoFit/>
          </a:bodyPr>
          <a:lstStyle>
            <a:defPPr>
              <a:defRPr lang="fr-FR"/>
            </a:defPPr>
            <a:lvl1pPr algn="ctr" defTabSz="762000" eaLnBrk="1" hangingPunct="1">
              <a:spcBef>
                <a:spcPct val="50000"/>
              </a:spcBef>
              <a:defRPr sz="1600" b="1">
                <a:solidFill>
                  <a:schemeClr val="accent6">
                    <a:lumMod val="75000"/>
                  </a:schemeClr>
                </a:solidFill>
                <a:latin typeface="Comic Sans MS" pitchFamily="66" charset="0"/>
                <a:cs typeface="Arial" charset="0"/>
              </a:defRPr>
            </a:lvl1pPr>
            <a:lvl2pPr marL="742950" indent="-285750" defTabSz="762000" eaLnBrk="0" hangingPunct="0"/>
            <a:lvl3pPr marL="1143000" indent="-228600" defTabSz="762000" eaLnBrk="0" hangingPunct="0"/>
            <a:lvl4pPr marL="1600200" indent="-228600" defTabSz="762000" eaLnBrk="0" hangingPunct="0"/>
            <a:lvl5pPr marL="2057400" indent="-228600" defTabSz="762000" eaLnBrk="0" hangingPunct="0"/>
            <a:lvl6pPr marL="2514600" indent="-228600" defTabSz="762000" eaLnBrk="0" fontAlgn="base" hangingPunct="0">
              <a:spcBef>
                <a:spcPct val="0"/>
              </a:spcBef>
              <a:spcAft>
                <a:spcPct val="0"/>
              </a:spcAft>
            </a:lvl6pPr>
            <a:lvl7pPr marL="2971800" indent="-228600" defTabSz="762000" eaLnBrk="0" fontAlgn="base" hangingPunct="0">
              <a:spcBef>
                <a:spcPct val="0"/>
              </a:spcBef>
              <a:spcAft>
                <a:spcPct val="0"/>
              </a:spcAft>
            </a:lvl7pPr>
            <a:lvl8pPr marL="3429000" indent="-228600" defTabSz="762000" eaLnBrk="0" fontAlgn="base" hangingPunct="0">
              <a:spcBef>
                <a:spcPct val="0"/>
              </a:spcBef>
              <a:spcAft>
                <a:spcPct val="0"/>
              </a:spcAft>
            </a:lvl8pPr>
            <a:lvl9pPr marL="3886200" indent="-228600" defTabSz="762000" eaLnBrk="0" fontAlgn="base" hangingPunct="0">
              <a:spcBef>
                <a:spcPct val="0"/>
              </a:spcBef>
              <a:spcAft>
                <a:spcPct val="0"/>
              </a:spcAft>
            </a:lvl9pPr>
          </a:lstStyle>
          <a:p>
            <a:r>
              <a:rPr lang="fr-FR" dirty="0"/>
              <a:t>Modéliser les interactions du produit avec les Eléments du Milieu Extérieur</a:t>
            </a:r>
          </a:p>
        </p:txBody>
      </p:sp>
      <p:grpSp>
        <p:nvGrpSpPr>
          <p:cNvPr id="34" name="Group 3"/>
          <p:cNvGrpSpPr>
            <a:grpSpLocks/>
          </p:cNvGrpSpPr>
          <p:nvPr/>
        </p:nvGrpSpPr>
        <p:grpSpPr bwMode="auto">
          <a:xfrm>
            <a:off x="2662397" y="2054081"/>
            <a:ext cx="5681662" cy="3083973"/>
            <a:chOff x="1333" y="2152"/>
            <a:chExt cx="3443" cy="1248"/>
          </a:xfrm>
        </p:grpSpPr>
        <p:sp>
          <p:nvSpPr>
            <p:cNvPr id="35" name="Oval 5"/>
            <p:cNvSpPr>
              <a:spLocks noChangeArrowheads="1"/>
            </p:cNvSpPr>
            <p:nvPr/>
          </p:nvSpPr>
          <p:spPr bwMode="auto">
            <a:xfrm>
              <a:off x="1333" y="2152"/>
              <a:ext cx="3443" cy="1248"/>
            </a:xfrm>
            <a:prstGeom prst="ellipse">
              <a:avLst/>
            </a:prstGeom>
            <a:solidFill>
              <a:srgbClr val="FFCC00"/>
            </a:solidFill>
            <a:ln w="12700">
              <a:solidFill>
                <a:schemeClr val="tx1"/>
              </a:solidFill>
              <a:round/>
              <a:headEnd/>
              <a:tailEnd/>
            </a:ln>
          </p:spPr>
          <p:txBody>
            <a:bodyPr wrap="none" anchor="ctr"/>
            <a:lstStyle/>
            <a:p>
              <a:endParaRPr lang="fr-FR"/>
            </a:p>
          </p:txBody>
        </p:sp>
        <p:sp>
          <p:nvSpPr>
            <p:cNvPr id="36" name="Text Box 26"/>
            <p:cNvSpPr txBox="1">
              <a:spLocks noChangeArrowheads="1"/>
            </p:cNvSpPr>
            <p:nvPr/>
          </p:nvSpPr>
          <p:spPr bwMode="auto">
            <a:xfrm>
              <a:off x="2159" y="2206"/>
              <a:ext cx="181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600" b="1" dirty="0">
                  <a:latin typeface="Arial" charset="0"/>
                </a:rPr>
                <a:t>Domaine de la simulation</a:t>
              </a:r>
            </a:p>
          </p:txBody>
        </p:sp>
      </p:grpSp>
      <p:grpSp>
        <p:nvGrpSpPr>
          <p:cNvPr id="37" name="Groupe 67"/>
          <p:cNvGrpSpPr>
            <a:grpSpLocks/>
          </p:cNvGrpSpPr>
          <p:nvPr/>
        </p:nvGrpSpPr>
        <p:grpSpPr bwMode="auto">
          <a:xfrm>
            <a:off x="3359307" y="2711297"/>
            <a:ext cx="4388074" cy="1829651"/>
            <a:chOff x="2925763" y="3930649"/>
            <a:chExt cx="3629904" cy="925513"/>
          </a:xfrm>
        </p:grpSpPr>
        <p:sp>
          <p:nvSpPr>
            <p:cNvPr id="38" name="Rectangle 160" descr="Sphères"/>
            <p:cNvSpPr>
              <a:spLocks noChangeArrowheads="1"/>
            </p:cNvSpPr>
            <p:nvPr/>
          </p:nvSpPr>
          <p:spPr bwMode="auto">
            <a:xfrm>
              <a:off x="2925763" y="3930649"/>
              <a:ext cx="3598203" cy="906341"/>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a:p>
          </p:txBody>
        </p:sp>
        <p:sp>
          <p:nvSpPr>
            <p:cNvPr id="39" name="Text Box 161"/>
            <p:cNvSpPr txBox="1">
              <a:spLocks noChangeArrowheads="1"/>
            </p:cNvSpPr>
            <p:nvPr/>
          </p:nvSpPr>
          <p:spPr bwMode="auto">
            <a:xfrm>
              <a:off x="4504085" y="4716012"/>
              <a:ext cx="2051582" cy="1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r" eaLnBrk="1" hangingPunct="1">
                <a:spcBef>
                  <a:spcPct val="50000"/>
                </a:spcBef>
              </a:pPr>
              <a:r>
                <a:rPr lang="fr-FR" sz="1200" b="1" dirty="0">
                  <a:cs typeface="Times New Roman" pitchFamily="18" charset="0"/>
                </a:rPr>
                <a:t>Domaine de validité</a:t>
              </a:r>
            </a:p>
          </p:txBody>
        </p:sp>
      </p:grpSp>
      <p:grpSp>
        <p:nvGrpSpPr>
          <p:cNvPr id="45" name="Group 14"/>
          <p:cNvGrpSpPr>
            <a:grpSpLocks/>
          </p:cNvGrpSpPr>
          <p:nvPr/>
        </p:nvGrpSpPr>
        <p:grpSpPr bwMode="auto">
          <a:xfrm>
            <a:off x="6810532" y="3193906"/>
            <a:ext cx="868363" cy="687389"/>
            <a:chOff x="3422" y="2513"/>
            <a:chExt cx="547" cy="433"/>
          </a:xfrm>
        </p:grpSpPr>
        <p:sp>
          <p:nvSpPr>
            <p:cNvPr id="46" name="Rectangle 168"/>
            <p:cNvSpPr>
              <a:spLocks noChangeArrowheads="1"/>
            </p:cNvSpPr>
            <p:nvPr/>
          </p:nvSpPr>
          <p:spPr bwMode="auto">
            <a:xfrm>
              <a:off x="3452" y="2520"/>
              <a:ext cx="485" cy="426"/>
            </a:xfrm>
            <a:prstGeom prst="rect">
              <a:avLst/>
            </a:prstGeom>
            <a:solidFill>
              <a:srgbClr val="FF8FBC"/>
            </a:solidFill>
            <a:ln w="9525">
              <a:solidFill>
                <a:schemeClr val="tx1"/>
              </a:solidFill>
              <a:miter lim="800000"/>
              <a:headEnd/>
              <a:tailEnd/>
            </a:ln>
          </p:spPr>
          <p:txBody>
            <a:bodyPr wrap="none" anchor="ctr"/>
            <a:lstStyle/>
            <a:p>
              <a:endParaRPr lang="fr-FR"/>
            </a:p>
          </p:txBody>
        </p:sp>
        <p:sp>
          <p:nvSpPr>
            <p:cNvPr id="47" name="Text Box 169"/>
            <p:cNvSpPr txBox="1">
              <a:spLocks noChangeArrowheads="1"/>
            </p:cNvSpPr>
            <p:nvPr/>
          </p:nvSpPr>
          <p:spPr bwMode="auto">
            <a:xfrm>
              <a:off x="3422" y="2513"/>
              <a:ext cx="54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b="1" dirty="0">
                  <a:latin typeface="Arial" charset="0"/>
                </a:rPr>
                <a:t>Solveur</a:t>
              </a:r>
            </a:p>
          </p:txBody>
        </p:sp>
      </p:grpSp>
      <p:grpSp>
        <p:nvGrpSpPr>
          <p:cNvPr id="60" name="Group 23"/>
          <p:cNvGrpSpPr>
            <a:grpSpLocks/>
          </p:cNvGrpSpPr>
          <p:nvPr/>
        </p:nvGrpSpPr>
        <p:grpSpPr bwMode="auto">
          <a:xfrm>
            <a:off x="3428171" y="2742351"/>
            <a:ext cx="3328788" cy="1519949"/>
            <a:chOff x="1853" y="2459"/>
            <a:chExt cx="1705" cy="490"/>
          </a:xfrm>
        </p:grpSpPr>
        <p:sp>
          <p:nvSpPr>
            <p:cNvPr id="61" name="Rectangle 242"/>
            <p:cNvSpPr>
              <a:spLocks noChangeArrowheads="1"/>
            </p:cNvSpPr>
            <p:nvPr/>
          </p:nvSpPr>
          <p:spPr bwMode="auto">
            <a:xfrm>
              <a:off x="1853" y="2473"/>
              <a:ext cx="1705" cy="476"/>
            </a:xfrm>
            <a:prstGeom prst="rect">
              <a:avLst/>
            </a:prstGeom>
            <a:solidFill>
              <a:srgbClr val="A9FFA9"/>
            </a:solidFill>
            <a:ln w="57150">
              <a:solidFill>
                <a:srgbClr val="0000FF"/>
              </a:solidFill>
              <a:miter lim="800000"/>
              <a:headEnd/>
              <a:tailEnd/>
            </a:ln>
          </p:spPr>
          <p:txBody>
            <a:bodyPr wrap="none" anchor="ctr"/>
            <a:lstStyle/>
            <a:p>
              <a:endParaRPr lang="fr-FR"/>
            </a:p>
          </p:txBody>
        </p:sp>
        <p:sp>
          <p:nvSpPr>
            <p:cNvPr id="62" name="Text Box 243"/>
            <p:cNvSpPr txBox="1">
              <a:spLocks noChangeArrowheads="1"/>
            </p:cNvSpPr>
            <p:nvPr/>
          </p:nvSpPr>
          <p:spPr bwMode="auto">
            <a:xfrm>
              <a:off x="1857" y="2459"/>
              <a:ext cx="1701"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800" b="1" dirty="0">
                  <a:effectLst>
                    <a:outerShdw blurRad="38100" dist="38100" dir="2700000" algn="tl">
                      <a:srgbClr val="000000">
                        <a:alpha val="43137"/>
                      </a:srgbClr>
                    </a:outerShdw>
                  </a:effectLst>
                  <a:latin typeface="Arial" charset="0"/>
                </a:rPr>
                <a:t>Modèle de l’environnement</a:t>
              </a:r>
            </a:p>
          </p:txBody>
        </p:sp>
      </p:grpSp>
      <p:grpSp>
        <p:nvGrpSpPr>
          <p:cNvPr id="63" name="Group 73"/>
          <p:cNvGrpSpPr>
            <a:grpSpLocks/>
          </p:cNvGrpSpPr>
          <p:nvPr/>
        </p:nvGrpSpPr>
        <p:grpSpPr bwMode="auto">
          <a:xfrm>
            <a:off x="3503774" y="3568557"/>
            <a:ext cx="3179547" cy="576262"/>
            <a:chOff x="1695" y="3005"/>
            <a:chExt cx="1826" cy="363"/>
          </a:xfrm>
        </p:grpSpPr>
        <p:sp>
          <p:nvSpPr>
            <p:cNvPr id="64" name="Rectangle 245"/>
            <p:cNvSpPr>
              <a:spLocks noChangeArrowheads="1"/>
            </p:cNvSpPr>
            <p:nvPr/>
          </p:nvSpPr>
          <p:spPr bwMode="auto">
            <a:xfrm>
              <a:off x="1728" y="3017"/>
              <a:ext cx="1750" cy="351"/>
            </a:xfrm>
            <a:prstGeom prst="rect">
              <a:avLst/>
            </a:prstGeom>
            <a:solidFill>
              <a:srgbClr val="FF0000"/>
            </a:solidFill>
            <a:ln w="9525">
              <a:solidFill>
                <a:schemeClr val="tx1"/>
              </a:solidFill>
              <a:miter lim="800000"/>
              <a:headEnd/>
              <a:tailEnd/>
            </a:ln>
          </p:spPr>
          <p:txBody>
            <a:bodyPr wrap="none" anchor="ctr"/>
            <a:lstStyle/>
            <a:p>
              <a:endParaRPr lang="fr-FR"/>
            </a:p>
          </p:txBody>
        </p:sp>
        <p:sp>
          <p:nvSpPr>
            <p:cNvPr id="65" name="Text Box 246"/>
            <p:cNvSpPr txBox="1">
              <a:spLocks noChangeArrowheads="1"/>
            </p:cNvSpPr>
            <p:nvPr/>
          </p:nvSpPr>
          <p:spPr bwMode="auto">
            <a:xfrm>
              <a:off x="1695" y="3005"/>
              <a:ext cx="182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b="1" dirty="0">
                  <a:solidFill>
                    <a:schemeClr val="bg1"/>
                  </a:solidFill>
                  <a:latin typeface="Arial" charset="0"/>
                </a:rPr>
                <a:t>Modèle du</a:t>
              </a:r>
              <a:r>
                <a:rPr lang="fr-FR" sz="1000" b="1" dirty="0">
                  <a:solidFill>
                    <a:schemeClr val="bg1"/>
                  </a:solidFill>
                  <a:latin typeface="Arial" charset="0"/>
                </a:rPr>
                <a:t> </a:t>
              </a:r>
              <a:r>
                <a:rPr lang="fr-FR" sz="1200" b="1" dirty="0">
                  <a:solidFill>
                    <a:schemeClr val="bg1"/>
                  </a:solidFill>
                  <a:latin typeface="Arial" charset="0"/>
                </a:rPr>
                <a:t>Produit</a:t>
              </a:r>
            </a:p>
          </p:txBody>
        </p:sp>
      </p:grpSp>
      <p:grpSp>
        <p:nvGrpSpPr>
          <p:cNvPr id="66" name="Group 56"/>
          <p:cNvGrpSpPr>
            <a:grpSpLocks/>
          </p:cNvGrpSpPr>
          <p:nvPr/>
        </p:nvGrpSpPr>
        <p:grpSpPr bwMode="auto">
          <a:xfrm>
            <a:off x="3709229" y="3825741"/>
            <a:ext cx="2769519" cy="281517"/>
            <a:chOff x="1918" y="2954"/>
            <a:chExt cx="1526" cy="133"/>
          </a:xfrm>
        </p:grpSpPr>
        <p:sp>
          <p:nvSpPr>
            <p:cNvPr id="68" name="Rectangle 248"/>
            <p:cNvSpPr>
              <a:spLocks noChangeArrowheads="1"/>
            </p:cNvSpPr>
            <p:nvPr/>
          </p:nvSpPr>
          <p:spPr bwMode="auto">
            <a:xfrm>
              <a:off x="1918" y="2954"/>
              <a:ext cx="1526" cy="130"/>
            </a:xfrm>
            <a:prstGeom prst="rect">
              <a:avLst/>
            </a:prstGeom>
            <a:solidFill>
              <a:srgbClr val="CC6600"/>
            </a:solidFill>
            <a:ln w="9525">
              <a:solidFill>
                <a:schemeClr val="tx1"/>
              </a:solidFill>
              <a:miter lim="800000"/>
              <a:headEnd/>
              <a:tailEnd/>
            </a:ln>
          </p:spPr>
          <p:txBody>
            <a:bodyPr wrap="none" anchor="ctr"/>
            <a:lstStyle/>
            <a:p>
              <a:endParaRPr lang="fr-FR" sz="1100" b="1" i="1">
                <a:solidFill>
                  <a:schemeClr val="bg1"/>
                </a:solidFill>
              </a:endParaRPr>
            </a:p>
          </p:txBody>
        </p:sp>
        <p:sp>
          <p:nvSpPr>
            <p:cNvPr id="69" name="Text Box 249"/>
            <p:cNvSpPr txBox="1">
              <a:spLocks noChangeArrowheads="1"/>
            </p:cNvSpPr>
            <p:nvPr/>
          </p:nvSpPr>
          <p:spPr bwMode="auto">
            <a:xfrm>
              <a:off x="1918" y="2956"/>
              <a:ext cx="1513"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b="1" dirty="0">
                  <a:latin typeface="Arial" charset="0"/>
                </a:rPr>
                <a:t>Modèle</a:t>
              </a:r>
              <a:r>
                <a:rPr lang="fr-FR" sz="1200" dirty="0">
                  <a:latin typeface="Arial" charset="0"/>
                </a:rPr>
                <a:t> </a:t>
              </a:r>
              <a:r>
                <a:rPr lang="fr-FR" sz="1200" b="1" dirty="0">
                  <a:latin typeface="Arial" charset="0"/>
                </a:rPr>
                <a:t>de </a:t>
              </a:r>
              <a:r>
                <a:rPr lang="fr-FR" sz="1200" b="1" dirty="0" err="1" smtClean="0">
                  <a:latin typeface="Arial" charset="0"/>
                </a:rPr>
                <a:t>comport</a:t>
              </a:r>
              <a:r>
                <a:rPr lang="fr-FR" sz="1200" b="1" dirty="0" smtClean="0">
                  <a:latin typeface="Arial" charset="0"/>
                </a:rPr>
                <a:t>. ou connais.</a:t>
              </a:r>
              <a:r>
                <a:rPr lang="fr-FR" sz="1200" dirty="0" smtClean="0">
                  <a:latin typeface="Arial" charset="0"/>
                </a:rPr>
                <a:t> </a:t>
              </a:r>
              <a:endParaRPr lang="fr-FR" sz="1200" dirty="0">
                <a:latin typeface="Arial" charset="0"/>
              </a:endParaRPr>
            </a:p>
          </p:txBody>
        </p:sp>
      </p:grpSp>
      <p:sp>
        <p:nvSpPr>
          <p:cNvPr id="70" name="ZoneTexte 9"/>
          <p:cNvSpPr txBox="1">
            <a:spLocks noChangeArrowheads="1"/>
          </p:cNvSpPr>
          <p:nvPr/>
        </p:nvSpPr>
        <p:spPr bwMode="auto">
          <a:xfrm>
            <a:off x="3408523" y="3081988"/>
            <a:ext cx="34305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1200" b="1" i="1" dirty="0"/>
              <a:t>Efforts extérieurs, mouvements imposés, consigne, conditions aux limites, </a:t>
            </a:r>
            <a:r>
              <a:rPr lang="fr-FR" sz="1200" b="1" i="1" dirty="0" smtClean="0"/>
              <a:t>perturbations</a:t>
            </a:r>
            <a:r>
              <a:rPr lang="fr-FR" sz="1200" b="1" i="1" dirty="0"/>
              <a:t>, liaisons, </a:t>
            </a:r>
            <a:r>
              <a:rPr lang="fr-FR" sz="1200" b="1" i="1" dirty="0" smtClean="0"/>
              <a:t>…</a:t>
            </a:r>
            <a:endParaRPr lang="fr-FR" sz="1200" b="1" i="1" dirty="0"/>
          </a:p>
        </p:txBody>
      </p:sp>
      <p:grpSp>
        <p:nvGrpSpPr>
          <p:cNvPr id="74" name="Groupe 12"/>
          <p:cNvGrpSpPr>
            <a:grpSpLocks/>
          </p:cNvGrpSpPr>
          <p:nvPr/>
        </p:nvGrpSpPr>
        <p:grpSpPr bwMode="auto">
          <a:xfrm>
            <a:off x="3251358" y="2574782"/>
            <a:ext cx="341313" cy="461962"/>
            <a:chOff x="1893692" y="4557059"/>
            <a:chExt cx="340158" cy="461665"/>
          </a:xfrm>
        </p:grpSpPr>
        <p:sp>
          <p:nvSpPr>
            <p:cNvPr id="75" name="Ellipse 74"/>
            <p:cNvSpPr/>
            <p:nvPr/>
          </p:nvSpPr>
          <p:spPr>
            <a:xfrm>
              <a:off x="1904768" y="4628450"/>
              <a:ext cx="318007" cy="31888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76" name="ZoneTexte 11"/>
            <p:cNvSpPr txBox="1">
              <a:spLocks noChangeArrowheads="1"/>
            </p:cNvSpPr>
            <p:nvPr/>
          </p:nvSpPr>
          <p:spPr bwMode="auto">
            <a:xfrm>
              <a:off x="1893692" y="4557059"/>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2400" b="1" dirty="0">
                  <a:solidFill>
                    <a:schemeClr val="bg1"/>
                  </a:solidFill>
                </a:rPr>
                <a:t>5</a:t>
              </a:r>
            </a:p>
          </p:txBody>
        </p:sp>
      </p:grpSp>
      <p:sp>
        <p:nvSpPr>
          <p:cNvPr id="2" name="ZoneTexte 1"/>
          <p:cNvSpPr txBox="1"/>
          <p:nvPr/>
        </p:nvSpPr>
        <p:spPr>
          <a:xfrm>
            <a:off x="1424940" y="1508760"/>
            <a:ext cx="8260080" cy="400110"/>
          </a:xfrm>
          <a:prstGeom prst="rect">
            <a:avLst/>
          </a:prstGeom>
          <a:noFill/>
        </p:spPr>
        <p:txBody>
          <a:bodyPr wrap="square" rtlCol="0">
            <a:spAutoFit/>
          </a:bodyPr>
          <a:lstStyle/>
          <a:p>
            <a:pPr algn="ctr"/>
            <a:r>
              <a:rPr lang="fr-FR" sz="2000" dirty="0" smtClean="0"/>
              <a:t>La simulation est faite dans une phase du cycle de vie identifiée.</a:t>
            </a:r>
            <a:endParaRPr lang="fr-FR" sz="2000" dirty="0"/>
          </a:p>
        </p:txBody>
      </p:sp>
      <p:sp>
        <p:nvSpPr>
          <p:cNvPr id="4" name="ZoneTexte 3"/>
          <p:cNvSpPr txBox="1"/>
          <p:nvPr/>
        </p:nvSpPr>
        <p:spPr>
          <a:xfrm>
            <a:off x="1409700" y="5244734"/>
            <a:ext cx="8260080" cy="707886"/>
          </a:xfrm>
          <a:prstGeom prst="rect">
            <a:avLst/>
          </a:prstGeom>
          <a:noFill/>
        </p:spPr>
        <p:txBody>
          <a:bodyPr wrap="square" rtlCol="0">
            <a:spAutoFit/>
          </a:bodyPr>
          <a:lstStyle/>
          <a:p>
            <a:pPr algn="ctr"/>
            <a:r>
              <a:rPr lang="fr-FR" sz="2000" dirty="0" smtClean="0"/>
              <a:t>A partir des limites du produit, il est nécessaire de caractériser</a:t>
            </a:r>
          </a:p>
          <a:p>
            <a:pPr algn="ctr"/>
            <a:r>
              <a:rPr lang="fr-FR" sz="2000" dirty="0" smtClean="0"/>
              <a:t>les interactions du produit avec ses EME.</a:t>
            </a:r>
            <a:endParaRPr lang="fr-FR" sz="2000" dirty="0"/>
          </a:p>
        </p:txBody>
      </p:sp>
    </p:spTree>
    <p:extLst>
      <p:ext uri="{BB962C8B-B14F-4D97-AF65-F5344CB8AC3E}">
        <p14:creationId xmlns:p14="http://schemas.microsoft.com/office/powerpoint/2010/main" val="24479764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1496"/>
                                        </p:tgtEl>
                                        <p:attrNameLst>
                                          <p:attrName>style.visibility</p:attrName>
                                        </p:attrNameLst>
                                      </p:cBhvr>
                                      <p:to>
                                        <p:strVal val="visible"/>
                                      </p:to>
                                    </p:set>
                                    <p:animEffect transition="in" filter="wipe(left)">
                                      <p:cBhvr>
                                        <p:cTn id="13" dur="500"/>
                                        <p:tgtEl>
                                          <p:spTgt spid="191496"/>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p:cTn id="18" dur="1000" fill="hold"/>
                                        <p:tgtEl>
                                          <p:spTgt spid="34"/>
                                        </p:tgtEl>
                                        <p:attrNameLst>
                                          <p:attrName>ppt_w</p:attrName>
                                        </p:attrNameLst>
                                      </p:cBhvr>
                                      <p:tavLst>
                                        <p:tav tm="0">
                                          <p:val>
                                            <p:fltVal val="0"/>
                                          </p:val>
                                        </p:tav>
                                        <p:tav tm="100000">
                                          <p:val>
                                            <p:strVal val="#ppt_w"/>
                                          </p:val>
                                        </p:tav>
                                      </p:tavLst>
                                    </p:anim>
                                    <p:anim calcmode="lin" valueType="num">
                                      <p:cBhvr>
                                        <p:cTn id="19" dur="1000" fill="hold"/>
                                        <p:tgtEl>
                                          <p:spTgt spid="34"/>
                                        </p:tgtEl>
                                        <p:attrNameLst>
                                          <p:attrName>ppt_h</p:attrName>
                                        </p:attrNameLst>
                                      </p:cBhvr>
                                      <p:tavLst>
                                        <p:tav tm="0">
                                          <p:val>
                                            <p:fltVal val="0"/>
                                          </p:val>
                                        </p:tav>
                                        <p:tav tm="100000">
                                          <p:val>
                                            <p:strVal val="#ppt_h"/>
                                          </p:val>
                                        </p:tav>
                                      </p:tavLst>
                                    </p:anim>
                                    <p:anim calcmode="lin" valueType="num">
                                      <p:cBhvr>
                                        <p:cTn id="20" dur="1000" fill="hold"/>
                                        <p:tgtEl>
                                          <p:spTgt spid="34"/>
                                        </p:tgtEl>
                                        <p:attrNameLst>
                                          <p:attrName>style.rotation</p:attrName>
                                        </p:attrNameLst>
                                      </p:cBhvr>
                                      <p:tavLst>
                                        <p:tav tm="0">
                                          <p:val>
                                            <p:fltVal val="90"/>
                                          </p:val>
                                        </p:tav>
                                        <p:tav tm="100000">
                                          <p:val>
                                            <p:fltVal val="0"/>
                                          </p:val>
                                        </p:tav>
                                      </p:tavLst>
                                    </p:anim>
                                    <p:animEffect transition="in" filter="fade">
                                      <p:cBhvr>
                                        <p:cTn id="21" dur="1000"/>
                                        <p:tgtEl>
                                          <p:spTgt spid="34"/>
                                        </p:tgtEl>
                                      </p:cBhvr>
                                    </p:animEffect>
                                  </p:childTnLst>
                                </p:cTn>
                              </p:par>
                            </p:childTnLst>
                          </p:cTn>
                        </p:par>
                        <p:par>
                          <p:cTn id="22" fill="hold">
                            <p:stCondLst>
                              <p:cond delay="1000"/>
                            </p:stCondLst>
                            <p:childTnLst>
                              <p:par>
                                <p:cTn id="23" presetID="31" presetClass="entr" presetSubtype="0" fill="hold" nodeType="afterEffect">
                                  <p:stCondLst>
                                    <p:cond delay="0"/>
                                  </p:stCondLst>
                                  <p:childTnLst>
                                    <p:set>
                                      <p:cBhvr>
                                        <p:cTn id="24" dur="1" fill="hold">
                                          <p:stCondLst>
                                            <p:cond delay="0"/>
                                          </p:stCondLst>
                                        </p:cTn>
                                        <p:tgtEl>
                                          <p:spTgt spid="66"/>
                                        </p:tgtEl>
                                        <p:attrNameLst>
                                          <p:attrName>style.visibility</p:attrName>
                                        </p:attrNameLst>
                                      </p:cBhvr>
                                      <p:to>
                                        <p:strVal val="visible"/>
                                      </p:to>
                                    </p:set>
                                    <p:anim calcmode="lin" valueType="num">
                                      <p:cBhvr>
                                        <p:cTn id="25" dur="1000" fill="hold"/>
                                        <p:tgtEl>
                                          <p:spTgt spid="66"/>
                                        </p:tgtEl>
                                        <p:attrNameLst>
                                          <p:attrName>ppt_w</p:attrName>
                                        </p:attrNameLst>
                                      </p:cBhvr>
                                      <p:tavLst>
                                        <p:tav tm="0">
                                          <p:val>
                                            <p:fltVal val="0"/>
                                          </p:val>
                                        </p:tav>
                                        <p:tav tm="100000">
                                          <p:val>
                                            <p:strVal val="#ppt_w"/>
                                          </p:val>
                                        </p:tav>
                                      </p:tavLst>
                                    </p:anim>
                                    <p:anim calcmode="lin" valueType="num">
                                      <p:cBhvr>
                                        <p:cTn id="26" dur="1000" fill="hold"/>
                                        <p:tgtEl>
                                          <p:spTgt spid="66"/>
                                        </p:tgtEl>
                                        <p:attrNameLst>
                                          <p:attrName>ppt_h</p:attrName>
                                        </p:attrNameLst>
                                      </p:cBhvr>
                                      <p:tavLst>
                                        <p:tav tm="0">
                                          <p:val>
                                            <p:fltVal val="0"/>
                                          </p:val>
                                        </p:tav>
                                        <p:tav tm="100000">
                                          <p:val>
                                            <p:strVal val="#ppt_h"/>
                                          </p:val>
                                        </p:tav>
                                      </p:tavLst>
                                    </p:anim>
                                    <p:anim calcmode="lin" valueType="num">
                                      <p:cBhvr>
                                        <p:cTn id="27" dur="1000" fill="hold"/>
                                        <p:tgtEl>
                                          <p:spTgt spid="66"/>
                                        </p:tgtEl>
                                        <p:attrNameLst>
                                          <p:attrName>style.rotation</p:attrName>
                                        </p:attrNameLst>
                                      </p:cBhvr>
                                      <p:tavLst>
                                        <p:tav tm="0">
                                          <p:val>
                                            <p:fltVal val="90"/>
                                          </p:val>
                                        </p:tav>
                                        <p:tav tm="100000">
                                          <p:val>
                                            <p:fltVal val="0"/>
                                          </p:val>
                                        </p:tav>
                                      </p:tavLst>
                                    </p:anim>
                                    <p:animEffect transition="in" filter="fade">
                                      <p:cBhvr>
                                        <p:cTn id="28" dur="1000"/>
                                        <p:tgtEl>
                                          <p:spTgt spid="66"/>
                                        </p:tgtEl>
                                      </p:cBhvr>
                                    </p:animEffect>
                                  </p:childTnLst>
                                </p:cTn>
                              </p:par>
                            </p:childTnLst>
                          </p:cTn>
                        </p:par>
                        <p:par>
                          <p:cTn id="29" fill="hold">
                            <p:stCondLst>
                              <p:cond delay="2000"/>
                            </p:stCondLst>
                            <p:childTnLst>
                              <p:par>
                                <p:cTn id="30" presetID="31" presetClass="entr" presetSubtype="0"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 calcmode="lin" valueType="num">
                                      <p:cBhvr>
                                        <p:cTn id="32" dur="1000" fill="hold"/>
                                        <p:tgtEl>
                                          <p:spTgt spid="45"/>
                                        </p:tgtEl>
                                        <p:attrNameLst>
                                          <p:attrName>ppt_w</p:attrName>
                                        </p:attrNameLst>
                                      </p:cBhvr>
                                      <p:tavLst>
                                        <p:tav tm="0">
                                          <p:val>
                                            <p:fltVal val="0"/>
                                          </p:val>
                                        </p:tav>
                                        <p:tav tm="100000">
                                          <p:val>
                                            <p:strVal val="#ppt_w"/>
                                          </p:val>
                                        </p:tav>
                                      </p:tavLst>
                                    </p:anim>
                                    <p:anim calcmode="lin" valueType="num">
                                      <p:cBhvr>
                                        <p:cTn id="33" dur="1000" fill="hold"/>
                                        <p:tgtEl>
                                          <p:spTgt spid="45"/>
                                        </p:tgtEl>
                                        <p:attrNameLst>
                                          <p:attrName>ppt_h</p:attrName>
                                        </p:attrNameLst>
                                      </p:cBhvr>
                                      <p:tavLst>
                                        <p:tav tm="0">
                                          <p:val>
                                            <p:fltVal val="0"/>
                                          </p:val>
                                        </p:tav>
                                        <p:tav tm="100000">
                                          <p:val>
                                            <p:strVal val="#ppt_h"/>
                                          </p:val>
                                        </p:tav>
                                      </p:tavLst>
                                    </p:anim>
                                    <p:anim calcmode="lin" valueType="num">
                                      <p:cBhvr>
                                        <p:cTn id="34" dur="1000" fill="hold"/>
                                        <p:tgtEl>
                                          <p:spTgt spid="45"/>
                                        </p:tgtEl>
                                        <p:attrNameLst>
                                          <p:attrName>style.rotation</p:attrName>
                                        </p:attrNameLst>
                                      </p:cBhvr>
                                      <p:tavLst>
                                        <p:tav tm="0">
                                          <p:val>
                                            <p:fltVal val="90"/>
                                          </p:val>
                                        </p:tav>
                                        <p:tav tm="100000">
                                          <p:val>
                                            <p:fltVal val="0"/>
                                          </p:val>
                                        </p:tav>
                                      </p:tavLst>
                                    </p:anim>
                                    <p:animEffect transition="in" filter="fade">
                                      <p:cBhvr>
                                        <p:cTn id="35" dur="1000"/>
                                        <p:tgtEl>
                                          <p:spTgt spid="45"/>
                                        </p:tgtEl>
                                      </p:cBhvr>
                                    </p:animEffect>
                                  </p:childTnLst>
                                </p:cTn>
                              </p:par>
                            </p:childTnLst>
                          </p:cTn>
                        </p:par>
                        <p:par>
                          <p:cTn id="36" fill="hold">
                            <p:stCondLst>
                              <p:cond delay="3000"/>
                            </p:stCondLst>
                            <p:childTnLst>
                              <p:par>
                                <p:cTn id="37" presetID="31" presetClass="entr" presetSubtype="0" fill="hold" nodeType="afterEffect">
                                  <p:stCondLst>
                                    <p:cond delay="0"/>
                                  </p:stCondLst>
                                  <p:childTnLst>
                                    <p:set>
                                      <p:cBhvr>
                                        <p:cTn id="38" dur="1" fill="hold">
                                          <p:stCondLst>
                                            <p:cond delay="0"/>
                                          </p:stCondLst>
                                        </p:cTn>
                                        <p:tgtEl>
                                          <p:spTgt spid="63"/>
                                        </p:tgtEl>
                                        <p:attrNameLst>
                                          <p:attrName>style.visibility</p:attrName>
                                        </p:attrNameLst>
                                      </p:cBhvr>
                                      <p:to>
                                        <p:strVal val="visible"/>
                                      </p:to>
                                    </p:set>
                                    <p:anim calcmode="lin" valueType="num">
                                      <p:cBhvr>
                                        <p:cTn id="39" dur="1000" fill="hold"/>
                                        <p:tgtEl>
                                          <p:spTgt spid="63"/>
                                        </p:tgtEl>
                                        <p:attrNameLst>
                                          <p:attrName>ppt_w</p:attrName>
                                        </p:attrNameLst>
                                      </p:cBhvr>
                                      <p:tavLst>
                                        <p:tav tm="0">
                                          <p:val>
                                            <p:fltVal val="0"/>
                                          </p:val>
                                        </p:tav>
                                        <p:tav tm="100000">
                                          <p:val>
                                            <p:strVal val="#ppt_w"/>
                                          </p:val>
                                        </p:tav>
                                      </p:tavLst>
                                    </p:anim>
                                    <p:anim calcmode="lin" valueType="num">
                                      <p:cBhvr>
                                        <p:cTn id="40" dur="1000" fill="hold"/>
                                        <p:tgtEl>
                                          <p:spTgt spid="63"/>
                                        </p:tgtEl>
                                        <p:attrNameLst>
                                          <p:attrName>ppt_h</p:attrName>
                                        </p:attrNameLst>
                                      </p:cBhvr>
                                      <p:tavLst>
                                        <p:tav tm="0">
                                          <p:val>
                                            <p:fltVal val="0"/>
                                          </p:val>
                                        </p:tav>
                                        <p:tav tm="100000">
                                          <p:val>
                                            <p:strVal val="#ppt_h"/>
                                          </p:val>
                                        </p:tav>
                                      </p:tavLst>
                                    </p:anim>
                                    <p:anim calcmode="lin" valueType="num">
                                      <p:cBhvr>
                                        <p:cTn id="41" dur="1000" fill="hold"/>
                                        <p:tgtEl>
                                          <p:spTgt spid="63"/>
                                        </p:tgtEl>
                                        <p:attrNameLst>
                                          <p:attrName>style.rotation</p:attrName>
                                        </p:attrNameLst>
                                      </p:cBhvr>
                                      <p:tavLst>
                                        <p:tav tm="0">
                                          <p:val>
                                            <p:fltVal val="90"/>
                                          </p:val>
                                        </p:tav>
                                        <p:tav tm="100000">
                                          <p:val>
                                            <p:fltVal val="0"/>
                                          </p:val>
                                        </p:tav>
                                      </p:tavLst>
                                    </p:anim>
                                    <p:animEffect transition="in" filter="fade">
                                      <p:cBhvr>
                                        <p:cTn id="42" dur="1000"/>
                                        <p:tgtEl>
                                          <p:spTgt spid="63"/>
                                        </p:tgtEl>
                                      </p:cBhvr>
                                    </p:animEffect>
                                  </p:childTnLst>
                                </p:cTn>
                              </p:par>
                            </p:childTnLst>
                          </p:cTn>
                        </p:par>
                        <p:par>
                          <p:cTn id="43" fill="hold">
                            <p:stCondLst>
                              <p:cond delay="4000"/>
                            </p:stCondLst>
                            <p:childTnLst>
                              <p:par>
                                <p:cTn id="44" presetID="53" presetClass="entr" presetSubtype="16" fill="hold" nodeType="after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p:cTn id="46" dur="500" fill="hold"/>
                                        <p:tgtEl>
                                          <p:spTgt spid="37"/>
                                        </p:tgtEl>
                                        <p:attrNameLst>
                                          <p:attrName>ppt_w</p:attrName>
                                        </p:attrNameLst>
                                      </p:cBhvr>
                                      <p:tavLst>
                                        <p:tav tm="0">
                                          <p:val>
                                            <p:fltVal val="0"/>
                                          </p:val>
                                        </p:tav>
                                        <p:tav tm="100000">
                                          <p:val>
                                            <p:strVal val="#ppt_w"/>
                                          </p:val>
                                        </p:tav>
                                      </p:tavLst>
                                    </p:anim>
                                    <p:anim calcmode="lin" valueType="num">
                                      <p:cBhvr>
                                        <p:cTn id="47" dur="500" fill="hold"/>
                                        <p:tgtEl>
                                          <p:spTgt spid="37"/>
                                        </p:tgtEl>
                                        <p:attrNameLst>
                                          <p:attrName>ppt_h</p:attrName>
                                        </p:attrNameLst>
                                      </p:cBhvr>
                                      <p:tavLst>
                                        <p:tav tm="0">
                                          <p:val>
                                            <p:fltVal val="0"/>
                                          </p:val>
                                        </p:tav>
                                        <p:tav tm="100000">
                                          <p:val>
                                            <p:strVal val="#ppt_h"/>
                                          </p:val>
                                        </p:tav>
                                      </p:tavLst>
                                    </p:anim>
                                    <p:animEffect transition="in" filter="fade">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left)">
                                      <p:cBhvr>
                                        <p:cTn id="53" dur="500"/>
                                        <p:tgtEl>
                                          <p:spTgt spid="2"/>
                                        </p:tgtEl>
                                      </p:cBhvr>
                                    </p:animEffect>
                                  </p:childTnLst>
                                </p:cTn>
                              </p:par>
                            </p:childTnLst>
                          </p:cTn>
                        </p:par>
                        <p:par>
                          <p:cTn id="54" fill="hold">
                            <p:stCondLst>
                              <p:cond delay="500"/>
                            </p:stCondLst>
                            <p:childTnLst>
                              <p:par>
                                <p:cTn id="55" presetID="53" presetClass="entr" presetSubtype="16" fill="hold" nodeType="afterEffect">
                                  <p:stCondLst>
                                    <p:cond delay="0"/>
                                  </p:stCondLst>
                                  <p:childTnLst>
                                    <p:set>
                                      <p:cBhvr>
                                        <p:cTn id="56" dur="1" fill="hold">
                                          <p:stCondLst>
                                            <p:cond delay="0"/>
                                          </p:stCondLst>
                                        </p:cTn>
                                        <p:tgtEl>
                                          <p:spTgt spid="60"/>
                                        </p:tgtEl>
                                        <p:attrNameLst>
                                          <p:attrName>style.visibility</p:attrName>
                                        </p:attrNameLst>
                                      </p:cBhvr>
                                      <p:to>
                                        <p:strVal val="visible"/>
                                      </p:to>
                                    </p:set>
                                    <p:anim calcmode="lin" valueType="num">
                                      <p:cBhvr>
                                        <p:cTn id="57" dur="500" fill="hold"/>
                                        <p:tgtEl>
                                          <p:spTgt spid="60"/>
                                        </p:tgtEl>
                                        <p:attrNameLst>
                                          <p:attrName>ppt_w</p:attrName>
                                        </p:attrNameLst>
                                      </p:cBhvr>
                                      <p:tavLst>
                                        <p:tav tm="0">
                                          <p:val>
                                            <p:fltVal val="0"/>
                                          </p:val>
                                        </p:tav>
                                        <p:tav tm="100000">
                                          <p:val>
                                            <p:strVal val="#ppt_w"/>
                                          </p:val>
                                        </p:tav>
                                      </p:tavLst>
                                    </p:anim>
                                    <p:anim calcmode="lin" valueType="num">
                                      <p:cBhvr>
                                        <p:cTn id="58" dur="500" fill="hold"/>
                                        <p:tgtEl>
                                          <p:spTgt spid="60"/>
                                        </p:tgtEl>
                                        <p:attrNameLst>
                                          <p:attrName>ppt_h</p:attrName>
                                        </p:attrNameLst>
                                      </p:cBhvr>
                                      <p:tavLst>
                                        <p:tav tm="0">
                                          <p:val>
                                            <p:fltVal val="0"/>
                                          </p:val>
                                        </p:tav>
                                        <p:tav tm="100000">
                                          <p:val>
                                            <p:strVal val="#ppt_h"/>
                                          </p:val>
                                        </p:tav>
                                      </p:tavLst>
                                    </p:anim>
                                    <p:animEffect transition="in" filter="fade">
                                      <p:cBhvr>
                                        <p:cTn id="59" dur="500"/>
                                        <p:tgtEl>
                                          <p:spTgt spid="60"/>
                                        </p:tgtEl>
                                      </p:cBhvr>
                                    </p:animEffect>
                                  </p:childTnLst>
                                </p:cTn>
                              </p:par>
                            </p:childTnLst>
                          </p:cTn>
                        </p:par>
                        <p:par>
                          <p:cTn id="60" fill="hold">
                            <p:stCondLst>
                              <p:cond delay="1000"/>
                            </p:stCondLst>
                            <p:childTnLst>
                              <p:par>
                                <p:cTn id="61" presetID="31" presetClass="entr" presetSubtype="0" fill="hold" nodeType="afterEffect">
                                  <p:stCondLst>
                                    <p:cond delay="0"/>
                                  </p:stCondLst>
                                  <p:childTnLst>
                                    <p:set>
                                      <p:cBhvr>
                                        <p:cTn id="62" dur="1" fill="hold">
                                          <p:stCondLst>
                                            <p:cond delay="0"/>
                                          </p:stCondLst>
                                        </p:cTn>
                                        <p:tgtEl>
                                          <p:spTgt spid="74"/>
                                        </p:tgtEl>
                                        <p:attrNameLst>
                                          <p:attrName>style.visibility</p:attrName>
                                        </p:attrNameLst>
                                      </p:cBhvr>
                                      <p:to>
                                        <p:strVal val="visible"/>
                                      </p:to>
                                    </p:set>
                                    <p:anim calcmode="lin" valueType="num">
                                      <p:cBhvr>
                                        <p:cTn id="63" dur="1000" fill="hold"/>
                                        <p:tgtEl>
                                          <p:spTgt spid="74"/>
                                        </p:tgtEl>
                                        <p:attrNameLst>
                                          <p:attrName>ppt_w</p:attrName>
                                        </p:attrNameLst>
                                      </p:cBhvr>
                                      <p:tavLst>
                                        <p:tav tm="0">
                                          <p:val>
                                            <p:fltVal val="0"/>
                                          </p:val>
                                        </p:tav>
                                        <p:tav tm="100000">
                                          <p:val>
                                            <p:strVal val="#ppt_w"/>
                                          </p:val>
                                        </p:tav>
                                      </p:tavLst>
                                    </p:anim>
                                    <p:anim calcmode="lin" valueType="num">
                                      <p:cBhvr>
                                        <p:cTn id="64" dur="1000" fill="hold"/>
                                        <p:tgtEl>
                                          <p:spTgt spid="74"/>
                                        </p:tgtEl>
                                        <p:attrNameLst>
                                          <p:attrName>ppt_h</p:attrName>
                                        </p:attrNameLst>
                                      </p:cBhvr>
                                      <p:tavLst>
                                        <p:tav tm="0">
                                          <p:val>
                                            <p:fltVal val="0"/>
                                          </p:val>
                                        </p:tav>
                                        <p:tav tm="100000">
                                          <p:val>
                                            <p:strVal val="#ppt_h"/>
                                          </p:val>
                                        </p:tav>
                                      </p:tavLst>
                                    </p:anim>
                                    <p:anim calcmode="lin" valueType="num">
                                      <p:cBhvr>
                                        <p:cTn id="65" dur="1000" fill="hold"/>
                                        <p:tgtEl>
                                          <p:spTgt spid="74"/>
                                        </p:tgtEl>
                                        <p:attrNameLst>
                                          <p:attrName>style.rotation</p:attrName>
                                        </p:attrNameLst>
                                      </p:cBhvr>
                                      <p:tavLst>
                                        <p:tav tm="0">
                                          <p:val>
                                            <p:fltVal val="90"/>
                                          </p:val>
                                        </p:tav>
                                        <p:tav tm="100000">
                                          <p:val>
                                            <p:fltVal val="0"/>
                                          </p:val>
                                        </p:tav>
                                      </p:tavLst>
                                    </p:anim>
                                    <p:animEffect transition="in" filter="fade">
                                      <p:cBhvr>
                                        <p:cTn id="66" dur="1000"/>
                                        <p:tgtEl>
                                          <p:spTgt spid="7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wipe(up)">
                                      <p:cBhvr>
                                        <p:cTn id="71" dur="500"/>
                                        <p:tgtEl>
                                          <p:spTgt spid="4"/>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70"/>
                                        </p:tgtEl>
                                        <p:attrNameLst>
                                          <p:attrName>style.visibility</p:attrName>
                                        </p:attrNameLst>
                                      </p:cBhvr>
                                      <p:to>
                                        <p:strVal val="visible"/>
                                      </p:to>
                                    </p:set>
                                    <p:animEffect transition="in" filter="wipe(left)">
                                      <p:cBhvr>
                                        <p:cTn id="75" dur="500"/>
                                        <p:tgtEl>
                                          <p:spTgt spid="70"/>
                                        </p:tgtEl>
                                      </p:cBhvr>
                                    </p:animEffect>
                                  </p:childTnLst>
                                </p:cTn>
                              </p:par>
                            </p:childTnLst>
                          </p:cTn>
                        </p:par>
                        <p:par>
                          <p:cTn id="76" fill="hold">
                            <p:stCondLst>
                              <p:cond delay="1000"/>
                            </p:stCondLst>
                            <p:childTnLst>
                              <p:par>
                                <p:cTn id="77" presetID="22" presetClass="entr" presetSubtype="8" fill="hold" grpId="0"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left)">
                                      <p:cBhvr>
                                        <p:cTn id="7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191496" grpId="0" autoUpdateAnimBg="0"/>
      <p:bldP spid="10" grpId="0" animBg="1" autoUpdateAnimBg="0"/>
      <p:bldP spid="70" grpId="0"/>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6245" y="6161358"/>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dirty="0" smtClean="0">
                <a:solidFill>
                  <a:srgbClr val="FF6600"/>
                </a:solidFill>
                <a:latin typeface="Arial" charset="0"/>
                <a:cs typeface="Arial" charset="0"/>
              </a:rPr>
              <a:t>Exemple de simulation</a:t>
            </a:r>
            <a:endParaRPr lang="fr-FR" sz="1100" b="1" dirty="0">
              <a:solidFill>
                <a:srgbClr val="FF6600"/>
              </a:solidFill>
              <a:latin typeface="Arial" charset="0"/>
              <a:cs typeface="Arial" charset="0"/>
            </a:endParaRPr>
          </a:p>
        </p:txBody>
      </p:sp>
      <p:grpSp>
        <p:nvGrpSpPr>
          <p:cNvPr id="24" name="Group 3"/>
          <p:cNvGrpSpPr>
            <a:grpSpLocks/>
          </p:cNvGrpSpPr>
          <p:nvPr/>
        </p:nvGrpSpPr>
        <p:grpSpPr bwMode="auto">
          <a:xfrm>
            <a:off x="1285432" y="1205762"/>
            <a:ext cx="8535271" cy="5410216"/>
            <a:chOff x="893" y="2009"/>
            <a:chExt cx="4361" cy="2419"/>
          </a:xfrm>
        </p:grpSpPr>
        <p:sp>
          <p:nvSpPr>
            <p:cNvPr id="25" name="Oval 5"/>
            <p:cNvSpPr>
              <a:spLocks noChangeArrowheads="1"/>
            </p:cNvSpPr>
            <p:nvPr/>
          </p:nvSpPr>
          <p:spPr bwMode="auto">
            <a:xfrm>
              <a:off x="893" y="2009"/>
              <a:ext cx="4361" cy="2419"/>
            </a:xfrm>
            <a:prstGeom prst="ellipse">
              <a:avLst/>
            </a:prstGeom>
            <a:solidFill>
              <a:srgbClr val="FFCC00"/>
            </a:solidFill>
            <a:ln w="12700">
              <a:solidFill>
                <a:schemeClr val="tx1"/>
              </a:solidFill>
              <a:round/>
              <a:headEnd/>
              <a:tailEnd/>
            </a:ln>
          </p:spPr>
          <p:txBody>
            <a:bodyPr wrap="none" anchor="ctr"/>
            <a:lstStyle/>
            <a:p>
              <a:endParaRPr lang="fr-FR"/>
            </a:p>
          </p:txBody>
        </p:sp>
        <p:sp>
          <p:nvSpPr>
            <p:cNvPr id="26" name="Text Box 26"/>
            <p:cNvSpPr txBox="1">
              <a:spLocks noChangeArrowheads="1"/>
            </p:cNvSpPr>
            <p:nvPr/>
          </p:nvSpPr>
          <p:spPr bwMode="auto">
            <a:xfrm>
              <a:off x="2167" y="2088"/>
              <a:ext cx="181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a:latin typeface="Arial" charset="0"/>
                  <a:cs typeface="Arial" charset="0"/>
                </a:rPr>
                <a:t>Domaine de la simulation</a:t>
              </a:r>
            </a:p>
          </p:txBody>
        </p:sp>
      </p:grpSp>
      <p:grpSp>
        <p:nvGrpSpPr>
          <p:cNvPr id="27" name="Groupe 67"/>
          <p:cNvGrpSpPr>
            <a:grpSpLocks/>
          </p:cNvGrpSpPr>
          <p:nvPr/>
        </p:nvGrpSpPr>
        <p:grpSpPr bwMode="auto">
          <a:xfrm>
            <a:off x="2724511" y="1913988"/>
            <a:ext cx="5615257" cy="3985926"/>
            <a:chOff x="2433396" y="3532384"/>
            <a:chExt cx="6650778" cy="2824801"/>
          </a:xfrm>
        </p:grpSpPr>
        <p:sp>
          <p:nvSpPr>
            <p:cNvPr id="28" name="Rectangle 160" descr="Sphères"/>
            <p:cNvSpPr>
              <a:spLocks noChangeArrowheads="1"/>
            </p:cNvSpPr>
            <p:nvPr/>
          </p:nvSpPr>
          <p:spPr bwMode="auto">
            <a:xfrm>
              <a:off x="2433396" y="3532384"/>
              <a:ext cx="6650778" cy="2824801"/>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a:p>
          </p:txBody>
        </p:sp>
        <p:sp>
          <p:nvSpPr>
            <p:cNvPr id="29" name="Text Box 161"/>
            <p:cNvSpPr txBox="1">
              <a:spLocks noChangeArrowheads="1"/>
            </p:cNvSpPr>
            <p:nvPr/>
          </p:nvSpPr>
          <p:spPr bwMode="auto">
            <a:xfrm>
              <a:off x="7032592" y="6121893"/>
              <a:ext cx="2051582" cy="19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r" eaLnBrk="1" hangingPunct="1">
                <a:spcBef>
                  <a:spcPct val="50000"/>
                </a:spcBef>
              </a:pPr>
              <a:r>
                <a:rPr lang="fr-FR" sz="1200" b="1" dirty="0">
                  <a:latin typeface="Calibri" pitchFamily="34" charset="0"/>
                  <a:cs typeface="Times New Roman" pitchFamily="18" charset="0"/>
                </a:rPr>
                <a:t>Domaine de validité</a:t>
              </a:r>
            </a:p>
          </p:txBody>
        </p:sp>
      </p:grpSp>
      <p:grpSp>
        <p:nvGrpSpPr>
          <p:cNvPr id="4" name="Groupe 3"/>
          <p:cNvGrpSpPr/>
          <p:nvPr/>
        </p:nvGrpSpPr>
        <p:grpSpPr>
          <a:xfrm>
            <a:off x="6782297" y="3351940"/>
            <a:ext cx="1503553" cy="1621806"/>
            <a:chOff x="6773671" y="2852702"/>
            <a:chExt cx="1503553" cy="1621806"/>
          </a:xfrm>
        </p:grpSpPr>
        <p:grpSp>
          <p:nvGrpSpPr>
            <p:cNvPr id="30" name="Group 14"/>
            <p:cNvGrpSpPr>
              <a:grpSpLocks/>
            </p:cNvGrpSpPr>
            <p:nvPr/>
          </p:nvGrpSpPr>
          <p:grpSpPr bwMode="auto">
            <a:xfrm>
              <a:off x="6797419" y="2852702"/>
              <a:ext cx="1460760" cy="1621806"/>
              <a:chOff x="3730" y="2514"/>
              <a:chExt cx="486" cy="556"/>
            </a:xfrm>
          </p:grpSpPr>
          <p:sp>
            <p:nvSpPr>
              <p:cNvPr id="31" name="Rectangle 168"/>
              <p:cNvSpPr>
                <a:spLocks noChangeArrowheads="1"/>
              </p:cNvSpPr>
              <p:nvPr/>
            </p:nvSpPr>
            <p:spPr bwMode="auto">
              <a:xfrm>
                <a:off x="3730" y="2514"/>
                <a:ext cx="486" cy="556"/>
              </a:xfrm>
              <a:prstGeom prst="rect">
                <a:avLst/>
              </a:prstGeom>
              <a:solidFill>
                <a:srgbClr val="FF8FBC"/>
              </a:solidFill>
              <a:ln w="12700">
                <a:solidFill>
                  <a:schemeClr val="tx1"/>
                </a:solidFill>
                <a:miter lim="800000"/>
                <a:headEnd/>
                <a:tailEnd/>
              </a:ln>
            </p:spPr>
            <p:txBody>
              <a:bodyPr wrap="none" anchor="ctr"/>
              <a:lstStyle/>
              <a:p>
                <a:endParaRPr lang="fr-FR"/>
              </a:p>
            </p:txBody>
          </p:sp>
          <p:sp>
            <p:nvSpPr>
              <p:cNvPr id="32" name="Text Box 169"/>
              <p:cNvSpPr txBox="1">
                <a:spLocks noChangeArrowheads="1"/>
              </p:cNvSpPr>
              <p:nvPr/>
            </p:nvSpPr>
            <p:spPr bwMode="auto">
              <a:xfrm>
                <a:off x="3730" y="2538"/>
                <a:ext cx="48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2000" b="1" dirty="0">
                    <a:effectLst>
                      <a:outerShdw blurRad="38100" dist="38100" dir="2700000" algn="tl">
                        <a:srgbClr val="000000">
                          <a:alpha val="43137"/>
                        </a:srgbClr>
                      </a:outerShdw>
                    </a:effectLst>
                    <a:latin typeface="Arial" charset="0"/>
                    <a:cs typeface="Arial" charset="0"/>
                  </a:rPr>
                  <a:t>Solveur</a:t>
                </a:r>
              </a:p>
            </p:txBody>
          </p:sp>
        </p:grpSp>
        <p:sp>
          <p:nvSpPr>
            <p:cNvPr id="34" name="ZoneTexte 33"/>
            <p:cNvSpPr txBox="1"/>
            <p:nvPr/>
          </p:nvSpPr>
          <p:spPr>
            <a:xfrm>
              <a:off x="6773671" y="3326547"/>
              <a:ext cx="1503553" cy="1015663"/>
            </a:xfrm>
            <a:prstGeom prst="rect">
              <a:avLst/>
            </a:prstGeom>
            <a:noFill/>
          </p:spPr>
          <p:txBody>
            <a:bodyPr wrap="square" rtlCol="0">
              <a:spAutoFit/>
            </a:bodyPr>
            <a:lstStyle/>
            <a:p>
              <a:pPr algn="ctr"/>
              <a:r>
                <a:rPr lang="fr-FR" sz="1200" dirty="0" smtClean="0"/>
                <a:t>Calcul à la main</a:t>
              </a:r>
            </a:p>
            <a:p>
              <a:pPr algn="ctr"/>
              <a:r>
                <a:rPr lang="fr-FR" sz="1200" dirty="0" smtClean="0"/>
                <a:t>dans le domaine symbolique par transformée de Laplace</a:t>
              </a:r>
              <a:endParaRPr lang="fr-FR" sz="1200" dirty="0"/>
            </a:p>
          </p:txBody>
        </p:sp>
      </p:grpSp>
      <p:grpSp>
        <p:nvGrpSpPr>
          <p:cNvPr id="52" name="Group 23"/>
          <p:cNvGrpSpPr>
            <a:grpSpLocks/>
          </p:cNvGrpSpPr>
          <p:nvPr/>
        </p:nvGrpSpPr>
        <p:grpSpPr bwMode="auto">
          <a:xfrm>
            <a:off x="2851892" y="2003968"/>
            <a:ext cx="3869594" cy="3821586"/>
            <a:chOff x="1853" y="1717"/>
            <a:chExt cx="1982" cy="1232"/>
          </a:xfrm>
        </p:grpSpPr>
        <p:sp>
          <p:nvSpPr>
            <p:cNvPr id="53" name="Rectangle 242"/>
            <p:cNvSpPr>
              <a:spLocks noChangeArrowheads="1"/>
            </p:cNvSpPr>
            <p:nvPr/>
          </p:nvSpPr>
          <p:spPr bwMode="auto">
            <a:xfrm>
              <a:off x="1853" y="1721"/>
              <a:ext cx="1982" cy="1228"/>
            </a:xfrm>
            <a:prstGeom prst="rect">
              <a:avLst/>
            </a:prstGeom>
            <a:solidFill>
              <a:srgbClr val="A9FFA9"/>
            </a:solidFill>
            <a:ln w="57150">
              <a:solidFill>
                <a:srgbClr val="0000FF"/>
              </a:solidFill>
              <a:miter lim="800000"/>
              <a:headEnd/>
              <a:tailEnd/>
            </a:ln>
          </p:spPr>
          <p:txBody>
            <a:bodyPr wrap="none" anchor="ctr"/>
            <a:lstStyle/>
            <a:p>
              <a:endParaRPr lang="fr-FR"/>
            </a:p>
          </p:txBody>
        </p:sp>
        <p:sp>
          <p:nvSpPr>
            <p:cNvPr id="54" name="Text Box 243"/>
            <p:cNvSpPr txBox="1">
              <a:spLocks noChangeArrowheads="1"/>
            </p:cNvSpPr>
            <p:nvPr/>
          </p:nvSpPr>
          <p:spPr bwMode="auto">
            <a:xfrm>
              <a:off x="1868" y="1717"/>
              <a:ext cx="196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2000" b="1" dirty="0">
                  <a:effectLst>
                    <a:outerShdw blurRad="38100" dist="38100" dir="2700000" algn="tl">
                      <a:srgbClr val="000000">
                        <a:alpha val="43137"/>
                      </a:srgbClr>
                    </a:outerShdw>
                  </a:effectLst>
                  <a:latin typeface="Arial" charset="0"/>
                </a:rPr>
                <a:t>Modèle de l’environnement</a:t>
              </a:r>
            </a:p>
          </p:txBody>
        </p:sp>
      </p:grpSp>
      <p:grpSp>
        <p:nvGrpSpPr>
          <p:cNvPr id="39" name="Group 73"/>
          <p:cNvGrpSpPr>
            <a:grpSpLocks/>
          </p:cNvGrpSpPr>
          <p:nvPr/>
        </p:nvGrpSpPr>
        <p:grpSpPr bwMode="auto">
          <a:xfrm>
            <a:off x="2905378" y="3156173"/>
            <a:ext cx="3697288" cy="2608256"/>
            <a:chOff x="1562" y="1743"/>
            <a:chExt cx="2329" cy="1643"/>
          </a:xfrm>
        </p:grpSpPr>
        <p:sp>
          <p:nvSpPr>
            <p:cNvPr id="40" name="Rectangle 245"/>
            <p:cNvSpPr>
              <a:spLocks noChangeArrowheads="1"/>
            </p:cNvSpPr>
            <p:nvPr/>
          </p:nvSpPr>
          <p:spPr bwMode="auto">
            <a:xfrm>
              <a:off x="1562" y="1743"/>
              <a:ext cx="2329" cy="1643"/>
            </a:xfrm>
            <a:prstGeom prst="rect">
              <a:avLst/>
            </a:prstGeom>
            <a:solidFill>
              <a:srgbClr val="FF0000"/>
            </a:solidFill>
            <a:ln w="12700">
              <a:solidFill>
                <a:schemeClr val="tx1"/>
              </a:solidFill>
              <a:miter lim="800000"/>
              <a:headEnd/>
              <a:tailEnd/>
            </a:ln>
          </p:spPr>
          <p:txBody>
            <a:bodyPr wrap="none" anchor="ctr"/>
            <a:lstStyle/>
            <a:p>
              <a:endParaRPr lang="fr-FR" dirty="0"/>
            </a:p>
          </p:txBody>
        </p:sp>
        <p:sp>
          <p:nvSpPr>
            <p:cNvPr id="41" name="Text Box 246"/>
            <p:cNvSpPr txBox="1">
              <a:spLocks noChangeArrowheads="1"/>
            </p:cNvSpPr>
            <p:nvPr/>
          </p:nvSpPr>
          <p:spPr bwMode="auto">
            <a:xfrm>
              <a:off x="1562" y="1743"/>
              <a:ext cx="2329" cy="25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2000" b="1" dirty="0">
                  <a:solidFill>
                    <a:schemeClr val="bg1"/>
                  </a:solidFill>
                  <a:effectLst>
                    <a:outerShdw blurRad="38100" dist="38100" dir="2700000" algn="tl">
                      <a:srgbClr val="000000">
                        <a:alpha val="43137"/>
                      </a:srgbClr>
                    </a:outerShdw>
                  </a:effectLst>
                  <a:latin typeface="Arial" charset="0"/>
                </a:rPr>
                <a:t>Modèle du</a:t>
              </a:r>
              <a:r>
                <a:rPr lang="fr-FR" sz="1400" b="1" dirty="0">
                  <a:solidFill>
                    <a:schemeClr val="bg1"/>
                  </a:solidFill>
                  <a:effectLst>
                    <a:outerShdw blurRad="38100" dist="38100" dir="2700000" algn="tl">
                      <a:srgbClr val="000000">
                        <a:alpha val="43137"/>
                      </a:srgbClr>
                    </a:outerShdw>
                  </a:effectLst>
                  <a:latin typeface="Arial" charset="0"/>
                </a:rPr>
                <a:t> </a:t>
              </a:r>
              <a:r>
                <a:rPr lang="fr-FR" sz="2000" b="1" dirty="0">
                  <a:solidFill>
                    <a:schemeClr val="bg1"/>
                  </a:solidFill>
                  <a:effectLst>
                    <a:outerShdw blurRad="38100" dist="38100" dir="2700000" algn="tl">
                      <a:srgbClr val="000000">
                        <a:alpha val="43137"/>
                      </a:srgbClr>
                    </a:outerShdw>
                  </a:effectLst>
                  <a:latin typeface="Arial" charset="0"/>
                </a:rPr>
                <a:t>Produit</a:t>
              </a:r>
            </a:p>
          </p:txBody>
        </p:sp>
      </p:grpSp>
      <p:grpSp>
        <p:nvGrpSpPr>
          <p:cNvPr id="3" name="Groupe 2"/>
          <p:cNvGrpSpPr/>
          <p:nvPr/>
        </p:nvGrpSpPr>
        <p:grpSpPr>
          <a:xfrm>
            <a:off x="3063379" y="4871839"/>
            <a:ext cx="3380210" cy="860021"/>
            <a:chOff x="3115135" y="4294967"/>
            <a:chExt cx="3380210" cy="860021"/>
          </a:xfrm>
        </p:grpSpPr>
        <p:grpSp>
          <p:nvGrpSpPr>
            <p:cNvPr id="42" name="Group 56"/>
            <p:cNvGrpSpPr>
              <a:grpSpLocks/>
            </p:cNvGrpSpPr>
            <p:nvPr/>
          </p:nvGrpSpPr>
          <p:grpSpPr bwMode="auto">
            <a:xfrm>
              <a:off x="3115135" y="4294967"/>
              <a:ext cx="3380210" cy="830618"/>
              <a:chOff x="1750" y="2503"/>
              <a:chExt cx="1934" cy="393"/>
            </a:xfrm>
          </p:grpSpPr>
          <p:sp>
            <p:nvSpPr>
              <p:cNvPr id="43" name="Rectangle 248"/>
              <p:cNvSpPr>
                <a:spLocks noChangeArrowheads="1"/>
              </p:cNvSpPr>
              <p:nvPr/>
            </p:nvSpPr>
            <p:spPr bwMode="auto">
              <a:xfrm>
                <a:off x="1750" y="2503"/>
                <a:ext cx="1934" cy="393"/>
              </a:xfrm>
              <a:prstGeom prst="rect">
                <a:avLst/>
              </a:prstGeom>
              <a:solidFill>
                <a:srgbClr val="CC6600"/>
              </a:solidFill>
              <a:ln w="9525">
                <a:solidFill>
                  <a:schemeClr val="tx1"/>
                </a:solidFill>
                <a:miter lim="800000"/>
                <a:headEnd/>
                <a:tailEnd/>
              </a:ln>
            </p:spPr>
            <p:txBody>
              <a:bodyPr wrap="none" anchor="ctr"/>
              <a:lstStyle/>
              <a:p>
                <a:endParaRPr lang="fr-FR"/>
              </a:p>
            </p:txBody>
          </p:sp>
          <p:sp>
            <p:nvSpPr>
              <p:cNvPr id="44" name="Text Box 249"/>
              <p:cNvSpPr txBox="1">
                <a:spLocks noChangeArrowheads="1"/>
              </p:cNvSpPr>
              <p:nvPr/>
            </p:nvSpPr>
            <p:spPr bwMode="auto">
              <a:xfrm>
                <a:off x="1754" y="2503"/>
                <a:ext cx="193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a:effectLst>
                      <a:outerShdw blurRad="38100" dist="38100" dir="2700000" algn="tl">
                        <a:srgbClr val="000000">
                          <a:alpha val="43137"/>
                        </a:srgbClr>
                      </a:outerShdw>
                    </a:effectLst>
                    <a:latin typeface="Arial" charset="0"/>
                    <a:cs typeface="Arial" charset="0"/>
                  </a:rPr>
                  <a:t>Modèle de </a:t>
                </a:r>
                <a:r>
                  <a:rPr lang="fr-FR" sz="1600" b="1" dirty="0" err="1" smtClean="0">
                    <a:effectLst>
                      <a:outerShdw blurRad="38100" dist="38100" dir="2700000" algn="tl">
                        <a:srgbClr val="000000">
                          <a:alpha val="43137"/>
                        </a:srgbClr>
                      </a:outerShdw>
                    </a:effectLst>
                    <a:latin typeface="Arial" charset="0"/>
                    <a:cs typeface="Arial" charset="0"/>
                  </a:rPr>
                  <a:t>comport</a:t>
                </a:r>
                <a:r>
                  <a:rPr lang="fr-FR" sz="1600" b="1" dirty="0" smtClean="0">
                    <a:effectLst>
                      <a:outerShdw blurRad="38100" dist="38100" dir="2700000" algn="tl">
                        <a:srgbClr val="000000">
                          <a:alpha val="43137"/>
                        </a:srgbClr>
                      </a:outerShdw>
                    </a:effectLst>
                    <a:latin typeface="Arial" charset="0"/>
                    <a:cs typeface="Arial" charset="0"/>
                  </a:rPr>
                  <a:t>. ou connais. </a:t>
                </a:r>
                <a:endParaRPr lang="fr-FR" sz="1600" b="1" dirty="0">
                  <a:effectLst>
                    <a:outerShdw blurRad="38100" dist="38100" dir="2700000" algn="tl">
                      <a:srgbClr val="000000">
                        <a:alpha val="43137"/>
                      </a:srgbClr>
                    </a:outerShdw>
                  </a:effectLst>
                  <a:latin typeface="Arial" charset="0"/>
                  <a:cs typeface="Arial" charset="0"/>
                </a:endParaRPr>
              </a:p>
            </p:txBody>
          </p:sp>
        </p:grpSp>
        <p:sp>
          <p:nvSpPr>
            <p:cNvPr id="45" name="Text Box 249"/>
            <p:cNvSpPr txBox="1">
              <a:spLocks noChangeArrowheads="1"/>
            </p:cNvSpPr>
            <p:nvPr/>
          </p:nvSpPr>
          <p:spPr bwMode="auto">
            <a:xfrm>
              <a:off x="3122233" y="4600990"/>
              <a:ext cx="337311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b="1" dirty="0" smtClean="0">
                  <a:latin typeface="Arial" charset="0"/>
                  <a:cs typeface="Arial" charset="0"/>
                </a:rPr>
                <a:t>PFD, Loi de Lenz, Loi d’Ohm,</a:t>
              </a:r>
            </a:p>
            <a:p>
              <a:pPr algn="ctr" eaLnBrk="1" hangingPunct="1">
                <a:spcBef>
                  <a:spcPct val="50000"/>
                </a:spcBef>
              </a:pPr>
              <a:r>
                <a:rPr lang="fr-FR" sz="1200" b="1" dirty="0" smtClean="0">
                  <a:latin typeface="Arial" charset="0"/>
                  <a:cs typeface="Arial" charset="0"/>
                </a:rPr>
                <a:t>Liaison parfaite, SLCI</a:t>
              </a:r>
              <a:endParaRPr lang="fr-FR" sz="1200" dirty="0">
                <a:latin typeface="Arial" charset="0"/>
                <a:cs typeface="Arial" charset="0"/>
              </a:endParaRPr>
            </a:p>
          </p:txBody>
        </p:sp>
      </p:grpSp>
      <p:grpSp>
        <p:nvGrpSpPr>
          <p:cNvPr id="49" name="Groupe 48"/>
          <p:cNvGrpSpPr/>
          <p:nvPr/>
        </p:nvGrpSpPr>
        <p:grpSpPr>
          <a:xfrm>
            <a:off x="2899352" y="3534862"/>
            <a:ext cx="3701057" cy="1287359"/>
            <a:chOff x="2941582" y="2435043"/>
            <a:chExt cx="3701057" cy="1287359"/>
          </a:xfrm>
        </p:grpSpPr>
        <p:grpSp>
          <p:nvGrpSpPr>
            <p:cNvPr id="50" name="Groupe 49"/>
            <p:cNvGrpSpPr/>
            <p:nvPr/>
          </p:nvGrpSpPr>
          <p:grpSpPr>
            <a:xfrm>
              <a:off x="3245643" y="2652709"/>
              <a:ext cx="350024" cy="388732"/>
              <a:chOff x="3445689" y="2652709"/>
              <a:chExt cx="350024" cy="388732"/>
            </a:xfrm>
          </p:grpSpPr>
          <p:sp>
            <p:nvSpPr>
              <p:cNvPr id="77" name="Ellipse 76"/>
              <p:cNvSpPr/>
              <p:nvPr/>
            </p:nvSpPr>
            <p:spPr bwMode="auto">
              <a:xfrm>
                <a:off x="3519487" y="2681287"/>
                <a:ext cx="276226" cy="276226"/>
              </a:xfrm>
              <a:prstGeom prst="ellipse">
                <a:avLst/>
              </a:prstGeom>
              <a:solidFill>
                <a:schemeClr val="bg1"/>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3600" b="0" i="0" u="none" strike="noStrike" cap="none" normalizeH="0" baseline="0" smtClean="0">
                  <a:ln>
                    <a:noFill/>
                  </a:ln>
                  <a:solidFill>
                    <a:schemeClr val="tx1"/>
                  </a:solidFill>
                  <a:effectLst/>
                  <a:latin typeface="Times New Roman" pitchFamily="18" charset="0"/>
                </a:endParaRPr>
              </a:p>
            </p:txBody>
          </p:sp>
          <p:cxnSp>
            <p:nvCxnSpPr>
              <p:cNvPr id="78" name="Connecteur droit 77"/>
              <p:cNvCxnSpPr>
                <a:stCxn id="77" idx="7"/>
                <a:endCxn id="77" idx="3"/>
              </p:cNvCxnSpPr>
              <p:nvPr/>
            </p:nvCxnSpPr>
            <p:spPr bwMode="auto">
              <a:xfrm flipH="1">
                <a:off x="3559939" y="2721739"/>
                <a:ext cx="195322" cy="19532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Connecteur droit 78"/>
              <p:cNvCxnSpPr>
                <a:stCxn id="77" idx="1"/>
                <a:endCxn id="77" idx="5"/>
              </p:cNvCxnSpPr>
              <p:nvPr/>
            </p:nvCxnSpPr>
            <p:spPr bwMode="auto">
              <a:xfrm>
                <a:off x="3559939" y="2721739"/>
                <a:ext cx="195322" cy="19532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ZoneTexte 79"/>
              <p:cNvSpPr txBox="1"/>
              <p:nvPr/>
            </p:nvSpPr>
            <p:spPr>
              <a:xfrm>
                <a:off x="3445689" y="2652709"/>
                <a:ext cx="285656" cy="307777"/>
              </a:xfrm>
              <a:prstGeom prst="rect">
                <a:avLst/>
              </a:prstGeom>
              <a:noFill/>
            </p:spPr>
            <p:txBody>
              <a:bodyPr wrap="none" rtlCol="0">
                <a:spAutoFit/>
              </a:bodyPr>
              <a:lstStyle/>
              <a:p>
                <a:r>
                  <a:rPr lang="fr-FR" sz="1400" b="1" dirty="0" smtClean="0"/>
                  <a:t>+</a:t>
                </a:r>
                <a:endParaRPr lang="fr-FR" sz="1400" b="1" dirty="0"/>
              </a:p>
            </p:txBody>
          </p:sp>
          <p:sp>
            <p:nvSpPr>
              <p:cNvPr id="81" name="ZoneTexte 80"/>
              <p:cNvSpPr txBox="1"/>
              <p:nvPr/>
            </p:nvSpPr>
            <p:spPr>
              <a:xfrm>
                <a:off x="3536170" y="2733664"/>
                <a:ext cx="243978" cy="307777"/>
              </a:xfrm>
              <a:prstGeom prst="rect">
                <a:avLst/>
              </a:prstGeom>
              <a:noFill/>
            </p:spPr>
            <p:txBody>
              <a:bodyPr wrap="none" rtlCol="0">
                <a:spAutoFit/>
              </a:bodyPr>
              <a:lstStyle/>
              <a:p>
                <a:r>
                  <a:rPr lang="fr-FR" sz="1400" b="1" dirty="0" smtClean="0"/>
                  <a:t>-</a:t>
                </a:r>
                <a:endParaRPr lang="fr-FR" sz="1400" b="1" dirty="0"/>
              </a:p>
            </p:txBody>
          </p:sp>
        </p:grpSp>
        <mc:AlternateContent xmlns:mc="http://schemas.openxmlformats.org/markup-compatibility/2006" xmlns:a14="http://schemas.microsoft.com/office/drawing/2010/main">
          <mc:Choice Requires="a14">
            <p:sp>
              <p:nvSpPr>
                <p:cNvPr id="51" name="ZoneTexte 50"/>
                <p:cNvSpPr txBox="1"/>
                <p:nvPr/>
              </p:nvSpPr>
              <p:spPr>
                <a:xfrm>
                  <a:off x="3850285" y="2574125"/>
                  <a:ext cx="831253" cy="533351"/>
                </a:xfrm>
                <a:prstGeom prst="rect">
                  <a:avLst/>
                </a:prstGeom>
                <a:solidFill>
                  <a:schemeClr val="bg1"/>
                </a:solidFill>
                <a:ln w="127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fr-FR" sz="1400" i="1" smtClean="0">
                                <a:latin typeface="Cambria Math"/>
                              </a:rPr>
                            </m:ctrlPr>
                          </m:fPr>
                          <m:num>
                            <m:r>
                              <a:rPr lang="fr-FR" sz="1400" b="0" i="1" smtClean="0">
                                <a:latin typeface="Cambria Math"/>
                              </a:rPr>
                              <m:t>1</m:t>
                            </m:r>
                          </m:num>
                          <m:den>
                            <m:r>
                              <a:rPr lang="fr-FR" sz="1400" b="0" i="1" smtClean="0">
                                <a:latin typeface="Cambria Math"/>
                              </a:rPr>
                              <m:t>𝑅</m:t>
                            </m:r>
                            <m:r>
                              <a:rPr lang="fr-FR" sz="1400" b="0" i="1" smtClean="0">
                                <a:latin typeface="Cambria Math"/>
                              </a:rPr>
                              <m:t>+</m:t>
                            </m:r>
                            <m:r>
                              <a:rPr lang="fr-FR" sz="1400" b="0" i="1" smtClean="0">
                                <a:latin typeface="Cambria Math"/>
                              </a:rPr>
                              <m:t>𝐿</m:t>
                            </m:r>
                            <m:r>
                              <a:rPr lang="fr-FR" sz="1400" b="0" i="1" smtClean="0">
                                <a:latin typeface="Cambria Math"/>
                              </a:rPr>
                              <m:t>.</m:t>
                            </m:r>
                            <m:r>
                              <a:rPr lang="fr-FR" sz="1400" b="0" i="1" smtClean="0">
                                <a:latin typeface="Cambria Math"/>
                              </a:rPr>
                              <m:t>𝑝</m:t>
                            </m:r>
                          </m:den>
                        </m:f>
                      </m:oMath>
                    </m:oMathPara>
                  </a14:m>
                  <a:endParaRPr lang="fr-FR" sz="1400" dirty="0"/>
                </a:p>
              </p:txBody>
            </p:sp>
          </mc:Choice>
          <mc:Fallback xmlns="">
            <p:sp>
              <p:nvSpPr>
                <p:cNvPr id="51" name="ZoneTexte 50"/>
                <p:cNvSpPr txBox="1">
                  <a:spLocks noRot="1" noChangeAspect="1" noMove="1" noResize="1" noEditPoints="1" noAdjustHandles="1" noChangeArrowheads="1" noChangeShapeType="1" noTextEdit="1"/>
                </p:cNvSpPr>
                <p:nvPr/>
              </p:nvSpPr>
              <p:spPr>
                <a:xfrm>
                  <a:off x="3850285" y="2574125"/>
                  <a:ext cx="831253" cy="533351"/>
                </a:xfrm>
                <a:prstGeom prst="rect">
                  <a:avLst/>
                </a:prstGeom>
                <a:blipFill rotWithShape="1">
                  <a:blip r:embed="rId3"/>
                  <a:stretch>
                    <a:fillRect b="-1124"/>
                  </a:stretch>
                </a:blipFill>
                <a:ln w="12700">
                  <a:solidFill>
                    <a:schemeClr val="tx1"/>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5" name="ZoneTexte 54"/>
                <p:cNvSpPr txBox="1"/>
                <p:nvPr/>
              </p:nvSpPr>
              <p:spPr>
                <a:xfrm>
                  <a:off x="4964482" y="2689326"/>
                  <a:ext cx="443648" cy="307777"/>
                </a:xfrm>
                <a:prstGeom prst="rect">
                  <a:avLst/>
                </a:prstGeom>
                <a:solidFill>
                  <a:schemeClr val="bg1"/>
                </a:solidFill>
                <a:ln w="127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fr-FR" sz="1400" i="1" smtClean="0">
                            <a:latin typeface="Cambria Math"/>
                          </a:rPr>
                          <m:t>𝐾</m:t>
                        </m:r>
                        <m:r>
                          <a:rPr lang="fr-FR" sz="1400" b="0" i="1" smtClean="0">
                            <a:latin typeface="Cambria Math"/>
                          </a:rPr>
                          <m:t>𝑐</m:t>
                        </m:r>
                      </m:oMath>
                    </m:oMathPara>
                  </a14:m>
                  <a:endParaRPr lang="fr-FR" sz="1400" dirty="0"/>
                </a:p>
              </p:txBody>
            </p:sp>
          </mc:Choice>
          <mc:Fallback xmlns="">
            <p:sp>
              <p:nvSpPr>
                <p:cNvPr id="55" name="ZoneTexte 54"/>
                <p:cNvSpPr txBox="1">
                  <a:spLocks noRot="1" noChangeAspect="1" noMove="1" noResize="1" noEditPoints="1" noAdjustHandles="1" noChangeArrowheads="1" noChangeShapeType="1" noTextEdit="1"/>
                </p:cNvSpPr>
                <p:nvPr/>
              </p:nvSpPr>
              <p:spPr>
                <a:xfrm>
                  <a:off x="4964482" y="2689326"/>
                  <a:ext cx="443648" cy="307777"/>
                </a:xfrm>
                <a:prstGeom prst="rect">
                  <a:avLst/>
                </a:prstGeom>
                <a:blipFill rotWithShape="1">
                  <a:blip r:embed="rId4"/>
                  <a:stretch>
                    <a:fillRect/>
                  </a:stretch>
                </a:blipFill>
                <a:ln w="12700">
                  <a:solidFill>
                    <a:schemeClr val="tx1"/>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6" name="ZoneTexte 55"/>
                <p:cNvSpPr txBox="1"/>
                <p:nvPr/>
              </p:nvSpPr>
              <p:spPr>
                <a:xfrm>
                  <a:off x="5810275" y="2593177"/>
                  <a:ext cx="470385" cy="533351"/>
                </a:xfrm>
                <a:prstGeom prst="rect">
                  <a:avLst/>
                </a:prstGeom>
                <a:solidFill>
                  <a:schemeClr val="bg1"/>
                </a:solidFill>
                <a:ln w="127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fr-FR" sz="1400" i="1" smtClean="0">
                                <a:latin typeface="Cambria Math"/>
                              </a:rPr>
                            </m:ctrlPr>
                          </m:fPr>
                          <m:num>
                            <m:r>
                              <a:rPr lang="fr-FR" sz="1400" b="0" i="1" smtClean="0">
                                <a:latin typeface="Cambria Math"/>
                              </a:rPr>
                              <m:t>1</m:t>
                            </m:r>
                          </m:num>
                          <m:den>
                            <m:r>
                              <a:rPr lang="fr-FR" sz="1400" b="0" i="1" smtClean="0">
                                <a:latin typeface="Cambria Math"/>
                              </a:rPr>
                              <m:t>𝐽</m:t>
                            </m:r>
                            <m:r>
                              <a:rPr lang="fr-FR" sz="1400" b="0" i="1" smtClean="0">
                                <a:latin typeface="Cambria Math"/>
                              </a:rPr>
                              <m:t>.</m:t>
                            </m:r>
                            <m:r>
                              <a:rPr lang="fr-FR" sz="1400" b="0" i="1" smtClean="0">
                                <a:latin typeface="Cambria Math"/>
                              </a:rPr>
                              <m:t>𝑝</m:t>
                            </m:r>
                          </m:den>
                        </m:f>
                      </m:oMath>
                    </m:oMathPara>
                  </a14:m>
                  <a:endParaRPr lang="fr-FR" sz="1400" dirty="0"/>
                </a:p>
              </p:txBody>
            </p:sp>
          </mc:Choice>
          <mc:Fallback xmlns="">
            <p:sp>
              <p:nvSpPr>
                <p:cNvPr id="56" name="ZoneTexte 55"/>
                <p:cNvSpPr txBox="1">
                  <a:spLocks noRot="1" noChangeAspect="1" noMove="1" noResize="1" noEditPoints="1" noAdjustHandles="1" noChangeArrowheads="1" noChangeShapeType="1" noTextEdit="1"/>
                </p:cNvSpPr>
                <p:nvPr/>
              </p:nvSpPr>
              <p:spPr>
                <a:xfrm>
                  <a:off x="5810275" y="2593177"/>
                  <a:ext cx="470385" cy="533351"/>
                </a:xfrm>
                <a:prstGeom prst="rect">
                  <a:avLst/>
                </a:prstGeom>
                <a:blipFill rotWithShape="1">
                  <a:blip r:embed="rId5"/>
                  <a:stretch>
                    <a:fillRect b="-2247"/>
                  </a:stretch>
                </a:blipFill>
                <a:ln w="12700">
                  <a:solidFill>
                    <a:schemeClr val="tx1"/>
                  </a:solidFill>
                </a:ln>
              </p:spPr>
              <p:txBody>
                <a:bodyPr/>
                <a:lstStyle/>
                <a:p>
                  <a:r>
                    <a:rPr lang="fr-FR">
                      <a:noFill/>
                    </a:rPr>
                    <a:t> </a:t>
                  </a:r>
                </a:p>
              </p:txBody>
            </p:sp>
          </mc:Fallback>
        </mc:AlternateContent>
        <p:cxnSp>
          <p:nvCxnSpPr>
            <p:cNvPr id="63" name="Connecteur droit avec flèche 62"/>
            <p:cNvCxnSpPr/>
            <p:nvPr/>
          </p:nvCxnSpPr>
          <p:spPr bwMode="auto">
            <a:xfrm>
              <a:off x="2986101" y="2832481"/>
              <a:ext cx="338137" cy="0"/>
            </a:xfrm>
            <a:prstGeom prst="straightConnector1">
              <a:avLst/>
            </a:prstGeom>
            <a:solidFill>
              <a:schemeClr val="accent1"/>
            </a:solidFill>
            <a:ln w="19050" cap="flat" cmpd="sng" algn="ctr">
              <a:solidFill>
                <a:schemeClr val="bg1"/>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Connecteur droit avec flèche 63"/>
            <p:cNvCxnSpPr/>
            <p:nvPr/>
          </p:nvCxnSpPr>
          <p:spPr bwMode="auto">
            <a:xfrm>
              <a:off x="3589628" y="2832481"/>
              <a:ext cx="244185" cy="0"/>
            </a:xfrm>
            <a:prstGeom prst="straightConnector1">
              <a:avLst/>
            </a:prstGeom>
            <a:solidFill>
              <a:schemeClr val="accent1"/>
            </a:solidFill>
            <a:ln w="19050" cap="flat" cmpd="sng" algn="ctr">
              <a:solidFill>
                <a:schemeClr val="bg1"/>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Connecteur droit avec flèche 64"/>
            <p:cNvCxnSpPr/>
            <p:nvPr/>
          </p:nvCxnSpPr>
          <p:spPr bwMode="auto">
            <a:xfrm>
              <a:off x="4681412" y="2842007"/>
              <a:ext cx="271588" cy="0"/>
            </a:xfrm>
            <a:prstGeom prst="straightConnector1">
              <a:avLst/>
            </a:prstGeom>
            <a:solidFill>
              <a:schemeClr val="accent1"/>
            </a:solidFill>
            <a:ln w="19050" cap="flat" cmpd="sng" algn="ctr">
              <a:solidFill>
                <a:schemeClr val="bg1"/>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Connecteur droit avec flèche 65"/>
            <p:cNvCxnSpPr/>
            <p:nvPr/>
          </p:nvCxnSpPr>
          <p:spPr bwMode="auto">
            <a:xfrm>
              <a:off x="5414958" y="2851533"/>
              <a:ext cx="383702" cy="0"/>
            </a:xfrm>
            <a:prstGeom prst="straightConnector1">
              <a:avLst/>
            </a:prstGeom>
            <a:solidFill>
              <a:schemeClr val="accent1"/>
            </a:solidFill>
            <a:ln w="19050" cap="flat" cmpd="sng" algn="ctr">
              <a:solidFill>
                <a:schemeClr val="bg1"/>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Connecteur droit avec flèche 66"/>
            <p:cNvCxnSpPr/>
            <p:nvPr/>
          </p:nvCxnSpPr>
          <p:spPr bwMode="auto">
            <a:xfrm>
              <a:off x="6278646" y="2861059"/>
              <a:ext cx="338137" cy="0"/>
            </a:xfrm>
            <a:prstGeom prst="straightConnector1">
              <a:avLst/>
            </a:prstGeom>
            <a:solidFill>
              <a:schemeClr val="accent1"/>
            </a:solidFill>
            <a:ln w="19050" cap="flat" cmpd="sng" algn="ctr">
              <a:solidFill>
                <a:schemeClr val="bg1"/>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68" name="ZoneTexte 67"/>
                <p:cNvSpPr txBox="1"/>
                <p:nvPr/>
              </p:nvSpPr>
              <p:spPr>
                <a:xfrm>
                  <a:off x="4683472" y="3414625"/>
                  <a:ext cx="448328" cy="307777"/>
                </a:xfrm>
                <a:prstGeom prst="rect">
                  <a:avLst/>
                </a:prstGeom>
                <a:solidFill>
                  <a:schemeClr val="bg1"/>
                </a:solidFill>
                <a:ln w="127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fr-FR" sz="1400" i="1" smtClean="0">
                            <a:latin typeface="Cambria Math"/>
                          </a:rPr>
                          <m:t>𝐾</m:t>
                        </m:r>
                        <m:r>
                          <a:rPr lang="fr-FR" sz="1400" b="0" i="1" smtClean="0">
                            <a:latin typeface="Cambria Math"/>
                          </a:rPr>
                          <m:t>𝑒</m:t>
                        </m:r>
                      </m:oMath>
                    </m:oMathPara>
                  </a14:m>
                  <a:endParaRPr lang="fr-FR" sz="1400" dirty="0"/>
                </a:p>
              </p:txBody>
            </p:sp>
          </mc:Choice>
          <mc:Fallback xmlns="">
            <p:sp>
              <p:nvSpPr>
                <p:cNvPr id="68" name="ZoneTexte 67"/>
                <p:cNvSpPr txBox="1">
                  <a:spLocks noRot="1" noChangeAspect="1" noMove="1" noResize="1" noEditPoints="1" noAdjustHandles="1" noChangeArrowheads="1" noChangeShapeType="1" noTextEdit="1"/>
                </p:cNvSpPr>
                <p:nvPr/>
              </p:nvSpPr>
              <p:spPr>
                <a:xfrm>
                  <a:off x="4683472" y="3414625"/>
                  <a:ext cx="448328" cy="307777"/>
                </a:xfrm>
                <a:prstGeom prst="rect">
                  <a:avLst/>
                </a:prstGeom>
                <a:blipFill rotWithShape="1">
                  <a:blip r:embed="rId6"/>
                  <a:stretch>
                    <a:fillRect/>
                  </a:stretch>
                </a:blipFill>
                <a:ln w="12700">
                  <a:solidFill>
                    <a:schemeClr val="tx1"/>
                  </a:solidFill>
                </a:ln>
              </p:spPr>
              <p:txBody>
                <a:bodyPr/>
                <a:lstStyle/>
                <a:p>
                  <a:r>
                    <a:rPr lang="fr-FR">
                      <a:noFill/>
                    </a:rPr>
                    <a:t> </a:t>
                  </a:r>
                </a:p>
              </p:txBody>
            </p:sp>
          </mc:Fallback>
        </mc:AlternateContent>
        <p:sp>
          <p:nvSpPr>
            <p:cNvPr id="69" name="Forme libre 68"/>
            <p:cNvSpPr/>
            <p:nvPr/>
          </p:nvSpPr>
          <p:spPr bwMode="auto">
            <a:xfrm>
              <a:off x="5133975" y="2861059"/>
              <a:ext cx="1295400" cy="725104"/>
            </a:xfrm>
            <a:custGeom>
              <a:avLst/>
              <a:gdLst>
                <a:gd name="connsiteX0" fmla="*/ 1295400 w 1295400"/>
                <a:gd name="connsiteY0" fmla="*/ 0 h 752475"/>
                <a:gd name="connsiteX1" fmla="*/ 1295400 w 1295400"/>
                <a:gd name="connsiteY1" fmla="*/ 747712 h 752475"/>
                <a:gd name="connsiteX2" fmla="*/ 0 w 1295400"/>
                <a:gd name="connsiteY2" fmla="*/ 747712 h 752475"/>
                <a:gd name="connsiteX3" fmla="*/ 0 w 1295400"/>
                <a:gd name="connsiteY3" fmla="*/ 752475 h 752475"/>
              </a:gdLst>
              <a:ahLst/>
              <a:cxnLst>
                <a:cxn ang="0">
                  <a:pos x="connsiteX0" y="connsiteY0"/>
                </a:cxn>
                <a:cxn ang="0">
                  <a:pos x="connsiteX1" y="connsiteY1"/>
                </a:cxn>
                <a:cxn ang="0">
                  <a:pos x="connsiteX2" y="connsiteY2"/>
                </a:cxn>
                <a:cxn ang="0">
                  <a:pos x="connsiteX3" y="connsiteY3"/>
                </a:cxn>
              </a:cxnLst>
              <a:rect l="l" t="t" r="r" b="b"/>
              <a:pathLst>
                <a:path w="1295400" h="752475">
                  <a:moveTo>
                    <a:pt x="1295400" y="0"/>
                  </a:moveTo>
                  <a:lnTo>
                    <a:pt x="1295400" y="747712"/>
                  </a:lnTo>
                  <a:lnTo>
                    <a:pt x="0" y="747712"/>
                  </a:lnTo>
                  <a:lnTo>
                    <a:pt x="0" y="752475"/>
                  </a:lnTo>
                </a:path>
              </a:pathLst>
            </a:custGeom>
            <a:noFill/>
            <a:ln w="19050" cap="flat" cmpd="sng" algn="ctr">
              <a:solidFill>
                <a:schemeClr val="bg1"/>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3600" b="0" i="0" u="none" strike="noStrike" cap="none" normalizeH="0" baseline="0" smtClean="0">
                <a:ln>
                  <a:noFill/>
                </a:ln>
                <a:solidFill>
                  <a:schemeClr val="tx1"/>
                </a:solidFill>
                <a:effectLst/>
                <a:latin typeface="Times New Roman" pitchFamily="18" charset="0"/>
              </a:endParaRPr>
            </a:p>
          </p:txBody>
        </p:sp>
        <p:sp>
          <p:nvSpPr>
            <p:cNvPr id="70" name="Forme libre 69"/>
            <p:cNvSpPr/>
            <p:nvPr/>
          </p:nvSpPr>
          <p:spPr bwMode="auto">
            <a:xfrm>
              <a:off x="3457555" y="2967038"/>
              <a:ext cx="1228746" cy="628650"/>
            </a:xfrm>
            <a:custGeom>
              <a:avLst/>
              <a:gdLst>
                <a:gd name="connsiteX0" fmla="*/ 1214437 w 1214437"/>
                <a:gd name="connsiteY0" fmla="*/ 628650 h 628650"/>
                <a:gd name="connsiteX1" fmla="*/ 0 w 1214437"/>
                <a:gd name="connsiteY1" fmla="*/ 628650 h 628650"/>
                <a:gd name="connsiteX2" fmla="*/ 0 w 1214437"/>
                <a:gd name="connsiteY2" fmla="*/ 0 h 628650"/>
              </a:gdLst>
              <a:ahLst/>
              <a:cxnLst>
                <a:cxn ang="0">
                  <a:pos x="connsiteX0" y="connsiteY0"/>
                </a:cxn>
                <a:cxn ang="0">
                  <a:pos x="connsiteX1" y="connsiteY1"/>
                </a:cxn>
                <a:cxn ang="0">
                  <a:pos x="connsiteX2" y="connsiteY2"/>
                </a:cxn>
              </a:cxnLst>
              <a:rect l="l" t="t" r="r" b="b"/>
              <a:pathLst>
                <a:path w="1214437" h="628650">
                  <a:moveTo>
                    <a:pt x="1214437" y="628650"/>
                  </a:moveTo>
                  <a:lnTo>
                    <a:pt x="0" y="628650"/>
                  </a:lnTo>
                  <a:lnTo>
                    <a:pt x="0" y="0"/>
                  </a:lnTo>
                </a:path>
              </a:pathLst>
            </a:custGeom>
            <a:noFill/>
            <a:ln w="19050" cap="flat" cmpd="sng" algn="ctr">
              <a:solidFill>
                <a:schemeClr val="bg1"/>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3600" b="0" i="0" u="none" strike="noStrike" cap="none" normalizeH="0" baseline="0" smtClean="0">
                <a:ln>
                  <a:noFill/>
                </a:ln>
                <a:solidFill>
                  <a:schemeClr val="tx1"/>
                </a:solidFill>
                <a:effectLst/>
                <a:latin typeface="Times New Roman" pitchFamily="18" charset="0"/>
              </a:endParaRPr>
            </a:p>
          </p:txBody>
        </p:sp>
        <p:sp>
          <p:nvSpPr>
            <p:cNvPr id="71" name="ZoneTexte 70"/>
            <p:cNvSpPr txBox="1"/>
            <p:nvPr/>
          </p:nvSpPr>
          <p:spPr>
            <a:xfrm>
              <a:off x="2941582" y="2435043"/>
              <a:ext cx="370614" cy="400110"/>
            </a:xfrm>
            <a:prstGeom prst="rect">
              <a:avLst/>
            </a:prstGeom>
            <a:noFill/>
          </p:spPr>
          <p:txBody>
            <a:bodyPr wrap="none" rtlCol="0">
              <a:spAutoFit/>
            </a:bodyPr>
            <a:lstStyle/>
            <a:p>
              <a:r>
                <a:rPr lang="fr-FR" sz="2000" b="1" dirty="0" smtClean="0">
                  <a:solidFill>
                    <a:schemeClr val="bg1"/>
                  </a:solidFill>
                  <a:effectLst>
                    <a:outerShdw blurRad="38100" dist="38100" dir="2700000" algn="tl">
                      <a:srgbClr val="000000">
                        <a:alpha val="43137"/>
                      </a:srgbClr>
                    </a:outerShdw>
                  </a:effectLst>
                </a:rPr>
                <a:t>U</a:t>
              </a:r>
              <a:endParaRPr lang="fr-FR" sz="2000" b="1" dirty="0">
                <a:solidFill>
                  <a:schemeClr val="bg1"/>
                </a:solidFill>
                <a:effectLst>
                  <a:outerShdw blurRad="38100" dist="38100" dir="2700000" algn="tl">
                    <a:srgbClr val="000000">
                      <a:alpha val="43137"/>
                    </a:srgbClr>
                  </a:outerShdw>
                </a:effectLst>
              </a:endParaRPr>
            </a:p>
          </p:txBody>
        </p:sp>
        <p:sp>
          <p:nvSpPr>
            <p:cNvPr id="72" name="ZoneTexte 71"/>
            <p:cNvSpPr txBox="1"/>
            <p:nvPr/>
          </p:nvSpPr>
          <p:spPr>
            <a:xfrm>
              <a:off x="3150419" y="3009575"/>
              <a:ext cx="356188" cy="400110"/>
            </a:xfrm>
            <a:prstGeom prst="rect">
              <a:avLst/>
            </a:prstGeom>
            <a:noFill/>
          </p:spPr>
          <p:txBody>
            <a:bodyPr wrap="none" rtlCol="0">
              <a:spAutoFit/>
            </a:bodyPr>
            <a:lstStyle/>
            <a:p>
              <a:r>
                <a:rPr lang="fr-FR" sz="2000" b="1" dirty="0" smtClean="0">
                  <a:solidFill>
                    <a:schemeClr val="bg1"/>
                  </a:solidFill>
                  <a:effectLst>
                    <a:outerShdw blurRad="38100" dist="38100" dir="2700000" algn="tl">
                      <a:srgbClr val="000000">
                        <a:alpha val="43137"/>
                      </a:srgbClr>
                    </a:outerShdw>
                  </a:effectLst>
                </a:rPr>
                <a:t>E</a:t>
              </a:r>
              <a:endParaRPr lang="fr-FR" sz="2000" b="1" dirty="0">
                <a:solidFill>
                  <a:schemeClr val="bg1"/>
                </a:solidFill>
                <a:effectLst>
                  <a:outerShdw blurRad="38100" dist="38100" dir="2700000" algn="tl">
                    <a:srgbClr val="000000">
                      <a:alpha val="43137"/>
                    </a:srgbClr>
                  </a:outerShdw>
                </a:effectLst>
              </a:endParaRPr>
            </a:p>
          </p:txBody>
        </p:sp>
        <p:sp>
          <p:nvSpPr>
            <p:cNvPr id="74" name="ZoneTexte 73"/>
            <p:cNvSpPr txBox="1"/>
            <p:nvPr/>
          </p:nvSpPr>
          <p:spPr>
            <a:xfrm>
              <a:off x="4671886" y="2435043"/>
              <a:ext cx="284052" cy="400110"/>
            </a:xfrm>
            <a:prstGeom prst="rect">
              <a:avLst/>
            </a:prstGeom>
            <a:noFill/>
          </p:spPr>
          <p:txBody>
            <a:bodyPr wrap="none" rtlCol="0">
              <a:spAutoFit/>
            </a:bodyPr>
            <a:lstStyle/>
            <a:p>
              <a:r>
                <a:rPr lang="fr-FR" sz="2000" b="1" dirty="0" smtClean="0">
                  <a:solidFill>
                    <a:schemeClr val="bg1"/>
                  </a:solidFill>
                  <a:effectLst>
                    <a:outerShdw blurRad="38100" dist="38100" dir="2700000" algn="tl">
                      <a:srgbClr val="000000">
                        <a:alpha val="43137"/>
                      </a:srgbClr>
                    </a:outerShdw>
                  </a:effectLst>
                </a:rPr>
                <a:t>I</a:t>
              </a:r>
              <a:endParaRPr lang="fr-FR" sz="2000" b="1" dirty="0">
                <a:solidFill>
                  <a:schemeClr val="bg1"/>
                </a:solidFill>
                <a:effectLst>
                  <a:outerShdw blurRad="38100" dist="38100" dir="2700000" algn="tl">
                    <a:srgbClr val="000000">
                      <a:alpha val="43137"/>
                    </a:srgbClr>
                  </a:outerShdw>
                </a:effectLst>
              </a:endParaRPr>
            </a:p>
          </p:txBody>
        </p:sp>
        <p:sp>
          <p:nvSpPr>
            <p:cNvPr id="75" name="ZoneTexte 74"/>
            <p:cNvSpPr txBox="1"/>
            <p:nvPr/>
          </p:nvSpPr>
          <p:spPr>
            <a:xfrm>
              <a:off x="5363424" y="2435043"/>
              <a:ext cx="513282" cy="400110"/>
            </a:xfrm>
            <a:prstGeom prst="rect">
              <a:avLst/>
            </a:prstGeom>
            <a:noFill/>
          </p:spPr>
          <p:txBody>
            <a:bodyPr wrap="none" rtlCol="0">
              <a:spAutoFit/>
            </a:bodyPr>
            <a:lstStyle/>
            <a:p>
              <a:r>
                <a:rPr lang="fr-FR" sz="2000" b="1" dirty="0" smtClean="0">
                  <a:solidFill>
                    <a:schemeClr val="bg1"/>
                  </a:solidFill>
                  <a:effectLst>
                    <a:outerShdw blurRad="38100" dist="38100" dir="2700000" algn="tl">
                      <a:srgbClr val="000000">
                        <a:alpha val="43137"/>
                      </a:srgbClr>
                    </a:outerShdw>
                  </a:effectLst>
                </a:rPr>
                <a:t>C</a:t>
              </a:r>
              <a:r>
                <a:rPr lang="fr-FR" sz="2000" b="1" baseline="-25000" dirty="0" smtClean="0">
                  <a:solidFill>
                    <a:schemeClr val="bg1"/>
                  </a:solidFill>
                  <a:effectLst>
                    <a:outerShdw blurRad="38100" dist="38100" dir="2700000" algn="tl">
                      <a:srgbClr val="000000">
                        <a:alpha val="43137"/>
                      </a:srgbClr>
                    </a:outerShdw>
                  </a:effectLst>
                </a:rPr>
                <a:t>m</a:t>
              </a:r>
              <a:endParaRPr lang="fr-FR" sz="2000" b="1" baseline="-25000" dirty="0">
                <a:solidFill>
                  <a:schemeClr val="bg1"/>
                </a:solidFill>
                <a:effectLst>
                  <a:outerShdw blurRad="38100" dist="38100" dir="2700000" algn="tl">
                    <a:srgbClr val="000000">
                      <a:alpha val="43137"/>
                    </a:srgbClr>
                  </a:outerShdw>
                </a:effectLst>
              </a:endParaRPr>
            </a:p>
          </p:txBody>
        </p:sp>
        <p:sp>
          <p:nvSpPr>
            <p:cNvPr id="76" name="ZoneTexte 75"/>
            <p:cNvSpPr txBox="1"/>
            <p:nvPr/>
          </p:nvSpPr>
          <p:spPr>
            <a:xfrm>
              <a:off x="6252789" y="2435043"/>
              <a:ext cx="389850" cy="400110"/>
            </a:xfrm>
            <a:prstGeom prst="rect">
              <a:avLst/>
            </a:prstGeom>
            <a:noFill/>
          </p:spPr>
          <p:txBody>
            <a:bodyPr wrap="none" rtlCol="0">
              <a:spAutoFit/>
            </a:bodyPr>
            <a:lstStyle/>
            <a:p>
              <a:r>
                <a:rPr lang="el-GR" sz="2000" b="1" dirty="0" smtClean="0">
                  <a:solidFill>
                    <a:schemeClr val="bg1"/>
                  </a:solidFill>
                  <a:effectLst>
                    <a:outerShdw blurRad="38100" dist="38100" dir="2700000" algn="tl">
                      <a:srgbClr val="000000">
                        <a:alpha val="43137"/>
                      </a:srgbClr>
                    </a:outerShdw>
                  </a:effectLst>
                </a:rPr>
                <a:t>Ω</a:t>
              </a:r>
              <a:endParaRPr lang="fr-FR" sz="2000" b="1" dirty="0">
                <a:solidFill>
                  <a:schemeClr val="bg1"/>
                </a:solidFill>
                <a:effectLst>
                  <a:outerShdw blurRad="38100" dist="38100" dir="2700000" algn="tl">
                    <a:srgbClr val="000000">
                      <a:alpha val="43137"/>
                    </a:srgbClr>
                  </a:outerShdw>
                </a:effectLst>
              </a:endParaRPr>
            </a:p>
          </p:txBody>
        </p:sp>
      </p:grpSp>
      <p:sp>
        <p:nvSpPr>
          <p:cNvPr id="57" name="ZoneTexte 9"/>
          <p:cNvSpPr txBox="1">
            <a:spLocks noChangeArrowheads="1"/>
          </p:cNvSpPr>
          <p:nvPr/>
        </p:nvSpPr>
        <p:spPr bwMode="auto">
          <a:xfrm>
            <a:off x="2891444" y="2464500"/>
            <a:ext cx="3795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fr-FR" sz="1600" b="1" i="1" dirty="0" smtClean="0"/>
              <a:t>Tension d’alimentation : échelon de 25 V</a:t>
            </a:r>
          </a:p>
          <a:p>
            <a:pPr algn="ctr" eaLnBrk="1" hangingPunct="1"/>
            <a:r>
              <a:rPr lang="fr-FR" sz="1600" b="1" i="1" dirty="0" smtClean="0"/>
              <a:t>Effort extérieur : aucun</a:t>
            </a:r>
            <a:endParaRPr lang="fr-FR" sz="1600" b="1" i="1" dirty="0"/>
          </a:p>
        </p:txBody>
      </p:sp>
      <p:grpSp>
        <p:nvGrpSpPr>
          <p:cNvPr id="58" name="Groupe 12"/>
          <p:cNvGrpSpPr>
            <a:grpSpLocks/>
          </p:cNvGrpSpPr>
          <p:nvPr/>
        </p:nvGrpSpPr>
        <p:grpSpPr bwMode="auto">
          <a:xfrm>
            <a:off x="2691590" y="1771796"/>
            <a:ext cx="341313" cy="461962"/>
            <a:chOff x="1893692" y="4557059"/>
            <a:chExt cx="340158" cy="461665"/>
          </a:xfrm>
        </p:grpSpPr>
        <p:sp>
          <p:nvSpPr>
            <p:cNvPr id="59" name="Ellipse 58"/>
            <p:cNvSpPr/>
            <p:nvPr/>
          </p:nvSpPr>
          <p:spPr>
            <a:xfrm>
              <a:off x="1904768" y="4628450"/>
              <a:ext cx="318007" cy="31888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60" name="ZoneTexte 11"/>
            <p:cNvSpPr txBox="1">
              <a:spLocks noChangeArrowheads="1"/>
            </p:cNvSpPr>
            <p:nvPr/>
          </p:nvSpPr>
          <p:spPr bwMode="auto">
            <a:xfrm>
              <a:off x="1893692" y="4557059"/>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2400" b="1" dirty="0">
                  <a:solidFill>
                    <a:schemeClr val="bg1"/>
                  </a:solidFill>
                </a:rPr>
                <a:t>5</a:t>
              </a:r>
            </a:p>
          </p:txBody>
        </p:sp>
      </p:grpSp>
    </p:spTree>
    <p:extLst>
      <p:ext uri="{BB962C8B-B14F-4D97-AF65-F5344CB8AC3E}">
        <p14:creationId xmlns:p14="http://schemas.microsoft.com/office/powerpoint/2010/main" val="2847345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1000" fill="hold"/>
                                        <p:tgtEl>
                                          <p:spTgt spid="24"/>
                                        </p:tgtEl>
                                        <p:attrNameLst>
                                          <p:attrName>ppt_w</p:attrName>
                                        </p:attrNameLst>
                                      </p:cBhvr>
                                      <p:tavLst>
                                        <p:tav tm="0">
                                          <p:val>
                                            <p:fltVal val="0"/>
                                          </p:val>
                                        </p:tav>
                                        <p:tav tm="100000">
                                          <p:val>
                                            <p:strVal val="#ppt_w"/>
                                          </p:val>
                                        </p:tav>
                                      </p:tavLst>
                                    </p:anim>
                                    <p:anim calcmode="lin" valueType="num">
                                      <p:cBhvr>
                                        <p:cTn id="15" dur="1000" fill="hold"/>
                                        <p:tgtEl>
                                          <p:spTgt spid="24"/>
                                        </p:tgtEl>
                                        <p:attrNameLst>
                                          <p:attrName>ppt_h</p:attrName>
                                        </p:attrNameLst>
                                      </p:cBhvr>
                                      <p:tavLst>
                                        <p:tav tm="0">
                                          <p:val>
                                            <p:fltVal val="0"/>
                                          </p:val>
                                        </p:tav>
                                        <p:tav tm="100000">
                                          <p:val>
                                            <p:strVal val="#ppt_h"/>
                                          </p:val>
                                        </p:tav>
                                      </p:tavLst>
                                    </p:anim>
                                    <p:anim calcmode="lin" valueType="num">
                                      <p:cBhvr>
                                        <p:cTn id="16" dur="1000" fill="hold"/>
                                        <p:tgtEl>
                                          <p:spTgt spid="24"/>
                                        </p:tgtEl>
                                        <p:attrNameLst>
                                          <p:attrName>style.rotation</p:attrName>
                                        </p:attrNameLst>
                                      </p:cBhvr>
                                      <p:tavLst>
                                        <p:tav tm="0">
                                          <p:val>
                                            <p:fltVal val="90"/>
                                          </p:val>
                                        </p:tav>
                                        <p:tav tm="100000">
                                          <p:val>
                                            <p:fltVal val="0"/>
                                          </p:val>
                                        </p:tav>
                                      </p:tavLst>
                                    </p:anim>
                                    <p:animEffect transition="in" filter="fade">
                                      <p:cBhvr>
                                        <p:cTn id="17" dur="1000"/>
                                        <p:tgtEl>
                                          <p:spTgt spid="24"/>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1500"/>
                            </p:stCondLst>
                            <p:childTnLst>
                              <p:par>
                                <p:cTn id="25" presetID="53" presetClass="entr" presetSubtype="16"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p:cTn id="33" dur="500" fill="hold"/>
                                        <p:tgtEl>
                                          <p:spTgt spid="39"/>
                                        </p:tgtEl>
                                        <p:attrNameLst>
                                          <p:attrName>ppt_w</p:attrName>
                                        </p:attrNameLst>
                                      </p:cBhvr>
                                      <p:tavLst>
                                        <p:tav tm="0">
                                          <p:val>
                                            <p:fltVal val="0"/>
                                          </p:val>
                                        </p:tav>
                                        <p:tav tm="100000">
                                          <p:val>
                                            <p:strVal val="#ppt_w"/>
                                          </p:val>
                                        </p:tav>
                                      </p:tavLst>
                                    </p:anim>
                                    <p:anim calcmode="lin" valueType="num">
                                      <p:cBhvr>
                                        <p:cTn id="34" dur="500" fill="hold"/>
                                        <p:tgtEl>
                                          <p:spTgt spid="39"/>
                                        </p:tgtEl>
                                        <p:attrNameLst>
                                          <p:attrName>ppt_h</p:attrName>
                                        </p:attrNameLst>
                                      </p:cBhvr>
                                      <p:tavLst>
                                        <p:tav tm="0">
                                          <p:val>
                                            <p:fltVal val="0"/>
                                          </p:val>
                                        </p:tav>
                                        <p:tav tm="100000">
                                          <p:val>
                                            <p:strVal val="#ppt_h"/>
                                          </p:val>
                                        </p:tav>
                                      </p:tavLst>
                                    </p:anim>
                                    <p:animEffect transition="in" filter="fade">
                                      <p:cBhvr>
                                        <p:cTn id="35" dur="500"/>
                                        <p:tgtEl>
                                          <p:spTgt spid="39"/>
                                        </p:tgtEl>
                                      </p:cBhvr>
                                    </p:animEffect>
                                  </p:childTnLst>
                                </p:cTn>
                              </p:par>
                              <p:par>
                                <p:cTn id="36" presetID="53" presetClass="entr" presetSubtype="16" fill="hold" nodeType="withEffect">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cBhvr>
                                        <p:cTn id="38" dur="500" fill="hold"/>
                                        <p:tgtEl>
                                          <p:spTgt spid="49"/>
                                        </p:tgtEl>
                                        <p:attrNameLst>
                                          <p:attrName>ppt_w</p:attrName>
                                        </p:attrNameLst>
                                      </p:cBhvr>
                                      <p:tavLst>
                                        <p:tav tm="0">
                                          <p:val>
                                            <p:fltVal val="0"/>
                                          </p:val>
                                        </p:tav>
                                        <p:tav tm="100000">
                                          <p:val>
                                            <p:strVal val="#ppt_w"/>
                                          </p:val>
                                        </p:tav>
                                      </p:tavLst>
                                    </p:anim>
                                    <p:anim calcmode="lin" valueType="num">
                                      <p:cBhvr>
                                        <p:cTn id="39" dur="500" fill="hold"/>
                                        <p:tgtEl>
                                          <p:spTgt spid="49"/>
                                        </p:tgtEl>
                                        <p:attrNameLst>
                                          <p:attrName>ppt_h</p:attrName>
                                        </p:attrNameLst>
                                      </p:cBhvr>
                                      <p:tavLst>
                                        <p:tav tm="0">
                                          <p:val>
                                            <p:fltVal val="0"/>
                                          </p:val>
                                        </p:tav>
                                        <p:tav tm="100000">
                                          <p:val>
                                            <p:strVal val="#ppt_h"/>
                                          </p:val>
                                        </p:tav>
                                      </p:tavLst>
                                    </p:anim>
                                    <p:animEffect transition="in" filter="fade">
                                      <p:cBhvr>
                                        <p:cTn id="40" dur="500"/>
                                        <p:tgtEl>
                                          <p:spTgt spid="49"/>
                                        </p:tgtEl>
                                      </p:cBhvr>
                                    </p:animEffect>
                                  </p:childTnLst>
                                </p:cTn>
                              </p:par>
                            </p:childTnLst>
                          </p:cTn>
                        </p:par>
                        <p:par>
                          <p:cTn id="41" fill="hold">
                            <p:stCondLst>
                              <p:cond delay="2500"/>
                            </p:stCondLst>
                            <p:childTnLst>
                              <p:par>
                                <p:cTn id="42" presetID="53" presetClass="entr" presetSubtype="16" fill="hold" nodeType="afterEffect">
                                  <p:stCondLst>
                                    <p:cond delay="0"/>
                                  </p:stCondLst>
                                  <p:childTnLst>
                                    <p:set>
                                      <p:cBhvr>
                                        <p:cTn id="43" dur="1" fill="hold">
                                          <p:stCondLst>
                                            <p:cond delay="0"/>
                                          </p:stCondLst>
                                        </p:cTn>
                                        <p:tgtEl>
                                          <p:spTgt spid="52"/>
                                        </p:tgtEl>
                                        <p:attrNameLst>
                                          <p:attrName>style.visibility</p:attrName>
                                        </p:attrNameLst>
                                      </p:cBhvr>
                                      <p:to>
                                        <p:strVal val="visible"/>
                                      </p:to>
                                    </p:set>
                                    <p:anim calcmode="lin" valueType="num">
                                      <p:cBhvr>
                                        <p:cTn id="44" dur="500" fill="hold"/>
                                        <p:tgtEl>
                                          <p:spTgt spid="52"/>
                                        </p:tgtEl>
                                        <p:attrNameLst>
                                          <p:attrName>ppt_w</p:attrName>
                                        </p:attrNameLst>
                                      </p:cBhvr>
                                      <p:tavLst>
                                        <p:tav tm="0">
                                          <p:val>
                                            <p:fltVal val="0"/>
                                          </p:val>
                                        </p:tav>
                                        <p:tav tm="100000">
                                          <p:val>
                                            <p:strVal val="#ppt_w"/>
                                          </p:val>
                                        </p:tav>
                                      </p:tavLst>
                                    </p:anim>
                                    <p:anim calcmode="lin" valueType="num">
                                      <p:cBhvr>
                                        <p:cTn id="45" dur="500" fill="hold"/>
                                        <p:tgtEl>
                                          <p:spTgt spid="52"/>
                                        </p:tgtEl>
                                        <p:attrNameLst>
                                          <p:attrName>ppt_h</p:attrName>
                                        </p:attrNameLst>
                                      </p:cBhvr>
                                      <p:tavLst>
                                        <p:tav tm="0">
                                          <p:val>
                                            <p:fltVal val="0"/>
                                          </p:val>
                                        </p:tav>
                                        <p:tav tm="100000">
                                          <p:val>
                                            <p:strVal val="#ppt_h"/>
                                          </p:val>
                                        </p:tav>
                                      </p:tavLst>
                                    </p:anim>
                                    <p:animEffect transition="in" filter="fade">
                                      <p:cBhvr>
                                        <p:cTn id="46" dur="500"/>
                                        <p:tgtEl>
                                          <p:spTgt spid="52"/>
                                        </p:tgtEl>
                                      </p:cBhvr>
                                    </p:animEffect>
                                  </p:childTnLst>
                                </p:cTn>
                              </p:par>
                            </p:childTnLst>
                          </p:cTn>
                        </p:par>
                        <p:par>
                          <p:cTn id="47" fill="hold">
                            <p:stCondLst>
                              <p:cond delay="3000"/>
                            </p:stCondLst>
                            <p:childTnLst>
                              <p:par>
                                <p:cTn id="48" presetID="31" presetClass="entr" presetSubtype="0" fill="hold" nodeType="afterEffect">
                                  <p:stCondLst>
                                    <p:cond delay="0"/>
                                  </p:stCondLst>
                                  <p:childTnLst>
                                    <p:set>
                                      <p:cBhvr>
                                        <p:cTn id="49" dur="1" fill="hold">
                                          <p:stCondLst>
                                            <p:cond delay="0"/>
                                          </p:stCondLst>
                                        </p:cTn>
                                        <p:tgtEl>
                                          <p:spTgt spid="58"/>
                                        </p:tgtEl>
                                        <p:attrNameLst>
                                          <p:attrName>style.visibility</p:attrName>
                                        </p:attrNameLst>
                                      </p:cBhvr>
                                      <p:to>
                                        <p:strVal val="visible"/>
                                      </p:to>
                                    </p:set>
                                    <p:anim calcmode="lin" valueType="num">
                                      <p:cBhvr>
                                        <p:cTn id="50" dur="1000" fill="hold"/>
                                        <p:tgtEl>
                                          <p:spTgt spid="58"/>
                                        </p:tgtEl>
                                        <p:attrNameLst>
                                          <p:attrName>ppt_w</p:attrName>
                                        </p:attrNameLst>
                                      </p:cBhvr>
                                      <p:tavLst>
                                        <p:tav tm="0">
                                          <p:val>
                                            <p:fltVal val="0"/>
                                          </p:val>
                                        </p:tav>
                                        <p:tav tm="100000">
                                          <p:val>
                                            <p:strVal val="#ppt_w"/>
                                          </p:val>
                                        </p:tav>
                                      </p:tavLst>
                                    </p:anim>
                                    <p:anim calcmode="lin" valueType="num">
                                      <p:cBhvr>
                                        <p:cTn id="51" dur="1000" fill="hold"/>
                                        <p:tgtEl>
                                          <p:spTgt spid="58"/>
                                        </p:tgtEl>
                                        <p:attrNameLst>
                                          <p:attrName>ppt_h</p:attrName>
                                        </p:attrNameLst>
                                      </p:cBhvr>
                                      <p:tavLst>
                                        <p:tav tm="0">
                                          <p:val>
                                            <p:fltVal val="0"/>
                                          </p:val>
                                        </p:tav>
                                        <p:tav tm="100000">
                                          <p:val>
                                            <p:strVal val="#ppt_h"/>
                                          </p:val>
                                        </p:tav>
                                      </p:tavLst>
                                    </p:anim>
                                    <p:anim calcmode="lin" valueType="num">
                                      <p:cBhvr>
                                        <p:cTn id="52" dur="1000" fill="hold"/>
                                        <p:tgtEl>
                                          <p:spTgt spid="58"/>
                                        </p:tgtEl>
                                        <p:attrNameLst>
                                          <p:attrName>style.rotation</p:attrName>
                                        </p:attrNameLst>
                                      </p:cBhvr>
                                      <p:tavLst>
                                        <p:tav tm="0">
                                          <p:val>
                                            <p:fltVal val="90"/>
                                          </p:val>
                                        </p:tav>
                                        <p:tav tm="100000">
                                          <p:val>
                                            <p:fltVal val="0"/>
                                          </p:val>
                                        </p:tav>
                                      </p:tavLst>
                                    </p:anim>
                                    <p:animEffect transition="in" filter="fade">
                                      <p:cBhvr>
                                        <p:cTn id="53" dur="1000"/>
                                        <p:tgtEl>
                                          <p:spTgt spid="5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wipe(up)">
                                      <p:cBhvr>
                                        <p:cTn id="58" dur="500"/>
                                        <p:tgtEl>
                                          <p:spTgt spid="57"/>
                                        </p:tgtEl>
                                      </p:cBhvr>
                                    </p:animEffect>
                                  </p:childTnLst>
                                </p:cTn>
                              </p:par>
                            </p:childTnLst>
                          </p:cTn>
                        </p:par>
                        <p:par>
                          <p:cTn id="59" fill="hold">
                            <p:stCondLst>
                              <p:cond delay="500"/>
                            </p:stCondLst>
                            <p:childTnLst>
                              <p:par>
                                <p:cTn id="60" presetID="53" presetClass="entr" presetSubtype="16" fill="hold" nodeType="after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p:cTn id="62" dur="500" fill="hold"/>
                                        <p:tgtEl>
                                          <p:spTgt spid="27"/>
                                        </p:tgtEl>
                                        <p:attrNameLst>
                                          <p:attrName>ppt_w</p:attrName>
                                        </p:attrNameLst>
                                      </p:cBhvr>
                                      <p:tavLst>
                                        <p:tav tm="0">
                                          <p:val>
                                            <p:fltVal val="0"/>
                                          </p:val>
                                        </p:tav>
                                        <p:tav tm="100000">
                                          <p:val>
                                            <p:strVal val="#ppt_w"/>
                                          </p:val>
                                        </p:tav>
                                      </p:tavLst>
                                    </p:anim>
                                    <p:anim calcmode="lin" valueType="num">
                                      <p:cBhvr>
                                        <p:cTn id="63" dur="500" fill="hold"/>
                                        <p:tgtEl>
                                          <p:spTgt spid="27"/>
                                        </p:tgtEl>
                                        <p:attrNameLst>
                                          <p:attrName>ppt_h</p:attrName>
                                        </p:attrNameLst>
                                      </p:cBhvr>
                                      <p:tavLst>
                                        <p:tav tm="0">
                                          <p:val>
                                            <p:fltVal val="0"/>
                                          </p:val>
                                        </p:tav>
                                        <p:tav tm="100000">
                                          <p:val>
                                            <p:strVal val="#ppt_h"/>
                                          </p:val>
                                        </p:tav>
                                      </p:tavLst>
                                    </p:anim>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5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Image 87"/>
          <p:cNvPicPr/>
          <p:nvPr/>
        </p:nvPicPr>
        <p:blipFill rotWithShape="1">
          <a:blip r:embed="rId3" cstate="print">
            <a:extLst>
              <a:ext uri="{28A0092B-C50C-407E-A947-70E740481C1C}">
                <a14:useLocalDpi xmlns:a14="http://schemas.microsoft.com/office/drawing/2010/main" val="0"/>
              </a:ext>
            </a:extLst>
          </a:blip>
          <a:srcRect b="37219"/>
          <a:stretch/>
        </p:blipFill>
        <p:spPr bwMode="auto">
          <a:xfrm>
            <a:off x="8336280" y="2596039"/>
            <a:ext cx="1559385" cy="1807952"/>
          </a:xfrm>
          <a:prstGeom prst="rect">
            <a:avLst/>
          </a:prstGeom>
          <a:ln>
            <a:noFill/>
          </a:ln>
          <a:extLst>
            <a:ext uri="{53640926-AAD7-44D8-BBD7-CCE9431645EC}">
              <a14:shadowObscured xmlns:a14="http://schemas.microsoft.com/office/drawing/2010/main"/>
            </a:ext>
          </a:extLst>
        </p:spPr>
      </p:pic>
      <p:sp>
        <p:nvSpPr>
          <p:cNvPr id="4098" name="Text Box 7"/>
          <p:cNvSpPr txBox="1">
            <a:spLocks noChangeArrowheads="1"/>
          </p:cNvSpPr>
          <p:nvPr/>
        </p:nvSpPr>
        <p:spPr bwMode="auto">
          <a:xfrm>
            <a:off x="0" y="1860550"/>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a:solidFill>
                  <a:srgbClr val="FF6600"/>
                </a:solidFill>
                <a:latin typeface="Arial" charset="0"/>
                <a:cs typeface="Arial" charset="0"/>
              </a:rPr>
              <a:t>Méthodologie en 7 étapes</a:t>
            </a:r>
          </a:p>
        </p:txBody>
      </p:sp>
      <p:sp>
        <p:nvSpPr>
          <p:cNvPr id="191496" name="Rectangle 8"/>
          <p:cNvSpPr>
            <a:spLocks noChangeArrowheads="1"/>
          </p:cNvSpPr>
          <p:nvPr/>
        </p:nvSpPr>
        <p:spPr bwMode="auto">
          <a:xfrm>
            <a:off x="5324475" y="917575"/>
            <a:ext cx="458152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defTabSz="762000">
              <a:defRPr/>
            </a:pPr>
            <a:r>
              <a:rPr lang="fr-FR" sz="2000" b="1" dirty="0" smtClean="0">
                <a:solidFill>
                  <a:srgbClr val="FF6600"/>
                </a:solidFill>
                <a:effectLst>
                  <a:outerShdw blurRad="38100" dist="38100" dir="2700000" algn="tl">
                    <a:srgbClr val="C0C0C0"/>
                  </a:outerShdw>
                </a:effectLst>
                <a:latin typeface="Comic Sans MS" pitchFamily="66" charset="0"/>
              </a:rPr>
              <a:t>6 : Obtenir le résultat</a:t>
            </a:r>
            <a:endParaRPr lang="fr-FR" sz="2000" b="1" dirty="0">
              <a:solidFill>
                <a:srgbClr val="FF6600"/>
              </a:solidFill>
              <a:effectLst>
                <a:outerShdw blurRad="38100" dist="38100" dir="2700000" algn="tl">
                  <a:srgbClr val="C0C0C0"/>
                </a:outerShdw>
              </a:effectLst>
              <a:latin typeface="Comic Sans MS" pitchFamily="66" charset="0"/>
            </a:endParaRPr>
          </a:p>
        </p:txBody>
      </p:sp>
      <p:sp>
        <p:nvSpPr>
          <p:cNvPr id="10" name="Text Box 399"/>
          <p:cNvSpPr txBox="1">
            <a:spLocks noChangeArrowheads="1"/>
          </p:cNvSpPr>
          <p:nvPr/>
        </p:nvSpPr>
        <p:spPr bwMode="auto">
          <a:xfrm>
            <a:off x="1316038" y="6165850"/>
            <a:ext cx="8477250" cy="338554"/>
          </a:xfrm>
          <a:prstGeom prst="rect">
            <a:avLst/>
          </a:prstGeom>
          <a:noFill/>
          <a:ln w="28575">
            <a:solidFill>
              <a:schemeClr val="accent6">
                <a:lumMod val="75000"/>
              </a:schemeClr>
            </a:solidFill>
            <a:miter lim="800000"/>
            <a:headEnd type="none" w="sm" len="sm"/>
            <a:tailEnd type="none" w="sm" len="sm"/>
          </a:ln>
        </p:spPr>
        <p:txBody>
          <a:bodyPr>
            <a:spAutoFit/>
          </a:bodyPr>
          <a:lstStyle>
            <a:defPPr>
              <a:defRPr lang="fr-FR"/>
            </a:defPPr>
            <a:lvl1pPr algn="ctr" defTabSz="762000" eaLnBrk="1" hangingPunct="1">
              <a:spcBef>
                <a:spcPct val="50000"/>
              </a:spcBef>
              <a:defRPr sz="1600" b="1">
                <a:solidFill>
                  <a:schemeClr val="accent6">
                    <a:lumMod val="75000"/>
                  </a:schemeClr>
                </a:solidFill>
                <a:latin typeface="Comic Sans MS" pitchFamily="66" charset="0"/>
                <a:cs typeface="Arial" charset="0"/>
              </a:defRPr>
            </a:lvl1pPr>
            <a:lvl2pPr marL="742950" indent="-285750" defTabSz="762000" eaLnBrk="0" hangingPunct="0"/>
            <a:lvl3pPr marL="1143000" indent="-228600" defTabSz="762000" eaLnBrk="0" hangingPunct="0"/>
            <a:lvl4pPr marL="1600200" indent="-228600" defTabSz="762000" eaLnBrk="0" hangingPunct="0"/>
            <a:lvl5pPr marL="2057400" indent="-228600" defTabSz="762000" eaLnBrk="0" hangingPunct="0"/>
            <a:lvl6pPr marL="2514600" indent="-228600" defTabSz="762000" eaLnBrk="0" fontAlgn="base" hangingPunct="0">
              <a:spcBef>
                <a:spcPct val="0"/>
              </a:spcBef>
              <a:spcAft>
                <a:spcPct val="0"/>
              </a:spcAft>
            </a:lvl6pPr>
            <a:lvl7pPr marL="2971800" indent="-228600" defTabSz="762000" eaLnBrk="0" fontAlgn="base" hangingPunct="0">
              <a:spcBef>
                <a:spcPct val="0"/>
              </a:spcBef>
              <a:spcAft>
                <a:spcPct val="0"/>
              </a:spcAft>
            </a:lvl7pPr>
            <a:lvl8pPr marL="3429000" indent="-228600" defTabSz="762000" eaLnBrk="0" fontAlgn="base" hangingPunct="0">
              <a:spcBef>
                <a:spcPct val="0"/>
              </a:spcBef>
              <a:spcAft>
                <a:spcPct val="0"/>
              </a:spcAft>
            </a:lvl8pPr>
            <a:lvl9pPr marL="3886200" indent="-228600" defTabSz="762000" eaLnBrk="0" fontAlgn="base" hangingPunct="0">
              <a:spcBef>
                <a:spcPct val="0"/>
              </a:spcBef>
              <a:spcAft>
                <a:spcPct val="0"/>
              </a:spcAft>
            </a:lvl9pPr>
          </a:lstStyle>
          <a:p>
            <a:r>
              <a:rPr lang="fr-FR" dirty="0"/>
              <a:t>Résoudre le problème mathématique puis en extraire le résultat de la simulation</a:t>
            </a:r>
          </a:p>
        </p:txBody>
      </p:sp>
      <p:grpSp>
        <p:nvGrpSpPr>
          <p:cNvPr id="30" name="Group 3"/>
          <p:cNvGrpSpPr>
            <a:grpSpLocks/>
          </p:cNvGrpSpPr>
          <p:nvPr/>
        </p:nvGrpSpPr>
        <p:grpSpPr bwMode="auto">
          <a:xfrm>
            <a:off x="1346798" y="1838413"/>
            <a:ext cx="6940550" cy="2717391"/>
            <a:chOff x="1333" y="2188"/>
            <a:chExt cx="3443" cy="1177"/>
          </a:xfrm>
        </p:grpSpPr>
        <p:sp>
          <p:nvSpPr>
            <p:cNvPr id="31" name="Oval 5"/>
            <p:cNvSpPr>
              <a:spLocks noChangeArrowheads="1"/>
            </p:cNvSpPr>
            <p:nvPr/>
          </p:nvSpPr>
          <p:spPr bwMode="auto">
            <a:xfrm>
              <a:off x="1333" y="2188"/>
              <a:ext cx="3443" cy="1177"/>
            </a:xfrm>
            <a:prstGeom prst="ellipse">
              <a:avLst/>
            </a:prstGeom>
            <a:solidFill>
              <a:srgbClr val="FFCC00"/>
            </a:solidFill>
            <a:ln w="12700">
              <a:solidFill>
                <a:schemeClr val="tx1"/>
              </a:solidFill>
              <a:round/>
              <a:headEnd/>
              <a:tailEnd/>
            </a:ln>
          </p:spPr>
          <p:txBody>
            <a:bodyPr wrap="none" anchor="ctr"/>
            <a:lstStyle/>
            <a:p>
              <a:endParaRPr lang="fr-FR"/>
            </a:p>
          </p:txBody>
        </p:sp>
        <p:sp>
          <p:nvSpPr>
            <p:cNvPr id="32" name="Text Box 26"/>
            <p:cNvSpPr txBox="1">
              <a:spLocks noChangeArrowheads="1"/>
            </p:cNvSpPr>
            <p:nvPr/>
          </p:nvSpPr>
          <p:spPr bwMode="auto">
            <a:xfrm>
              <a:off x="2159" y="2227"/>
              <a:ext cx="181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algn="ctr" eaLnBrk="1" hangingPunct="1">
                <a:spcBef>
                  <a:spcPct val="50000"/>
                </a:spcBef>
              </a:pPr>
              <a:r>
                <a:rPr lang="fr-FR" sz="1600" b="1" dirty="0">
                  <a:latin typeface="Arial" charset="0"/>
                </a:rPr>
                <a:t>Domaine de la simulation</a:t>
              </a:r>
            </a:p>
          </p:txBody>
        </p:sp>
      </p:grpSp>
      <p:grpSp>
        <p:nvGrpSpPr>
          <p:cNvPr id="33" name="Groupe 67"/>
          <p:cNvGrpSpPr>
            <a:grpSpLocks/>
          </p:cNvGrpSpPr>
          <p:nvPr/>
        </p:nvGrpSpPr>
        <p:grpSpPr bwMode="auto">
          <a:xfrm>
            <a:off x="2092923" y="2404586"/>
            <a:ext cx="5475287" cy="1643063"/>
            <a:chOff x="2925763" y="3930650"/>
            <a:chExt cx="4529267" cy="831128"/>
          </a:xfrm>
        </p:grpSpPr>
        <p:sp>
          <p:nvSpPr>
            <p:cNvPr id="40" name="Rectangle 160" descr="Sphères"/>
            <p:cNvSpPr>
              <a:spLocks noChangeArrowheads="1"/>
            </p:cNvSpPr>
            <p:nvPr/>
          </p:nvSpPr>
          <p:spPr bwMode="auto">
            <a:xfrm>
              <a:off x="2925763" y="3930650"/>
              <a:ext cx="4471987" cy="801688"/>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a:p>
          </p:txBody>
        </p:sp>
        <p:sp>
          <p:nvSpPr>
            <p:cNvPr id="41" name="Text Box 161"/>
            <p:cNvSpPr txBox="1">
              <a:spLocks noChangeArrowheads="1"/>
            </p:cNvSpPr>
            <p:nvPr/>
          </p:nvSpPr>
          <p:spPr bwMode="auto">
            <a:xfrm>
              <a:off x="5403448" y="4621628"/>
              <a:ext cx="2051582" cy="1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algn="r" eaLnBrk="1" hangingPunct="1">
                <a:spcBef>
                  <a:spcPct val="50000"/>
                </a:spcBef>
              </a:pPr>
              <a:r>
                <a:rPr lang="fr-FR" sz="1200" b="1">
                  <a:cs typeface="Times New Roman" charset="0"/>
                </a:rPr>
                <a:t>Domaine de validité</a:t>
              </a:r>
            </a:p>
          </p:txBody>
        </p:sp>
      </p:grpSp>
      <p:grpSp>
        <p:nvGrpSpPr>
          <p:cNvPr id="42" name="Groupe 65"/>
          <p:cNvGrpSpPr>
            <a:grpSpLocks/>
          </p:cNvGrpSpPr>
          <p:nvPr/>
        </p:nvGrpSpPr>
        <p:grpSpPr bwMode="auto">
          <a:xfrm>
            <a:off x="6187882" y="2431586"/>
            <a:ext cx="1304734" cy="1317625"/>
            <a:chOff x="6411202" y="3919529"/>
            <a:chExt cx="1303999" cy="1318118"/>
          </a:xfrm>
        </p:grpSpPr>
        <p:sp>
          <p:nvSpPr>
            <p:cNvPr id="43" name="Rectangle 165"/>
            <p:cNvSpPr>
              <a:spLocks noChangeArrowheads="1"/>
            </p:cNvSpPr>
            <p:nvPr/>
          </p:nvSpPr>
          <p:spPr bwMode="auto">
            <a:xfrm>
              <a:off x="6550025" y="3990975"/>
              <a:ext cx="1037640" cy="1246672"/>
            </a:xfrm>
            <a:prstGeom prst="rect">
              <a:avLst/>
            </a:prstGeom>
            <a:solidFill>
              <a:srgbClr val="33CCCC"/>
            </a:solidFill>
            <a:ln w="57150">
              <a:solidFill>
                <a:srgbClr val="0000FF"/>
              </a:solidFill>
              <a:miter lim="800000"/>
              <a:headEnd/>
              <a:tailEnd/>
            </a:ln>
          </p:spPr>
          <p:txBody>
            <a:bodyPr wrap="none" anchor="ctr"/>
            <a:lstStyle/>
            <a:p>
              <a:endParaRPr lang="fr-FR"/>
            </a:p>
          </p:txBody>
        </p:sp>
        <p:sp>
          <p:nvSpPr>
            <p:cNvPr id="44" name="Text Box 166"/>
            <p:cNvSpPr txBox="1">
              <a:spLocks noChangeArrowheads="1"/>
            </p:cNvSpPr>
            <p:nvPr/>
          </p:nvSpPr>
          <p:spPr bwMode="auto">
            <a:xfrm>
              <a:off x="6411202" y="3919529"/>
              <a:ext cx="1303999" cy="40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algn="ctr" eaLnBrk="1" hangingPunct="1">
                <a:spcBef>
                  <a:spcPct val="50000"/>
                </a:spcBef>
              </a:pPr>
              <a:r>
                <a:rPr lang="fr-FR" sz="2000" b="1" dirty="0">
                  <a:effectLst>
                    <a:outerShdw blurRad="38100" dist="38100" dir="2700000" algn="tl">
                      <a:srgbClr val="000000">
                        <a:alpha val="43137"/>
                      </a:srgbClr>
                    </a:outerShdw>
                  </a:effectLst>
                  <a:latin typeface="Arial" charset="0"/>
                </a:rPr>
                <a:t>Résultat</a:t>
              </a:r>
            </a:p>
          </p:txBody>
        </p:sp>
      </p:grpSp>
      <p:sp>
        <p:nvSpPr>
          <p:cNvPr id="48" name="Line 164"/>
          <p:cNvSpPr>
            <a:spLocks noChangeShapeType="1"/>
          </p:cNvSpPr>
          <p:nvPr/>
        </p:nvSpPr>
        <p:spPr bwMode="auto">
          <a:xfrm flipH="1">
            <a:off x="6068023" y="3199924"/>
            <a:ext cx="252412" cy="0"/>
          </a:xfrm>
          <a:prstGeom prst="line">
            <a:avLst/>
          </a:prstGeom>
          <a:noFill/>
          <a:ln w="5715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nvGrpSpPr>
          <p:cNvPr id="50" name="Group 14"/>
          <p:cNvGrpSpPr>
            <a:grpSpLocks/>
          </p:cNvGrpSpPr>
          <p:nvPr/>
        </p:nvGrpSpPr>
        <p:grpSpPr bwMode="auto">
          <a:xfrm>
            <a:off x="5255223" y="2450625"/>
            <a:ext cx="868363" cy="1481140"/>
            <a:chOff x="3421" y="2198"/>
            <a:chExt cx="547" cy="933"/>
          </a:xfrm>
        </p:grpSpPr>
        <p:sp>
          <p:nvSpPr>
            <p:cNvPr id="51" name="Rectangle 168"/>
            <p:cNvSpPr>
              <a:spLocks noChangeArrowheads="1"/>
            </p:cNvSpPr>
            <p:nvPr/>
          </p:nvSpPr>
          <p:spPr bwMode="auto">
            <a:xfrm>
              <a:off x="3449" y="2201"/>
              <a:ext cx="485" cy="930"/>
            </a:xfrm>
            <a:prstGeom prst="rect">
              <a:avLst/>
            </a:prstGeom>
            <a:solidFill>
              <a:srgbClr val="FF8FBC"/>
            </a:solidFill>
            <a:ln w="9525">
              <a:solidFill>
                <a:schemeClr val="tx1"/>
              </a:solidFill>
              <a:miter lim="800000"/>
              <a:headEnd/>
              <a:tailEnd/>
            </a:ln>
          </p:spPr>
          <p:txBody>
            <a:bodyPr wrap="none" anchor="ctr"/>
            <a:lstStyle/>
            <a:p>
              <a:endParaRPr lang="fr-FR"/>
            </a:p>
          </p:txBody>
        </p:sp>
        <p:sp>
          <p:nvSpPr>
            <p:cNvPr id="52" name="Text Box 169"/>
            <p:cNvSpPr txBox="1">
              <a:spLocks noChangeArrowheads="1"/>
            </p:cNvSpPr>
            <p:nvPr/>
          </p:nvSpPr>
          <p:spPr bwMode="auto">
            <a:xfrm>
              <a:off x="3421" y="2198"/>
              <a:ext cx="54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algn="ctr" eaLnBrk="1" hangingPunct="1">
                <a:spcBef>
                  <a:spcPct val="50000"/>
                </a:spcBef>
              </a:pPr>
              <a:r>
                <a:rPr lang="fr-FR" sz="1200" b="1" dirty="0">
                  <a:latin typeface="Arial" charset="0"/>
                </a:rPr>
                <a:t>Solveur</a:t>
              </a:r>
            </a:p>
          </p:txBody>
        </p:sp>
      </p:grpSp>
      <p:grpSp>
        <p:nvGrpSpPr>
          <p:cNvPr id="3" name="Groupe 2"/>
          <p:cNvGrpSpPr/>
          <p:nvPr/>
        </p:nvGrpSpPr>
        <p:grpSpPr>
          <a:xfrm>
            <a:off x="5526358" y="2689107"/>
            <a:ext cx="400110" cy="1098838"/>
            <a:chOff x="6273118" y="2963427"/>
            <a:chExt cx="400110" cy="1098838"/>
          </a:xfrm>
        </p:grpSpPr>
        <p:sp>
          <p:nvSpPr>
            <p:cNvPr id="54" name="Rectangle 179"/>
            <p:cNvSpPr>
              <a:spLocks noChangeArrowheads="1"/>
            </p:cNvSpPr>
            <p:nvPr/>
          </p:nvSpPr>
          <p:spPr bwMode="auto">
            <a:xfrm rot="18033631">
              <a:off x="5984913" y="3446857"/>
              <a:ext cx="890056" cy="304024"/>
            </a:xfrm>
            <a:prstGeom prst="rect">
              <a:avLst/>
            </a:pr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a:p>
          </p:txBody>
        </p:sp>
        <p:sp>
          <p:nvSpPr>
            <p:cNvPr id="55" name="Text Box 180"/>
            <p:cNvSpPr txBox="1">
              <a:spLocks noChangeArrowheads="1"/>
            </p:cNvSpPr>
            <p:nvPr/>
          </p:nvSpPr>
          <p:spPr bwMode="auto">
            <a:xfrm rot="18066516">
              <a:off x="5923754" y="3312791"/>
              <a:ext cx="10988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spcBef>
                  <a:spcPct val="50000"/>
                </a:spcBef>
              </a:pPr>
              <a:r>
                <a:rPr lang="fr-FR" sz="2000" b="1" dirty="0">
                  <a:effectLst>
                    <a:outerShdw blurRad="38100" dist="38100" dir="2700000" algn="tl">
                      <a:srgbClr val="000000">
                        <a:alpha val="43137"/>
                      </a:srgbClr>
                    </a:outerShdw>
                  </a:effectLst>
                  <a:latin typeface="Arial" charset="0"/>
                </a:rPr>
                <a:t>calcul</a:t>
              </a:r>
            </a:p>
          </p:txBody>
        </p:sp>
      </p:grpSp>
      <p:grpSp>
        <p:nvGrpSpPr>
          <p:cNvPr id="59" name="Group 23"/>
          <p:cNvGrpSpPr>
            <a:grpSpLocks/>
          </p:cNvGrpSpPr>
          <p:nvPr/>
        </p:nvGrpSpPr>
        <p:grpSpPr bwMode="auto">
          <a:xfrm>
            <a:off x="2126260" y="2455386"/>
            <a:ext cx="2905125" cy="1476375"/>
            <a:chOff x="1847" y="2473"/>
            <a:chExt cx="1488" cy="476"/>
          </a:xfrm>
        </p:grpSpPr>
        <p:sp>
          <p:nvSpPr>
            <p:cNvPr id="67" name="Rectangle 242"/>
            <p:cNvSpPr>
              <a:spLocks noChangeArrowheads="1"/>
            </p:cNvSpPr>
            <p:nvPr/>
          </p:nvSpPr>
          <p:spPr bwMode="auto">
            <a:xfrm>
              <a:off x="1853" y="2473"/>
              <a:ext cx="1475" cy="476"/>
            </a:xfrm>
            <a:prstGeom prst="rect">
              <a:avLst/>
            </a:prstGeom>
            <a:solidFill>
              <a:srgbClr val="A9FFA9"/>
            </a:solidFill>
            <a:ln w="9525">
              <a:solidFill>
                <a:schemeClr val="tx1"/>
              </a:solidFill>
              <a:miter lim="800000"/>
              <a:headEnd/>
              <a:tailEnd/>
            </a:ln>
          </p:spPr>
          <p:txBody>
            <a:bodyPr wrap="none" anchor="ctr"/>
            <a:lstStyle/>
            <a:p>
              <a:endParaRPr lang="fr-FR"/>
            </a:p>
          </p:txBody>
        </p:sp>
        <p:sp>
          <p:nvSpPr>
            <p:cNvPr id="71" name="Text Box 243"/>
            <p:cNvSpPr txBox="1">
              <a:spLocks noChangeArrowheads="1"/>
            </p:cNvSpPr>
            <p:nvPr/>
          </p:nvSpPr>
          <p:spPr bwMode="auto">
            <a:xfrm>
              <a:off x="1847" y="2505"/>
              <a:ext cx="148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algn="ctr" eaLnBrk="1" hangingPunct="1">
                <a:spcBef>
                  <a:spcPct val="50000"/>
                </a:spcBef>
              </a:pPr>
              <a:r>
                <a:rPr lang="fr-FR" sz="1200" b="1">
                  <a:latin typeface="Arial" charset="0"/>
                </a:rPr>
                <a:t>Modèle de l’environnement</a:t>
              </a:r>
            </a:p>
          </p:txBody>
        </p:sp>
      </p:grpSp>
      <p:grpSp>
        <p:nvGrpSpPr>
          <p:cNvPr id="72" name="Group 73"/>
          <p:cNvGrpSpPr>
            <a:grpSpLocks/>
          </p:cNvGrpSpPr>
          <p:nvPr/>
        </p:nvGrpSpPr>
        <p:grpSpPr bwMode="auto">
          <a:xfrm>
            <a:off x="2126260" y="2949099"/>
            <a:ext cx="2898775" cy="922337"/>
            <a:chOff x="1692" y="2787"/>
            <a:chExt cx="1826" cy="581"/>
          </a:xfrm>
        </p:grpSpPr>
        <p:sp>
          <p:nvSpPr>
            <p:cNvPr id="73" name="Rectangle 245"/>
            <p:cNvSpPr>
              <a:spLocks noChangeArrowheads="1"/>
            </p:cNvSpPr>
            <p:nvPr/>
          </p:nvSpPr>
          <p:spPr bwMode="auto">
            <a:xfrm>
              <a:off x="1728" y="2787"/>
              <a:ext cx="1750" cy="581"/>
            </a:xfrm>
            <a:prstGeom prst="rect">
              <a:avLst/>
            </a:prstGeom>
            <a:solidFill>
              <a:srgbClr val="FF0000"/>
            </a:solidFill>
            <a:ln w="9525">
              <a:solidFill>
                <a:schemeClr val="tx1"/>
              </a:solidFill>
              <a:miter lim="800000"/>
              <a:headEnd/>
              <a:tailEnd/>
            </a:ln>
          </p:spPr>
          <p:txBody>
            <a:bodyPr wrap="none" anchor="ctr"/>
            <a:lstStyle/>
            <a:p>
              <a:endParaRPr lang="fr-FR"/>
            </a:p>
          </p:txBody>
        </p:sp>
        <p:sp>
          <p:nvSpPr>
            <p:cNvPr id="77" name="Text Box 246"/>
            <p:cNvSpPr txBox="1">
              <a:spLocks noChangeArrowheads="1"/>
            </p:cNvSpPr>
            <p:nvPr/>
          </p:nvSpPr>
          <p:spPr bwMode="auto">
            <a:xfrm>
              <a:off x="1692" y="2845"/>
              <a:ext cx="182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algn="ctr" eaLnBrk="1" hangingPunct="1">
                <a:spcBef>
                  <a:spcPct val="50000"/>
                </a:spcBef>
              </a:pPr>
              <a:r>
                <a:rPr lang="fr-FR" sz="1200" b="1">
                  <a:solidFill>
                    <a:schemeClr val="bg1"/>
                  </a:solidFill>
                  <a:latin typeface="Arial" charset="0"/>
                </a:rPr>
                <a:t>Modèle du</a:t>
              </a:r>
              <a:r>
                <a:rPr lang="fr-FR" sz="1000" b="1">
                  <a:solidFill>
                    <a:schemeClr val="bg1"/>
                  </a:solidFill>
                  <a:latin typeface="Arial" charset="0"/>
                </a:rPr>
                <a:t> </a:t>
              </a:r>
              <a:r>
                <a:rPr lang="fr-FR" sz="1200" b="1">
                  <a:solidFill>
                    <a:schemeClr val="bg1"/>
                  </a:solidFill>
                  <a:latin typeface="Arial" charset="0"/>
                </a:rPr>
                <a:t>Produit</a:t>
              </a:r>
            </a:p>
          </p:txBody>
        </p:sp>
      </p:grpSp>
      <p:grpSp>
        <p:nvGrpSpPr>
          <p:cNvPr id="78" name="Group 56"/>
          <p:cNvGrpSpPr>
            <a:grpSpLocks/>
          </p:cNvGrpSpPr>
          <p:nvPr/>
        </p:nvGrpSpPr>
        <p:grpSpPr bwMode="auto">
          <a:xfrm>
            <a:off x="2237385" y="3395186"/>
            <a:ext cx="2667000" cy="419100"/>
            <a:chOff x="1918" y="2886"/>
            <a:chExt cx="1526" cy="198"/>
          </a:xfrm>
        </p:grpSpPr>
        <p:sp>
          <p:nvSpPr>
            <p:cNvPr id="79" name="Rectangle 248"/>
            <p:cNvSpPr>
              <a:spLocks noChangeArrowheads="1"/>
            </p:cNvSpPr>
            <p:nvPr/>
          </p:nvSpPr>
          <p:spPr bwMode="auto">
            <a:xfrm>
              <a:off x="1918" y="2886"/>
              <a:ext cx="1526" cy="198"/>
            </a:xfrm>
            <a:prstGeom prst="rect">
              <a:avLst/>
            </a:prstGeom>
            <a:solidFill>
              <a:srgbClr val="CC6600"/>
            </a:solidFill>
            <a:ln w="9525">
              <a:solidFill>
                <a:schemeClr val="tx1"/>
              </a:solidFill>
              <a:miter lim="800000"/>
              <a:headEnd/>
              <a:tailEnd/>
            </a:ln>
          </p:spPr>
          <p:txBody>
            <a:bodyPr wrap="none" anchor="ctr"/>
            <a:lstStyle/>
            <a:p>
              <a:endParaRPr lang="fr-FR" sz="1100" b="1" i="1">
                <a:solidFill>
                  <a:schemeClr val="bg1"/>
                </a:solidFill>
              </a:endParaRPr>
            </a:p>
          </p:txBody>
        </p:sp>
        <p:sp>
          <p:nvSpPr>
            <p:cNvPr id="80" name="Text Box 249"/>
            <p:cNvSpPr txBox="1">
              <a:spLocks noChangeArrowheads="1"/>
            </p:cNvSpPr>
            <p:nvPr/>
          </p:nvSpPr>
          <p:spPr bwMode="auto">
            <a:xfrm>
              <a:off x="1918" y="2923"/>
              <a:ext cx="1526"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algn="ctr" eaLnBrk="1" hangingPunct="1">
                <a:spcBef>
                  <a:spcPct val="50000"/>
                </a:spcBef>
              </a:pPr>
              <a:r>
                <a:rPr lang="fr-FR" sz="1200" b="1" dirty="0">
                  <a:latin typeface="Arial" charset="0"/>
                </a:rPr>
                <a:t>Modèle</a:t>
              </a:r>
              <a:r>
                <a:rPr lang="fr-FR" sz="1200" dirty="0">
                  <a:latin typeface="Arial" charset="0"/>
                </a:rPr>
                <a:t> </a:t>
              </a:r>
              <a:r>
                <a:rPr lang="fr-FR" sz="1200" b="1" dirty="0">
                  <a:latin typeface="Arial" charset="0"/>
                </a:rPr>
                <a:t>de </a:t>
              </a:r>
              <a:r>
                <a:rPr lang="fr-FR" sz="1200" b="1" dirty="0" err="1" smtClean="0">
                  <a:latin typeface="Arial" charset="0"/>
                </a:rPr>
                <a:t>comport</a:t>
              </a:r>
              <a:r>
                <a:rPr lang="fr-FR" sz="1200" b="1" dirty="0" smtClean="0">
                  <a:latin typeface="Arial" charset="0"/>
                </a:rPr>
                <a:t>. ou connais.</a:t>
              </a:r>
              <a:r>
                <a:rPr lang="fr-FR" sz="1200" dirty="0" smtClean="0">
                  <a:latin typeface="Arial" charset="0"/>
                </a:rPr>
                <a:t> </a:t>
              </a:r>
              <a:endParaRPr lang="fr-FR" sz="1200" dirty="0">
                <a:latin typeface="Arial" charset="0"/>
              </a:endParaRPr>
            </a:p>
          </p:txBody>
        </p:sp>
      </p:grpSp>
      <p:sp>
        <p:nvSpPr>
          <p:cNvPr id="81" name="ZoneTexte 9"/>
          <p:cNvSpPr txBox="1">
            <a:spLocks noChangeArrowheads="1"/>
          </p:cNvSpPr>
          <p:nvPr/>
        </p:nvSpPr>
        <p:spPr bwMode="auto">
          <a:xfrm>
            <a:off x="6491885" y="2685574"/>
            <a:ext cx="10445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r>
              <a:rPr lang="fr-FR" sz="1100" b="1" i="1" dirty="0">
                <a:solidFill>
                  <a:schemeClr val="bg1"/>
                </a:solidFill>
              </a:rPr>
              <a:t>Vecteur, Matrice,</a:t>
            </a:r>
          </a:p>
          <a:p>
            <a:pPr eaLnBrk="1" hangingPunct="1"/>
            <a:r>
              <a:rPr lang="fr-FR" sz="1100" b="1" i="1" dirty="0">
                <a:solidFill>
                  <a:schemeClr val="bg1"/>
                </a:solidFill>
              </a:rPr>
              <a:t>Équation,</a:t>
            </a:r>
          </a:p>
          <a:p>
            <a:pPr eaLnBrk="1" hangingPunct="1"/>
            <a:r>
              <a:rPr lang="fr-FR" sz="1100" b="1" i="1" dirty="0">
                <a:solidFill>
                  <a:schemeClr val="bg1"/>
                </a:solidFill>
              </a:rPr>
              <a:t>Torseur,</a:t>
            </a:r>
          </a:p>
          <a:p>
            <a:pPr eaLnBrk="1" hangingPunct="1"/>
            <a:r>
              <a:rPr lang="fr-FR" sz="1100" b="1" i="1" dirty="0">
                <a:solidFill>
                  <a:schemeClr val="bg1"/>
                </a:solidFill>
              </a:rPr>
              <a:t>Valeur,</a:t>
            </a:r>
          </a:p>
          <a:p>
            <a:pPr eaLnBrk="1" hangingPunct="1"/>
            <a:r>
              <a:rPr lang="fr-FR" sz="1100" b="1" i="1" dirty="0">
                <a:solidFill>
                  <a:schemeClr val="bg1"/>
                </a:solidFill>
              </a:rPr>
              <a:t>… </a:t>
            </a:r>
          </a:p>
          <a:p>
            <a:pPr eaLnBrk="1" hangingPunct="1"/>
            <a:endParaRPr lang="fr-FR" sz="1200" dirty="0"/>
          </a:p>
        </p:txBody>
      </p:sp>
      <p:sp>
        <p:nvSpPr>
          <p:cNvPr id="82" name="Line 164"/>
          <p:cNvSpPr>
            <a:spLocks noChangeShapeType="1"/>
          </p:cNvSpPr>
          <p:nvPr/>
        </p:nvSpPr>
        <p:spPr bwMode="auto">
          <a:xfrm flipH="1">
            <a:off x="5026623" y="3196749"/>
            <a:ext cx="269875" cy="0"/>
          </a:xfrm>
          <a:prstGeom prst="line">
            <a:avLst/>
          </a:prstGeom>
          <a:noFill/>
          <a:ln w="5715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nvGrpSpPr>
          <p:cNvPr id="83" name="Groupe 12"/>
          <p:cNvGrpSpPr>
            <a:grpSpLocks/>
          </p:cNvGrpSpPr>
          <p:nvPr/>
        </p:nvGrpSpPr>
        <p:grpSpPr bwMode="auto">
          <a:xfrm>
            <a:off x="6002911" y="2723674"/>
            <a:ext cx="341312" cy="461962"/>
            <a:chOff x="1895121" y="4550210"/>
            <a:chExt cx="339007" cy="461368"/>
          </a:xfrm>
        </p:grpSpPr>
        <p:sp>
          <p:nvSpPr>
            <p:cNvPr id="84" name="Ellipse 83"/>
            <p:cNvSpPr/>
            <p:nvPr/>
          </p:nvSpPr>
          <p:spPr>
            <a:xfrm>
              <a:off x="1904751" y="4628396"/>
              <a:ext cx="318509" cy="318678"/>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85" name="ZoneTexte 11"/>
            <p:cNvSpPr txBox="1">
              <a:spLocks noChangeArrowheads="1"/>
            </p:cNvSpPr>
            <p:nvPr/>
          </p:nvSpPr>
          <p:spPr bwMode="auto">
            <a:xfrm>
              <a:off x="1895121" y="4550210"/>
              <a:ext cx="339007" cy="46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r>
                <a:rPr lang="fr-FR" sz="2400" b="1" dirty="0">
                  <a:solidFill>
                    <a:schemeClr val="bg1"/>
                  </a:solidFill>
                </a:rPr>
                <a:t>6</a:t>
              </a:r>
            </a:p>
          </p:txBody>
        </p:sp>
      </p:grpSp>
      <p:grpSp>
        <p:nvGrpSpPr>
          <p:cNvPr id="12" name="Groupe 11"/>
          <p:cNvGrpSpPr/>
          <p:nvPr/>
        </p:nvGrpSpPr>
        <p:grpSpPr>
          <a:xfrm>
            <a:off x="7365012" y="2843529"/>
            <a:ext cx="1387476" cy="657225"/>
            <a:chOff x="7921272" y="2843529"/>
            <a:chExt cx="1387476" cy="657225"/>
          </a:xfrm>
        </p:grpSpPr>
        <p:sp>
          <p:nvSpPr>
            <p:cNvPr id="57" name="Rectangle 144"/>
            <p:cNvSpPr>
              <a:spLocks noChangeArrowheads="1"/>
            </p:cNvSpPr>
            <p:nvPr/>
          </p:nvSpPr>
          <p:spPr bwMode="auto">
            <a:xfrm>
              <a:off x="8429272" y="2916553"/>
              <a:ext cx="862013" cy="501658"/>
            </a:xfrm>
            <a:prstGeom prst="rect">
              <a:avLst/>
            </a:prstGeom>
            <a:solidFill>
              <a:srgbClr val="66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fr-FR"/>
            </a:p>
          </p:txBody>
        </p:sp>
        <p:sp>
          <p:nvSpPr>
            <p:cNvPr id="58" name="Line 128"/>
            <p:cNvSpPr>
              <a:spLocks noChangeShapeType="1"/>
            </p:cNvSpPr>
            <p:nvPr/>
          </p:nvSpPr>
          <p:spPr bwMode="auto">
            <a:xfrm>
              <a:off x="7921272" y="3174531"/>
              <a:ext cx="1387476"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cxnSp>
          <p:nvCxnSpPr>
            <p:cNvPr id="6" name="Connecteur droit 5"/>
            <p:cNvCxnSpPr/>
            <p:nvPr/>
          </p:nvCxnSpPr>
          <p:spPr bwMode="auto">
            <a:xfrm>
              <a:off x="9182100" y="2916553"/>
              <a:ext cx="0" cy="257978"/>
            </a:xfrm>
            <a:prstGeom prst="line">
              <a:avLst/>
            </a:prstGeom>
            <a:solidFill>
              <a:schemeClr val="accent1"/>
            </a:solidFill>
            <a:ln w="12700" cap="flat" cmpd="sng" algn="ctr">
              <a:solidFill>
                <a:srgbClr val="0000FF"/>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Connecteur droit 85"/>
            <p:cNvCxnSpPr/>
            <p:nvPr/>
          </p:nvCxnSpPr>
          <p:spPr bwMode="auto">
            <a:xfrm>
              <a:off x="9186878" y="3168955"/>
              <a:ext cx="0" cy="257978"/>
            </a:xfrm>
            <a:prstGeom prst="line">
              <a:avLst/>
            </a:prstGeom>
            <a:solidFill>
              <a:schemeClr val="accent1"/>
            </a:solidFill>
            <a:ln w="12700" cap="flat" cmpd="sng" algn="ctr">
              <a:solidFill>
                <a:srgbClr val="0000FF"/>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ZoneTexte 7"/>
            <p:cNvSpPr txBox="1"/>
            <p:nvPr/>
          </p:nvSpPr>
          <p:spPr>
            <a:xfrm rot="16200000">
              <a:off x="8722228" y="2972087"/>
              <a:ext cx="657225" cy="400110"/>
            </a:xfrm>
            <a:prstGeom prst="rect">
              <a:avLst/>
            </a:prstGeom>
            <a:noFill/>
          </p:spPr>
          <p:txBody>
            <a:bodyPr wrap="square" rtlCol="0">
              <a:spAutoFit/>
            </a:bodyPr>
            <a:lstStyle/>
            <a:p>
              <a:pPr algn="ctr"/>
              <a:r>
                <a:rPr lang="fr-FR" sz="2000" b="1" dirty="0">
                  <a:solidFill>
                    <a:srgbClr val="0000FF"/>
                  </a:solidFill>
                  <a:effectLst>
                    <a:outerShdw blurRad="38100" dist="38100" dir="2700000" algn="tl">
                      <a:srgbClr val="000000">
                        <a:alpha val="43137"/>
                      </a:srgbClr>
                    </a:outerShdw>
                  </a:effectLst>
                </a:rPr>
                <a:t>-</a:t>
              </a:r>
              <a:r>
                <a:rPr lang="fr-FR" sz="2000" b="1" dirty="0" smtClean="0">
                  <a:solidFill>
                    <a:srgbClr val="0000FF"/>
                  </a:solidFill>
                  <a:effectLst>
                    <a:outerShdw blurRad="38100" dist="38100" dir="2700000" algn="tl">
                      <a:srgbClr val="000000">
                        <a:alpha val="43137"/>
                      </a:srgbClr>
                    </a:outerShdw>
                  </a:effectLst>
                </a:rPr>
                <a:t>   +</a:t>
              </a:r>
              <a:endParaRPr lang="fr-FR" sz="2000" b="1" dirty="0">
                <a:solidFill>
                  <a:srgbClr val="0000FF"/>
                </a:solidFill>
                <a:effectLst>
                  <a:outerShdw blurRad="38100" dist="38100" dir="2700000" algn="tl">
                    <a:srgbClr val="000000">
                      <a:alpha val="43137"/>
                    </a:srgbClr>
                  </a:outerShdw>
                </a:effectLst>
              </a:endParaRPr>
            </a:p>
          </p:txBody>
        </p:sp>
      </p:grpSp>
      <p:sp>
        <p:nvSpPr>
          <p:cNvPr id="9" name="ZoneTexte 8"/>
          <p:cNvSpPr txBox="1"/>
          <p:nvPr/>
        </p:nvSpPr>
        <p:spPr>
          <a:xfrm>
            <a:off x="1333516" y="1365250"/>
            <a:ext cx="8397224" cy="400110"/>
          </a:xfrm>
          <a:prstGeom prst="rect">
            <a:avLst/>
          </a:prstGeom>
          <a:noFill/>
        </p:spPr>
        <p:txBody>
          <a:bodyPr wrap="square" rtlCol="0">
            <a:spAutoFit/>
          </a:bodyPr>
          <a:lstStyle/>
          <a:p>
            <a:pPr algn="ctr"/>
            <a:r>
              <a:rPr lang="fr-FR" sz="2000" dirty="0" smtClean="0"/>
              <a:t>A partir de la modélisation, le solveur réalise le calcul.</a:t>
            </a:r>
            <a:endParaRPr lang="fr-FR" sz="2000" dirty="0"/>
          </a:p>
        </p:txBody>
      </p:sp>
      <p:sp>
        <p:nvSpPr>
          <p:cNvPr id="11" name="ZoneTexte 10"/>
          <p:cNvSpPr txBox="1"/>
          <p:nvPr/>
        </p:nvSpPr>
        <p:spPr>
          <a:xfrm>
            <a:off x="1501156" y="4655820"/>
            <a:ext cx="2656496" cy="400110"/>
          </a:xfrm>
          <a:prstGeom prst="rect">
            <a:avLst/>
          </a:prstGeom>
          <a:noFill/>
        </p:spPr>
        <p:txBody>
          <a:bodyPr wrap="none" rtlCol="0">
            <a:spAutoFit/>
          </a:bodyPr>
          <a:lstStyle/>
          <a:p>
            <a:r>
              <a:rPr lang="fr-FR" sz="2000" dirty="0" smtClean="0"/>
              <a:t>Pour obtenir le résultat :</a:t>
            </a:r>
            <a:endParaRPr lang="fr-FR" sz="2000" dirty="0"/>
          </a:p>
        </p:txBody>
      </p:sp>
      <p:sp>
        <p:nvSpPr>
          <p:cNvPr id="87" name="ZoneTexte 86"/>
          <p:cNvSpPr txBox="1"/>
          <p:nvPr/>
        </p:nvSpPr>
        <p:spPr>
          <a:xfrm>
            <a:off x="4295398" y="4564380"/>
            <a:ext cx="5092076" cy="1421992"/>
          </a:xfrm>
          <a:prstGeom prst="rect">
            <a:avLst/>
          </a:prstGeom>
          <a:noFill/>
        </p:spPr>
        <p:txBody>
          <a:bodyPr wrap="square" rtlCol="0">
            <a:spAutoFit/>
          </a:bodyPr>
          <a:lstStyle/>
          <a:p>
            <a:pPr>
              <a:lnSpc>
                <a:spcPct val="150000"/>
              </a:lnSpc>
            </a:pPr>
            <a:r>
              <a:rPr lang="fr-FR" sz="2000" dirty="0" smtClean="0"/>
              <a:t>1-	Construire le problème mathématique,</a:t>
            </a:r>
          </a:p>
          <a:p>
            <a:pPr>
              <a:lnSpc>
                <a:spcPct val="150000"/>
              </a:lnSpc>
            </a:pPr>
            <a:r>
              <a:rPr lang="fr-FR" sz="2000" dirty="0" smtClean="0"/>
              <a:t>2- 	Calculer la solution mathématique,</a:t>
            </a:r>
          </a:p>
          <a:p>
            <a:pPr>
              <a:lnSpc>
                <a:spcPct val="150000"/>
              </a:lnSpc>
            </a:pPr>
            <a:r>
              <a:rPr lang="fr-FR" sz="2000" dirty="0" smtClean="0"/>
              <a:t>3- 	Extraire et mettre en forme le résultat.</a:t>
            </a:r>
            <a:endParaRPr lang="fr-FR" sz="2000" dirty="0"/>
          </a:p>
        </p:txBody>
      </p:sp>
    </p:spTree>
    <p:extLst>
      <p:ext uri="{BB962C8B-B14F-4D97-AF65-F5344CB8AC3E}">
        <p14:creationId xmlns:p14="http://schemas.microsoft.com/office/powerpoint/2010/main" val="17492671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1496"/>
                                        </p:tgtEl>
                                        <p:attrNameLst>
                                          <p:attrName>style.visibility</p:attrName>
                                        </p:attrNameLst>
                                      </p:cBhvr>
                                      <p:to>
                                        <p:strVal val="visible"/>
                                      </p:to>
                                    </p:set>
                                    <p:animEffect transition="in" filter="wipe(left)">
                                      <p:cBhvr>
                                        <p:cTn id="13" dur="500"/>
                                        <p:tgtEl>
                                          <p:spTgt spid="191496"/>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p:cTn id="18" dur="1000" fill="hold"/>
                                        <p:tgtEl>
                                          <p:spTgt spid="30"/>
                                        </p:tgtEl>
                                        <p:attrNameLst>
                                          <p:attrName>ppt_w</p:attrName>
                                        </p:attrNameLst>
                                      </p:cBhvr>
                                      <p:tavLst>
                                        <p:tav tm="0">
                                          <p:val>
                                            <p:fltVal val="0"/>
                                          </p:val>
                                        </p:tav>
                                        <p:tav tm="100000">
                                          <p:val>
                                            <p:strVal val="#ppt_w"/>
                                          </p:val>
                                        </p:tav>
                                      </p:tavLst>
                                    </p:anim>
                                    <p:anim calcmode="lin" valueType="num">
                                      <p:cBhvr>
                                        <p:cTn id="19" dur="1000" fill="hold"/>
                                        <p:tgtEl>
                                          <p:spTgt spid="30"/>
                                        </p:tgtEl>
                                        <p:attrNameLst>
                                          <p:attrName>ppt_h</p:attrName>
                                        </p:attrNameLst>
                                      </p:cBhvr>
                                      <p:tavLst>
                                        <p:tav tm="0">
                                          <p:val>
                                            <p:fltVal val="0"/>
                                          </p:val>
                                        </p:tav>
                                        <p:tav tm="100000">
                                          <p:val>
                                            <p:strVal val="#ppt_h"/>
                                          </p:val>
                                        </p:tav>
                                      </p:tavLst>
                                    </p:anim>
                                    <p:anim calcmode="lin" valueType="num">
                                      <p:cBhvr>
                                        <p:cTn id="20" dur="1000" fill="hold"/>
                                        <p:tgtEl>
                                          <p:spTgt spid="30"/>
                                        </p:tgtEl>
                                        <p:attrNameLst>
                                          <p:attrName>style.rotation</p:attrName>
                                        </p:attrNameLst>
                                      </p:cBhvr>
                                      <p:tavLst>
                                        <p:tav tm="0">
                                          <p:val>
                                            <p:fltVal val="90"/>
                                          </p:val>
                                        </p:tav>
                                        <p:tav tm="100000">
                                          <p:val>
                                            <p:fltVal val="0"/>
                                          </p:val>
                                        </p:tav>
                                      </p:tavLst>
                                    </p:anim>
                                    <p:animEffect transition="in" filter="fade">
                                      <p:cBhvr>
                                        <p:cTn id="21" dur="1000"/>
                                        <p:tgtEl>
                                          <p:spTgt spid="30"/>
                                        </p:tgtEl>
                                      </p:cBhvr>
                                    </p:animEffect>
                                  </p:childTnLst>
                                </p:cTn>
                              </p:par>
                            </p:childTnLst>
                          </p:cTn>
                        </p:par>
                        <p:par>
                          <p:cTn id="22" fill="hold">
                            <p:stCondLst>
                              <p:cond delay="1000"/>
                            </p:stCondLst>
                            <p:childTnLst>
                              <p:par>
                                <p:cTn id="23" presetID="53" presetClass="entr" presetSubtype="16" fill="hold" nodeType="afterEffect">
                                  <p:stCondLst>
                                    <p:cond delay="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p:cTn id="31" dur="500" fill="hold"/>
                                        <p:tgtEl>
                                          <p:spTgt spid="50"/>
                                        </p:tgtEl>
                                        <p:attrNameLst>
                                          <p:attrName>ppt_w</p:attrName>
                                        </p:attrNameLst>
                                      </p:cBhvr>
                                      <p:tavLst>
                                        <p:tav tm="0">
                                          <p:val>
                                            <p:fltVal val="0"/>
                                          </p:val>
                                        </p:tav>
                                        <p:tav tm="100000">
                                          <p:val>
                                            <p:strVal val="#ppt_w"/>
                                          </p:val>
                                        </p:tav>
                                      </p:tavLst>
                                    </p:anim>
                                    <p:anim calcmode="lin" valueType="num">
                                      <p:cBhvr>
                                        <p:cTn id="32" dur="500" fill="hold"/>
                                        <p:tgtEl>
                                          <p:spTgt spid="50"/>
                                        </p:tgtEl>
                                        <p:attrNameLst>
                                          <p:attrName>ppt_h</p:attrName>
                                        </p:attrNameLst>
                                      </p:cBhvr>
                                      <p:tavLst>
                                        <p:tav tm="0">
                                          <p:val>
                                            <p:fltVal val="0"/>
                                          </p:val>
                                        </p:tav>
                                        <p:tav tm="100000">
                                          <p:val>
                                            <p:strVal val="#ppt_h"/>
                                          </p:val>
                                        </p:tav>
                                      </p:tavLst>
                                    </p:anim>
                                    <p:animEffect transition="in" filter="fade">
                                      <p:cBhvr>
                                        <p:cTn id="33" dur="500"/>
                                        <p:tgtEl>
                                          <p:spTgt spid="50"/>
                                        </p:tgtEl>
                                      </p:cBhvr>
                                    </p:animEffect>
                                  </p:childTnLst>
                                </p:cTn>
                              </p:par>
                            </p:childTnLst>
                          </p:cTn>
                        </p:par>
                        <p:par>
                          <p:cTn id="34" fill="hold">
                            <p:stCondLst>
                              <p:cond delay="2000"/>
                            </p:stCondLst>
                            <p:childTnLst>
                              <p:par>
                                <p:cTn id="35" presetID="53" presetClass="entr" presetSubtype="16" fill="hold" nodeType="afterEffect">
                                  <p:stCondLst>
                                    <p:cond delay="0"/>
                                  </p:stCondLst>
                                  <p:childTnLst>
                                    <p:set>
                                      <p:cBhvr>
                                        <p:cTn id="36" dur="1" fill="hold">
                                          <p:stCondLst>
                                            <p:cond delay="0"/>
                                          </p:stCondLst>
                                        </p:cTn>
                                        <p:tgtEl>
                                          <p:spTgt spid="72"/>
                                        </p:tgtEl>
                                        <p:attrNameLst>
                                          <p:attrName>style.visibility</p:attrName>
                                        </p:attrNameLst>
                                      </p:cBhvr>
                                      <p:to>
                                        <p:strVal val="visible"/>
                                      </p:to>
                                    </p:set>
                                    <p:anim calcmode="lin" valueType="num">
                                      <p:cBhvr>
                                        <p:cTn id="37" dur="500" fill="hold"/>
                                        <p:tgtEl>
                                          <p:spTgt spid="72"/>
                                        </p:tgtEl>
                                        <p:attrNameLst>
                                          <p:attrName>ppt_w</p:attrName>
                                        </p:attrNameLst>
                                      </p:cBhvr>
                                      <p:tavLst>
                                        <p:tav tm="0">
                                          <p:val>
                                            <p:fltVal val="0"/>
                                          </p:val>
                                        </p:tav>
                                        <p:tav tm="100000">
                                          <p:val>
                                            <p:strVal val="#ppt_w"/>
                                          </p:val>
                                        </p:tav>
                                      </p:tavLst>
                                    </p:anim>
                                    <p:anim calcmode="lin" valueType="num">
                                      <p:cBhvr>
                                        <p:cTn id="38" dur="500" fill="hold"/>
                                        <p:tgtEl>
                                          <p:spTgt spid="72"/>
                                        </p:tgtEl>
                                        <p:attrNameLst>
                                          <p:attrName>ppt_h</p:attrName>
                                        </p:attrNameLst>
                                      </p:cBhvr>
                                      <p:tavLst>
                                        <p:tav tm="0">
                                          <p:val>
                                            <p:fltVal val="0"/>
                                          </p:val>
                                        </p:tav>
                                        <p:tav tm="100000">
                                          <p:val>
                                            <p:strVal val="#ppt_h"/>
                                          </p:val>
                                        </p:tav>
                                      </p:tavLst>
                                    </p:anim>
                                    <p:animEffect transition="in" filter="fade">
                                      <p:cBhvr>
                                        <p:cTn id="39" dur="500"/>
                                        <p:tgtEl>
                                          <p:spTgt spid="72"/>
                                        </p:tgtEl>
                                      </p:cBhvr>
                                    </p:animEffect>
                                  </p:childTnLst>
                                </p:cTn>
                              </p:par>
                            </p:childTnLst>
                          </p:cTn>
                        </p:par>
                        <p:par>
                          <p:cTn id="40" fill="hold">
                            <p:stCondLst>
                              <p:cond delay="2500"/>
                            </p:stCondLst>
                            <p:childTnLst>
                              <p:par>
                                <p:cTn id="41" presetID="53" presetClass="entr" presetSubtype="16" fill="hold" nodeType="after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p:cTn id="43" dur="500" fill="hold"/>
                                        <p:tgtEl>
                                          <p:spTgt spid="59"/>
                                        </p:tgtEl>
                                        <p:attrNameLst>
                                          <p:attrName>ppt_w</p:attrName>
                                        </p:attrNameLst>
                                      </p:cBhvr>
                                      <p:tavLst>
                                        <p:tav tm="0">
                                          <p:val>
                                            <p:fltVal val="0"/>
                                          </p:val>
                                        </p:tav>
                                        <p:tav tm="100000">
                                          <p:val>
                                            <p:strVal val="#ppt_w"/>
                                          </p:val>
                                        </p:tav>
                                      </p:tavLst>
                                    </p:anim>
                                    <p:anim calcmode="lin" valueType="num">
                                      <p:cBhvr>
                                        <p:cTn id="44" dur="500" fill="hold"/>
                                        <p:tgtEl>
                                          <p:spTgt spid="59"/>
                                        </p:tgtEl>
                                        <p:attrNameLst>
                                          <p:attrName>ppt_h</p:attrName>
                                        </p:attrNameLst>
                                      </p:cBhvr>
                                      <p:tavLst>
                                        <p:tav tm="0">
                                          <p:val>
                                            <p:fltVal val="0"/>
                                          </p:val>
                                        </p:tav>
                                        <p:tav tm="100000">
                                          <p:val>
                                            <p:strVal val="#ppt_h"/>
                                          </p:val>
                                        </p:tav>
                                      </p:tavLst>
                                    </p:anim>
                                    <p:animEffect transition="in" filter="fade">
                                      <p:cBhvr>
                                        <p:cTn id="45" dur="500"/>
                                        <p:tgtEl>
                                          <p:spTgt spid="59"/>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82"/>
                                        </p:tgtEl>
                                        <p:attrNameLst>
                                          <p:attrName>style.visibility</p:attrName>
                                        </p:attrNameLst>
                                      </p:cBhvr>
                                      <p:to>
                                        <p:strVal val="visible"/>
                                      </p:to>
                                    </p:set>
                                    <p:animEffect transition="in" filter="wipe(left)">
                                      <p:cBhvr>
                                        <p:cTn id="58" dur="500"/>
                                        <p:tgtEl>
                                          <p:spTgt spid="82"/>
                                        </p:tgtEl>
                                      </p:cBhvr>
                                    </p:animEffect>
                                  </p:childTnLst>
                                </p:cTn>
                              </p:par>
                            </p:childTnLst>
                          </p:cTn>
                        </p:par>
                        <p:par>
                          <p:cTn id="59" fill="hold">
                            <p:stCondLst>
                              <p:cond delay="1000"/>
                            </p:stCondLst>
                            <p:childTnLst>
                              <p:par>
                                <p:cTn id="60" presetID="53" presetClass="entr" presetSubtype="16" fill="hold" nodeType="afterEffect">
                                  <p:stCondLst>
                                    <p:cond delay="0"/>
                                  </p:stCondLst>
                                  <p:childTnLst>
                                    <p:set>
                                      <p:cBhvr>
                                        <p:cTn id="61" dur="1" fill="hold">
                                          <p:stCondLst>
                                            <p:cond delay="0"/>
                                          </p:stCondLst>
                                        </p:cTn>
                                        <p:tgtEl>
                                          <p:spTgt spid="3"/>
                                        </p:tgtEl>
                                        <p:attrNameLst>
                                          <p:attrName>style.visibility</p:attrName>
                                        </p:attrNameLst>
                                      </p:cBhvr>
                                      <p:to>
                                        <p:strVal val="visible"/>
                                      </p:to>
                                    </p:set>
                                    <p:anim calcmode="lin" valueType="num">
                                      <p:cBhvr>
                                        <p:cTn id="62" dur="500" fill="hold"/>
                                        <p:tgtEl>
                                          <p:spTgt spid="3"/>
                                        </p:tgtEl>
                                        <p:attrNameLst>
                                          <p:attrName>ppt_w</p:attrName>
                                        </p:attrNameLst>
                                      </p:cBhvr>
                                      <p:tavLst>
                                        <p:tav tm="0">
                                          <p:val>
                                            <p:fltVal val="0"/>
                                          </p:val>
                                        </p:tav>
                                        <p:tav tm="100000">
                                          <p:val>
                                            <p:strVal val="#ppt_w"/>
                                          </p:val>
                                        </p:tav>
                                      </p:tavLst>
                                    </p:anim>
                                    <p:anim calcmode="lin" valueType="num">
                                      <p:cBhvr>
                                        <p:cTn id="63" dur="500" fill="hold"/>
                                        <p:tgtEl>
                                          <p:spTgt spid="3"/>
                                        </p:tgtEl>
                                        <p:attrNameLst>
                                          <p:attrName>ppt_h</p:attrName>
                                        </p:attrNameLst>
                                      </p:cBhvr>
                                      <p:tavLst>
                                        <p:tav tm="0">
                                          <p:val>
                                            <p:fltVal val="0"/>
                                          </p:val>
                                        </p:tav>
                                        <p:tav tm="100000">
                                          <p:val>
                                            <p:strVal val="#ppt_h"/>
                                          </p:val>
                                        </p:tav>
                                      </p:tavLst>
                                    </p:anim>
                                    <p:animEffect transition="in" filter="fade">
                                      <p:cBhvr>
                                        <p:cTn id="64" dur="500"/>
                                        <p:tgtEl>
                                          <p:spTgt spid="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wipe(left)">
                                      <p:cBhvr>
                                        <p:cTn id="69" dur="500"/>
                                        <p:tgtEl>
                                          <p:spTgt spid="11"/>
                                        </p:tgtEl>
                                      </p:cBhvr>
                                    </p:animEffect>
                                  </p:childTnLst>
                                </p:cTn>
                              </p:par>
                            </p:childTnLst>
                          </p:cTn>
                        </p:par>
                        <p:par>
                          <p:cTn id="70" fill="hold">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87">
                                            <p:txEl>
                                              <p:pRg st="0" end="0"/>
                                            </p:txEl>
                                          </p:spTgt>
                                        </p:tgtEl>
                                        <p:attrNameLst>
                                          <p:attrName>style.visibility</p:attrName>
                                        </p:attrNameLst>
                                      </p:cBhvr>
                                      <p:to>
                                        <p:strVal val="visible"/>
                                      </p:to>
                                    </p:set>
                                    <p:animEffect transition="in" filter="wipe(left)">
                                      <p:cBhvr>
                                        <p:cTn id="73" dur="500"/>
                                        <p:tgtEl>
                                          <p:spTgt spid="87">
                                            <p:txEl>
                                              <p:pRg st="0" end="0"/>
                                            </p:txEl>
                                          </p:spTgt>
                                        </p:tgtEl>
                                      </p:cBhvr>
                                    </p:animEffect>
                                  </p:childTnLst>
                                </p:cTn>
                              </p:par>
                            </p:childTnLst>
                          </p:cTn>
                        </p:par>
                        <p:par>
                          <p:cTn id="74" fill="hold">
                            <p:stCondLst>
                              <p:cond delay="1500"/>
                            </p:stCondLst>
                            <p:childTnLst>
                              <p:par>
                                <p:cTn id="75" presetID="22" presetClass="entr" presetSubtype="8" fill="hold" grpId="0" nodeType="afterEffect">
                                  <p:stCondLst>
                                    <p:cond delay="0"/>
                                  </p:stCondLst>
                                  <p:childTnLst>
                                    <p:set>
                                      <p:cBhvr>
                                        <p:cTn id="76" dur="1" fill="hold">
                                          <p:stCondLst>
                                            <p:cond delay="0"/>
                                          </p:stCondLst>
                                        </p:cTn>
                                        <p:tgtEl>
                                          <p:spTgt spid="87">
                                            <p:txEl>
                                              <p:pRg st="1" end="1"/>
                                            </p:txEl>
                                          </p:spTgt>
                                        </p:tgtEl>
                                        <p:attrNameLst>
                                          <p:attrName>style.visibility</p:attrName>
                                        </p:attrNameLst>
                                      </p:cBhvr>
                                      <p:to>
                                        <p:strVal val="visible"/>
                                      </p:to>
                                    </p:set>
                                    <p:animEffect transition="in" filter="wipe(left)">
                                      <p:cBhvr>
                                        <p:cTn id="77" dur="500"/>
                                        <p:tgtEl>
                                          <p:spTgt spid="87">
                                            <p:txEl>
                                              <p:pRg st="1" end="1"/>
                                            </p:txEl>
                                          </p:spTgt>
                                        </p:tgtEl>
                                      </p:cBhvr>
                                    </p:animEffect>
                                  </p:childTnLst>
                                </p:cTn>
                              </p:par>
                            </p:childTnLst>
                          </p:cTn>
                        </p:par>
                        <p:par>
                          <p:cTn id="78" fill="hold">
                            <p:stCondLst>
                              <p:cond delay="2000"/>
                            </p:stCondLst>
                            <p:childTnLst>
                              <p:par>
                                <p:cTn id="79" presetID="22" presetClass="entr" presetSubtype="8" fill="hold" grpId="0" nodeType="afterEffect">
                                  <p:stCondLst>
                                    <p:cond delay="0"/>
                                  </p:stCondLst>
                                  <p:childTnLst>
                                    <p:set>
                                      <p:cBhvr>
                                        <p:cTn id="80" dur="1" fill="hold">
                                          <p:stCondLst>
                                            <p:cond delay="0"/>
                                          </p:stCondLst>
                                        </p:cTn>
                                        <p:tgtEl>
                                          <p:spTgt spid="87">
                                            <p:txEl>
                                              <p:pRg st="2" end="2"/>
                                            </p:txEl>
                                          </p:spTgt>
                                        </p:tgtEl>
                                        <p:attrNameLst>
                                          <p:attrName>style.visibility</p:attrName>
                                        </p:attrNameLst>
                                      </p:cBhvr>
                                      <p:to>
                                        <p:strVal val="visible"/>
                                      </p:to>
                                    </p:set>
                                    <p:animEffect transition="in" filter="wipe(left)">
                                      <p:cBhvr>
                                        <p:cTn id="81" dur="500"/>
                                        <p:tgtEl>
                                          <p:spTgt spid="87">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wipe(left)">
                                      <p:cBhvr>
                                        <p:cTn id="86" dur="500"/>
                                        <p:tgtEl>
                                          <p:spTgt spid="48"/>
                                        </p:tgtEl>
                                      </p:cBhvr>
                                    </p:animEffect>
                                  </p:childTnLst>
                                </p:cTn>
                              </p:par>
                            </p:childTnLst>
                          </p:cTn>
                        </p:par>
                        <p:par>
                          <p:cTn id="87" fill="hold">
                            <p:stCondLst>
                              <p:cond delay="500"/>
                            </p:stCondLst>
                            <p:childTnLst>
                              <p:par>
                                <p:cTn id="88" presetID="53" presetClass="entr" presetSubtype="16" fill="hold" nodeType="afterEffect">
                                  <p:stCondLst>
                                    <p:cond delay="0"/>
                                  </p:stCondLst>
                                  <p:childTnLst>
                                    <p:set>
                                      <p:cBhvr>
                                        <p:cTn id="89" dur="1" fill="hold">
                                          <p:stCondLst>
                                            <p:cond delay="0"/>
                                          </p:stCondLst>
                                        </p:cTn>
                                        <p:tgtEl>
                                          <p:spTgt spid="42"/>
                                        </p:tgtEl>
                                        <p:attrNameLst>
                                          <p:attrName>style.visibility</p:attrName>
                                        </p:attrNameLst>
                                      </p:cBhvr>
                                      <p:to>
                                        <p:strVal val="visible"/>
                                      </p:to>
                                    </p:set>
                                    <p:anim calcmode="lin" valueType="num">
                                      <p:cBhvr>
                                        <p:cTn id="90" dur="500" fill="hold"/>
                                        <p:tgtEl>
                                          <p:spTgt spid="42"/>
                                        </p:tgtEl>
                                        <p:attrNameLst>
                                          <p:attrName>ppt_w</p:attrName>
                                        </p:attrNameLst>
                                      </p:cBhvr>
                                      <p:tavLst>
                                        <p:tav tm="0">
                                          <p:val>
                                            <p:fltVal val="0"/>
                                          </p:val>
                                        </p:tav>
                                        <p:tav tm="100000">
                                          <p:val>
                                            <p:strVal val="#ppt_w"/>
                                          </p:val>
                                        </p:tav>
                                      </p:tavLst>
                                    </p:anim>
                                    <p:anim calcmode="lin" valueType="num">
                                      <p:cBhvr>
                                        <p:cTn id="91" dur="500" fill="hold"/>
                                        <p:tgtEl>
                                          <p:spTgt spid="42"/>
                                        </p:tgtEl>
                                        <p:attrNameLst>
                                          <p:attrName>ppt_h</p:attrName>
                                        </p:attrNameLst>
                                      </p:cBhvr>
                                      <p:tavLst>
                                        <p:tav tm="0">
                                          <p:val>
                                            <p:fltVal val="0"/>
                                          </p:val>
                                        </p:tav>
                                        <p:tav tm="100000">
                                          <p:val>
                                            <p:strVal val="#ppt_h"/>
                                          </p:val>
                                        </p:tav>
                                      </p:tavLst>
                                    </p:anim>
                                    <p:animEffect transition="in" filter="fade">
                                      <p:cBhvr>
                                        <p:cTn id="92" dur="500"/>
                                        <p:tgtEl>
                                          <p:spTgt spid="42"/>
                                        </p:tgtEl>
                                      </p:cBhvr>
                                    </p:animEffect>
                                  </p:childTnLst>
                                </p:cTn>
                              </p:par>
                            </p:childTnLst>
                          </p:cTn>
                        </p:par>
                        <p:par>
                          <p:cTn id="93" fill="hold">
                            <p:stCondLst>
                              <p:cond delay="1000"/>
                            </p:stCondLst>
                            <p:childTnLst>
                              <p:par>
                                <p:cTn id="94" presetID="22" presetClass="entr" presetSubtype="1" fill="hold" grpId="0" nodeType="afterEffect">
                                  <p:stCondLst>
                                    <p:cond delay="0"/>
                                  </p:stCondLst>
                                  <p:childTnLst>
                                    <p:set>
                                      <p:cBhvr>
                                        <p:cTn id="95" dur="1" fill="hold">
                                          <p:stCondLst>
                                            <p:cond delay="0"/>
                                          </p:stCondLst>
                                        </p:cTn>
                                        <p:tgtEl>
                                          <p:spTgt spid="81"/>
                                        </p:tgtEl>
                                        <p:attrNameLst>
                                          <p:attrName>style.visibility</p:attrName>
                                        </p:attrNameLst>
                                      </p:cBhvr>
                                      <p:to>
                                        <p:strVal val="visible"/>
                                      </p:to>
                                    </p:set>
                                    <p:animEffect transition="in" filter="wipe(up)">
                                      <p:cBhvr>
                                        <p:cTn id="96" dur="500"/>
                                        <p:tgtEl>
                                          <p:spTgt spid="81"/>
                                        </p:tgtEl>
                                      </p:cBhvr>
                                    </p:animEffect>
                                  </p:childTnLst>
                                </p:cTn>
                              </p:par>
                            </p:childTnLst>
                          </p:cTn>
                        </p:par>
                        <p:par>
                          <p:cTn id="97" fill="hold">
                            <p:stCondLst>
                              <p:cond delay="1500"/>
                            </p:stCondLst>
                            <p:childTnLst>
                              <p:par>
                                <p:cTn id="98" presetID="31" presetClass="entr" presetSubtype="0" fill="hold" nodeType="afterEffect">
                                  <p:stCondLst>
                                    <p:cond delay="0"/>
                                  </p:stCondLst>
                                  <p:childTnLst>
                                    <p:set>
                                      <p:cBhvr>
                                        <p:cTn id="99" dur="1" fill="hold">
                                          <p:stCondLst>
                                            <p:cond delay="0"/>
                                          </p:stCondLst>
                                        </p:cTn>
                                        <p:tgtEl>
                                          <p:spTgt spid="83"/>
                                        </p:tgtEl>
                                        <p:attrNameLst>
                                          <p:attrName>style.visibility</p:attrName>
                                        </p:attrNameLst>
                                      </p:cBhvr>
                                      <p:to>
                                        <p:strVal val="visible"/>
                                      </p:to>
                                    </p:set>
                                    <p:anim calcmode="lin" valueType="num">
                                      <p:cBhvr>
                                        <p:cTn id="100" dur="1000" fill="hold"/>
                                        <p:tgtEl>
                                          <p:spTgt spid="83"/>
                                        </p:tgtEl>
                                        <p:attrNameLst>
                                          <p:attrName>ppt_w</p:attrName>
                                        </p:attrNameLst>
                                      </p:cBhvr>
                                      <p:tavLst>
                                        <p:tav tm="0">
                                          <p:val>
                                            <p:fltVal val="0"/>
                                          </p:val>
                                        </p:tav>
                                        <p:tav tm="100000">
                                          <p:val>
                                            <p:strVal val="#ppt_w"/>
                                          </p:val>
                                        </p:tav>
                                      </p:tavLst>
                                    </p:anim>
                                    <p:anim calcmode="lin" valueType="num">
                                      <p:cBhvr>
                                        <p:cTn id="101" dur="1000" fill="hold"/>
                                        <p:tgtEl>
                                          <p:spTgt spid="83"/>
                                        </p:tgtEl>
                                        <p:attrNameLst>
                                          <p:attrName>ppt_h</p:attrName>
                                        </p:attrNameLst>
                                      </p:cBhvr>
                                      <p:tavLst>
                                        <p:tav tm="0">
                                          <p:val>
                                            <p:fltVal val="0"/>
                                          </p:val>
                                        </p:tav>
                                        <p:tav tm="100000">
                                          <p:val>
                                            <p:strVal val="#ppt_h"/>
                                          </p:val>
                                        </p:tav>
                                      </p:tavLst>
                                    </p:anim>
                                    <p:anim calcmode="lin" valueType="num">
                                      <p:cBhvr>
                                        <p:cTn id="102" dur="1000" fill="hold"/>
                                        <p:tgtEl>
                                          <p:spTgt spid="83"/>
                                        </p:tgtEl>
                                        <p:attrNameLst>
                                          <p:attrName>style.rotation</p:attrName>
                                        </p:attrNameLst>
                                      </p:cBhvr>
                                      <p:tavLst>
                                        <p:tav tm="0">
                                          <p:val>
                                            <p:fltVal val="90"/>
                                          </p:val>
                                        </p:tav>
                                        <p:tav tm="100000">
                                          <p:val>
                                            <p:fltVal val="0"/>
                                          </p:val>
                                        </p:tav>
                                      </p:tavLst>
                                    </p:anim>
                                    <p:animEffect transition="in" filter="fade">
                                      <p:cBhvr>
                                        <p:cTn id="103" dur="1000"/>
                                        <p:tgtEl>
                                          <p:spTgt spid="83"/>
                                        </p:tgtEl>
                                      </p:cBhvr>
                                    </p:animEffect>
                                  </p:childTnLst>
                                </p:cTn>
                              </p:par>
                            </p:childTnLst>
                          </p:cTn>
                        </p:par>
                        <p:par>
                          <p:cTn id="104" fill="hold">
                            <p:stCondLst>
                              <p:cond delay="2500"/>
                            </p:stCondLst>
                            <p:childTnLst>
                              <p:par>
                                <p:cTn id="105" presetID="22" presetClass="entr" presetSubtype="8" fill="hold"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left)">
                                      <p:cBhvr>
                                        <p:cTn id="107" dur="500"/>
                                        <p:tgtEl>
                                          <p:spTgt spid="12"/>
                                        </p:tgtEl>
                                      </p:cBhvr>
                                    </p:animEffect>
                                  </p:childTnLst>
                                </p:cTn>
                              </p:par>
                            </p:childTnLst>
                          </p:cTn>
                        </p:par>
                        <p:par>
                          <p:cTn id="108" fill="hold">
                            <p:stCondLst>
                              <p:cond delay="3000"/>
                            </p:stCondLst>
                            <p:childTnLst>
                              <p:par>
                                <p:cTn id="109" presetID="47" presetClass="entr" presetSubtype="0" fill="hold" nodeType="afterEffect">
                                  <p:stCondLst>
                                    <p:cond delay="0"/>
                                  </p:stCondLst>
                                  <p:childTnLst>
                                    <p:set>
                                      <p:cBhvr>
                                        <p:cTn id="110" dur="1" fill="hold">
                                          <p:stCondLst>
                                            <p:cond delay="0"/>
                                          </p:stCondLst>
                                        </p:cTn>
                                        <p:tgtEl>
                                          <p:spTgt spid="88"/>
                                        </p:tgtEl>
                                        <p:attrNameLst>
                                          <p:attrName>style.visibility</p:attrName>
                                        </p:attrNameLst>
                                      </p:cBhvr>
                                      <p:to>
                                        <p:strVal val="visible"/>
                                      </p:to>
                                    </p:set>
                                    <p:animEffect transition="in" filter="fade">
                                      <p:cBhvr>
                                        <p:cTn id="111" dur="1000"/>
                                        <p:tgtEl>
                                          <p:spTgt spid="88"/>
                                        </p:tgtEl>
                                      </p:cBhvr>
                                    </p:animEffect>
                                    <p:anim calcmode="lin" valueType="num">
                                      <p:cBhvr>
                                        <p:cTn id="112" dur="1000" fill="hold"/>
                                        <p:tgtEl>
                                          <p:spTgt spid="88"/>
                                        </p:tgtEl>
                                        <p:attrNameLst>
                                          <p:attrName>ppt_x</p:attrName>
                                        </p:attrNameLst>
                                      </p:cBhvr>
                                      <p:tavLst>
                                        <p:tav tm="0">
                                          <p:val>
                                            <p:strVal val="#ppt_x"/>
                                          </p:val>
                                        </p:tav>
                                        <p:tav tm="100000">
                                          <p:val>
                                            <p:strVal val="#ppt_x"/>
                                          </p:val>
                                        </p:tav>
                                      </p:tavLst>
                                    </p:anim>
                                    <p:anim calcmode="lin" valueType="num">
                                      <p:cBhvr>
                                        <p:cTn id="113" dur="1000" fill="hold"/>
                                        <p:tgtEl>
                                          <p:spTgt spid="88"/>
                                        </p:tgtEl>
                                        <p:attrNameLst>
                                          <p:attrName>ppt_y</p:attrName>
                                        </p:attrNameLst>
                                      </p:cBhvr>
                                      <p:tavLst>
                                        <p:tav tm="0">
                                          <p:val>
                                            <p:strVal val="#ppt_y-.1"/>
                                          </p:val>
                                        </p:tav>
                                        <p:tav tm="100000">
                                          <p:val>
                                            <p:strVal val="#ppt_y"/>
                                          </p:val>
                                        </p:tav>
                                      </p:tavLst>
                                    </p:anim>
                                  </p:childTnLst>
                                </p:cTn>
                              </p:par>
                            </p:childTnLst>
                          </p:cTn>
                        </p:par>
                        <p:par>
                          <p:cTn id="114" fill="hold">
                            <p:stCondLst>
                              <p:cond delay="4000"/>
                            </p:stCondLst>
                            <p:childTnLst>
                              <p:par>
                                <p:cTn id="115" presetID="22" presetClass="entr" presetSubtype="8" fill="hold" grpId="0" nodeType="afterEffect">
                                  <p:stCondLst>
                                    <p:cond delay="0"/>
                                  </p:stCondLst>
                                  <p:childTnLst>
                                    <p:set>
                                      <p:cBhvr>
                                        <p:cTn id="116" dur="1" fill="hold">
                                          <p:stCondLst>
                                            <p:cond delay="0"/>
                                          </p:stCondLst>
                                        </p:cTn>
                                        <p:tgtEl>
                                          <p:spTgt spid="10"/>
                                        </p:tgtEl>
                                        <p:attrNameLst>
                                          <p:attrName>style.visibility</p:attrName>
                                        </p:attrNameLst>
                                      </p:cBhvr>
                                      <p:to>
                                        <p:strVal val="visible"/>
                                      </p:to>
                                    </p:set>
                                    <p:animEffect transition="in" filter="wipe(left)">
                                      <p:cBhvr>
                                        <p:cTn id="1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191496" grpId="0" autoUpdateAnimBg="0"/>
      <p:bldP spid="10" grpId="0" animBg="1" autoUpdateAnimBg="0"/>
      <p:bldP spid="48" grpId="0" animBg="1"/>
      <p:bldP spid="81" grpId="0"/>
      <p:bldP spid="82" grpId="0" animBg="1"/>
      <p:bldP spid="9" grpId="0"/>
      <p:bldP spid="11" grpId="0"/>
      <p:bldP spid="8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6245" y="6161358"/>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dirty="0" smtClean="0">
                <a:solidFill>
                  <a:srgbClr val="FF6600"/>
                </a:solidFill>
                <a:latin typeface="Arial" charset="0"/>
                <a:cs typeface="Arial" charset="0"/>
              </a:rPr>
              <a:t>Exemple de simulation</a:t>
            </a:r>
            <a:endParaRPr lang="fr-FR" sz="1100" b="1" dirty="0">
              <a:solidFill>
                <a:srgbClr val="FF6600"/>
              </a:solidFill>
              <a:latin typeface="Arial" charset="0"/>
              <a:cs typeface="Arial" charset="0"/>
            </a:endParaRPr>
          </a:p>
        </p:txBody>
      </p:sp>
      <p:grpSp>
        <p:nvGrpSpPr>
          <p:cNvPr id="52" name="Group 3"/>
          <p:cNvGrpSpPr>
            <a:grpSpLocks/>
          </p:cNvGrpSpPr>
          <p:nvPr/>
        </p:nvGrpSpPr>
        <p:grpSpPr bwMode="auto">
          <a:xfrm>
            <a:off x="1285432" y="1084831"/>
            <a:ext cx="8535271" cy="5530990"/>
            <a:chOff x="893" y="1989"/>
            <a:chExt cx="4361" cy="2473"/>
          </a:xfrm>
        </p:grpSpPr>
        <p:sp>
          <p:nvSpPr>
            <p:cNvPr id="53" name="Oval 5"/>
            <p:cNvSpPr>
              <a:spLocks noChangeArrowheads="1"/>
            </p:cNvSpPr>
            <p:nvPr/>
          </p:nvSpPr>
          <p:spPr bwMode="auto">
            <a:xfrm>
              <a:off x="893" y="1989"/>
              <a:ext cx="4361" cy="2473"/>
            </a:xfrm>
            <a:prstGeom prst="ellipse">
              <a:avLst/>
            </a:prstGeom>
            <a:solidFill>
              <a:srgbClr val="FFCC00"/>
            </a:solidFill>
            <a:ln w="12700">
              <a:solidFill>
                <a:schemeClr val="tx1"/>
              </a:solidFill>
              <a:round/>
              <a:headEnd/>
              <a:tailEnd/>
            </a:ln>
          </p:spPr>
          <p:txBody>
            <a:bodyPr wrap="none" anchor="ctr"/>
            <a:lstStyle/>
            <a:p>
              <a:endParaRPr lang="fr-FR"/>
            </a:p>
          </p:txBody>
        </p:sp>
        <p:sp>
          <p:nvSpPr>
            <p:cNvPr id="54" name="Text Box 26"/>
            <p:cNvSpPr txBox="1">
              <a:spLocks noChangeArrowheads="1"/>
            </p:cNvSpPr>
            <p:nvPr/>
          </p:nvSpPr>
          <p:spPr bwMode="auto">
            <a:xfrm>
              <a:off x="2167" y="2088"/>
              <a:ext cx="181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a:latin typeface="Arial" charset="0"/>
                  <a:cs typeface="Arial" charset="0"/>
                </a:rPr>
                <a:t>Domaine de la simulation</a:t>
              </a:r>
            </a:p>
          </p:txBody>
        </p:sp>
      </p:grpSp>
      <p:grpSp>
        <p:nvGrpSpPr>
          <p:cNvPr id="57" name="Groupe 67"/>
          <p:cNvGrpSpPr>
            <a:grpSpLocks/>
          </p:cNvGrpSpPr>
          <p:nvPr/>
        </p:nvGrpSpPr>
        <p:grpSpPr bwMode="auto">
          <a:xfrm>
            <a:off x="2224203" y="2158692"/>
            <a:ext cx="6660507" cy="3393951"/>
            <a:chOff x="2433396" y="3961542"/>
            <a:chExt cx="7888785" cy="2405272"/>
          </a:xfrm>
        </p:grpSpPr>
        <p:sp>
          <p:nvSpPr>
            <p:cNvPr id="58" name="Rectangle 160" descr="Sphères"/>
            <p:cNvSpPr>
              <a:spLocks noChangeArrowheads="1"/>
            </p:cNvSpPr>
            <p:nvPr/>
          </p:nvSpPr>
          <p:spPr bwMode="auto">
            <a:xfrm>
              <a:off x="2433396" y="3961542"/>
              <a:ext cx="7888785" cy="2395643"/>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a:p>
          </p:txBody>
        </p:sp>
        <p:sp>
          <p:nvSpPr>
            <p:cNvPr id="59" name="Text Box 161"/>
            <p:cNvSpPr txBox="1">
              <a:spLocks noChangeArrowheads="1"/>
            </p:cNvSpPr>
            <p:nvPr/>
          </p:nvSpPr>
          <p:spPr bwMode="auto">
            <a:xfrm>
              <a:off x="8270599" y="6172022"/>
              <a:ext cx="2051582" cy="19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r" eaLnBrk="1" hangingPunct="1">
                <a:spcBef>
                  <a:spcPct val="50000"/>
                </a:spcBef>
              </a:pPr>
              <a:r>
                <a:rPr lang="fr-FR" sz="1200" b="1" dirty="0">
                  <a:latin typeface="Calibri" pitchFamily="34" charset="0"/>
                  <a:cs typeface="Times New Roman" pitchFamily="18" charset="0"/>
                </a:rPr>
                <a:t>Domaine de validité</a:t>
              </a:r>
            </a:p>
          </p:txBody>
        </p:sp>
      </p:grpSp>
      <p:grpSp>
        <p:nvGrpSpPr>
          <p:cNvPr id="60" name="Groupe 59"/>
          <p:cNvGrpSpPr/>
          <p:nvPr/>
        </p:nvGrpSpPr>
        <p:grpSpPr>
          <a:xfrm>
            <a:off x="5532564" y="2211425"/>
            <a:ext cx="1021639" cy="2954837"/>
            <a:chOff x="6773671" y="2852702"/>
            <a:chExt cx="1021639" cy="2954837"/>
          </a:xfrm>
        </p:grpSpPr>
        <p:grpSp>
          <p:nvGrpSpPr>
            <p:cNvPr id="61" name="Group 14"/>
            <p:cNvGrpSpPr>
              <a:grpSpLocks/>
            </p:cNvGrpSpPr>
            <p:nvPr/>
          </p:nvGrpSpPr>
          <p:grpSpPr bwMode="auto">
            <a:xfrm>
              <a:off x="6779390" y="2852702"/>
              <a:ext cx="1015920" cy="2954837"/>
              <a:chOff x="3724" y="2514"/>
              <a:chExt cx="338" cy="1013"/>
            </a:xfrm>
          </p:grpSpPr>
          <p:sp>
            <p:nvSpPr>
              <p:cNvPr id="73" name="Rectangle 168"/>
              <p:cNvSpPr>
                <a:spLocks noChangeArrowheads="1"/>
              </p:cNvSpPr>
              <p:nvPr/>
            </p:nvSpPr>
            <p:spPr bwMode="auto">
              <a:xfrm>
                <a:off x="3724" y="2514"/>
                <a:ext cx="338" cy="1013"/>
              </a:xfrm>
              <a:prstGeom prst="rect">
                <a:avLst/>
              </a:prstGeom>
              <a:solidFill>
                <a:srgbClr val="FF8FBC"/>
              </a:solidFill>
              <a:ln w="12700">
                <a:solidFill>
                  <a:schemeClr val="tx1"/>
                </a:solidFill>
                <a:miter lim="800000"/>
                <a:headEnd/>
                <a:tailEnd/>
              </a:ln>
            </p:spPr>
            <p:txBody>
              <a:bodyPr wrap="none" anchor="ctr"/>
              <a:lstStyle/>
              <a:p>
                <a:endParaRPr lang="fr-FR"/>
              </a:p>
            </p:txBody>
          </p:sp>
          <p:sp>
            <p:nvSpPr>
              <p:cNvPr id="82" name="Text Box 169"/>
              <p:cNvSpPr txBox="1">
                <a:spLocks noChangeArrowheads="1"/>
              </p:cNvSpPr>
              <p:nvPr/>
            </p:nvSpPr>
            <p:spPr bwMode="auto">
              <a:xfrm>
                <a:off x="3730" y="2529"/>
                <a:ext cx="31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a:effectLst>
                      <a:outerShdw blurRad="38100" dist="38100" dir="2700000" algn="tl">
                        <a:srgbClr val="000000">
                          <a:alpha val="43137"/>
                        </a:srgbClr>
                      </a:outerShdw>
                    </a:effectLst>
                    <a:latin typeface="Arial" charset="0"/>
                    <a:cs typeface="Arial" charset="0"/>
                  </a:rPr>
                  <a:t>Solveur</a:t>
                </a:r>
              </a:p>
            </p:txBody>
          </p:sp>
        </p:grpSp>
        <p:sp>
          <p:nvSpPr>
            <p:cNvPr id="62" name="ZoneTexte 61"/>
            <p:cNvSpPr txBox="1"/>
            <p:nvPr/>
          </p:nvSpPr>
          <p:spPr>
            <a:xfrm>
              <a:off x="6773671" y="3568075"/>
              <a:ext cx="980379" cy="1569660"/>
            </a:xfrm>
            <a:prstGeom prst="rect">
              <a:avLst/>
            </a:prstGeom>
            <a:noFill/>
          </p:spPr>
          <p:txBody>
            <a:bodyPr wrap="square" rtlCol="0">
              <a:spAutoFit/>
            </a:bodyPr>
            <a:lstStyle/>
            <a:p>
              <a:pPr algn="ctr"/>
              <a:r>
                <a:rPr lang="fr-FR" sz="1200" dirty="0" smtClean="0"/>
                <a:t>Calcul à la main</a:t>
              </a:r>
            </a:p>
            <a:p>
              <a:pPr algn="ctr"/>
              <a:r>
                <a:rPr lang="fr-FR" sz="1200" dirty="0" smtClean="0"/>
                <a:t>dans le domaine symbolique par transformée de Laplace</a:t>
              </a:r>
              <a:endParaRPr lang="fr-FR" sz="1200" dirty="0"/>
            </a:p>
          </p:txBody>
        </p:sp>
      </p:grpSp>
      <p:grpSp>
        <p:nvGrpSpPr>
          <p:cNvPr id="83" name="Group 23"/>
          <p:cNvGrpSpPr>
            <a:grpSpLocks/>
          </p:cNvGrpSpPr>
          <p:nvPr/>
        </p:nvGrpSpPr>
        <p:grpSpPr bwMode="auto">
          <a:xfrm>
            <a:off x="2280139" y="2158692"/>
            <a:ext cx="3139408" cy="3334582"/>
            <a:chOff x="1853" y="1874"/>
            <a:chExt cx="1608" cy="1075"/>
          </a:xfrm>
        </p:grpSpPr>
        <p:sp>
          <p:nvSpPr>
            <p:cNvPr id="84" name="Rectangle 242"/>
            <p:cNvSpPr>
              <a:spLocks noChangeArrowheads="1"/>
            </p:cNvSpPr>
            <p:nvPr/>
          </p:nvSpPr>
          <p:spPr bwMode="auto">
            <a:xfrm>
              <a:off x="1853" y="1891"/>
              <a:ext cx="1608" cy="1058"/>
            </a:xfrm>
            <a:prstGeom prst="rect">
              <a:avLst/>
            </a:prstGeom>
            <a:solidFill>
              <a:srgbClr val="A9FFA9"/>
            </a:solidFill>
            <a:ln w="12700">
              <a:solidFill>
                <a:schemeClr val="tx1"/>
              </a:solidFill>
              <a:miter lim="800000"/>
              <a:headEnd/>
              <a:tailEnd/>
            </a:ln>
          </p:spPr>
          <p:txBody>
            <a:bodyPr wrap="none" anchor="ctr"/>
            <a:lstStyle/>
            <a:p>
              <a:endParaRPr lang="fr-FR"/>
            </a:p>
          </p:txBody>
        </p:sp>
        <p:sp>
          <p:nvSpPr>
            <p:cNvPr id="85" name="Text Box 243"/>
            <p:cNvSpPr txBox="1">
              <a:spLocks noChangeArrowheads="1"/>
            </p:cNvSpPr>
            <p:nvPr/>
          </p:nvSpPr>
          <p:spPr bwMode="auto">
            <a:xfrm>
              <a:off x="1853" y="1874"/>
              <a:ext cx="160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800" b="1" dirty="0">
                  <a:effectLst>
                    <a:outerShdw blurRad="38100" dist="38100" dir="2700000" algn="tl">
                      <a:srgbClr val="000000">
                        <a:alpha val="43137"/>
                      </a:srgbClr>
                    </a:outerShdw>
                  </a:effectLst>
                  <a:latin typeface="Arial" charset="0"/>
                </a:rPr>
                <a:t>Modèle de l’environnement</a:t>
              </a:r>
            </a:p>
          </p:txBody>
        </p:sp>
      </p:grpSp>
      <p:grpSp>
        <p:nvGrpSpPr>
          <p:cNvPr id="86" name="Group 73"/>
          <p:cNvGrpSpPr>
            <a:grpSpLocks/>
          </p:cNvGrpSpPr>
          <p:nvPr/>
        </p:nvGrpSpPr>
        <p:grpSpPr bwMode="auto">
          <a:xfrm>
            <a:off x="2343151" y="2962007"/>
            <a:ext cx="3016250" cy="2489194"/>
            <a:chOff x="1562" y="1818"/>
            <a:chExt cx="1900" cy="1568"/>
          </a:xfrm>
        </p:grpSpPr>
        <p:sp>
          <p:nvSpPr>
            <p:cNvPr id="87" name="Rectangle 245"/>
            <p:cNvSpPr>
              <a:spLocks noChangeArrowheads="1"/>
            </p:cNvSpPr>
            <p:nvPr/>
          </p:nvSpPr>
          <p:spPr bwMode="auto">
            <a:xfrm>
              <a:off x="1562" y="1836"/>
              <a:ext cx="1900" cy="1550"/>
            </a:xfrm>
            <a:prstGeom prst="rect">
              <a:avLst/>
            </a:prstGeom>
            <a:solidFill>
              <a:srgbClr val="FF0000"/>
            </a:solidFill>
            <a:ln w="12700">
              <a:solidFill>
                <a:schemeClr val="tx1"/>
              </a:solidFill>
              <a:miter lim="800000"/>
              <a:headEnd/>
              <a:tailEnd/>
            </a:ln>
          </p:spPr>
          <p:txBody>
            <a:bodyPr wrap="none" anchor="ctr"/>
            <a:lstStyle/>
            <a:p>
              <a:endParaRPr lang="fr-FR" dirty="0"/>
            </a:p>
          </p:txBody>
        </p:sp>
        <p:sp>
          <p:nvSpPr>
            <p:cNvPr id="88" name="Text Box 246"/>
            <p:cNvSpPr txBox="1">
              <a:spLocks noChangeArrowheads="1"/>
            </p:cNvSpPr>
            <p:nvPr/>
          </p:nvSpPr>
          <p:spPr bwMode="auto">
            <a:xfrm>
              <a:off x="1562" y="1818"/>
              <a:ext cx="1900" cy="25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2000" b="1" dirty="0">
                  <a:solidFill>
                    <a:schemeClr val="bg1"/>
                  </a:solidFill>
                  <a:effectLst>
                    <a:outerShdw blurRad="38100" dist="38100" dir="2700000" algn="tl">
                      <a:srgbClr val="000000">
                        <a:alpha val="43137"/>
                      </a:srgbClr>
                    </a:outerShdw>
                  </a:effectLst>
                  <a:latin typeface="Arial" charset="0"/>
                </a:rPr>
                <a:t>Modèle du</a:t>
              </a:r>
              <a:r>
                <a:rPr lang="fr-FR" sz="1400" b="1" dirty="0">
                  <a:solidFill>
                    <a:schemeClr val="bg1"/>
                  </a:solidFill>
                  <a:effectLst>
                    <a:outerShdw blurRad="38100" dist="38100" dir="2700000" algn="tl">
                      <a:srgbClr val="000000">
                        <a:alpha val="43137"/>
                      </a:srgbClr>
                    </a:outerShdw>
                  </a:effectLst>
                  <a:latin typeface="Arial" charset="0"/>
                </a:rPr>
                <a:t> </a:t>
              </a:r>
              <a:r>
                <a:rPr lang="fr-FR" sz="2000" b="1" dirty="0">
                  <a:solidFill>
                    <a:schemeClr val="bg1"/>
                  </a:solidFill>
                  <a:effectLst>
                    <a:outerShdw blurRad="38100" dist="38100" dir="2700000" algn="tl">
                      <a:srgbClr val="000000">
                        <a:alpha val="43137"/>
                      </a:srgbClr>
                    </a:outerShdw>
                  </a:effectLst>
                  <a:latin typeface="Arial" charset="0"/>
                </a:rPr>
                <a:t>Produit</a:t>
              </a:r>
            </a:p>
          </p:txBody>
        </p:sp>
      </p:grpSp>
      <p:grpSp>
        <p:nvGrpSpPr>
          <p:cNvPr id="89" name="Groupe 88"/>
          <p:cNvGrpSpPr/>
          <p:nvPr/>
        </p:nvGrpSpPr>
        <p:grpSpPr>
          <a:xfrm>
            <a:off x="2396366" y="4582426"/>
            <a:ext cx="2899289" cy="860021"/>
            <a:chOff x="3115135" y="4294967"/>
            <a:chExt cx="2347271" cy="860021"/>
          </a:xfrm>
        </p:grpSpPr>
        <p:grpSp>
          <p:nvGrpSpPr>
            <p:cNvPr id="90" name="Group 56"/>
            <p:cNvGrpSpPr>
              <a:grpSpLocks/>
            </p:cNvGrpSpPr>
            <p:nvPr/>
          </p:nvGrpSpPr>
          <p:grpSpPr bwMode="auto">
            <a:xfrm>
              <a:off x="3115135" y="4294967"/>
              <a:ext cx="2347271" cy="830618"/>
              <a:chOff x="1750" y="2503"/>
              <a:chExt cx="1343" cy="393"/>
            </a:xfrm>
          </p:grpSpPr>
          <p:sp>
            <p:nvSpPr>
              <p:cNvPr id="92" name="Rectangle 248"/>
              <p:cNvSpPr>
                <a:spLocks noChangeArrowheads="1"/>
              </p:cNvSpPr>
              <p:nvPr/>
            </p:nvSpPr>
            <p:spPr bwMode="auto">
              <a:xfrm>
                <a:off x="1750" y="2503"/>
                <a:ext cx="1343" cy="393"/>
              </a:xfrm>
              <a:prstGeom prst="rect">
                <a:avLst/>
              </a:prstGeom>
              <a:solidFill>
                <a:srgbClr val="CC6600"/>
              </a:solidFill>
              <a:ln w="9525">
                <a:solidFill>
                  <a:schemeClr val="tx1"/>
                </a:solidFill>
                <a:miter lim="800000"/>
                <a:headEnd/>
                <a:tailEnd/>
              </a:ln>
            </p:spPr>
            <p:txBody>
              <a:bodyPr wrap="none" anchor="ctr"/>
              <a:lstStyle/>
              <a:p>
                <a:endParaRPr lang="fr-FR"/>
              </a:p>
            </p:txBody>
          </p:sp>
          <p:sp>
            <p:nvSpPr>
              <p:cNvPr id="93" name="Text Box 249"/>
              <p:cNvSpPr txBox="1">
                <a:spLocks noChangeArrowheads="1"/>
              </p:cNvSpPr>
              <p:nvPr/>
            </p:nvSpPr>
            <p:spPr bwMode="auto">
              <a:xfrm>
                <a:off x="1754" y="2503"/>
                <a:ext cx="133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400" b="1" dirty="0">
                    <a:effectLst>
                      <a:outerShdw blurRad="38100" dist="38100" dir="2700000" algn="tl">
                        <a:srgbClr val="000000">
                          <a:alpha val="43137"/>
                        </a:srgbClr>
                      </a:outerShdw>
                    </a:effectLst>
                    <a:latin typeface="Arial" charset="0"/>
                    <a:cs typeface="Arial" charset="0"/>
                  </a:rPr>
                  <a:t>Modèle de </a:t>
                </a:r>
                <a:r>
                  <a:rPr lang="fr-FR" sz="1400" b="1" dirty="0" err="1" smtClean="0">
                    <a:effectLst>
                      <a:outerShdw blurRad="38100" dist="38100" dir="2700000" algn="tl">
                        <a:srgbClr val="000000">
                          <a:alpha val="43137"/>
                        </a:srgbClr>
                      </a:outerShdw>
                    </a:effectLst>
                    <a:latin typeface="Arial" charset="0"/>
                    <a:cs typeface="Arial" charset="0"/>
                  </a:rPr>
                  <a:t>comport</a:t>
                </a:r>
                <a:r>
                  <a:rPr lang="fr-FR" sz="1400" b="1" dirty="0" smtClean="0">
                    <a:effectLst>
                      <a:outerShdw blurRad="38100" dist="38100" dir="2700000" algn="tl">
                        <a:srgbClr val="000000">
                          <a:alpha val="43137"/>
                        </a:srgbClr>
                      </a:outerShdw>
                    </a:effectLst>
                    <a:latin typeface="Arial" charset="0"/>
                    <a:cs typeface="Arial" charset="0"/>
                  </a:rPr>
                  <a:t>. ou connais.</a:t>
                </a:r>
                <a:endParaRPr lang="fr-FR" sz="1400" b="1" dirty="0">
                  <a:effectLst>
                    <a:outerShdw blurRad="38100" dist="38100" dir="2700000" algn="tl">
                      <a:srgbClr val="000000">
                        <a:alpha val="43137"/>
                      </a:srgbClr>
                    </a:outerShdw>
                  </a:effectLst>
                  <a:latin typeface="Arial" charset="0"/>
                  <a:cs typeface="Arial" charset="0"/>
                </a:endParaRPr>
              </a:p>
            </p:txBody>
          </p:sp>
        </p:grpSp>
        <p:sp>
          <p:nvSpPr>
            <p:cNvPr id="91" name="Text Box 249"/>
            <p:cNvSpPr txBox="1">
              <a:spLocks noChangeArrowheads="1"/>
            </p:cNvSpPr>
            <p:nvPr/>
          </p:nvSpPr>
          <p:spPr bwMode="auto">
            <a:xfrm>
              <a:off x="3122235" y="4600990"/>
              <a:ext cx="233974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b="1" dirty="0" smtClean="0">
                  <a:latin typeface="Arial" charset="0"/>
                  <a:cs typeface="Arial" charset="0"/>
                </a:rPr>
                <a:t>PFD, Loi de Lenz, Loi d’Ohm,</a:t>
              </a:r>
            </a:p>
            <a:p>
              <a:pPr algn="ctr" eaLnBrk="1" hangingPunct="1">
                <a:spcBef>
                  <a:spcPct val="50000"/>
                </a:spcBef>
              </a:pPr>
              <a:r>
                <a:rPr lang="fr-FR" sz="1200" b="1" dirty="0" smtClean="0">
                  <a:latin typeface="Arial" charset="0"/>
                  <a:cs typeface="Arial" charset="0"/>
                </a:rPr>
                <a:t>Liaison parfaite, SLCI</a:t>
              </a:r>
              <a:endParaRPr lang="fr-FR" sz="1200" dirty="0">
                <a:latin typeface="Arial" charset="0"/>
                <a:cs typeface="Arial" charset="0"/>
              </a:endParaRPr>
            </a:p>
          </p:txBody>
        </p:sp>
      </p:grpSp>
      <p:grpSp>
        <p:nvGrpSpPr>
          <p:cNvPr id="9" name="Groupe 8"/>
          <p:cNvGrpSpPr/>
          <p:nvPr/>
        </p:nvGrpSpPr>
        <p:grpSpPr>
          <a:xfrm>
            <a:off x="2284572" y="3301980"/>
            <a:ext cx="3075134" cy="1241192"/>
            <a:chOff x="2784880" y="3413754"/>
            <a:chExt cx="3075134" cy="1241192"/>
          </a:xfrm>
        </p:grpSpPr>
        <p:grpSp>
          <p:nvGrpSpPr>
            <p:cNvPr id="95" name="Groupe 94"/>
            <p:cNvGrpSpPr/>
            <p:nvPr/>
          </p:nvGrpSpPr>
          <p:grpSpPr>
            <a:xfrm>
              <a:off x="3027022" y="3631420"/>
              <a:ext cx="350024" cy="342565"/>
              <a:chOff x="3445689" y="2652709"/>
              <a:chExt cx="350024" cy="342565"/>
            </a:xfrm>
          </p:grpSpPr>
          <p:sp>
            <p:nvSpPr>
              <p:cNvPr id="112" name="Ellipse 111"/>
              <p:cNvSpPr/>
              <p:nvPr/>
            </p:nvSpPr>
            <p:spPr bwMode="auto">
              <a:xfrm>
                <a:off x="3519487" y="2681287"/>
                <a:ext cx="276226" cy="276226"/>
              </a:xfrm>
              <a:prstGeom prst="ellipse">
                <a:avLst/>
              </a:prstGeom>
              <a:solidFill>
                <a:schemeClr val="bg1"/>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smtClean="0">
                  <a:ln>
                    <a:noFill/>
                  </a:ln>
                  <a:solidFill>
                    <a:schemeClr val="tx1"/>
                  </a:solidFill>
                  <a:effectLst/>
                  <a:latin typeface="Times New Roman" pitchFamily="18" charset="0"/>
                </a:endParaRPr>
              </a:p>
            </p:txBody>
          </p:sp>
          <p:cxnSp>
            <p:nvCxnSpPr>
              <p:cNvPr id="113" name="Connecteur droit 112"/>
              <p:cNvCxnSpPr>
                <a:stCxn id="112" idx="7"/>
                <a:endCxn id="112" idx="3"/>
              </p:cNvCxnSpPr>
              <p:nvPr/>
            </p:nvCxnSpPr>
            <p:spPr bwMode="auto">
              <a:xfrm flipH="1">
                <a:off x="3559939" y="2721739"/>
                <a:ext cx="195322" cy="19532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Connecteur droit 113"/>
              <p:cNvCxnSpPr>
                <a:stCxn id="112" idx="1"/>
                <a:endCxn id="112" idx="5"/>
              </p:cNvCxnSpPr>
              <p:nvPr/>
            </p:nvCxnSpPr>
            <p:spPr bwMode="auto">
              <a:xfrm>
                <a:off x="3559939" y="2721739"/>
                <a:ext cx="195322" cy="19532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ZoneTexte 114"/>
              <p:cNvSpPr txBox="1"/>
              <p:nvPr/>
            </p:nvSpPr>
            <p:spPr>
              <a:xfrm>
                <a:off x="3445689" y="2652709"/>
                <a:ext cx="264816" cy="261610"/>
              </a:xfrm>
              <a:prstGeom prst="rect">
                <a:avLst/>
              </a:prstGeom>
              <a:noFill/>
            </p:spPr>
            <p:txBody>
              <a:bodyPr wrap="none" rtlCol="0">
                <a:spAutoFit/>
              </a:bodyPr>
              <a:lstStyle/>
              <a:p>
                <a:r>
                  <a:rPr lang="fr-FR" sz="1100" b="1" dirty="0" smtClean="0"/>
                  <a:t>+</a:t>
                </a:r>
                <a:endParaRPr lang="fr-FR" sz="1100" b="1" dirty="0"/>
              </a:p>
            </p:txBody>
          </p:sp>
          <p:sp>
            <p:nvSpPr>
              <p:cNvPr id="116" name="ZoneTexte 115"/>
              <p:cNvSpPr txBox="1"/>
              <p:nvPr/>
            </p:nvSpPr>
            <p:spPr>
              <a:xfrm>
                <a:off x="3536170" y="2733664"/>
                <a:ext cx="231154" cy="261610"/>
              </a:xfrm>
              <a:prstGeom prst="rect">
                <a:avLst/>
              </a:prstGeom>
              <a:noFill/>
            </p:spPr>
            <p:txBody>
              <a:bodyPr wrap="none" rtlCol="0">
                <a:spAutoFit/>
              </a:bodyPr>
              <a:lstStyle/>
              <a:p>
                <a:r>
                  <a:rPr lang="fr-FR" sz="1100" b="1" dirty="0" smtClean="0"/>
                  <a:t>-</a:t>
                </a:r>
                <a:endParaRPr lang="fr-FR" sz="1100" b="1" dirty="0"/>
              </a:p>
            </p:txBody>
          </p:sp>
        </p:grpSp>
        <mc:AlternateContent xmlns:mc="http://schemas.openxmlformats.org/markup-compatibility/2006" xmlns:a14="http://schemas.microsoft.com/office/drawing/2010/main">
          <mc:Choice Requires="a14">
            <p:sp>
              <p:nvSpPr>
                <p:cNvPr id="96" name="ZoneTexte 95"/>
                <p:cNvSpPr txBox="1"/>
                <p:nvPr/>
              </p:nvSpPr>
              <p:spPr>
                <a:xfrm>
                  <a:off x="3531641" y="3595703"/>
                  <a:ext cx="693202" cy="438838"/>
                </a:xfrm>
                <a:prstGeom prst="rect">
                  <a:avLst/>
                </a:prstGeom>
                <a:solidFill>
                  <a:schemeClr val="bg1"/>
                </a:solidFill>
                <a:ln w="127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fr-FR" sz="1100" i="1" smtClean="0">
                                <a:latin typeface="Cambria Math"/>
                              </a:rPr>
                            </m:ctrlPr>
                          </m:fPr>
                          <m:num>
                            <m:r>
                              <a:rPr lang="fr-FR" sz="1100" b="0" i="1" smtClean="0">
                                <a:latin typeface="Cambria Math"/>
                              </a:rPr>
                              <m:t>1</m:t>
                            </m:r>
                          </m:num>
                          <m:den>
                            <m:r>
                              <a:rPr lang="fr-FR" sz="1100" b="0" i="1" smtClean="0">
                                <a:latin typeface="Cambria Math"/>
                              </a:rPr>
                              <m:t>𝑅</m:t>
                            </m:r>
                            <m:r>
                              <a:rPr lang="fr-FR" sz="1100" b="0" i="1" smtClean="0">
                                <a:latin typeface="Cambria Math"/>
                              </a:rPr>
                              <m:t>+</m:t>
                            </m:r>
                            <m:r>
                              <a:rPr lang="fr-FR" sz="1100" b="0" i="1" smtClean="0">
                                <a:latin typeface="Cambria Math"/>
                              </a:rPr>
                              <m:t>𝐿</m:t>
                            </m:r>
                            <m:r>
                              <a:rPr lang="fr-FR" sz="1100" b="0" i="1" smtClean="0">
                                <a:latin typeface="Cambria Math"/>
                              </a:rPr>
                              <m:t>.</m:t>
                            </m:r>
                            <m:r>
                              <a:rPr lang="fr-FR" sz="1100" b="0" i="1" smtClean="0">
                                <a:latin typeface="Cambria Math"/>
                              </a:rPr>
                              <m:t>𝑝</m:t>
                            </m:r>
                          </m:den>
                        </m:f>
                      </m:oMath>
                    </m:oMathPara>
                  </a14:m>
                  <a:endParaRPr lang="fr-FR" sz="1100" dirty="0"/>
                </a:p>
              </p:txBody>
            </p:sp>
          </mc:Choice>
          <mc:Fallback xmlns="">
            <p:sp>
              <p:nvSpPr>
                <p:cNvPr id="96" name="ZoneTexte 95"/>
                <p:cNvSpPr txBox="1">
                  <a:spLocks noRot="1" noChangeAspect="1" noMove="1" noResize="1" noEditPoints="1" noAdjustHandles="1" noChangeArrowheads="1" noChangeShapeType="1" noTextEdit="1"/>
                </p:cNvSpPr>
                <p:nvPr/>
              </p:nvSpPr>
              <p:spPr>
                <a:xfrm>
                  <a:off x="3531641" y="3595703"/>
                  <a:ext cx="693202" cy="438838"/>
                </a:xfrm>
                <a:prstGeom prst="rect">
                  <a:avLst/>
                </a:prstGeom>
                <a:blipFill rotWithShape="1">
                  <a:blip r:embed="rId3"/>
                  <a:stretch>
                    <a:fillRect/>
                  </a:stretch>
                </a:blipFill>
                <a:ln w="12700">
                  <a:solidFill>
                    <a:schemeClr val="tx1"/>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7" name="ZoneTexte 96"/>
                <p:cNvSpPr txBox="1"/>
                <p:nvPr/>
              </p:nvSpPr>
              <p:spPr>
                <a:xfrm>
                  <a:off x="4417214" y="3696615"/>
                  <a:ext cx="386324" cy="261610"/>
                </a:xfrm>
                <a:prstGeom prst="rect">
                  <a:avLst/>
                </a:prstGeom>
                <a:solidFill>
                  <a:schemeClr val="bg1"/>
                </a:solidFill>
                <a:ln w="127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fr-FR" sz="1100" i="1" smtClean="0">
                            <a:latin typeface="Cambria Math"/>
                          </a:rPr>
                          <m:t>𝐾</m:t>
                        </m:r>
                        <m:r>
                          <a:rPr lang="fr-FR" sz="1100" b="0" i="1" smtClean="0">
                            <a:latin typeface="Cambria Math"/>
                          </a:rPr>
                          <m:t>𝑐</m:t>
                        </m:r>
                      </m:oMath>
                    </m:oMathPara>
                  </a14:m>
                  <a:endParaRPr lang="fr-FR" sz="1100" dirty="0"/>
                </a:p>
              </p:txBody>
            </p:sp>
          </mc:Choice>
          <mc:Fallback xmlns="">
            <p:sp>
              <p:nvSpPr>
                <p:cNvPr id="97" name="ZoneTexte 96"/>
                <p:cNvSpPr txBox="1">
                  <a:spLocks noRot="1" noChangeAspect="1" noMove="1" noResize="1" noEditPoints="1" noAdjustHandles="1" noChangeArrowheads="1" noChangeShapeType="1" noTextEdit="1"/>
                </p:cNvSpPr>
                <p:nvPr/>
              </p:nvSpPr>
              <p:spPr>
                <a:xfrm>
                  <a:off x="4417214" y="3696615"/>
                  <a:ext cx="386324" cy="261610"/>
                </a:xfrm>
                <a:prstGeom prst="rect">
                  <a:avLst/>
                </a:prstGeom>
                <a:blipFill rotWithShape="1">
                  <a:blip r:embed="rId4"/>
                  <a:stretch>
                    <a:fillRect/>
                  </a:stretch>
                </a:blipFill>
                <a:ln w="12700">
                  <a:solidFill>
                    <a:schemeClr val="tx1"/>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8" name="ZoneTexte 97"/>
                <p:cNvSpPr txBox="1"/>
                <p:nvPr/>
              </p:nvSpPr>
              <p:spPr>
                <a:xfrm>
                  <a:off x="5105828" y="3614755"/>
                  <a:ext cx="409856" cy="438838"/>
                </a:xfrm>
                <a:prstGeom prst="rect">
                  <a:avLst/>
                </a:prstGeom>
                <a:solidFill>
                  <a:schemeClr val="bg1"/>
                </a:solidFill>
                <a:ln w="127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fr-FR" sz="1100" i="1" smtClean="0">
                                <a:latin typeface="Cambria Math"/>
                              </a:rPr>
                            </m:ctrlPr>
                          </m:fPr>
                          <m:num>
                            <m:r>
                              <a:rPr lang="fr-FR" sz="1100" b="0" i="1" smtClean="0">
                                <a:latin typeface="Cambria Math"/>
                              </a:rPr>
                              <m:t>1</m:t>
                            </m:r>
                          </m:num>
                          <m:den>
                            <m:r>
                              <a:rPr lang="fr-FR" sz="1100" b="0" i="1" smtClean="0">
                                <a:latin typeface="Cambria Math"/>
                              </a:rPr>
                              <m:t>𝐽</m:t>
                            </m:r>
                            <m:r>
                              <a:rPr lang="fr-FR" sz="1100" b="0" i="1" smtClean="0">
                                <a:latin typeface="Cambria Math"/>
                              </a:rPr>
                              <m:t>.</m:t>
                            </m:r>
                            <m:r>
                              <a:rPr lang="fr-FR" sz="1100" b="0" i="1" smtClean="0">
                                <a:latin typeface="Cambria Math"/>
                              </a:rPr>
                              <m:t>𝑝</m:t>
                            </m:r>
                          </m:den>
                        </m:f>
                      </m:oMath>
                    </m:oMathPara>
                  </a14:m>
                  <a:endParaRPr lang="fr-FR" sz="1100" dirty="0"/>
                </a:p>
              </p:txBody>
            </p:sp>
          </mc:Choice>
          <mc:Fallback xmlns="">
            <p:sp>
              <p:nvSpPr>
                <p:cNvPr id="98" name="ZoneTexte 97"/>
                <p:cNvSpPr txBox="1">
                  <a:spLocks noRot="1" noChangeAspect="1" noMove="1" noResize="1" noEditPoints="1" noAdjustHandles="1" noChangeArrowheads="1" noChangeShapeType="1" noTextEdit="1"/>
                </p:cNvSpPr>
                <p:nvPr/>
              </p:nvSpPr>
              <p:spPr>
                <a:xfrm>
                  <a:off x="5105828" y="3614755"/>
                  <a:ext cx="409856" cy="438838"/>
                </a:xfrm>
                <a:prstGeom prst="rect">
                  <a:avLst/>
                </a:prstGeom>
                <a:blipFill rotWithShape="1">
                  <a:blip r:embed="rId5"/>
                  <a:stretch>
                    <a:fillRect/>
                  </a:stretch>
                </a:blipFill>
                <a:ln w="12700">
                  <a:solidFill>
                    <a:schemeClr val="tx1"/>
                  </a:solidFill>
                </a:ln>
              </p:spPr>
              <p:txBody>
                <a:bodyPr/>
                <a:lstStyle/>
                <a:p>
                  <a:r>
                    <a:rPr lang="fr-FR">
                      <a:noFill/>
                    </a:rPr>
                    <a:t> </a:t>
                  </a:r>
                </a:p>
              </p:txBody>
            </p:sp>
          </mc:Fallback>
        </mc:AlternateContent>
        <p:cxnSp>
          <p:nvCxnSpPr>
            <p:cNvPr id="99" name="Connecteur droit avec flèche 98"/>
            <p:cNvCxnSpPr/>
            <p:nvPr/>
          </p:nvCxnSpPr>
          <p:spPr bwMode="auto">
            <a:xfrm>
              <a:off x="2876539" y="3811192"/>
              <a:ext cx="229078" cy="0"/>
            </a:xfrm>
            <a:prstGeom prst="straightConnector1">
              <a:avLst/>
            </a:prstGeom>
            <a:solidFill>
              <a:schemeClr val="accent1"/>
            </a:solidFill>
            <a:ln w="19050" cap="flat" cmpd="sng" algn="ctr">
              <a:solidFill>
                <a:schemeClr val="bg1"/>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Connecteur droit avec flèche 99"/>
            <p:cNvCxnSpPr/>
            <p:nvPr/>
          </p:nvCxnSpPr>
          <p:spPr bwMode="auto">
            <a:xfrm>
              <a:off x="3371007" y="3811192"/>
              <a:ext cx="170160" cy="0"/>
            </a:xfrm>
            <a:prstGeom prst="straightConnector1">
              <a:avLst/>
            </a:prstGeom>
            <a:solidFill>
              <a:schemeClr val="accent1"/>
            </a:solidFill>
            <a:ln w="19050" cap="flat" cmpd="sng" algn="ctr">
              <a:solidFill>
                <a:schemeClr val="bg1"/>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Connecteur droit avec flèche 100"/>
            <p:cNvCxnSpPr/>
            <p:nvPr/>
          </p:nvCxnSpPr>
          <p:spPr bwMode="auto">
            <a:xfrm>
              <a:off x="4234167" y="3825481"/>
              <a:ext cx="190196" cy="0"/>
            </a:xfrm>
            <a:prstGeom prst="straightConnector1">
              <a:avLst/>
            </a:prstGeom>
            <a:solidFill>
              <a:schemeClr val="accent1"/>
            </a:solidFill>
            <a:ln w="19050" cap="flat" cmpd="sng" algn="ctr">
              <a:solidFill>
                <a:schemeClr val="bg1"/>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Connecteur droit avec flèche 101"/>
            <p:cNvCxnSpPr/>
            <p:nvPr/>
          </p:nvCxnSpPr>
          <p:spPr bwMode="auto">
            <a:xfrm>
              <a:off x="4805771" y="3835007"/>
              <a:ext cx="304381" cy="0"/>
            </a:xfrm>
            <a:prstGeom prst="straightConnector1">
              <a:avLst/>
            </a:prstGeom>
            <a:solidFill>
              <a:schemeClr val="accent1"/>
            </a:solidFill>
            <a:ln w="19050" cap="flat" cmpd="sng" algn="ctr">
              <a:solidFill>
                <a:schemeClr val="bg1"/>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Connecteur droit avec flèche 102"/>
            <p:cNvCxnSpPr/>
            <p:nvPr/>
          </p:nvCxnSpPr>
          <p:spPr bwMode="auto">
            <a:xfrm>
              <a:off x="5521806" y="3844533"/>
              <a:ext cx="338137" cy="0"/>
            </a:xfrm>
            <a:prstGeom prst="straightConnector1">
              <a:avLst/>
            </a:prstGeom>
            <a:solidFill>
              <a:schemeClr val="accent1"/>
            </a:solidFill>
            <a:ln w="19050" cap="flat" cmpd="sng" algn="ctr">
              <a:solidFill>
                <a:schemeClr val="bg1"/>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04" name="ZoneTexte 103"/>
                <p:cNvSpPr txBox="1"/>
                <p:nvPr/>
              </p:nvSpPr>
              <p:spPr>
                <a:xfrm>
                  <a:off x="4464851" y="4393336"/>
                  <a:ext cx="391325" cy="261610"/>
                </a:xfrm>
                <a:prstGeom prst="rect">
                  <a:avLst/>
                </a:prstGeom>
                <a:solidFill>
                  <a:schemeClr val="bg1"/>
                </a:solidFill>
                <a:ln w="127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fr-FR" sz="1100" i="1" smtClean="0">
                            <a:latin typeface="Cambria Math"/>
                          </a:rPr>
                          <m:t>𝐾</m:t>
                        </m:r>
                        <m:r>
                          <a:rPr lang="fr-FR" sz="1100" b="0" i="1" smtClean="0">
                            <a:latin typeface="Cambria Math"/>
                          </a:rPr>
                          <m:t>𝑒</m:t>
                        </m:r>
                      </m:oMath>
                    </m:oMathPara>
                  </a14:m>
                  <a:endParaRPr lang="fr-FR" sz="1100" dirty="0"/>
                </a:p>
              </p:txBody>
            </p:sp>
          </mc:Choice>
          <mc:Fallback xmlns="">
            <p:sp>
              <p:nvSpPr>
                <p:cNvPr id="104" name="ZoneTexte 103"/>
                <p:cNvSpPr txBox="1">
                  <a:spLocks noRot="1" noChangeAspect="1" noMove="1" noResize="1" noEditPoints="1" noAdjustHandles="1" noChangeArrowheads="1" noChangeShapeType="1" noTextEdit="1"/>
                </p:cNvSpPr>
                <p:nvPr/>
              </p:nvSpPr>
              <p:spPr>
                <a:xfrm>
                  <a:off x="4464851" y="4393336"/>
                  <a:ext cx="391325" cy="261610"/>
                </a:xfrm>
                <a:prstGeom prst="rect">
                  <a:avLst/>
                </a:prstGeom>
                <a:blipFill rotWithShape="1">
                  <a:blip r:embed="rId6"/>
                  <a:stretch>
                    <a:fillRect/>
                  </a:stretch>
                </a:blipFill>
                <a:ln w="12700">
                  <a:solidFill>
                    <a:schemeClr val="tx1"/>
                  </a:solidFill>
                </a:ln>
              </p:spPr>
              <p:txBody>
                <a:bodyPr/>
                <a:lstStyle/>
                <a:p>
                  <a:r>
                    <a:rPr lang="fr-FR">
                      <a:noFill/>
                    </a:rPr>
                    <a:t> </a:t>
                  </a:r>
                </a:p>
              </p:txBody>
            </p:sp>
          </mc:Fallback>
        </mc:AlternateContent>
        <p:sp>
          <p:nvSpPr>
            <p:cNvPr id="105" name="Forme libre 104"/>
            <p:cNvSpPr/>
            <p:nvPr/>
          </p:nvSpPr>
          <p:spPr bwMode="auto">
            <a:xfrm>
              <a:off x="4858198" y="3844533"/>
              <a:ext cx="832676" cy="687000"/>
            </a:xfrm>
            <a:custGeom>
              <a:avLst/>
              <a:gdLst>
                <a:gd name="connsiteX0" fmla="*/ 1295400 w 1295400"/>
                <a:gd name="connsiteY0" fmla="*/ 0 h 752475"/>
                <a:gd name="connsiteX1" fmla="*/ 1295400 w 1295400"/>
                <a:gd name="connsiteY1" fmla="*/ 747712 h 752475"/>
                <a:gd name="connsiteX2" fmla="*/ 0 w 1295400"/>
                <a:gd name="connsiteY2" fmla="*/ 747712 h 752475"/>
                <a:gd name="connsiteX3" fmla="*/ 0 w 1295400"/>
                <a:gd name="connsiteY3" fmla="*/ 752475 h 752475"/>
              </a:gdLst>
              <a:ahLst/>
              <a:cxnLst>
                <a:cxn ang="0">
                  <a:pos x="connsiteX0" y="connsiteY0"/>
                </a:cxn>
                <a:cxn ang="0">
                  <a:pos x="connsiteX1" y="connsiteY1"/>
                </a:cxn>
                <a:cxn ang="0">
                  <a:pos x="connsiteX2" y="connsiteY2"/>
                </a:cxn>
                <a:cxn ang="0">
                  <a:pos x="connsiteX3" y="connsiteY3"/>
                </a:cxn>
              </a:cxnLst>
              <a:rect l="l" t="t" r="r" b="b"/>
              <a:pathLst>
                <a:path w="1295400" h="752475">
                  <a:moveTo>
                    <a:pt x="1295400" y="0"/>
                  </a:moveTo>
                  <a:lnTo>
                    <a:pt x="1295400" y="747712"/>
                  </a:lnTo>
                  <a:lnTo>
                    <a:pt x="0" y="747712"/>
                  </a:lnTo>
                  <a:lnTo>
                    <a:pt x="0" y="752475"/>
                  </a:lnTo>
                </a:path>
              </a:pathLst>
            </a:custGeom>
            <a:noFill/>
            <a:ln w="19050" cap="flat" cmpd="sng" algn="ctr">
              <a:solidFill>
                <a:schemeClr val="bg1"/>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smtClean="0">
                <a:ln>
                  <a:noFill/>
                </a:ln>
                <a:solidFill>
                  <a:schemeClr val="tx1"/>
                </a:solidFill>
                <a:effectLst/>
                <a:latin typeface="Times New Roman" pitchFamily="18" charset="0"/>
              </a:endParaRPr>
            </a:p>
          </p:txBody>
        </p:sp>
        <p:sp>
          <p:nvSpPr>
            <p:cNvPr id="106" name="Forme libre 105"/>
            <p:cNvSpPr/>
            <p:nvPr/>
          </p:nvSpPr>
          <p:spPr bwMode="auto">
            <a:xfrm>
              <a:off x="3238934" y="3958224"/>
              <a:ext cx="1228746" cy="563781"/>
            </a:xfrm>
            <a:custGeom>
              <a:avLst/>
              <a:gdLst>
                <a:gd name="connsiteX0" fmla="*/ 1214437 w 1214437"/>
                <a:gd name="connsiteY0" fmla="*/ 628650 h 628650"/>
                <a:gd name="connsiteX1" fmla="*/ 0 w 1214437"/>
                <a:gd name="connsiteY1" fmla="*/ 628650 h 628650"/>
                <a:gd name="connsiteX2" fmla="*/ 0 w 1214437"/>
                <a:gd name="connsiteY2" fmla="*/ 0 h 628650"/>
              </a:gdLst>
              <a:ahLst/>
              <a:cxnLst>
                <a:cxn ang="0">
                  <a:pos x="connsiteX0" y="connsiteY0"/>
                </a:cxn>
                <a:cxn ang="0">
                  <a:pos x="connsiteX1" y="connsiteY1"/>
                </a:cxn>
                <a:cxn ang="0">
                  <a:pos x="connsiteX2" y="connsiteY2"/>
                </a:cxn>
              </a:cxnLst>
              <a:rect l="l" t="t" r="r" b="b"/>
              <a:pathLst>
                <a:path w="1214437" h="628650">
                  <a:moveTo>
                    <a:pt x="1214437" y="628650"/>
                  </a:moveTo>
                  <a:lnTo>
                    <a:pt x="0" y="628650"/>
                  </a:lnTo>
                  <a:lnTo>
                    <a:pt x="0" y="0"/>
                  </a:lnTo>
                </a:path>
              </a:pathLst>
            </a:custGeom>
            <a:noFill/>
            <a:ln w="19050" cap="flat" cmpd="sng" algn="ctr">
              <a:solidFill>
                <a:schemeClr val="bg1"/>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smtClean="0">
                <a:ln>
                  <a:noFill/>
                </a:ln>
                <a:solidFill>
                  <a:schemeClr val="tx1"/>
                </a:solidFill>
                <a:effectLst/>
                <a:latin typeface="Times New Roman" pitchFamily="18" charset="0"/>
              </a:endParaRPr>
            </a:p>
          </p:txBody>
        </p:sp>
        <p:sp>
          <p:nvSpPr>
            <p:cNvPr id="107" name="ZoneTexte 106"/>
            <p:cNvSpPr txBox="1"/>
            <p:nvPr/>
          </p:nvSpPr>
          <p:spPr>
            <a:xfrm>
              <a:off x="2784880" y="3413754"/>
              <a:ext cx="332142" cy="338554"/>
            </a:xfrm>
            <a:prstGeom prst="rect">
              <a:avLst/>
            </a:prstGeom>
            <a:noFill/>
          </p:spPr>
          <p:txBody>
            <a:bodyPr wrap="none" rtlCol="0">
              <a:spAutoFit/>
            </a:bodyPr>
            <a:lstStyle/>
            <a:p>
              <a:r>
                <a:rPr lang="fr-FR" sz="1600" b="1" dirty="0" smtClean="0">
                  <a:solidFill>
                    <a:schemeClr val="bg1"/>
                  </a:solidFill>
                  <a:effectLst>
                    <a:outerShdw blurRad="38100" dist="38100" dir="2700000" algn="tl">
                      <a:srgbClr val="000000">
                        <a:alpha val="43137"/>
                      </a:srgbClr>
                    </a:outerShdw>
                  </a:effectLst>
                </a:rPr>
                <a:t>U</a:t>
              </a:r>
              <a:endParaRPr lang="fr-FR" sz="1600" b="1" dirty="0">
                <a:solidFill>
                  <a:schemeClr val="bg1"/>
                </a:solidFill>
                <a:effectLst>
                  <a:outerShdw blurRad="38100" dist="38100" dir="2700000" algn="tl">
                    <a:srgbClr val="000000">
                      <a:alpha val="43137"/>
                    </a:srgbClr>
                  </a:outerShdw>
                </a:effectLst>
              </a:endParaRPr>
            </a:p>
          </p:txBody>
        </p:sp>
        <p:sp>
          <p:nvSpPr>
            <p:cNvPr id="108" name="ZoneTexte 107"/>
            <p:cNvSpPr txBox="1"/>
            <p:nvPr/>
          </p:nvSpPr>
          <p:spPr>
            <a:xfrm>
              <a:off x="2931798" y="3988286"/>
              <a:ext cx="320922" cy="338554"/>
            </a:xfrm>
            <a:prstGeom prst="rect">
              <a:avLst/>
            </a:prstGeom>
            <a:noFill/>
          </p:spPr>
          <p:txBody>
            <a:bodyPr wrap="none" rtlCol="0">
              <a:spAutoFit/>
            </a:bodyPr>
            <a:lstStyle/>
            <a:p>
              <a:r>
                <a:rPr lang="fr-FR" sz="1600" b="1" dirty="0" smtClean="0">
                  <a:solidFill>
                    <a:schemeClr val="bg1"/>
                  </a:solidFill>
                  <a:effectLst>
                    <a:outerShdw blurRad="38100" dist="38100" dir="2700000" algn="tl">
                      <a:srgbClr val="000000">
                        <a:alpha val="43137"/>
                      </a:srgbClr>
                    </a:outerShdw>
                  </a:effectLst>
                </a:rPr>
                <a:t>E</a:t>
              </a:r>
              <a:endParaRPr lang="fr-FR" sz="1600" b="1" dirty="0">
                <a:solidFill>
                  <a:schemeClr val="bg1"/>
                </a:solidFill>
                <a:effectLst>
                  <a:outerShdw blurRad="38100" dist="38100" dir="2700000" algn="tl">
                    <a:srgbClr val="000000">
                      <a:alpha val="43137"/>
                    </a:srgbClr>
                  </a:outerShdw>
                </a:effectLst>
              </a:endParaRPr>
            </a:p>
          </p:txBody>
        </p:sp>
        <p:sp>
          <p:nvSpPr>
            <p:cNvPr id="109" name="ZoneTexte 108"/>
            <p:cNvSpPr txBox="1"/>
            <p:nvPr/>
          </p:nvSpPr>
          <p:spPr>
            <a:xfrm>
              <a:off x="4181774" y="3418517"/>
              <a:ext cx="264816" cy="338554"/>
            </a:xfrm>
            <a:prstGeom prst="rect">
              <a:avLst/>
            </a:prstGeom>
            <a:noFill/>
          </p:spPr>
          <p:txBody>
            <a:bodyPr wrap="none" rtlCol="0">
              <a:spAutoFit/>
            </a:bodyPr>
            <a:lstStyle/>
            <a:p>
              <a:r>
                <a:rPr lang="fr-FR" sz="1600" b="1" dirty="0" smtClean="0">
                  <a:solidFill>
                    <a:schemeClr val="bg1"/>
                  </a:solidFill>
                  <a:effectLst>
                    <a:outerShdw blurRad="38100" dist="38100" dir="2700000" algn="tl">
                      <a:srgbClr val="000000">
                        <a:alpha val="43137"/>
                      </a:srgbClr>
                    </a:outerShdw>
                  </a:effectLst>
                </a:rPr>
                <a:t>I</a:t>
              </a:r>
              <a:endParaRPr lang="fr-FR" sz="1600" b="1" dirty="0">
                <a:solidFill>
                  <a:schemeClr val="bg1"/>
                </a:solidFill>
                <a:effectLst>
                  <a:outerShdw blurRad="38100" dist="38100" dir="2700000" algn="tl">
                    <a:srgbClr val="000000">
                      <a:alpha val="43137"/>
                    </a:srgbClr>
                  </a:outerShdw>
                </a:effectLst>
              </a:endParaRPr>
            </a:p>
          </p:txBody>
        </p:sp>
        <p:sp>
          <p:nvSpPr>
            <p:cNvPr id="110" name="ZoneTexte 109"/>
            <p:cNvSpPr txBox="1"/>
            <p:nvPr/>
          </p:nvSpPr>
          <p:spPr>
            <a:xfrm>
              <a:off x="4730422" y="3418517"/>
              <a:ext cx="445956" cy="338554"/>
            </a:xfrm>
            <a:prstGeom prst="rect">
              <a:avLst/>
            </a:prstGeom>
            <a:noFill/>
          </p:spPr>
          <p:txBody>
            <a:bodyPr wrap="none" rtlCol="0">
              <a:spAutoFit/>
            </a:bodyPr>
            <a:lstStyle/>
            <a:p>
              <a:r>
                <a:rPr lang="fr-FR" sz="1600" b="1" dirty="0" smtClean="0">
                  <a:solidFill>
                    <a:schemeClr val="bg1"/>
                  </a:solidFill>
                  <a:effectLst>
                    <a:outerShdw blurRad="38100" dist="38100" dir="2700000" algn="tl">
                      <a:srgbClr val="000000">
                        <a:alpha val="43137"/>
                      </a:srgbClr>
                    </a:outerShdw>
                  </a:effectLst>
                </a:rPr>
                <a:t>C</a:t>
              </a:r>
              <a:r>
                <a:rPr lang="fr-FR" sz="1600" b="1" baseline="-25000" dirty="0" smtClean="0">
                  <a:solidFill>
                    <a:schemeClr val="bg1"/>
                  </a:solidFill>
                  <a:effectLst>
                    <a:outerShdw blurRad="38100" dist="38100" dir="2700000" algn="tl">
                      <a:srgbClr val="000000">
                        <a:alpha val="43137"/>
                      </a:srgbClr>
                    </a:outerShdw>
                  </a:effectLst>
                </a:rPr>
                <a:t>m</a:t>
              </a:r>
              <a:endParaRPr lang="fr-FR" sz="1600" b="1" baseline="-25000" dirty="0">
                <a:solidFill>
                  <a:schemeClr val="bg1"/>
                </a:solidFill>
                <a:effectLst>
                  <a:outerShdw blurRad="38100" dist="38100" dir="2700000" algn="tl">
                    <a:srgbClr val="000000">
                      <a:alpha val="43137"/>
                    </a:srgbClr>
                  </a:outerShdw>
                </a:effectLst>
              </a:endParaRPr>
            </a:p>
          </p:txBody>
        </p:sp>
        <p:sp>
          <p:nvSpPr>
            <p:cNvPr id="111" name="ZoneTexte 110"/>
            <p:cNvSpPr txBox="1"/>
            <p:nvPr/>
          </p:nvSpPr>
          <p:spPr>
            <a:xfrm>
              <a:off x="5510238" y="3418517"/>
              <a:ext cx="349776" cy="338554"/>
            </a:xfrm>
            <a:prstGeom prst="rect">
              <a:avLst/>
            </a:prstGeom>
            <a:noFill/>
          </p:spPr>
          <p:txBody>
            <a:bodyPr wrap="none" rtlCol="0">
              <a:spAutoFit/>
            </a:bodyPr>
            <a:lstStyle/>
            <a:p>
              <a:r>
                <a:rPr lang="el-GR" sz="1600" b="1" dirty="0" smtClean="0">
                  <a:solidFill>
                    <a:schemeClr val="bg1"/>
                  </a:solidFill>
                  <a:effectLst>
                    <a:outerShdw blurRad="38100" dist="38100" dir="2700000" algn="tl">
                      <a:srgbClr val="000000">
                        <a:alpha val="43137"/>
                      </a:srgbClr>
                    </a:outerShdw>
                  </a:effectLst>
                </a:rPr>
                <a:t>Ω</a:t>
              </a:r>
              <a:endParaRPr lang="fr-FR" sz="1600" b="1" dirty="0">
                <a:solidFill>
                  <a:schemeClr val="bg1"/>
                </a:solidFill>
                <a:effectLst>
                  <a:outerShdw blurRad="38100" dist="38100" dir="2700000" algn="tl">
                    <a:srgbClr val="000000">
                      <a:alpha val="43137"/>
                    </a:srgbClr>
                  </a:outerShdw>
                </a:effectLst>
              </a:endParaRPr>
            </a:p>
          </p:txBody>
        </p:sp>
      </p:grpSp>
      <p:sp>
        <p:nvSpPr>
          <p:cNvPr id="117" name="ZoneTexte 9"/>
          <p:cNvSpPr txBox="1">
            <a:spLocks noChangeArrowheads="1"/>
          </p:cNvSpPr>
          <p:nvPr/>
        </p:nvSpPr>
        <p:spPr bwMode="auto">
          <a:xfrm>
            <a:off x="2309426" y="2508497"/>
            <a:ext cx="31101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fr-FR" sz="1400" b="1" i="1" dirty="0" smtClean="0"/>
              <a:t>Tension : échelon de 25 V</a:t>
            </a:r>
          </a:p>
          <a:p>
            <a:pPr algn="ctr" eaLnBrk="1" hangingPunct="1"/>
            <a:r>
              <a:rPr lang="fr-FR" sz="1400" b="1" i="1" dirty="0" smtClean="0"/>
              <a:t>Effort extérieur : aucun</a:t>
            </a:r>
            <a:endParaRPr lang="fr-FR" sz="1400" b="1" i="1" dirty="0"/>
          </a:p>
        </p:txBody>
      </p:sp>
      <p:grpSp>
        <p:nvGrpSpPr>
          <p:cNvPr id="13" name="Groupe 12"/>
          <p:cNvGrpSpPr/>
          <p:nvPr/>
        </p:nvGrpSpPr>
        <p:grpSpPr>
          <a:xfrm>
            <a:off x="5419548" y="2223011"/>
            <a:ext cx="3465160" cy="2942432"/>
            <a:chOff x="5419548" y="2127761"/>
            <a:chExt cx="3465160" cy="2942432"/>
          </a:xfrm>
        </p:grpSpPr>
        <p:grpSp>
          <p:nvGrpSpPr>
            <p:cNvPr id="121" name="Groupe 65"/>
            <p:cNvGrpSpPr>
              <a:grpSpLocks/>
            </p:cNvGrpSpPr>
            <p:nvPr/>
          </p:nvGrpSpPr>
          <p:grpSpPr bwMode="auto">
            <a:xfrm>
              <a:off x="6774332" y="2127761"/>
              <a:ext cx="2110376" cy="2942432"/>
              <a:chOff x="6142738" y="3971303"/>
              <a:chExt cx="2109188" cy="2943534"/>
            </a:xfrm>
          </p:grpSpPr>
          <p:sp>
            <p:nvSpPr>
              <p:cNvPr id="122" name="Rectangle 165"/>
              <p:cNvSpPr>
                <a:spLocks noChangeArrowheads="1"/>
              </p:cNvSpPr>
              <p:nvPr/>
            </p:nvSpPr>
            <p:spPr bwMode="auto">
              <a:xfrm>
                <a:off x="6142978" y="3990975"/>
                <a:ext cx="2023228" cy="2923862"/>
              </a:xfrm>
              <a:prstGeom prst="rect">
                <a:avLst/>
              </a:prstGeom>
              <a:solidFill>
                <a:srgbClr val="33CCCC"/>
              </a:solidFill>
              <a:ln w="57150">
                <a:solidFill>
                  <a:srgbClr val="0000FF"/>
                </a:solidFill>
                <a:miter lim="800000"/>
                <a:headEnd/>
                <a:tailEnd/>
              </a:ln>
            </p:spPr>
            <p:txBody>
              <a:bodyPr wrap="none" anchor="ctr"/>
              <a:lstStyle/>
              <a:p>
                <a:endParaRPr lang="fr-FR"/>
              </a:p>
            </p:txBody>
          </p:sp>
          <p:sp>
            <p:nvSpPr>
              <p:cNvPr id="123" name="Text Box 166"/>
              <p:cNvSpPr txBox="1">
                <a:spLocks noChangeArrowheads="1"/>
              </p:cNvSpPr>
              <p:nvPr/>
            </p:nvSpPr>
            <p:spPr bwMode="auto">
              <a:xfrm>
                <a:off x="6142738" y="3971303"/>
                <a:ext cx="2109188" cy="40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algn="ctr" eaLnBrk="1" hangingPunct="1">
                  <a:spcBef>
                    <a:spcPct val="50000"/>
                  </a:spcBef>
                </a:pPr>
                <a:r>
                  <a:rPr lang="fr-FR" sz="2000" b="1" dirty="0">
                    <a:effectLst>
                      <a:outerShdw blurRad="38100" dist="38100" dir="2700000" algn="tl">
                        <a:srgbClr val="000000">
                          <a:alpha val="43137"/>
                        </a:srgbClr>
                      </a:outerShdw>
                    </a:effectLst>
                    <a:latin typeface="Arial" charset="0"/>
                  </a:rPr>
                  <a:t>Résultat</a:t>
                </a:r>
              </a:p>
            </p:txBody>
          </p:sp>
        </p:grpSp>
        <p:sp>
          <p:nvSpPr>
            <p:cNvPr id="124" name="Line 164"/>
            <p:cNvSpPr>
              <a:spLocks noChangeShapeType="1"/>
            </p:cNvSpPr>
            <p:nvPr/>
          </p:nvSpPr>
          <p:spPr bwMode="auto">
            <a:xfrm flipH="1">
              <a:off x="6560793" y="3686006"/>
              <a:ext cx="213780" cy="0"/>
            </a:xfrm>
            <a:prstGeom prst="line">
              <a:avLst/>
            </a:prstGeom>
            <a:noFill/>
            <a:ln w="5715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nvGrpSpPr>
            <p:cNvPr id="125" name="Groupe 124"/>
            <p:cNvGrpSpPr/>
            <p:nvPr/>
          </p:nvGrpSpPr>
          <p:grpSpPr>
            <a:xfrm rot="3600000">
              <a:off x="5948520" y="4088274"/>
              <a:ext cx="400110" cy="1098838"/>
              <a:chOff x="6273119" y="2963426"/>
              <a:chExt cx="400110" cy="1098838"/>
            </a:xfrm>
          </p:grpSpPr>
          <p:sp>
            <p:nvSpPr>
              <p:cNvPr id="126" name="Rectangle 179"/>
              <p:cNvSpPr>
                <a:spLocks noChangeArrowheads="1"/>
              </p:cNvSpPr>
              <p:nvPr/>
            </p:nvSpPr>
            <p:spPr bwMode="auto">
              <a:xfrm rot="18033631">
                <a:off x="5984913" y="3446857"/>
                <a:ext cx="890056" cy="304024"/>
              </a:xfrm>
              <a:prstGeom prst="rect">
                <a:avLst/>
              </a:pr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a:p>
            </p:txBody>
          </p:sp>
          <p:sp>
            <p:nvSpPr>
              <p:cNvPr id="127" name="Text Box 180"/>
              <p:cNvSpPr txBox="1">
                <a:spLocks noChangeArrowheads="1"/>
              </p:cNvSpPr>
              <p:nvPr/>
            </p:nvSpPr>
            <p:spPr bwMode="auto">
              <a:xfrm rot="18066516">
                <a:off x="5923755" y="3312790"/>
                <a:ext cx="10988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spcBef>
                    <a:spcPct val="50000"/>
                  </a:spcBef>
                </a:pPr>
                <a:r>
                  <a:rPr lang="fr-FR" sz="2000" b="1" dirty="0">
                    <a:effectLst>
                      <a:outerShdw blurRad="38100" dist="38100" dir="2700000" algn="tl">
                        <a:srgbClr val="000000">
                          <a:alpha val="43137"/>
                        </a:srgbClr>
                      </a:outerShdw>
                    </a:effectLst>
                    <a:latin typeface="Arial" charset="0"/>
                  </a:rPr>
                  <a:t>calcul</a:t>
                </a:r>
              </a:p>
            </p:txBody>
          </p:sp>
        </p:grpSp>
        <p:sp>
          <p:nvSpPr>
            <p:cNvPr id="132" name="Line 164"/>
            <p:cNvSpPr>
              <a:spLocks noChangeShapeType="1"/>
            </p:cNvSpPr>
            <p:nvPr/>
          </p:nvSpPr>
          <p:spPr bwMode="auto">
            <a:xfrm flipH="1">
              <a:off x="5419548" y="3688748"/>
              <a:ext cx="213780" cy="0"/>
            </a:xfrm>
            <a:prstGeom prst="line">
              <a:avLst/>
            </a:prstGeom>
            <a:noFill/>
            <a:ln w="5715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129" name="Groupe 12"/>
          <p:cNvGrpSpPr>
            <a:grpSpLocks/>
          </p:cNvGrpSpPr>
          <p:nvPr/>
        </p:nvGrpSpPr>
        <p:grpSpPr bwMode="auto">
          <a:xfrm>
            <a:off x="6604300" y="2011699"/>
            <a:ext cx="341312" cy="461962"/>
            <a:chOff x="1895121" y="4550210"/>
            <a:chExt cx="339007" cy="461368"/>
          </a:xfrm>
        </p:grpSpPr>
        <p:sp>
          <p:nvSpPr>
            <p:cNvPr id="130" name="Ellipse 129"/>
            <p:cNvSpPr/>
            <p:nvPr/>
          </p:nvSpPr>
          <p:spPr>
            <a:xfrm>
              <a:off x="1904751" y="4628396"/>
              <a:ext cx="318509" cy="318678"/>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31" name="ZoneTexte 11"/>
            <p:cNvSpPr txBox="1">
              <a:spLocks noChangeArrowheads="1"/>
            </p:cNvSpPr>
            <p:nvPr/>
          </p:nvSpPr>
          <p:spPr bwMode="auto">
            <a:xfrm>
              <a:off x="1895121" y="4550210"/>
              <a:ext cx="339007" cy="46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eaLnBrk="1" hangingPunct="1"/>
              <a:r>
                <a:rPr lang="fr-FR" sz="2400" b="1" dirty="0">
                  <a:solidFill>
                    <a:schemeClr val="bg1"/>
                  </a:solidFill>
                </a:rPr>
                <a:t>6</a:t>
              </a:r>
            </a:p>
          </p:txBody>
        </p:sp>
      </p:grpSp>
      <mc:AlternateContent xmlns:mc="http://schemas.openxmlformats.org/markup-compatibility/2006" xmlns:a14="http://schemas.microsoft.com/office/drawing/2010/main">
        <mc:Choice Requires="a14">
          <p:sp>
            <p:nvSpPr>
              <p:cNvPr id="10" name="ZoneTexte 9"/>
              <p:cNvSpPr txBox="1"/>
              <p:nvPr/>
            </p:nvSpPr>
            <p:spPr>
              <a:xfrm>
                <a:off x="6706979" y="2515099"/>
                <a:ext cx="2214132" cy="643253"/>
              </a:xfrm>
              <a:prstGeom prst="rect">
                <a:avLst/>
              </a:prstGeom>
              <a:noFill/>
            </p:spPr>
            <p:txBody>
              <a:bodyPr wrap="none" rtlCol="0">
                <a:spAutoFit/>
              </a:bodyPr>
              <a:lstStyle/>
              <a:p>
                <a14:m>
                  <m:oMath xmlns:m="http://schemas.openxmlformats.org/officeDocument/2006/math">
                    <m:r>
                      <m:rPr>
                        <m:sty m:val="p"/>
                      </m:rPr>
                      <a:rPr lang="el-GR" sz="1400" i="1">
                        <a:latin typeface="Cambria Math"/>
                        <a:ea typeface="Cambria Math"/>
                      </a:rPr>
                      <m:t>Ω</m:t>
                    </m:r>
                    <m:d>
                      <m:dPr>
                        <m:ctrlPr>
                          <a:rPr lang="fr-FR" sz="1400" i="1">
                            <a:latin typeface="Cambria Math"/>
                            <a:ea typeface="Cambria Math"/>
                          </a:rPr>
                        </m:ctrlPr>
                      </m:dPr>
                      <m:e>
                        <m:r>
                          <a:rPr lang="fr-FR" sz="1400" i="1">
                            <a:latin typeface="Cambria Math"/>
                            <a:ea typeface="Cambria Math"/>
                          </a:rPr>
                          <m:t>𝑝</m:t>
                        </m:r>
                      </m:e>
                    </m:d>
                    <m:r>
                      <a:rPr lang="fr-FR" sz="1400" i="1">
                        <a:latin typeface="Cambria Math"/>
                        <a:ea typeface="Cambria Math"/>
                      </a:rPr>
                      <m:t>= </m:t>
                    </m:r>
                    <m:f>
                      <m:fPr>
                        <m:ctrlPr>
                          <a:rPr lang="fr-FR" sz="1400" i="1">
                            <a:latin typeface="Cambria Math"/>
                          </a:rPr>
                        </m:ctrlPr>
                      </m:fPr>
                      <m:num>
                        <m:sSub>
                          <m:sSubPr>
                            <m:ctrlPr>
                              <a:rPr lang="fr-FR" sz="1400" i="1">
                                <a:latin typeface="Cambria Math"/>
                              </a:rPr>
                            </m:ctrlPr>
                          </m:sSubPr>
                          <m:e>
                            <m:r>
                              <a:rPr lang="fr-FR" sz="1400" i="1">
                                <a:latin typeface="Cambria Math"/>
                              </a:rPr>
                              <m:t>𝐾</m:t>
                            </m:r>
                          </m:e>
                          <m:sub>
                            <m:r>
                              <a:rPr lang="fr-FR" sz="1400" i="1">
                                <a:latin typeface="Cambria Math"/>
                              </a:rPr>
                              <m:t>𝑐</m:t>
                            </m:r>
                          </m:sub>
                        </m:sSub>
                      </m:num>
                      <m:den>
                        <m:sSub>
                          <m:sSubPr>
                            <m:ctrlPr>
                              <a:rPr lang="fr-FR" sz="1400" i="1">
                                <a:latin typeface="Cambria Math"/>
                              </a:rPr>
                            </m:ctrlPr>
                          </m:sSubPr>
                          <m:e>
                            <m:r>
                              <a:rPr lang="fr-FR" sz="1400" i="1">
                                <a:latin typeface="Cambria Math"/>
                              </a:rPr>
                              <m:t>𝐾</m:t>
                            </m:r>
                          </m:e>
                          <m:sub>
                            <m:r>
                              <a:rPr lang="fr-FR" sz="1400" i="1">
                                <a:latin typeface="Cambria Math"/>
                              </a:rPr>
                              <m:t>𝑐</m:t>
                            </m:r>
                          </m:sub>
                        </m:sSub>
                        <m:r>
                          <a:rPr lang="fr-FR" sz="1400" i="1">
                            <a:latin typeface="Cambria Math"/>
                          </a:rPr>
                          <m:t>.</m:t>
                        </m:r>
                        <m:sSub>
                          <m:sSubPr>
                            <m:ctrlPr>
                              <a:rPr lang="fr-FR" sz="1400" i="1">
                                <a:latin typeface="Cambria Math"/>
                              </a:rPr>
                            </m:ctrlPr>
                          </m:sSubPr>
                          <m:e>
                            <m:r>
                              <a:rPr lang="fr-FR" sz="1400" i="1">
                                <a:latin typeface="Cambria Math"/>
                              </a:rPr>
                              <m:t>𝐾</m:t>
                            </m:r>
                          </m:e>
                          <m:sub>
                            <m:r>
                              <a:rPr lang="fr-FR" sz="1400" i="1">
                                <a:latin typeface="Cambria Math"/>
                              </a:rPr>
                              <m:t>𝑒</m:t>
                            </m:r>
                          </m:sub>
                        </m:sSub>
                        <m:r>
                          <a:rPr lang="fr-FR" sz="1400" i="1">
                            <a:latin typeface="Cambria Math"/>
                          </a:rPr>
                          <m:t>+</m:t>
                        </m:r>
                        <m:d>
                          <m:dPr>
                            <m:ctrlPr>
                              <a:rPr lang="fr-FR" sz="1400" i="1">
                                <a:latin typeface="Cambria Math"/>
                              </a:rPr>
                            </m:ctrlPr>
                          </m:dPr>
                          <m:e>
                            <m:r>
                              <a:rPr lang="fr-FR" sz="1400" i="1">
                                <a:latin typeface="Cambria Math"/>
                              </a:rPr>
                              <m:t>𝑟</m:t>
                            </m:r>
                            <m:r>
                              <a:rPr lang="fr-FR" sz="1400" i="1">
                                <a:latin typeface="Cambria Math"/>
                              </a:rPr>
                              <m:t>+</m:t>
                            </m:r>
                            <m:r>
                              <a:rPr lang="fr-FR" sz="1400" i="1">
                                <a:latin typeface="Cambria Math"/>
                              </a:rPr>
                              <m:t>𝐿</m:t>
                            </m:r>
                            <m:r>
                              <a:rPr lang="fr-FR" sz="1400" i="1">
                                <a:latin typeface="Cambria Math"/>
                              </a:rPr>
                              <m:t>.</m:t>
                            </m:r>
                            <m:r>
                              <a:rPr lang="fr-FR" sz="1400" i="1">
                                <a:latin typeface="Cambria Math"/>
                              </a:rPr>
                              <m:t>𝑝</m:t>
                            </m:r>
                          </m:e>
                        </m:d>
                        <m:r>
                          <a:rPr lang="fr-FR" sz="1400" i="1">
                            <a:latin typeface="Cambria Math"/>
                          </a:rPr>
                          <m:t>.</m:t>
                        </m:r>
                        <m:r>
                          <a:rPr lang="fr-FR" sz="1400" i="1">
                            <a:latin typeface="Cambria Math"/>
                          </a:rPr>
                          <m:t>𝐽</m:t>
                        </m:r>
                        <m:r>
                          <a:rPr lang="fr-FR" sz="1400" i="1">
                            <a:latin typeface="Cambria Math"/>
                          </a:rPr>
                          <m:t>.</m:t>
                        </m:r>
                        <m:r>
                          <a:rPr lang="fr-FR" sz="1400" i="1">
                            <a:latin typeface="Cambria Math"/>
                          </a:rPr>
                          <m:t>𝑝</m:t>
                        </m:r>
                      </m:den>
                    </m:f>
                    <m:r>
                      <a:rPr lang="fr-FR" sz="1400" i="1">
                        <a:latin typeface="Cambria Math"/>
                      </a:rPr>
                      <m:t>.</m:t>
                    </m:r>
                    <m:f>
                      <m:fPr>
                        <m:ctrlPr>
                          <a:rPr lang="fr-FR" sz="1400" i="1">
                            <a:latin typeface="Cambria Math"/>
                          </a:rPr>
                        </m:ctrlPr>
                      </m:fPr>
                      <m:num>
                        <m:r>
                          <a:rPr lang="fr-FR" sz="1400" i="1">
                            <a:latin typeface="Cambria Math"/>
                          </a:rPr>
                          <m:t>25</m:t>
                        </m:r>
                      </m:num>
                      <m:den>
                        <m:r>
                          <a:rPr lang="fr-FR" sz="1400" i="1">
                            <a:latin typeface="Cambria Math"/>
                          </a:rPr>
                          <m:t>𝑝</m:t>
                        </m:r>
                      </m:den>
                    </m:f>
                  </m:oMath>
                </a14:m>
                <a:r>
                  <a:rPr lang="fr-FR" sz="1400" dirty="0"/>
                  <a:t> </a:t>
                </a:r>
              </a:p>
              <a:p>
                <a:endParaRPr lang="fr-FR" sz="1400" dirty="0"/>
              </a:p>
            </p:txBody>
          </p:sp>
        </mc:Choice>
        <mc:Fallback xmlns="">
          <p:sp>
            <p:nvSpPr>
              <p:cNvPr id="10" name="ZoneTexte 9"/>
              <p:cNvSpPr txBox="1">
                <a:spLocks noRot="1" noChangeAspect="1" noMove="1" noResize="1" noEditPoints="1" noAdjustHandles="1" noChangeArrowheads="1" noChangeShapeType="1" noTextEdit="1"/>
              </p:cNvSpPr>
              <p:nvPr/>
            </p:nvSpPr>
            <p:spPr>
              <a:xfrm>
                <a:off x="6706979" y="2515099"/>
                <a:ext cx="2214132" cy="643253"/>
              </a:xfrm>
              <a:prstGeom prst="rect">
                <a:avLst/>
              </a:prstGeom>
              <a:blipFill rotWithShape="1">
                <a:blip r:embed="rId7"/>
                <a:stretch>
                  <a:fillRect/>
                </a:stretch>
              </a:blipFill>
            </p:spPr>
            <p:txBody>
              <a:bodyPr/>
              <a:lstStyle/>
              <a:p>
                <a:r>
                  <a:rPr lang="fr-FR">
                    <a:noFill/>
                  </a:rPr>
                  <a:t> </a:t>
                </a:r>
              </a:p>
            </p:txBody>
          </p:sp>
        </mc:Fallback>
      </mc:AlternateContent>
      <p:sp>
        <p:nvSpPr>
          <p:cNvPr id="12" name="ZoneTexte 11"/>
          <p:cNvSpPr txBox="1"/>
          <p:nvPr/>
        </p:nvSpPr>
        <p:spPr>
          <a:xfrm>
            <a:off x="6929881" y="4705875"/>
            <a:ext cx="1752403" cy="461665"/>
          </a:xfrm>
          <a:prstGeom prst="rect">
            <a:avLst/>
          </a:prstGeom>
          <a:noFill/>
        </p:spPr>
        <p:txBody>
          <a:bodyPr wrap="none" rtlCol="0">
            <a:spAutoFit/>
          </a:bodyPr>
          <a:lstStyle/>
          <a:p>
            <a:r>
              <a:rPr lang="fr-FR" sz="2400" dirty="0" smtClean="0"/>
              <a:t>t </a:t>
            </a:r>
            <a:r>
              <a:rPr lang="fr-FR" sz="2400" baseline="-25000" dirty="0" smtClean="0"/>
              <a:t>r5%</a:t>
            </a:r>
            <a:r>
              <a:rPr lang="fr-FR" sz="2400" dirty="0" smtClean="0"/>
              <a:t> = 0,29 s</a:t>
            </a:r>
            <a:endParaRPr lang="fr-FR" sz="2400" dirty="0"/>
          </a:p>
        </p:txBody>
      </p:sp>
      <p:pic>
        <p:nvPicPr>
          <p:cNvPr id="24578"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6628" t="13870" r="44682" b="19859"/>
          <a:stretch/>
        </p:blipFill>
        <p:spPr bwMode="auto">
          <a:xfrm>
            <a:off x="6839420" y="2933380"/>
            <a:ext cx="1905016" cy="1835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72668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1000" fill="hold"/>
                                        <p:tgtEl>
                                          <p:spTgt spid="52"/>
                                        </p:tgtEl>
                                        <p:attrNameLst>
                                          <p:attrName>ppt_w</p:attrName>
                                        </p:attrNameLst>
                                      </p:cBhvr>
                                      <p:tavLst>
                                        <p:tav tm="0">
                                          <p:val>
                                            <p:fltVal val="0"/>
                                          </p:val>
                                        </p:tav>
                                        <p:tav tm="100000">
                                          <p:val>
                                            <p:strVal val="#ppt_w"/>
                                          </p:val>
                                        </p:tav>
                                      </p:tavLst>
                                    </p:anim>
                                    <p:anim calcmode="lin" valueType="num">
                                      <p:cBhvr>
                                        <p:cTn id="15" dur="1000" fill="hold"/>
                                        <p:tgtEl>
                                          <p:spTgt spid="52"/>
                                        </p:tgtEl>
                                        <p:attrNameLst>
                                          <p:attrName>ppt_h</p:attrName>
                                        </p:attrNameLst>
                                      </p:cBhvr>
                                      <p:tavLst>
                                        <p:tav tm="0">
                                          <p:val>
                                            <p:fltVal val="0"/>
                                          </p:val>
                                        </p:tav>
                                        <p:tav tm="100000">
                                          <p:val>
                                            <p:strVal val="#ppt_h"/>
                                          </p:val>
                                        </p:tav>
                                      </p:tavLst>
                                    </p:anim>
                                    <p:anim calcmode="lin" valueType="num">
                                      <p:cBhvr>
                                        <p:cTn id="16" dur="1000" fill="hold"/>
                                        <p:tgtEl>
                                          <p:spTgt spid="52"/>
                                        </p:tgtEl>
                                        <p:attrNameLst>
                                          <p:attrName>style.rotation</p:attrName>
                                        </p:attrNameLst>
                                      </p:cBhvr>
                                      <p:tavLst>
                                        <p:tav tm="0">
                                          <p:val>
                                            <p:fltVal val="90"/>
                                          </p:val>
                                        </p:tav>
                                        <p:tav tm="100000">
                                          <p:val>
                                            <p:fltVal val="0"/>
                                          </p:val>
                                        </p:tav>
                                      </p:tavLst>
                                    </p:anim>
                                    <p:animEffect transition="in" filter="fade">
                                      <p:cBhvr>
                                        <p:cTn id="17" dur="1000"/>
                                        <p:tgtEl>
                                          <p:spTgt spid="52"/>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9"/>
                                        </p:tgtEl>
                                        <p:attrNameLst>
                                          <p:attrName>style.visibility</p:attrName>
                                        </p:attrNameLst>
                                      </p:cBhvr>
                                      <p:to>
                                        <p:strVal val="visible"/>
                                      </p:to>
                                    </p:set>
                                    <p:anim calcmode="lin" valueType="num">
                                      <p:cBhvr>
                                        <p:cTn id="21" dur="500" fill="hold"/>
                                        <p:tgtEl>
                                          <p:spTgt spid="89"/>
                                        </p:tgtEl>
                                        <p:attrNameLst>
                                          <p:attrName>ppt_w</p:attrName>
                                        </p:attrNameLst>
                                      </p:cBhvr>
                                      <p:tavLst>
                                        <p:tav tm="0">
                                          <p:val>
                                            <p:fltVal val="0"/>
                                          </p:val>
                                        </p:tav>
                                        <p:tav tm="100000">
                                          <p:val>
                                            <p:strVal val="#ppt_w"/>
                                          </p:val>
                                        </p:tav>
                                      </p:tavLst>
                                    </p:anim>
                                    <p:anim calcmode="lin" valueType="num">
                                      <p:cBhvr>
                                        <p:cTn id="22" dur="500" fill="hold"/>
                                        <p:tgtEl>
                                          <p:spTgt spid="89"/>
                                        </p:tgtEl>
                                        <p:attrNameLst>
                                          <p:attrName>ppt_h</p:attrName>
                                        </p:attrNameLst>
                                      </p:cBhvr>
                                      <p:tavLst>
                                        <p:tav tm="0">
                                          <p:val>
                                            <p:fltVal val="0"/>
                                          </p:val>
                                        </p:tav>
                                        <p:tav tm="100000">
                                          <p:val>
                                            <p:strVal val="#ppt_h"/>
                                          </p:val>
                                        </p:tav>
                                      </p:tavLst>
                                    </p:anim>
                                    <p:animEffect transition="in" filter="fade">
                                      <p:cBhvr>
                                        <p:cTn id="23" dur="500"/>
                                        <p:tgtEl>
                                          <p:spTgt spid="89"/>
                                        </p:tgtEl>
                                      </p:cBhvr>
                                    </p:animEffect>
                                  </p:childTnLst>
                                </p:cTn>
                              </p:par>
                            </p:childTnLst>
                          </p:cTn>
                        </p:par>
                        <p:par>
                          <p:cTn id="24" fill="hold">
                            <p:stCondLst>
                              <p:cond delay="1500"/>
                            </p:stCondLst>
                            <p:childTnLst>
                              <p:par>
                                <p:cTn id="25" presetID="53" presetClass="entr" presetSubtype="16" fill="hold" nodeType="afterEffect">
                                  <p:stCondLst>
                                    <p:cond delay="0"/>
                                  </p:stCondLst>
                                  <p:childTnLst>
                                    <p:set>
                                      <p:cBhvr>
                                        <p:cTn id="26" dur="1" fill="hold">
                                          <p:stCondLst>
                                            <p:cond delay="0"/>
                                          </p:stCondLst>
                                        </p:cTn>
                                        <p:tgtEl>
                                          <p:spTgt spid="60"/>
                                        </p:tgtEl>
                                        <p:attrNameLst>
                                          <p:attrName>style.visibility</p:attrName>
                                        </p:attrNameLst>
                                      </p:cBhvr>
                                      <p:to>
                                        <p:strVal val="visible"/>
                                      </p:to>
                                    </p:set>
                                    <p:anim calcmode="lin" valueType="num">
                                      <p:cBhvr>
                                        <p:cTn id="27" dur="500" fill="hold"/>
                                        <p:tgtEl>
                                          <p:spTgt spid="60"/>
                                        </p:tgtEl>
                                        <p:attrNameLst>
                                          <p:attrName>ppt_w</p:attrName>
                                        </p:attrNameLst>
                                      </p:cBhvr>
                                      <p:tavLst>
                                        <p:tav tm="0">
                                          <p:val>
                                            <p:fltVal val="0"/>
                                          </p:val>
                                        </p:tav>
                                        <p:tav tm="100000">
                                          <p:val>
                                            <p:strVal val="#ppt_w"/>
                                          </p:val>
                                        </p:tav>
                                      </p:tavLst>
                                    </p:anim>
                                    <p:anim calcmode="lin" valueType="num">
                                      <p:cBhvr>
                                        <p:cTn id="28" dur="500" fill="hold"/>
                                        <p:tgtEl>
                                          <p:spTgt spid="60"/>
                                        </p:tgtEl>
                                        <p:attrNameLst>
                                          <p:attrName>ppt_h</p:attrName>
                                        </p:attrNameLst>
                                      </p:cBhvr>
                                      <p:tavLst>
                                        <p:tav tm="0">
                                          <p:val>
                                            <p:fltVal val="0"/>
                                          </p:val>
                                        </p:tav>
                                        <p:tav tm="100000">
                                          <p:val>
                                            <p:strVal val="#ppt_h"/>
                                          </p:val>
                                        </p:tav>
                                      </p:tavLst>
                                    </p:anim>
                                    <p:animEffect transition="in" filter="fade">
                                      <p:cBhvr>
                                        <p:cTn id="29" dur="500"/>
                                        <p:tgtEl>
                                          <p:spTgt spid="60"/>
                                        </p:tgtEl>
                                      </p:cBhvr>
                                    </p:animEffect>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86"/>
                                        </p:tgtEl>
                                        <p:attrNameLst>
                                          <p:attrName>style.visibility</p:attrName>
                                        </p:attrNameLst>
                                      </p:cBhvr>
                                      <p:to>
                                        <p:strVal val="visible"/>
                                      </p:to>
                                    </p:set>
                                    <p:anim calcmode="lin" valueType="num">
                                      <p:cBhvr>
                                        <p:cTn id="33" dur="500" fill="hold"/>
                                        <p:tgtEl>
                                          <p:spTgt spid="86"/>
                                        </p:tgtEl>
                                        <p:attrNameLst>
                                          <p:attrName>ppt_w</p:attrName>
                                        </p:attrNameLst>
                                      </p:cBhvr>
                                      <p:tavLst>
                                        <p:tav tm="0">
                                          <p:val>
                                            <p:fltVal val="0"/>
                                          </p:val>
                                        </p:tav>
                                        <p:tav tm="100000">
                                          <p:val>
                                            <p:strVal val="#ppt_w"/>
                                          </p:val>
                                        </p:tav>
                                      </p:tavLst>
                                    </p:anim>
                                    <p:anim calcmode="lin" valueType="num">
                                      <p:cBhvr>
                                        <p:cTn id="34" dur="500" fill="hold"/>
                                        <p:tgtEl>
                                          <p:spTgt spid="86"/>
                                        </p:tgtEl>
                                        <p:attrNameLst>
                                          <p:attrName>ppt_h</p:attrName>
                                        </p:attrNameLst>
                                      </p:cBhvr>
                                      <p:tavLst>
                                        <p:tav tm="0">
                                          <p:val>
                                            <p:fltVal val="0"/>
                                          </p:val>
                                        </p:tav>
                                        <p:tav tm="100000">
                                          <p:val>
                                            <p:strVal val="#ppt_h"/>
                                          </p:val>
                                        </p:tav>
                                      </p:tavLst>
                                    </p:anim>
                                    <p:animEffect transition="in" filter="fade">
                                      <p:cBhvr>
                                        <p:cTn id="35" dur="500"/>
                                        <p:tgtEl>
                                          <p:spTgt spid="86"/>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childTnLst>
                          </p:cTn>
                        </p:par>
                        <p:par>
                          <p:cTn id="42" fill="hold">
                            <p:stCondLst>
                              <p:cond delay="3000"/>
                            </p:stCondLst>
                            <p:childTnLst>
                              <p:par>
                                <p:cTn id="43" presetID="53" presetClass="entr" presetSubtype="16" fill="hold" nodeType="afterEffect">
                                  <p:stCondLst>
                                    <p:cond delay="0"/>
                                  </p:stCondLst>
                                  <p:childTnLst>
                                    <p:set>
                                      <p:cBhvr>
                                        <p:cTn id="44" dur="1" fill="hold">
                                          <p:stCondLst>
                                            <p:cond delay="0"/>
                                          </p:stCondLst>
                                        </p:cTn>
                                        <p:tgtEl>
                                          <p:spTgt spid="83"/>
                                        </p:tgtEl>
                                        <p:attrNameLst>
                                          <p:attrName>style.visibility</p:attrName>
                                        </p:attrNameLst>
                                      </p:cBhvr>
                                      <p:to>
                                        <p:strVal val="visible"/>
                                      </p:to>
                                    </p:set>
                                    <p:anim calcmode="lin" valueType="num">
                                      <p:cBhvr>
                                        <p:cTn id="45" dur="500" fill="hold"/>
                                        <p:tgtEl>
                                          <p:spTgt spid="83"/>
                                        </p:tgtEl>
                                        <p:attrNameLst>
                                          <p:attrName>ppt_w</p:attrName>
                                        </p:attrNameLst>
                                      </p:cBhvr>
                                      <p:tavLst>
                                        <p:tav tm="0">
                                          <p:val>
                                            <p:fltVal val="0"/>
                                          </p:val>
                                        </p:tav>
                                        <p:tav tm="100000">
                                          <p:val>
                                            <p:strVal val="#ppt_w"/>
                                          </p:val>
                                        </p:tav>
                                      </p:tavLst>
                                    </p:anim>
                                    <p:anim calcmode="lin" valueType="num">
                                      <p:cBhvr>
                                        <p:cTn id="46" dur="500" fill="hold"/>
                                        <p:tgtEl>
                                          <p:spTgt spid="83"/>
                                        </p:tgtEl>
                                        <p:attrNameLst>
                                          <p:attrName>ppt_h</p:attrName>
                                        </p:attrNameLst>
                                      </p:cBhvr>
                                      <p:tavLst>
                                        <p:tav tm="0">
                                          <p:val>
                                            <p:fltVal val="0"/>
                                          </p:val>
                                        </p:tav>
                                        <p:tav tm="100000">
                                          <p:val>
                                            <p:strVal val="#ppt_h"/>
                                          </p:val>
                                        </p:tav>
                                      </p:tavLst>
                                    </p:anim>
                                    <p:animEffect transition="in" filter="fade">
                                      <p:cBhvr>
                                        <p:cTn id="47" dur="500"/>
                                        <p:tgtEl>
                                          <p:spTgt spid="83"/>
                                        </p:tgtEl>
                                      </p:cBhvr>
                                    </p:animEffect>
                                  </p:childTnLst>
                                </p:cTn>
                              </p:par>
                            </p:childTnLst>
                          </p:cTn>
                        </p:par>
                        <p:par>
                          <p:cTn id="48" fill="hold">
                            <p:stCondLst>
                              <p:cond delay="3500"/>
                            </p:stCondLst>
                            <p:childTnLst>
                              <p:par>
                                <p:cTn id="49" presetID="22" presetClass="entr" presetSubtype="1" fill="hold" grpId="0" nodeType="afterEffect">
                                  <p:stCondLst>
                                    <p:cond delay="0"/>
                                  </p:stCondLst>
                                  <p:childTnLst>
                                    <p:set>
                                      <p:cBhvr>
                                        <p:cTn id="50" dur="1" fill="hold">
                                          <p:stCondLst>
                                            <p:cond delay="0"/>
                                          </p:stCondLst>
                                        </p:cTn>
                                        <p:tgtEl>
                                          <p:spTgt spid="117"/>
                                        </p:tgtEl>
                                        <p:attrNameLst>
                                          <p:attrName>style.visibility</p:attrName>
                                        </p:attrNameLst>
                                      </p:cBhvr>
                                      <p:to>
                                        <p:strVal val="visible"/>
                                      </p:to>
                                    </p:set>
                                    <p:animEffect transition="in" filter="wipe(up)">
                                      <p:cBhvr>
                                        <p:cTn id="51" dur="500"/>
                                        <p:tgtEl>
                                          <p:spTgt spid="11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left)">
                                      <p:cBhvr>
                                        <p:cTn id="56" dur="500"/>
                                        <p:tgtEl>
                                          <p:spTgt spid="13"/>
                                        </p:tgtEl>
                                      </p:cBhvr>
                                    </p:animEffect>
                                  </p:childTnLst>
                                </p:cTn>
                              </p:par>
                            </p:childTnLst>
                          </p:cTn>
                        </p:par>
                        <p:par>
                          <p:cTn id="57" fill="hold">
                            <p:stCondLst>
                              <p:cond delay="500"/>
                            </p:stCondLst>
                            <p:childTnLst>
                              <p:par>
                                <p:cTn id="58" presetID="31" presetClass="entr" presetSubtype="0" fill="hold" nodeType="afterEffect">
                                  <p:stCondLst>
                                    <p:cond delay="0"/>
                                  </p:stCondLst>
                                  <p:childTnLst>
                                    <p:set>
                                      <p:cBhvr>
                                        <p:cTn id="59" dur="1" fill="hold">
                                          <p:stCondLst>
                                            <p:cond delay="0"/>
                                          </p:stCondLst>
                                        </p:cTn>
                                        <p:tgtEl>
                                          <p:spTgt spid="129"/>
                                        </p:tgtEl>
                                        <p:attrNameLst>
                                          <p:attrName>style.visibility</p:attrName>
                                        </p:attrNameLst>
                                      </p:cBhvr>
                                      <p:to>
                                        <p:strVal val="visible"/>
                                      </p:to>
                                    </p:set>
                                    <p:anim calcmode="lin" valueType="num">
                                      <p:cBhvr>
                                        <p:cTn id="60" dur="1000" fill="hold"/>
                                        <p:tgtEl>
                                          <p:spTgt spid="129"/>
                                        </p:tgtEl>
                                        <p:attrNameLst>
                                          <p:attrName>ppt_w</p:attrName>
                                        </p:attrNameLst>
                                      </p:cBhvr>
                                      <p:tavLst>
                                        <p:tav tm="0">
                                          <p:val>
                                            <p:fltVal val="0"/>
                                          </p:val>
                                        </p:tav>
                                        <p:tav tm="100000">
                                          <p:val>
                                            <p:strVal val="#ppt_w"/>
                                          </p:val>
                                        </p:tav>
                                      </p:tavLst>
                                    </p:anim>
                                    <p:anim calcmode="lin" valueType="num">
                                      <p:cBhvr>
                                        <p:cTn id="61" dur="1000" fill="hold"/>
                                        <p:tgtEl>
                                          <p:spTgt spid="129"/>
                                        </p:tgtEl>
                                        <p:attrNameLst>
                                          <p:attrName>ppt_h</p:attrName>
                                        </p:attrNameLst>
                                      </p:cBhvr>
                                      <p:tavLst>
                                        <p:tav tm="0">
                                          <p:val>
                                            <p:fltVal val="0"/>
                                          </p:val>
                                        </p:tav>
                                        <p:tav tm="100000">
                                          <p:val>
                                            <p:strVal val="#ppt_h"/>
                                          </p:val>
                                        </p:tav>
                                      </p:tavLst>
                                    </p:anim>
                                    <p:anim calcmode="lin" valueType="num">
                                      <p:cBhvr>
                                        <p:cTn id="62" dur="1000" fill="hold"/>
                                        <p:tgtEl>
                                          <p:spTgt spid="129"/>
                                        </p:tgtEl>
                                        <p:attrNameLst>
                                          <p:attrName>style.rotation</p:attrName>
                                        </p:attrNameLst>
                                      </p:cBhvr>
                                      <p:tavLst>
                                        <p:tav tm="0">
                                          <p:val>
                                            <p:fltVal val="90"/>
                                          </p:val>
                                        </p:tav>
                                        <p:tav tm="100000">
                                          <p:val>
                                            <p:fltVal val="0"/>
                                          </p:val>
                                        </p:tav>
                                      </p:tavLst>
                                    </p:anim>
                                    <p:animEffect transition="in" filter="fade">
                                      <p:cBhvr>
                                        <p:cTn id="63" dur="1000"/>
                                        <p:tgtEl>
                                          <p:spTgt spid="129"/>
                                        </p:tgtEl>
                                      </p:cBhvr>
                                    </p:animEffect>
                                  </p:childTnLst>
                                </p:cTn>
                              </p:par>
                            </p:childTnLst>
                          </p:cTn>
                        </p:par>
                        <p:par>
                          <p:cTn id="64" fill="hold">
                            <p:stCondLst>
                              <p:cond delay="1500"/>
                            </p:stCondLst>
                            <p:childTnLst>
                              <p:par>
                                <p:cTn id="65" presetID="22" presetClass="entr" presetSubtype="8"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left)">
                                      <p:cBhvr>
                                        <p:cTn id="67" dur="500"/>
                                        <p:tgtEl>
                                          <p:spTgt spid="10"/>
                                        </p:tgtEl>
                                      </p:cBhvr>
                                    </p:animEffect>
                                  </p:childTnLst>
                                </p:cTn>
                              </p:par>
                            </p:childTnLst>
                          </p:cTn>
                        </p:par>
                        <p:par>
                          <p:cTn id="68" fill="hold">
                            <p:stCondLst>
                              <p:cond delay="2000"/>
                            </p:stCondLst>
                            <p:childTnLst>
                              <p:par>
                                <p:cTn id="69" presetID="22" presetClass="entr" presetSubtype="8" fill="hold" nodeType="afterEffect">
                                  <p:stCondLst>
                                    <p:cond delay="0"/>
                                  </p:stCondLst>
                                  <p:childTnLst>
                                    <p:set>
                                      <p:cBhvr>
                                        <p:cTn id="70" dur="1" fill="hold">
                                          <p:stCondLst>
                                            <p:cond delay="0"/>
                                          </p:stCondLst>
                                        </p:cTn>
                                        <p:tgtEl>
                                          <p:spTgt spid="24578"/>
                                        </p:tgtEl>
                                        <p:attrNameLst>
                                          <p:attrName>style.visibility</p:attrName>
                                        </p:attrNameLst>
                                      </p:cBhvr>
                                      <p:to>
                                        <p:strVal val="visible"/>
                                      </p:to>
                                    </p:set>
                                    <p:animEffect transition="in" filter="wipe(left)">
                                      <p:cBhvr>
                                        <p:cTn id="71" dur="500"/>
                                        <p:tgtEl>
                                          <p:spTgt spid="24578"/>
                                        </p:tgtEl>
                                      </p:cBhvr>
                                    </p:animEffect>
                                  </p:childTnLst>
                                </p:cTn>
                              </p:par>
                            </p:childTnLst>
                          </p:cTn>
                        </p:par>
                        <p:par>
                          <p:cTn id="72" fill="hold">
                            <p:stCondLst>
                              <p:cond delay="2500"/>
                            </p:stCondLst>
                            <p:childTnLst>
                              <p:par>
                                <p:cTn id="73" presetID="22" presetClass="entr" presetSubtype="8"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left)">
                                      <p:cBhvr>
                                        <p:cTn id="75" dur="500"/>
                                        <p:tgtEl>
                                          <p:spTgt spid="12"/>
                                        </p:tgtEl>
                                      </p:cBhvr>
                                    </p:animEffect>
                                  </p:childTnLst>
                                </p:cTn>
                              </p:par>
                            </p:childTnLst>
                          </p:cTn>
                        </p:par>
                        <p:par>
                          <p:cTn id="76" fill="hold">
                            <p:stCondLst>
                              <p:cond delay="3000"/>
                            </p:stCondLst>
                            <p:childTnLst>
                              <p:par>
                                <p:cTn id="77" presetID="53" presetClass="entr" presetSubtype="16" fill="hold" nodeType="afterEffect">
                                  <p:stCondLst>
                                    <p:cond delay="0"/>
                                  </p:stCondLst>
                                  <p:childTnLst>
                                    <p:set>
                                      <p:cBhvr>
                                        <p:cTn id="78" dur="1" fill="hold">
                                          <p:stCondLst>
                                            <p:cond delay="0"/>
                                          </p:stCondLst>
                                        </p:cTn>
                                        <p:tgtEl>
                                          <p:spTgt spid="57"/>
                                        </p:tgtEl>
                                        <p:attrNameLst>
                                          <p:attrName>style.visibility</p:attrName>
                                        </p:attrNameLst>
                                      </p:cBhvr>
                                      <p:to>
                                        <p:strVal val="visible"/>
                                      </p:to>
                                    </p:set>
                                    <p:anim calcmode="lin" valueType="num">
                                      <p:cBhvr>
                                        <p:cTn id="79" dur="500" fill="hold"/>
                                        <p:tgtEl>
                                          <p:spTgt spid="57"/>
                                        </p:tgtEl>
                                        <p:attrNameLst>
                                          <p:attrName>ppt_w</p:attrName>
                                        </p:attrNameLst>
                                      </p:cBhvr>
                                      <p:tavLst>
                                        <p:tav tm="0">
                                          <p:val>
                                            <p:fltVal val="0"/>
                                          </p:val>
                                        </p:tav>
                                        <p:tav tm="100000">
                                          <p:val>
                                            <p:strVal val="#ppt_w"/>
                                          </p:val>
                                        </p:tav>
                                      </p:tavLst>
                                    </p:anim>
                                    <p:anim calcmode="lin" valueType="num">
                                      <p:cBhvr>
                                        <p:cTn id="80" dur="500" fill="hold"/>
                                        <p:tgtEl>
                                          <p:spTgt spid="57"/>
                                        </p:tgtEl>
                                        <p:attrNameLst>
                                          <p:attrName>ppt_h</p:attrName>
                                        </p:attrNameLst>
                                      </p:cBhvr>
                                      <p:tavLst>
                                        <p:tav tm="0">
                                          <p:val>
                                            <p:fltVal val="0"/>
                                          </p:val>
                                        </p:tav>
                                        <p:tav tm="100000">
                                          <p:val>
                                            <p:strVal val="#ppt_h"/>
                                          </p:val>
                                        </p:tav>
                                      </p:tavLst>
                                    </p:anim>
                                    <p:animEffect transition="in" filter="fade">
                                      <p:cBhvr>
                                        <p:cTn id="8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117" grpId="0"/>
      <p:bldP spid="1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0" y="1098550"/>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a:solidFill>
                  <a:srgbClr val="FF6600"/>
                </a:solidFill>
                <a:latin typeface="Arial" charset="0"/>
                <a:cs typeface="Arial" charset="0"/>
              </a:rPr>
              <a:t>Objectifs de la simulation</a:t>
            </a:r>
          </a:p>
        </p:txBody>
      </p:sp>
      <p:sp>
        <p:nvSpPr>
          <p:cNvPr id="191496" name="Rectangle 8"/>
          <p:cNvSpPr>
            <a:spLocks noChangeArrowheads="1"/>
          </p:cNvSpPr>
          <p:nvPr/>
        </p:nvSpPr>
        <p:spPr bwMode="auto">
          <a:xfrm>
            <a:off x="5400675" y="917575"/>
            <a:ext cx="4505325"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defTabSz="762000">
              <a:defRPr/>
            </a:pPr>
            <a:r>
              <a:rPr lang="fr-FR" sz="2000" b="1" dirty="0">
                <a:solidFill>
                  <a:srgbClr val="FF6600"/>
                </a:solidFill>
                <a:effectLst>
                  <a:outerShdw blurRad="38100" dist="38100" dir="2700000" algn="tl">
                    <a:srgbClr val="C0C0C0"/>
                  </a:outerShdw>
                </a:effectLst>
                <a:latin typeface="Comic Sans MS" pitchFamily="66" charset="0"/>
              </a:rPr>
              <a:t>Pourquoi simuler ?</a:t>
            </a:r>
          </a:p>
        </p:txBody>
      </p:sp>
      <p:sp>
        <p:nvSpPr>
          <p:cNvPr id="10" name="Text Box 399"/>
          <p:cNvSpPr txBox="1">
            <a:spLocks noChangeArrowheads="1"/>
          </p:cNvSpPr>
          <p:nvPr/>
        </p:nvSpPr>
        <p:spPr bwMode="auto">
          <a:xfrm>
            <a:off x="1316038" y="6118225"/>
            <a:ext cx="8477250" cy="339725"/>
          </a:xfrm>
          <a:prstGeom prst="rect">
            <a:avLst/>
          </a:prstGeom>
          <a:noFill/>
          <a:ln w="28575">
            <a:solidFill>
              <a:schemeClr val="accent6">
                <a:lumMod val="75000"/>
              </a:schemeClr>
            </a:solidFill>
            <a:miter lim="800000"/>
            <a:headEnd type="none" w="sm" len="sm"/>
            <a:tailEnd type="none" w="sm" len="sm"/>
          </a:ln>
        </p:spPr>
        <p:txBody>
          <a:bodyPr>
            <a:spAutoFit/>
          </a:bodyPr>
          <a:lstStyle>
            <a:lvl1pPr defTabSz="762000" eaLnBrk="0" hangingPunct="0">
              <a:defRPr sz="3600">
                <a:solidFill>
                  <a:schemeClr val="tx1"/>
                </a:solidFill>
                <a:latin typeface="Times New Roman" pitchFamily="18" charset="0"/>
              </a:defRPr>
            </a:lvl1pPr>
            <a:lvl2pPr marL="742950" indent="-285750" defTabSz="762000" eaLnBrk="0" hangingPunct="0">
              <a:defRPr sz="3600">
                <a:solidFill>
                  <a:schemeClr val="tx1"/>
                </a:solidFill>
                <a:latin typeface="Times New Roman" pitchFamily="18" charset="0"/>
              </a:defRPr>
            </a:lvl2pPr>
            <a:lvl3pPr marL="1143000" indent="-228600" defTabSz="762000" eaLnBrk="0" hangingPunct="0">
              <a:defRPr sz="3600">
                <a:solidFill>
                  <a:schemeClr val="tx1"/>
                </a:solidFill>
                <a:latin typeface="Times New Roman" pitchFamily="18" charset="0"/>
              </a:defRPr>
            </a:lvl3pPr>
            <a:lvl4pPr marL="1600200" indent="-228600" defTabSz="762000" eaLnBrk="0" hangingPunct="0">
              <a:defRPr sz="3600">
                <a:solidFill>
                  <a:schemeClr val="tx1"/>
                </a:solidFill>
                <a:latin typeface="Times New Roman" pitchFamily="18" charset="0"/>
              </a:defRPr>
            </a:lvl4pPr>
            <a:lvl5pPr marL="2057400" indent="-228600" defTabSz="762000" eaLnBrk="0" hangingPunct="0">
              <a:defRPr sz="3600">
                <a:solidFill>
                  <a:schemeClr val="tx1"/>
                </a:solidFill>
                <a:latin typeface="Times New Roman" pitchFamily="18" charset="0"/>
              </a:defRPr>
            </a:lvl5pPr>
            <a:lvl6pPr marL="2514600" indent="-228600" defTabSz="762000" eaLnBrk="0" fontAlgn="base" hangingPunct="0">
              <a:spcBef>
                <a:spcPct val="0"/>
              </a:spcBef>
              <a:spcAft>
                <a:spcPct val="0"/>
              </a:spcAft>
              <a:defRPr sz="3600">
                <a:solidFill>
                  <a:schemeClr val="tx1"/>
                </a:solidFill>
                <a:latin typeface="Times New Roman" pitchFamily="18" charset="0"/>
              </a:defRPr>
            </a:lvl6pPr>
            <a:lvl7pPr marL="2971800" indent="-228600" defTabSz="762000" eaLnBrk="0" fontAlgn="base" hangingPunct="0">
              <a:spcBef>
                <a:spcPct val="0"/>
              </a:spcBef>
              <a:spcAft>
                <a:spcPct val="0"/>
              </a:spcAft>
              <a:defRPr sz="3600">
                <a:solidFill>
                  <a:schemeClr val="tx1"/>
                </a:solidFill>
                <a:latin typeface="Times New Roman" pitchFamily="18" charset="0"/>
              </a:defRPr>
            </a:lvl7pPr>
            <a:lvl8pPr marL="3429000" indent="-228600" defTabSz="762000" eaLnBrk="0" fontAlgn="base" hangingPunct="0">
              <a:spcBef>
                <a:spcPct val="0"/>
              </a:spcBef>
              <a:spcAft>
                <a:spcPct val="0"/>
              </a:spcAft>
              <a:defRPr sz="3600">
                <a:solidFill>
                  <a:schemeClr val="tx1"/>
                </a:solidFill>
                <a:latin typeface="Times New Roman" pitchFamily="18" charset="0"/>
              </a:defRPr>
            </a:lvl8pPr>
            <a:lvl9pPr marL="3886200" indent="-228600" defTabSz="7620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a:solidFill>
                  <a:schemeClr val="accent6">
                    <a:lumMod val="75000"/>
                  </a:schemeClr>
                </a:solidFill>
                <a:latin typeface="Comic Sans MS" pitchFamily="66" charset="0"/>
                <a:cs typeface="Arial" charset="0"/>
              </a:rPr>
              <a:t>L’objet de la simulation est d’ANTICIPER le comportement d’un produit</a:t>
            </a:r>
          </a:p>
        </p:txBody>
      </p:sp>
      <p:pic>
        <p:nvPicPr>
          <p:cNvPr id="4101" name="Imag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238" y="1836738"/>
            <a:ext cx="6878637" cy="383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ZoneTexte 2"/>
          <p:cNvSpPr txBox="1"/>
          <p:nvPr/>
        </p:nvSpPr>
        <p:spPr>
          <a:xfrm rot="21368599">
            <a:off x="2516188" y="3529013"/>
            <a:ext cx="3154362" cy="830262"/>
          </a:xfrm>
          <a:prstGeom prst="rect">
            <a:avLst/>
          </a:prstGeom>
          <a:noFill/>
        </p:spPr>
        <p:txBody>
          <a:bodyPr>
            <a:spAutoFit/>
          </a:bodyPr>
          <a:lstStyle/>
          <a:p>
            <a:pPr algn="ctr">
              <a:defRPr/>
            </a:pPr>
            <a:r>
              <a:rPr lang="fr-FR" sz="4800" b="1" dirty="0">
                <a:solidFill>
                  <a:srgbClr val="FF0000"/>
                </a:solidFill>
                <a:effectLst>
                  <a:outerShdw blurRad="38100" dist="38100" dir="2700000" algn="tl">
                    <a:srgbClr val="000000">
                      <a:alpha val="43137"/>
                    </a:srgbClr>
                  </a:outerShdw>
                </a:effectLst>
              </a:rPr>
              <a:t>Simuler …</a:t>
            </a:r>
          </a:p>
        </p:txBody>
      </p:sp>
      <p:sp>
        <p:nvSpPr>
          <p:cNvPr id="15" name="ZoneTexte 14"/>
          <p:cNvSpPr txBox="1"/>
          <p:nvPr/>
        </p:nvSpPr>
        <p:spPr>
          <a:xfrm>
            <a:off x="6079897" y="3859213"/>
            <a:ext cx="3152775" cy="830262"/>
          </a:xfrm>
          <a:prstGeom prst="rect">
            <a:avLst/>
          </a:prstGeom>
          <a:noFill/>
        </p:spPr>
        <p:txBody>
          <a:bodyPr>
            <a:spAutoFit/>
          </a:bodyPr>
          <a:lstStyle/>
          <a:p>
            <a:pPr algn="ctr">
              <a:defRPr/>
            </a:pPr>
            <a:r>
              <a:rPr lang="fr-FR" sz="4800" b="1" dirty="0" smtClean="0">
                <a:solidFill>
                  <a:srgbClr val="FF0000"/>
                </a:solidFill>
                <a:effectLst>
                  <a:outerShdw blurRad="38100" dist="38100" dir="2700000" algn="tl">
                    <a:srgbClr val="000000">
                      <a:alpha val="43137"/>
                    </a:srgbClr>
                  </a:outerShdw>
                </a:effectLst>
              </a:rPr>
              <a:t>anticiper</a:t>
            </a:r>
            <a:endParaRPr lang="fr-FR" sz="4800" b="1" dirty="0">
              <a:solidFill>
                <a:srgbClr val="FF0000"/>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1496"/>
                                        </p:tgtEl>
                                        <p:attrNameLst>
                                          <p:attrName>style.visibility</p:attrName>
                                        </p:attrNameLst>
                                      </p:cBhvr>
                                      <p:to>
                                        <p:strVal val="visible"/>
                                      </p:to>
                                    </p:set>
                                    <p:animEffect transition="in" filter="wipe(left)">
                                      <p:cBhvr>
                                        <p:cTn id="13" dur="500"/>
                                        <p:tgtEl>
                                          <p:spTgt spid="19149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101"/>
                                        </p:tgtEl>
                                        <p:attrNameLst>
                                          <p:attrName>style.visibility</p:attrName>
                                        </p:attrNameLst>
                                      </p:cBhvr>
                                      <p:to>
                                        <p:strVal val="visible"/>
                                      </p:to>
                                    </p:set>
                                    <p:animEffect transition="in" filter="wipe(left)">
                                      <p:cBhvr>
                                        <p:cTn id="18" dur="500"/>
                                        <p:tgtEl>
                                          <p:spTgt spid="4101"/>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191496" grpId="0" autoUpdateAnimBg="0"/>
      <p:bldP spid="10" grpId="0" animBg="1" autoUpdateAnimBg="0"/>
      <p:bldP spid="3"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rme libre 2"/>
          <p:cNvSpPr/>
          <p:nvPr/>
        </p:nvSpPr>
        <p:spPr bwMode="auto">
          <a:xfrm>
            <a:off x="1809750" y="1445894"/>
            <a:ext cx="7537450" cy="4437381"/>
          </a:xfrm>
          <a:custGeom>
            <a:avLst/>
            <a:gdLst>
              <a:gd name="connsiteX0" fmla="*/ 0 w 7569200"/>
              <a:gd name="connsiteY0" fmla="*/ 0 h 4375150"/>
              <a:gd name="connsiteX1" fmla="*/ 4711700 w 7569200"/>
              <a:gd name="connsiteY1" fmla="*/ 0 h 4375150"/>
              <a:gd name="connsiteX2" fmla="*/ 4711700 w 7569200"/>
              <a:gd name="connsiteY2" fmla="*/ 476250 h 4375150"/>
              <a:gd name="connsiteX3" fmla="*/ 7137400 w 7569200"/>
              <a:gd name="connsiteY3" fmla="*/ 476250 h 4375150"/>
              <a:gd name="connsiteX4" fmla="*/ 7137400 w 7569200"/>
              <a:gd name="connsiteY4" fmla="*/ 1282700 h 4375150"/>
              <a:gd name="connsiteX5" fmla="*/ 7569200 w 7569200"/>
              <a:gd name="connsiteY5" fmla="*/ 1282700 h 4375150"/>
              <a:gd name="connsiteX6" fmla="*/ 7569200 w 7569200"/>
              <a:gd name="connsiteY6" fmla="*/ 4375150 h 4375150"/>
              <a:gd name="connsiteX7" fmla="*/ 3562350 w 7569200"/>
              <a:gd name="connsiteY7" fmla="*/ 4375150 h 4375150"/>
              <a:gd name="connsiteX8" fmla="*/ 3562350 w 7569200"/>
              <a:gd name="connsiteY8" fmla="*/ 3829050 h 4375150"/>
              <a:gd name="connsiteX9" fmla="*/ 3276600 w 7569200"/>
              <a:gd name="connsiteY9" fmla="*/ 3829050 h 4375150"/>
              <a:gd name="connsiteX10" fmla="*/ 3276600 w 7569200"/>
              <a:gd name="connsiteY10" fmla="*/ 3613150 h 4375150"/>
              <a:gd name="connsiteX11" fmla="*/ 1289050 w 7569200"/>
              <a:gd name="connsiteY11" fmla="*/ 3613150 h 4375150"/>
              <a:gd name="connsiteX12" fmla="*/ 1289050 w 7569200"/>
              <a:gd name="connsiteY12" fmla="*/ 3143250 h 4375150"/>
              <a:gd name="connsiteX13" fmla="*/ 31750 w 7569200"/>
              <a:gd name="connsiteY13" fmla="*/ 3143250 h 4375150"/>
              <a:gd name="connsiteX14" fmla="*/ 0 w 7569200"/>
              <a:gd name="connsiteY14" fmla="*/ 0 h 4375150"/>
              <a:gd name="connsiteX0" fmla="*/ 6350 w 7537450"/>
              <a:gd name="connsiteY0" fmla="*/ 0 h 4394200"/>
              <a:gd name="connsiteX1" fmla="*/ 4679950 w 7537450"/>
              <a:gd name="connsiteY1" fmla="*/ 19050 h 4394200"/>
              <a:gd name="connsiteX2" fmla="*/ 4679950 w 7537450"/>
              <a:gd name="connsiteY2" fmla="*/ 495300 h 4394200"/>
              <a:gd name="connsiteX3" fmla="*/ 7105650 w 7537450"/>
              <a:gd name="connsiteY3" fmla="*/ 495300 h 4394200"/>
              <a:gd name="connsiteX4" fmla="*/ 7105650 w 7537450"/>
              <a:gd name="connsiteY4" fmla="*/ 1301750 h 4394200"/>
              <a:gd name="connsiteX5" fmla="*/ 7537450 w 7537450"/>
              <a:gd name="connsiteY5" fmla="*/ 1301750 h 4394200"/>
              <a:gd name="connsiteX6" fmla="*/ 7537450 w 7537450"/>
              <a:gd name="connsiteY6" fmla="*/ 4394200 h 4394200"/>
              <a:gd name="connsiteX7" fmla="*/ 3530600 w 7537450"/>
              <a:gd name="connsiteY7" fmla="*/ 4394200 h 4394200"/>
              <a:gd name="connsiteX8" fmla="*/ 3530600 w 7537450"/>
              <a:gd name="connsiteY8" fmla="*/ 3848100 h 4394200"/>
              <a:gd name="connsiteX9" fmla="*/ 3244850 w 7537450"/>
              <a:gd name="connsiteY9" fmla="*/ 3848100 h 4394200"/>
              <a:gd name="connsiteX10" fmla="*/ 3244850 w 7537450"/>
              <a:gd name="connsiteY10" fmla="*/ 3632200 h 4394200"/>
              <a:gd name="connsiteX11" fmla="*/ 1257300 w 7537450"/>
              <a:gd name="connsiteY11" fmla="*/ 3632200 h 4394200"/>
              <a:gd name="connsiteX12" fmla="*/ 1257300 w 7537450"/>
              <a:gd name="connsiteY12" fmla="*/ 3162300 h 4394200"/>
              <a:gd name="connsiteX13" fmla="*/ 0 w 7537450"/>
              <a:gd name="connsiteY13" fmla="*/ 3162300 h 4394200"/>
              <a:gd name="connsiteX14" fmla="*/ 6350 w 7537450"/>
              <a:gd name="connsiteY14" fmla="*/ 0 h 4394200"/>
              <a:gd name="connsiteX0" fmla="*/ 6350 w 7537450"/>
              <a:gd name="connsiteY0" fmla="*/ 6350 h 4375150"/>
              <a:gd name="connsiteX1" fmla="*/ 4679950 w 7537450"/>
              <a:gd name="connsiteY1" fmla="*/ 0 h 4375150"/>
              <a:gd name="connsiteX2" fmla="*/ 4679950 w 7537450"/>
              <a:gd name="connsiteY2" fmla="*/ 476250 h 4375150"/>
              <a:gd name="connsiteX3" fmla="*/ 7105650 w 7537450"/>
              <a:gd name="connsiteY3" fmla="*/ 476250 h 4375150"/>
              <a:gd name="connsiteX4" fmla="*/ 7105650 w 7537450"/>
              <a:gd name="connsiteY4" fmla="*/ 1282700 h 4375150"/>
              <a:gd name="connsiteX5" fmla="*/ 7537450 w 7537450"/>
              <a:gd name="connsiteY5" fmla="*/ 1282700 h 4375150"/>
              <a:gd name="connsiteX6" fmla="*/ 7537450 w 7537450"/>
              <a:gd name="connsiteY6" fmla="*/ 4375150 h 4375150"/>
              <a:gd name="connsiteX7" fmla="*/ 3530600 w 7537450"/>
              <a:gd name="connsiteY7" fmla="*/ 4375150 h 4375150"/>
              <a:gd name="connsiteX8" fmla="*/ 3530600 w 7537450"/>
              <a:gd name="connsiteY8" fmla="*/ 3829050 h 4375150"/>
              <a:gd name="connsiteX9" fmla="*/ 3244850 w 7537450"/>
              <a:gd name="connsiteY9" fmla="*/ 3829050 h 4375150"/>
              <a:gd name="connsiteX10" fmla="*/ 3244850 w 7537450"/>
              <a:gd name="connsiteY10" fmla="*/ 3613150 h 4375150"/>
              <a:gd name="connsiteX11" fmla="*/ 1257300 w 7537450"/>
              <a:gd name="connsiteY11" fmla="*/ 3613150 h 4375150"/>
              <a:gd name="connsiteX12" fmla="*/ 1257300 w 7537450"/>
              <a:gd name="connsiteY12" fmla="*/ 3143250 h 4375150"/>
              <a:gd name="connsiteX13" fmla="*/ 0 w 7537450"/>
              <a:gd name="connsiteY13" fmla="*/ 3143250 h 4375150"/>
              <a:gd name="connsiteX14" fmla="*/ 6350 w 7537450"/>
              <a:gd name="connsiteY14" fmla="*/ 6350 h 437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37450" h="4375150">
                <a:moveTo>
                  <a:pt x="6350" y="6350"/>
                </a:moveTo>
                <a:lnTo>
                  <a:pt x="4679950" y="0"/>
                </a:lnTo>
                <a:lnTo>
                  <a:pt x="4679950" y="476250"/>
                </a:lnTo>
                <a:lnTo>
                  <a:pt x="7105650" y="476250"/>
                </a:lnTo>
                <a:lnTo>
                  <a:pt x="7105650" y="1282700"/>
                </a:lnTo>
                <a:lnTo>
                  <a:pt x="7537450" y="1282700"/>
                </a:lnTo>
                <a:lnTo>
                  <a:pt x="7537450" y="4375150"/>
                </a:lnTo>
                <a:lnTo>
                  <a:pt x="3530600" y="4375150"/>
                </a:lnTo>
                <a:lnTo>
                  <a:pt x="3530600" y="3829050"/>
                </a:lnTo>
                <a:lnTo>
                  <a:pt x="3244850" y="3829050"/>
                </a:lnTo>
                <a:lnTo>
                  <a:pt x="3244850" y="3613150"/>
                </a:lnTo>
                <a:lnTo>
                  <a:pt x="1257300" y="3613150"/>
                </a:lnTo>
                <a:lnTo>
                  <a:pt x="1257300" y="3143250"/>
                </a:lnTo>
                <a:lnTo>
                  <a:pt x="0" y="3143250"/>
                </a:lnTo>
                <a:cubicBezTo>
                  <a:pt x="2117" y="2089150"/>
                  <a:pt x="4233" y="1060450"/>
                  <a:pt x="6350" y="6350"/>
                </a:cubicBezTo>
                <a:close/>
              </a:path>
            </a:pathLst>
          </a:custGeom>
          <a:pattFill prst="sphere">
            <a:fgClr>
              <a:srgbClr val="FFCC00"/>
            </a:fgClr>
            <a:bgClr>
              <a:srgbClr val="FFFFFF"/>
            </a:bgClr>
          </a:pattFill>
          <a:ln w="38100">
            <a:solidFill>
              <a:srgbClr val="0000FF"/>
            </a:solidFill>
            <a:prstDash val="sysDot"/>
            <a:miter lim="800000"/>
            <a:headEnd/>
            <a:tailEnd/>
          </a:ln>
          <a:extLst/>
        </p:spPr>
        <p:txBody>
          <a:bodyPr wrap="none" anchor="ctr"/>
          <a:lstStyle/>
          <a:p>
            <a:endParaRPr lang="fr-FR"/>
          </a:p>
        </p:txBody>
      </p:sp>
      <p:sp>
        <p:nvSpPr>
          <p:cNvPr id="4098" name="Text Box 7"/>
          <p:cNvSpPr txBox="1">
            <a:spLocks noChangeArrowheads="1"/>
          </p:cNvSpPr>
          <p:nvPr/>
        </p:nvSpPr>
        <p:spPr bwMode="auto">
          <a:xfrm>
            <a:off x="0" y="2783576"/>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dirty="0" smtClean="0">
                <a:solidFill>
                  <a:srgbClr val="FF6600"/>
                </a:solidFill>
                <a:latin typeface="Arial" charset="0"/>
                <a:cs typeface="Arial" charset="0"/>
              </a:rPr>
              <a:t>Domaine de validité</a:t>
            </a:r>
            <a:endParaRPr lang="fr-FR" sz="1100" b="1" dirty="0">
              <a:solidFill>
                <a:srgbClr val="FF6600"/>
              </a:solidFill>
              <a:latin typeface="Arial" charset="0"/>
              <a:cs typeface="Arial" charset="0"/>
            </a:endParaRPr>
          </a:p>
        </p:txBody>
      </p:sp>
      <p:sp>
        <p:nvSpPr>
          <p:cNvPr id="191496" name="Rectangle 8"/>
          <p:cNvSpPr>
            <a:spLocks noChangeArrowheads="1"/>
          </p:cNvSpPr>
          <p:nvPr/>
        </p:nvSpPr>
        <p:spPr bwMode="auto">
          <a:xfrm>
            <a:off x="4942936" y="917575"/>
            <a:ext cx="4963066"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defTabSz="762000">
              <a:defRPr/>
            </a:pPr>
            <a:r>
              <a:rPr lang="fr-FR" sz="2000" b="1" dirty="0" smtClean="0">
                <a:solidFill>
                  <a:srgbClr val="FF6600"/>
                </a:solidFill>
                <a:effectLst>
                  <a:outerShdw blurRad="38100" dist="38100" dir="2700000" algn="tl">
                    <a:srgbClr val="C0C0C0"/>
                  </a:outerShdw>
                </a:effectLst>
                <a:latin typeface="Comic Sans MS" pitchFamily="66" charset="0"/>
              </a:rPr>
              <a:t>Domaine de validité d’une modélisation</a:t>
            </a:r>
            <a:endParaRPr lang="fr-FR" sz="2000" b="1" dirty="0">
              <a:solidFill>
                <a:srgbClr val="FF6600"/>
              </a:solidFill>
              <a:effectLst>
                <a:outerShdw blurRad="38100" dist="38100" dir="2700000" algn="tl">
                  <a:srgbClr val="C0C0C0"/>
                </a:outerShdw>
              </a:effectLst>
              <a:latin typeface="Comic Sans MS" pitchFamily="66" charset="0"/>
            </a:endParaRPr>
          </a:p>
        </p:txBody>
      </p:sp>
      <p:sp>
        <p:nvSpPr>
          <p:cNvPr id="10" name="Text Box 399"/>
          <p:cNvSpPr txBox="1">
            <a:spLocks noChangeArrowheads="1"/>
          </p:cNvSpPr>
          <p:nvPr/>
        </p:nvSpPr>
        <p:spPr bwMode="auto">
          <a:xfrm>
            <a:off x="1316038" y="6195859"/>
            <a:ext cx="8477250" cy="338554"/>
          </a:xfrm>
          <a:prstGeom prst="rect">
            <a:avLst/>
          </a:prstGeom>
          <a:noFill/>
          <a:ln w="28575">
            <a:solidFill>
              <a:schemeClr val="accent6">
                <a:lumMod val="75000"/>
              </a:schemeClr>
            </a:solidFill>
            <a:miter lim="800000"/>
            <a:headEnd type="none" w="sm" len="sm"/>
            <a:tailEnd type="none" w="sm" len="sm"/>
          </a:ln>
        </p:spPr>
        <p:txBody>
          <a:bodyPr>
            <a:spAutoFit/>
          </a:bodyPr>
          <a:lstStyle>
            <a:defPPr>
              <a:defRPr lang="fr-FR"/>
            </a:defPPr>
            <a:lvl1pPr algn="ctr" defTabSz="762000" eaLnBrk="1" hangingPunct="1">
              <a:spcBef>
                <a:spcPct val="50000"/>
              </a:spcBef>
              <a:defRPr sz="1600" b="1">
                <a:solidFill>
                  <a:schemeClr val="accent6">
                    <a:lumMod val="75000"/>
                  </a:schemeClr>
                </a:solidFill>
                <a:latin typeface="Comic Sans MS" pitchFamily="66" charset="0"/>
                <a:cs typeface="Arial" charset="0"/>
              </a:defRPr>
            </a:lvl1pPr>
            <a:lvl2pPr marL="742950" indent="-285750" defTabSz="762000" eaLnBrk="0" hangingPunct="0"/>
            <a:lvl3pPr marL="1143000" indent="-228600" defTabSz="762000" eaLnBrk="0" hangingPunct="0"/>
            <a:lvl4pPr marL="1600200" indent="-228600" defTabSz="762000" eaLnBrk="0" hangingPunct="0"/>
            <a:lvl5pPr marL="2057400" indent="-228600" defTabSz="762000" eaLnBrk="0" hangingPunct="0"/>
            <a:lvl6pPr marL="2514600" indent="-228600" defTabSz="762000" eaLnBrk="0" fontAlgn="base" hangingPunct="0">
              <a:spcBef>
                <a:spcPct val="0"/>
              </a:spcBef>
              <a:spcAft>
                <a:spcPct val="0"/>
              </a:spcAft>
            </a:lvl6pPr>
            <a:lvl7pPr marL="2971800" indent="-228600" defTabSz="762000" eaLnBrk="0" fontAlgn="base" hangingPunct="0">
              <a:spcBef>
                <a:spcPct val="0"/>
              </a:spcBef>
              <a:spcAft>
                <a:spcPct val="0"/>
              </a:spcAft>
            </a:lvl7pPr>
            <a:lvl8pPr marL="3429000" indent="-228600" defTabSz="762000" eaLnBrk="0" fontAlgn="base" hangingPunct="0">
              <a:spcBef>
                <a:spcPct val="0"/>
              </a:spcBef>
              <a:spcAft>
                <a:spcPct val="0"/>
              </a:spcAft>
            </a:lvl8pPr>
            <a:lvl9pPr marL="3886200" indent="-228600" defTabSz="762000" eaLnBrk="0" fontAlgn="base" hangingPunct="0">
              <a:spcBef>
                <a:spcPct val="0"/>
              </a:spcBef>
              <a:spcAft>
                <a:spcPct val="0"/>
              </a:spcAft>
            </a:lvl9pPr>
          </a:lstStyle>
          <a:p>
            <a:r>
              <a:rPr lang="fr-FR" dirty="0"/>
              <a:t>Le domaine de validité est l’intersection du domaine de chaque modèle</a:t>
            </a:r>
          </a:p>
        </p:txBody>
      </p:sp>
      <p:sp>
        <p:nvSpPr>
          <p:cNvPr id="138" name="Text Box 161"/>
          <p:cNvSpPr txBox="1">
            <a:spLocks noChangeArrowheads="1"/>
          </p:cNvSpPr>
          <p:nvPr/>
        </p:nvSpPr>
        <p:spPr bwMode="auto">
          <a:xfrm>
            <a:off x="1333500" y="5271627"/>
            <a:ext cx="2524126" cy="707886"/>
          </a:xfrm>
          <a:prstGeom prst="rect">
            <a:avLst/>
          </a:prstGeom>
          <a:noFill/>
          <a:ln w="28575">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algn="ctr" eaLnBrk="1" hangingPunct="1">
              <a:spcBef>
                <a:spcPct val="50000"/>
              </a:spcBef>
            </a:pPr>
            <a:r>
              <a:rPr lang="fr-FR" sz="2000" b="1" dirty="0" smtClean="0">
                <a:solidFill>
                  <a:srgbClr val="0000FF"/>
                </a:solidFill>
                <a:effectLst>
                  <a:outerShdw blurRad="38100" dist="38100" dir="2700000" algn="tl">
                    <a:srgbClr val="000000">
                      <a:alpha val="43137"/>
                    </a:srgbClr>
                  </a:outerShdw>
                </a:effectLst>
                <a:cs typeface="Times New Roman" charset="0"/>
              </a:rPr>
              <a:t>Définition du domaine </a:t>
            </a:r>
            <a:r>
              <a:rPr lang="fr-FR" sz="2000" b="1" dirty="0">
                <a:solidFill>
                  <a:srgbClr val="0000FF"/>
                </a:solidFill>
                <a:effectLst>
                  <a:outerShdw blurRad="38100" dist="38100" dir="2700000" algn="tl">
                    <a:srgbClr val="000000">
                      <a:alpha val="43137"/>
                    </a:srgbClr>
                  </a:outerShdw>
                </a:effectLst>
                <a:cs typeface="Times New Roman" charset="0"/>
              </a:rPr>
              <a:t>de validité</a:t>
            </a:r>
          </a:p>
        </p:txBody>
      </p:sp>
      <p:sp>
        <p:nvSpPr>
          <p:cNvPr id="26" name="Rectangle 25"/>
          <p:cNvSpPr/>
          <p:nvPr/>
        </p:nvSpPr>
        <p:spPr bwMode="auto">
          <a:xfrm>
            <a:off x="1828800" y="1487055"/>
            <a:ext cx="4654550" cy="3121012"/>
          </a:xfrm>
          <a:prstGeom prst="rect">
            <a:avLst/>
          </a:prstGeom>
          <a:pattFill prst="sphere">
            <a:fgClr>
              <a:srgbClr val="FFCC00"/>
            </a:fgClr>
            <a:bgClr>
              <a:srgbClr val="FFFFFF"/>
            </a:bgClr>
          </a:pattFill>
          <a:ln w="12700">
            <a:solidFill>
              <a:schemeClr val="tx1"/>
            </a:solidFill>
            <a:miter lim="800000"/>
            <a:headEnd/>
            <a:tailEnd/>
          </a:ln>
          <a:extLst/>
        </p:spPr>
        <p:txBody>
          <a:bodyPr wrap="none" anchor="ctr"/>
          <a:lstStyle/>
          <a:p>
            <a:endParaRPr lang="fr-FR"/>
          </a:p>
        </p:txBody>
      </p:sp>
      <p:sp>
        <p:nvSpPr>
          <p:cNvPr id="27" name="Rectangle 26"/>
          <p:cNvSpPr/>
          <p:nvPr/>
        </p:nvSpPr>
        <p:spPr bwMode="auto">
          <a:xfrm>
            <a:off x="5353051" y="2774950"/>
            <a:ext cx="3976686" cy="3082925"/>
          </a:xfrm>
          <a:prstGeom prst="rect">
            <a:avLst/>
          </a:prstGeom>
          <a:pattFill prst="sphere">
            <a:fgClr>
              <a:srgbClr val="FFCC00"/>
            </a:fgClr>
            <a:bgClr>
              <a:srgbClr val="FFFFFF"/>
            </a:bgClr>
          </a:pattFill>
          <a:ln w="12700">
            <a:solidFill>
              <a:schemeClr val="tx1"/>
            </a:solidFill>
            <a:miter lim="800000"/>
            <a:headEnd/>
            <a:tailEnd/>
          </a:ln>
          <a:extLst/>
        </p:spPr>
        <p:txBody>
          <a:bodyPr wrap="none" anchor="ctr"/>
          <a:lstStyle/>
          <a:p>
            <a:endParaRPr lang="fr-FR"/>
          </a:p>
        </p:txBody>
      </p:sp>
      <p:sp>
        <p:nvSpPr>
          <p:cNvPr id="25" name="Rectangle 24"/>
          <p:cNvSpPr/>
          <p:nvPr/>
        </p:nvSpPr>
        <p:spPr bwMode="auto">
          <a:xfrm>
            <a:off x="5070475" y="1952338"/>
            <a:ext cx="3813175" cy="3359437"/>
          </a:xfrm>
          <a:prstGeom prst="rect">
            <a:avLst/>
          </a:prstGeom>
          <a:pattFill prst="sphere">
            <a:fgClr>
              <a:srgbClr val="FFCC00"/>
            </a:fgClr>
            <a:bgClr>
              <a:srgbClr val="FFFFFF"/>
            </a:bgClr>
          </a:pattFill>
          <a:ln w="12700">
            <a:solidFill>
              <a:schemeClr val="tx1"/>
            </a:solidFill>
            <a:miter lim="800000"/>
            <a:headEnd/>
            <a:tailEnd/>
          </a:ln>
          <a:extLst/>
        </p:spPr>
        <p:txBody>
          <a:bodyPr wrap="none" anchor="ctr"/>
          <a:lstStyle/>
          <a:p>
            <a:endParaRPr lang="fr-FR"/>
          </a:p>
        </p:txBody>
      </p:sp>
      <p:grpSp>
        <p:nvGrpSpPr>
          <p:cNvPr id="139" name="Group 14"/>
          <p:cNvGrpSpPr>
            <a:grpSpLocks/>
          </p:cNvGrpSpPr>
          <p:nvPr/>
        </p:nvGrpSpPr>
        <p:grpSpPr bwMode="auto">
          <a:xfrm>
            <a:off x="5113196" y="2199374"/>
            <a:ext cx="3511548" cy="2865434"/>
            <a:chOff x="1747" y="2513"/>
            <a:chExt cx="2212" cy="1805"/>
          </a:xfrm>
        </p:grpSpPr>
        <p:sp>
          <p:nvSpPr>
            <p:cNvPr id="140" name="Rectangle 168"/>
            <p:cNvSpPr>
              <a:spLocks noChangeArrowheads="1"/>
            </p:cNvSpPr>
            <p:nvPr/>
          </p:nvSpPr>
          <p:spPr bwMode="auto">
            <a:xfrm>
              <a:off x="1791" y="2514"/>
              <a:ext cx="2143" cy="1804"/>
            </a:xfrm>
            <a:prstGeom prst="rect">
              <a:avLst/>
            </a:prstGeom>
            <a:solidFill>
              <a:srgbClr val="FF8FBC"/>
            </a:solidFill>
            <a:ln w="9525">
              <a:solidFill>
                <a:schemeClr val="tx1"/>
              </a:solidFill>
              <a:miter lim="800000"/>
              <a:headEnd/>
              <a:tailEnd/>
            </a:ln>
          </p:spPr>
          <p:txBody>
            <a:bodyPr wrap="none" anchor="ctr"/>
            <a:lstStyle/>
            <a:p>
              <a:endParaRPr lang="fr-FR"/>
            </a:p>
          </p:txBody>
        </p:sp>
        <p:sp>
          <p:nvSpPr>
            <p:cNvPr id="141" name="Text Box 169"/>
            <p:cNvSpPr txBox="1">
              <a:spLocks noChangeArrowheads="1"/>
            </p:cNvSpPr>
            <p:nvPr/>
          </p:nvSpPr>
          <p:spPr bwMode="auto">
            <a:xfrm>
              <a:off x="1747" y="2513"/>
              <a:ext cx="2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algn="ctr" eaLnBrk="1" hangingPunct="1">
                <a:spcBef>
                  <a:spcPct val="50000"/>
                </a:spcBef>
              </a:pPr>
              <a:r>
                <a:rPr lang="fr-FR" sz="2000" b="1" dirty="0" smtClean="0">
                  <a:latin typeface="Arial" charset="0"/>
                </a:rPr>
                <a:t> Solveur</a:t>
              </a:r>
              <a:endParaRPr lang="fr-FR" sz="2000" b="1" dirty="0">
                <a:latin typeface="Arial" charset="0"/>
              </a:endParaRPr>
            </a:p>
          </p:txBody>
        </p:sp>
      </p:grpSp>
      <p:grpSp>
        <p:nvGrpSpPr>
          <p:cNvPr id="151" name="Group 23"/>
          <p:cNvGrpSpPr>
            <a:grpSpLocks/>
          </p:cNvGrpSpPr>
          <p:nvPr/>
        </p:nvGrpSpPr>
        <p:grpSpPr bwMode="auto">
          <a:xfrm>
            <a:off x="5498406" y="3021198"/>
            <a:ext cx="3566316" cy="2622064"/>
            <a:chOff x="1853" y="1977"/>
            <a:chExt cx="2066" cy="1140"/>
          </a:xfrm>
        </p:grpSpPr>
        <p:sp>
          <p:nvSpPr>
            <p:cNvPr id="152" name="Rectangle 242"/>
            <p:cNvSpPr>
              <a:spLocks noChangeArrowheads="1"/>
            </p:cNvSpPr>
            <p:nvPr/>
          </p:nvSpPr>
          <p:spPr bwMode="auto">
            <a:xfrm>
              <a:off x="1853" y="1977"/>
              <a:ext cx="2066" cy="1140"/>
            </a:xfrm>
            <a:prstGeom prst="rect">
              <a:avLst/>
            </a:prstGeom>
            <a:solidFill>
              <a:srgbClr val="A9FFA9"/>
            </a:solidFill>
            <a:ln w="6350">
              <a:solidFill>
                <a:schemeClr val="tx1"/>
              </a:solidFill>
              <a:miter lim="800000"/>
              <a:headEnd/>
              <a:tailEnd/>
            </a:ln>
          </p:spPr>
          <p:txBody>
            <a:bodyPr wrap="none" anchor="ctr"/>
            <a:lstStyle/>
            <a:p>
              <a:endParaRPr lang="fr-FR"/>
            </a:p>
          </p:txBody>
        </p:sp>
        <p:sp>
          <p:nvSpPr>
            <p:cNvPr id="153" name="Text Box 243"/>
            <p:cNvSpPr txBox="1">
              <a:spLocks noChangeArrowheads="1"/>
            </p:cNvSpPr>
            <p:nvPr/>
          </p:nvSpPr>
          <p:spPr bwMode="auto">
            <a:xfrm>
              <a:off x="1853" y="2943"/>
              <a:ext cx="206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algn="ctr" eaLnBrk="1" hangingPunct="1">
                <a:spcBef>
                  <a:spcPct val="50000"/>
                </a:spcBef>
              </a:pPr>
              <a:r>
                <a:rPr lang="fr-FR" sz="2000" b="1" dirty="0">
                  <a:latin typeface="Arial" charset="0"/>
                </a:rPr>
                <a:t>Modèle de l’environnement</a:t>
              </a:r>
            </a:p>
          </p:txBody>
        </p:sp>
      </p:grpSp>
      <p:grpSp>
        <p:nvGrpSpPr>
          <p:cNvPr id="154" name="Group 73"/>
          <p:cNvGrpSpPr>
            <a:grpSpLocks/>
          </p:cNvGrpSpPr>
          <p:nvPr/>
        </p:nvGrpSpPr>
        <p:grpSpPr bwMode="auto">
          <a:xfrm>
            <a:off x="2172481" y="1733263"/>
            <a:ext cx="4079876" cy="2606672"/>
            <a:chOff x="1019" y="2143"/>
            <a:chExt cx="2570" cy="1642"/>
          </a:xfrm>
        </p:grpSpPr>
        <p:sp>
          <p:nvSpPr>
            <p:cNvPr id="155" name="Rectangle 245"/>
            <p:cNvSpPr>
              <a:spLocks noChangeArrowheads="1"/>
            </p:cNvSpPr>
            <p:nvPr/>
          </p:nvSpPr>
          <p:spPr bwMode="auto">
            <a:xfrm>
              <a:off x="1019" y="2143"/>
              <a:ext cx="2570" cy="1642"/>
            </a:xfrm>
            <a:prstGeom prst="rect">
              <a:avLst/>
            </a:prstGeom>
            <a:solidFill>
              <a:srgbClr val="FF0000"/>
            </a:solidFill>
            <a:ln w="6350">
              <a:solidFill>
                <a:schemeClr val="tx1"/>
              </a:solidFill>
              <a:miter lim="800000"/>
              <a:headEnd/>
              <a:tailEnd/>
            </a:ln>
          </p:spPr>
          <p:txBody>
            <a:bodyPr wrap="none" anchor="ctr"/>
            <a:lstStyle/>
            <a:p>
              <a:endParaRPr lang="fr-FR"/>
            </a:p>
          </p:txBody>
        </p:sp>
        <p:sp>
          <p:nvSpPr>
            <p:cNvPr id="156" name="Text Box 246"/>
            <p:cNvSpPr txBox="1">
              <a:spLocks noChangeArrowheads="1"/>
            </p:cNvSpPr>
            <p:nvPr/>
          </p:nvSpPr>
          <p:spPr bwMode="auto">
            <a:xfrm>
              <a:off x="1019" y="2151"/>
              <a:ext cx="25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algn="ctr" eaLnBrk="1" hangingPunct="1">
                <a:spcBef>
                  <a:spcPct val="50000"/>
                </a:spcBef>
              </a:pPr>
              <a:r>
                <a:rPr lang="fr-FR" sz="2000" b="1" dirty="0">
                  <a:solidFill>
                    <a:schemeClr val="bg1"/>
                  </a:solidFill>
                  <a:latin typeface="Arial" charset="0"/>
                </a:rPr>
                <a:t>Modèle du Produit</a:t>
              </a:r>
            </a:p>
          </p:txBody>
        </p:sp>
      </p:grpSp>
      <p:sp>
        <p:nvSpPr>
          <p:cNvPr id="6" name="Rectangle 5"/>
          <p:cNvSpPr/>
          <p:nvPr/>
        </p:nvSpPr>
        <p:spPr bwMode="auto">
          <a:xfrm>
            <a:off x="3092450" y="3390001"/>
            <a:ext cx="3657600" cy="1706557"/>
          </a:xfrm>
          <a:prstGeom prst="rect">
            <a:avLst/>
          </a:prstGeom>
          <a:pattFill prst="sphere">
            <a:fgClr>
              <a:srgbClr val="FFCC00"/>
            </a:fgClr>
            <a:bgClr>
              <a:srgbClr val="FFFFFF"/>
            </a:bgClr>
          </a:pattFill>
          <a:ln w="12700">
            <a:solidFill>
              <a:schemeClr val="tx1"/>
            </a:solidFill>
            <a:miter lim="800000"/>
            <a:headEnd/>
            <a:tailEnd/>
          </a:ln>
          <a:extLst/>
        </p:spPr>
        <p:txBody>
          <a:bodyPr wrap="none" anchor="ctr"/>
          <a:lstStyle/>
          <a:p>
            <a:endParaRPr lang="fr-FR"/>
          </a:p>
        </p:txBody>
      </p:sp>
      <p:grpSp>
        <p:nvGrpSpPr>
          <p:cNvPr id="157" name="Group 56"/>
          <p:cNvGrpSpPr>
            <a:grpSpLocks/>
          </p:cNvGrpSpPr>
          <p:nvPr/>
        </p:nvGrpSpPr>
        <p:grpSpPr bwMode="auto">
          <a:xfrm>
            <a:off x="3268041" y="3577938"/>
            <a:ext cx="3311690" cy="1283603"/>
            <a:chOff x="1972" y="2719"/>
            <a:chExt cx="1167" cy="114"/>
          </a:xfrm>
        </p:grpSpPr>
        <p:sp>
          <p:nvSpPr>
            <p:cNvPr id="158" name="Rectangle 248"/>
            <p:cNvSpPr>
              <a:spLocks noChangeArrowheads="1"/>
            </p:cNvSpPr>
            <p:nvPr/>
          </p:nvSpPr>
          <p:spPr bwMode="auto">
            <a:xfrm>
              <a:off x="1987" y="2719"/>
              <a:ext cx="1143" cy="114"/>
            </a:xfrm>
            <a:prstGeom prst="rect">
              <a:avLst/>
            </a:prstGeom>
            <a:solidFill>
              <a:srgbClr val="CC6600"/>
            </a:solidFill>
            <a:ln w="9525">
              <a:solidFill>
                <a:schemeClr val="tx1"/>
              </a:solidFill>
              <a:miter lim="800000"/>
              <a:headEnd/>
              <a:tailEnd/>
            </a:ln>
          </p:spPr>
          <p:txBody>
            <a:bodyPr wrap="none" anchor="ctr"/>
            <a:lstStyle/>
            <a:p>
              <a:endParaRPr lang="fr-FR"/>
            </a:p>
          </p:txBody>
        </p:sp>
        <p:sp>
          <p:nvSpPr>
            <p:cNvPr id="159" name="Text Box 249"/>
            <p:cNvSpPr txBox="1">
              <a:spLocks noChangeArrowheads="1"/>
            </p:cNvSpPr>
            <p:nvPr/>
          </p:nvSpPr>
          <p:spPr bwMode="auto">
            <a:xfrm>
              <a:off x="1972" y="2797"/>
              <a:ext cx="1167" cy="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algn="ctr" eaLnBrk="1" hangingPunct="1">
                <a:spcBef>
                  <a:spcPct val="50000"/>
                </a:spcBef>
              </a:pPr>
              <a:r>
                <a:rPr lang="fr-FR" sz="2000" b="1" dirty="0">
                  <a:latin typeface="Arial" charset="0"/>
                </a:rPr>
                <a:t>Modèle</a:t>
              </a:r>
              <a:r>
                <a:rPr lang="fr-FR" sz="2000" dirty="0">
                  <a:latin typeface="Arial" charset="0"/>
                </a:rPr>
                <a:t> </a:t>
              </a:r>
              <a:r>
                <a:rPr lang="fr-FR" sz="2000" b="1" dirty="0">
                  <a:latin typeface="Arial" charset="0"/>
                </a:rPr>
                <a:t>de </a:t>
              </a:r>
              <a:r>
                <a:rPr lang="fr-FR" sz="2000" b="1" dirty="0" err="1" smtClean="0">
                  <a:latin typeface="Arial" charset="0"/>
                </a:rPr>
                <a:t>comp</a:t>
              </a:r>
              <a:r>
                <a:rPr lang="fr-FR" sz="2000" b="1" dirty="0" smtClean="0">
                  <a:latin typeface="Arial" charset="0"/>
                </a:rPr>
                <a:t>/connais</a:t>
              </a:r>
              <a:r>
                <a:rPr lang="fr-FR" sz="2000" dirty="0" smtClean="0">
                  <a:latin typeface="Arial" charset="0"/>
                </a:rPr>
                <a:t> </a:t>
              </a:r>
              <a:endParaRPr lang="fr-FR" sz="2000" dirty="0">
                <a:latin typeface="Arial" charset="0"/>
              </a:endParaRPr>
            </a:p>
          </p:txBody>
        </p:sp>
      </p:grpSp>
      <p:cxnSp>
        <p:nvCxnSpPr>
          <p:cNvPr id="5" name="Connecteur droit 4"/>
          <p:cNvCxnSpPr>
            <a:stCxn id="138" idx="3"/>
            <a:endCxn id="3" idx="9"/>
          </p:cNvCxnSpPr>
          <p:nvPr/>
        </p:nvCxnSpPr>
        <p:spPr bwMode="auto">
          <a:xfrm flipV="1">
            <a:off x="3857626" y="5329407"/>
            <a:ext cx="1196974" cy="296163"/>
          </a:xfrm>
          <a:prstGeom prst="line">
            <a:avLst/>
          </a:prstGeom>
          <a:solidFill>
            <a:schemeClr val="accent1"/>
          </a:solidFill>
          <a:ln w="28575" cap="flat" cmpd="sng" algn="ctr">
            <a:solidFill>
              <a:srgbClr val="0000FF"/>
            </a:solidFill>
            <a:prstDash val="solid"/>
            <a:round/>
            <a:headEnd type="none"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Forme libre 3"/>
          <p:cNvSpPr/>
          <p:nvPr/>
        </p:nvSpPr>
        <p:spPr bwMode="auto">
          <a:xfrm>
            <a:off x="5362575" y="3400425"/>
            <a:ext cx="885825" cy="1171575"/>
          </a:xfrm>
          <a:custGeom>
            <a:avLst/>
            <a:gdLst>
              <a:gd name="connsiteX0" fmla="*/ 0 w 885825"/>
              <a:gd name="connsiteY0" fmla="*/ 1162050 h 1171575"/>
              <a:gd name="connsiteX1" fmla="*/ 0 w 885825"/>
              <a:gd name="connsiteY1" fmla="*/ 0 h 1171575"/>
              <a:gd name="connsiteX2" fmla="*/ 885825 w 885825"/>
              <a:gd name="connsiteY2" fmla="*/ 0 h 1171575"/>
              <a:gd name="connsiteX3" fmla="*/ 885825 w 885825"/>
              <a:gd name="connsiteY3" fmla="*/ 1171575 h 1171575"/>
              <a:gd name="connsiteX4" fmla="*/ 0 w 885825"/>
              <a:gd name="connsiteY4" fmla="*/ 1162050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1171575">
                <a:moveTo>
                  <a:pt x="0" y="1162050"/>
                </a:moveTo>
                <a:lnTo>
                  <a:pt x="0" y="0"/>
                </a:lnTo>
                <a:lnTo>
                  <a:pt x="885825" y="0"/>
                </a:lnTo>
                <a:lnTo>
                  <a:pt x="885825" y="1171575"/>
                </a:lnTo>
                <a:lnTo>
                  <a:pt x="0" y="1162050"/>
                </a:lnTo>
                <a:close/>
              </a:path>
            </a:pathLst>
          </a:custGeom>
          <a:pattFill prst="sphere">
            <a:fgClr>
              <a:srgbClr val="FFCC00"/>
            </a:fgClr>
            <a:bgClr>
              <a:srgbClr val="FFFFFF"/>
            </a:bgClr>
          </a:pattFill>
          <a:ln w="57150">
            <a:solidFill>
              <a:srgbClr val="0000FF"/>
            </a:solidFill>
            <a:miter lim="800000"/>
            <a:headEnd/>
            <a:tailEnd/>
          </a:ln>
          <a:extLst/>
        </p:spPr>
        <p:txBody>
          <a:bodyPr wrap="none" anchor="ctr"/>
          <a:lstStyle/>
          <a:p>
            <a:endParaRPr lang="fr-FR"/>
          </a:p>
        </p:txBody>
      </p:sp>
      <p:sp>
        <p:nvSpPr>
          <p:cNvPr id="28" name="Text Box 161"/>
          <p:cNvSpPr txBox="1">
            <a:spLocks noChangeArrowheads="1"/>
          </p:cNvSpPr>
          <p:nvPr/>
        </p:nvSpPr>
        <p:spPr bwMode="auto">
          <a:xfrm>
            <a:off x="1333500" y="2301437"/>
            <a:ext cx="2524126" cy="707886"/>
          </a:xfrm>
          <a:prstGeom prst="rect">
            <a:avLst/>
          </a:prstGeom>
          <a:solidFill>
            <a:schemeClr val="bg1"/>
          </a:solidFill>
          <a:ln w="38100">
            <a:solidFill>
              <a:srgbClr val="0000FF"/>
            </a:solidFill>
            <a:prstDash val="solid"/>
            <a:miter lim="800000"/>
            <a:headEnd/>
            <a:tailEnd/>
          </a:ln>
          <a:extLst/>
        </p:spPr>
        <p:txBody>
          <a:bodyPr wrap="squar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algn="ctr" eaLnBrk="1" hangingPunct="1">
              <a:spcBef>
                <a:spcPct val="50000"/>
              </a:spcBef>
            </a:pPr>
            <a:r>
              <a:rPr lang="fr-FR" sz="2000" b="1" dirty="0" smtClean="0">
                <a:solidFill>
                  <a:srgbClr val="0000FF"/>
                </a:solidFill>
                <a:effectLst>
                  <a:outerShdw blurRad="38100" dist="38100" dir="2700000" algn="tl">
                    <a:srgbClr val="000000">
                      <a:alpha val="43137"/>
                    </a:srgbClr>
                  </a:outerShdw>
                </a:effectLst>
                <a:cs typeface="Times New Roman" charset="0"/>
              </a:rPr>
              <a:t>Frontières du domaine </a:t>
            </a:r>
            <a:r>
              <a:rPr lang="fr-FR" sz="2000" b="1" dirty="0">
                <a:solidFill>
                  <a:srgbClr val="0000FF"/>
                </a:solidFill>
                <a:effectLst>
                  <a:outerShdw blurRad="38100" dist="38100" dir="2700000" algn="tl">
                    <a:srgbClr val="000000">
                      <a:alpha val="43137"/>
                    </a:srgbClr>
                  </a:outerShdw>
                </a:effectLst>
                <a:cs typeface="Times New Roman" charset="0"/>
              </a:rPr>
              <a:t>de validité</a:t>
            </a:r>
          </a:p>
        </p:txBody>
      </p:sp>
      <p:cxnSp>
        <p:nvCxnSpPr>
          <p:cNvPr id="29" name="Connecteur droit 28"/>
          <p:cNvCxnSpPr>
            <a:stCxn id="28" idx="3"/>
          </p:cNvCxnSpPr>
          <p:nvPr/>
        </p:nvCxnSpPr>
        <p:spPr bwMode="auto">
          <a:xfrm>
            <a:off x="3857626" y="2655380"/>
            <a:ext cx="1504949" cy="1330832"/>
          </a:xfrm>
          <a:prstGeom prst="line">
            <a:avLst/>
          </a:prstGeom>
          <a:solidFill>
            <a:schemeClr val="accent1"/>
          </a:solidFill>
          <a:ln w="28575" cap="flat" cmpd="sng" algn="ctr">
            <a:solidFill>
              <a:srgbClr val="0000FF"/>
            </a:solidFill>
            <a:prstDash val="solid"/>
            <a:round/>
            <a:headEnd type="none"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982261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1496"/>
                                        </p:tgtEl>
                                        <p:attrNameLst>
                                          <p:attrName>style.visibility</p:attrName>
                                        </p:attrNameLst>
                                      </p:cBhvr>
                                      <p:to>
                                        <p:strVal val="visible"/>
                                      </p:to>
                                    </p:set>
                                    <p:animEffect transition="in" filter="wipe(left)">
                                      <p:cBhvr>
                                        <p:cTn id="13" dur="500"/>
                                        <p:tgtEl>
                                          <p:spTgt spid="191496"/>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57"/>
                                        </p:tgtEl>
                                        <p:attrNameLst>
                                          <p:attrName>style.visibility</p:attrName>
                                        </p:attrNameLst>
                                      </p:cBhvr>
                                      <p:to>
                                        <p:strVal val="visible"/>
                                      </p:to>
                                    </p:set>
                                    <p:anim calcmode="lin" valueType="num">
                                      <p:cBhvr>
                                        <p:cTn id="18" dur="500" fill="hold"/>
                                        <p:tgtEl>
                                          <p:spTgt spid="157"/>
                                        </p:tgtEl>
                                        <p:attrNameLst>
                                          <p:attrName>ppt_w</p:attrName>
                                        </p:attrNameLst>
                                      </p:cBhvr>
                                      <p:tavLst>
                                        <p:tav tm="0">
                                          <p:val>
                                            <p:fltVal val="0"/>
                                          </p:val>
                                        </p:tav>
                                        <p:tav tm="100000">
                                          <p:val>
                                            <p:strVal val="#ppt_w"/>
                                          </p:val>
                                        </p:tav>
                                      </p:tavLst>
                                    </p:anim>
                                    <p:anim calcmode="lin" valueType="num">
                                      <p:cBhvr>
                                        <p:cTn id="19" dur="500" fill="hold"/>
                                        <p:tgtEl>
                                          <p:spTgt spid="157"/>
                                        </p:tgtEl>
                                        <p:attrNameLst>
                                          <p:attrName>ppt_h</p:attrName>
                                        </p:attrNameLst>
                                      </p:cBhvr>
                                      <p:tavLst>
                                        <p:tav tm="0">
                                          <p:val>
                                            <p:fltVal val="0"/>
                                          </p:val>
                                        </p:tav>
                                        <p:tav tm="100000">
                                          <p:val>
                                            <p:strVal val="#ppt_h"/>
                                          </p:val>
                                        </p:tav>
                                      </p:tavLst>
                                    </p:anim>
                                    <p:animEffect transition="in" filter="fade">
                                      <p:cBhvr>
                                        <p:cTn id="20" dur="500"/>
                                        <p:tgtEl>
                                          <p:spTgt spid="157"/>
                                        </p:tgtEl>
                                      </p:cBhvr>
                                    </p:animEffect>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39"/>
                                        </p:tgtEl>
                                        <p:attrNameLst>
                                          <p:attrName>style.visibility</p:attrName>
                                        </p:attrNameLst>
                                      </p:cBhvr>
                                      <p:to>
                                        <p:strVal val="visible"/>
                                      </p:to>
                                    </p:set>
                                    <p:anim calcmode="lin" valueType="num">
                                      <p:cBhvr>
                                        <p:cTn id="31" dur="500" fill="hold"/>
                                        <p:tgtEl>
                                          <p:spTgt spid="139"/>
                                        </p:tgtEl>
                                        <p:attrNameLst>
                                          <p:attrName>ppt_w</p:attrName>
                                        </p:attrNameLst>
                                      </p:cBhvr>
                                      <p:tavLst>
                                        <p:tav tm="0">
                                          <p:val>
                                            <p:fltVal val="0"/>
                                          </p:val>
                                        </p:tav>
                                        <p:tav tm="100000">
                                          <p:val>
                                            <p:strVal val="#ppt_w"/>
                                          </p:val>
                                        </p:tav>
                                      </p:tavLst>
                                    </p:anim>
                                    <p:anim calcmode="lin" valueType="num">
                                      <p:cBhvr>
                                        <p:cTn id="32" dur="500" fill="hold"/>
                                        <p:tgtEl>
                                          <p:spTgt spid="139"/>
                                        </p:tgtEl>
                                        <p:attrNameLst>
                                          <p:attrName>ppt_h</p:attrName>
                                        </p:attrNameLst>
                                      </p:cBhvr>
                                      <p:tavLst>
                                        <p:tav tm="0">
                                          <p:val>
                                            <p:fltVal val="0"/>
                                          </p:val>
                                        </p:tav>
                                        <p:tav tm="100000">
                                          <p:val>
                                            <p:strVal val="#ppt_h"/>
                                          </p:val>
                                        </p:tav>
                                      </p:tavLst>
                                    </p:anim>
                                    <p:animEffect transition="in" filter="fade">
                                      <p:cBhvr>
                                        <p:cTn id="33" dur="500"/>
                                        <p:tgtEl>
                                          <p:spTgt spid="139"/>
                                        </p:tgtEl>
                                      </p:cBhvr>
                                    </p:animEffect>
                                  </p:childTnLst>
                                </p:cTn>
                              </p:par>
                            </p:childTnLst>
                          </p:cTn>
                        </p:par>
                        <p:par>
                          <p:cTn id="34" fill="hold">
                            <p:stCondLst>
                              <p:cond delay="500"/>
                            </p:stCondLst>
                            <p:childTnLst>
                              <p:par>
                                <p:cTn id="35" presetID="53" presetClass="entr" presetSubtype="16"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154"/>
                                        </p:tgtEl>
                                        <p:attrNameLst>
                                          <p:attrName>style.visibility</p:attrName>
                                        </p:attrNameLst>
                                      </p:cBhvr>
                                      <p:to>
                                        <p:strVal val="visible"/>
                                      </p:to>
                                    </p:set>
                                    <p:anim calcmode="lin" valueType="num">
                                      <p:cBhvr>
                                        <p:cTn id="44" dur="500" fill="hold"/>
                                        <p:tgtEl>
                                          <p:spTgt spid="154"/>
                                        </p:tgtEl>
                                        <p:attrNameLst>
                                          <p:attrName>ppt_w</p:attrName>
                                        </p:attrNameLst>
                                      </p:cBhvr>
                                      <p:tavLst>
                                        <p:tav tm="0">
                                          <p:val>
                                            <p:fltVal val="0"/>
                                          </p:val>
                                        </p:tav>
                                        <p:tav tm="100000">
                                          <p:val>
                                            <p:strVal val="#ppt_w"/>
                                          </p:val>
                                        </p:tav>
                                      </p:tavLst>
                                    </p:anim>
                                    <p:anim calcmode="lin" valueType="num">
                                      <p:cBhvr>
                                        <p:cTn id="45" dur="500" fill="hold"/>
                                        <p:tgtEl>
                                          <p:spTgt spid="154"/>
                                        </p:tgtEl>
                                        <p:attrNameLst>
                                          <p:attrName>ppt_h</p:attrName>
                                        </p:attrNameLst>
                                      </p:cBhvr>
                                      <p:tavLst>
                                        <p:tav tm="0">
                                          <p:val>
                                            <p:fltVal val="0"/>
                                          </p:val>
                                        </p:tav>
                                        <p:tav tm="100000">
                                          <p:val>
                                            <p:strVal val="#ppt_h"/>
                                          </p:val>
                                        </p:tav>
                                      </p:tavLst>
                                    </p:anim>
                                    <p:animEffect transition="in" filter="fade">
                                      <p:cBhvr>
                                        <p:cTn id="46" dur="500"/>
                                        <p:tgtEl>
                                          <p:spTgt spid="154"/>
                                        </p:tgtEl>
                                      </p:cBhvr>
                                    </p:animEffect>
                                  </p:childTnLst>
                                </p:cTn>
                              </p:par>
                            </p:childTnLst>
                          </p:cTn>
                        </p:par>
                        <p:par>
                          <p:cTn id="47" fill="hold">
                            <p:stCondLst>
                              <p:cond delay="500"/>
                            </p:stCondLst>
                            <p:childTnLst>
                              <p:par>
                                <p:cTn id="48" presetID="53" presetClass="entr" presetSubtype="16"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p:cTn id="50" dur="500" fill="hold"/>
                                        <p:tgtEl>
                                          <p:spTgt spid="26"/>
                                        </p:tgtEl>
                                        <p:attrNameLst>
                                          <p:attrName>ppt_w</p:attrName>
                                        </p:attrNameLst>
                                      </p:cBhvr>
                                      <p:tavLst>
                                        <p:tav tm="0">
                                          <p:val>
                                            <p:fltVal val="0"/>
                                          </p:val>
                                        </p:tav>
                                        <p:tav tm="100000">
                                          <p:val>
                                            <p:strVal val="#ppt_w"/>
                                          </p:val>
                                        </p:tav>
                                      </p:tavLst>
                                    </p:anim>
                                    <p:anim calcmode="lin" valueType="num">
                                      <p:cBhvr>
                                        <p:cTn id="51" dur="500" fill="hold"/>
                                        <p:tgtEl>
                                          <p:spTgt spid="26"/>
                                        </p:tgtEl>
                                        <p:attrNameLst>
                                          <p:attrName>ppt_h</p:attrName>
                                        </p:attrNameLst>
                                      </p:cBhvr>
                                      <p:tavLst>
                                        <p:tav tm="0">
                                          <p:val>
                                            <p:fltVal val="0"/>
                                          </p:val>
                                        </p:tav>
                                        <p:tav tm="100000">
                                          <p:val>
                                            <p:strVal val="#ppt_h"/>
                                          </p:val>
                                        </p:tav>
                                      </p:tavLst>
                                    </p:anim>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151"/>
                                        </p:tgtEl>
                                        <p:attrNameLst>
                                          <p:attrName>style.visibility</p:attrName>
                                        </p:attrNameLst>
                                      </p:cBhvr>
                                      <p:to>
                                        <p:strVal val="visible"/>
                                      </p:to>
                                    </p:set>
                                    <p:anim calcmode="lin" valueType="num">
                                      <p:cBhvr>
                                        <p:cTn id="57" dur="500" fill="hold"/>
                                        <p:tgtEl>
                                          <p:spTgt spid="151"/>
                                        </p:tgtEl>
                                        <p:attrNameLst>
                                          <p:attrName>ppt_w</p:attrName>
                                        </p:attrNameLst>
                                      </p:cBhvr>
                                      <p:tavLst>
                                        <p:tav tm="0">
                                          <p:val>
                                            <p:fltVal val="0"/>
                                          </p:val>
                                        </p:tav>
                                        <p:tav tm="100000">
                                          <p:val>
                                            <p:strVal val="#ppt_w"/>
                                          </p:val>
                                        </p:tav>
                                      </p:tavLst>
                                    </p:anim>
                                    <p:anim calcmode="lin" valueType="num">
                                      <p:cBhvr>
                                        <p:cTn id="58" dur="500" fill="hold"/>
                                        <p:tgtEl>
                                          <p:spTgt spid="151"/>
                                        </p:tgtEl>
                                        <p:attrNameLst>
                                          <p:attrName>ppt_h</p:attrName>
                                        </p:attrNameLst>
                                      </p:cBhvr>
                                      <p:tavLst>
                                        <p:tav tm="0">
                                          <p:val>
                                            <p:fltVal val="0"/>
                                          </p:val>
                                        </p:tav>
                                        <p:tav tm="100000">
                                          <p:val>
                                            <p:strVal val="#ppt_h"/>
                                          </p:val>
                                        </p:tav>
                                      </p:tavLst>
                                    </p:anim>
                                    <p:animEffect transition="in" filter="fade">
                                      <p:cBhvr>
                                        <p:cTn id="59" dur="500"/>
                                        <p:tgtEl>
                                          <p:spTgt spid="151"/>
                                        </p:tgtEl>
                                      </p:cBhvr>
                                    </p:animEffect>
                                  </p:childTnLst>
                                </p:cTn>
                              </p:par>
                            </p:childTnLst>
                          </p:cTn>
                        </p:par>
                        <p:par>
                          <p:cTn id="60" fill="hold">
                            <p:stCondLst>
                              <p:cond delay="500"/>
                            </p:stCondLst>
                            <p:childTnLst>
                              <p:par>
                                <p:cTn id="61" presetID="53" presetClass="entr" presetSubtype="16"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p:cTn id="63" dur="500" fill="hold"/>
                                        <p:tgtEl>
                                          <p:spTgt spid="27"/>
                                        </p:tgtEl>
                                        <p:attrNameLst>
                                          <p:attrName>ppt_w</p:attrName>
                                        </p:attrNameLst>
                                      </p:cBhvr>
                                      <p:tavLst>
                                        <p:tav tm="0">
                                          <p:val>
                                            <p:fltVal val="0"/>
                                          </p:val>
                                        </p:tav>
                                        <p:tav tm="100000">
                                          <p:val>
                                            <p:strVal val="#ppt_w"/>
                                          </p:val>
                                        </p:tav>
                                      </p:tavLst>
                                    </p:anim>
                                    <p:anim calcmode="lin" valueType="num">
                                      <p:cBhvr>
                                        <p:cTn id="64" dur="500" fill="hold"/>
                                        <p:tgtEl>
                                          <p:spTgt spid="27"/>
                                        </p:tgtEl>
                                        <p:attrNameLst>
                                          <p:attrName>ppt_h</p:attrName>
                                        </p:attrNameLst>
                                      </p:cBhvr>
                                      <p:tavLst>
                                        <p:tav tm="0">
                                          <p:val>
                                            <p:fltVal val="0"/>
                                          </p:val>
                                        </p:tav>
                                        <p:tav tm="100000">
                                          <p:val>
                                            <p:strVal val="#ppt_h"/>
                                          </p:val>
                                        </p:tav>
                                      </p:tavLst>
                                    </p:anim>
                                    <p:animEffect transition="in" filter="fade">
                                      <p:cBhvr>
                                        <p:cTn id="65" dur="500"/>
                                        <p:tgtEl>
                                          <p:spTgt spid="27"/>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anim calcmode="lin" valueType="num">
                                      <p:cBhvr>
                                        <p:cTn id="70" dur="500" fill="hold"/>
                                        <p:tgtEl>
                                          <p:spTgt spid="3"/>
                                        </p:tgtEl>
                                        <p:attrNameLst>
                                          <p:attrName>ppt_w</p:attrName>
                                        </p:attrNameLst>
                                      </p:cBhvr>
                                      <p:tavLst>
                                        <p:tav tm="0">
                                          <p:val>
                                            <p:fltVal val="0"/>
                                          </p:val>
                                        </p:tav>
                                        <p:tav tm="100000">
                                          <p:val>
                                            <p:strVal val="#ppt_w"/>
                                          </p:val>
                                        </p:tav>
                                      </p:tavLst>
                                    </p:anim>
                                    <p:anim calcmode="lin" valueType="num">
                                      <p:cBhvr>
                                        <p:cTn id="71" dur="500" fill="hold"/>
                                        <p:tgtEl>
                                          <p:spTgt spid="3"/>
                                        </p:tgtEl>
                                        <p:attrNameLst>
                                          <p:attrName>ppt_h</p:attrName>
                                        </p:attrNameLst>
                                      </p:cBhvr>
                                      <p:tavLst>
                                        <p:tav tm="0">
                                          <p:val>
                                            <p:fltVal val="0"/>
                                          </p:val>
                                        </p:tav>
                                        <p:tav tm="100000">
                                          <p:val>
                                            <p:strVal val="#ppt_h"/>
                                          </p:val>
                                        </p:tav>
                                      </p:tavLst>
                                    </p:anim>
                                    <p:animEffect transition="in" filter="fade">
                                      <p:cBhvr>
                                        <p:cTn id="72" dur="500"/>
                                        <p:tgtEl>
                                          <p:spTgt spid="3"/>
                                        </p:tgtEl>
                                      </p:cBhvr>
                                    </p:animEffect>
                                  </p:childTnLst>
                                </p:cTn>
                              </p:par>
                            </p:childTnLst>
                          </p:cTn>
                        </p:par>
                        <p:par>
                          <p:cTn id="73" fill="hold">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138"/>
                                        </p:tgtEl>
                                        <p:attrNameLst>
                                          <p:attrName>style.visibility</p:attrName>
                                        </p:attrNameLst>
                                      </p:cBhvr>
                                      <p:to>
                                        <p:strVal val="visible"/>
                                      </p:to>
                                    </p:set>
                                    <p:animEffect transition="in" filter="wipe(left)">
                                      <p:cBhvr>
                                        <p:cTn id="76" dur="500"/>
                                        <p:tgtEl>
                                          <p:spTgt spid="138"/>
                                        </p:tgtEl>
                                      </p:cBhvr>
                                    </p:animEffect>
                                  </p:childTnLst>
                                </p:cTn>
                              </p:par>
                            </p:childTnLst>
                          </p:cTn>
                        </p:par>
                        <p:par>
                          <p:cTn id="77" fill="hold">
                            <p:stCondLst>
                              <p:cond delay="1000"/>
                            </p:stCondLst>
                            <p:childTnLst>
                              <p:par>
                                <p:cTn id="78" presetID="22" presetClass="entr" presetSubtype="8" fill="hold" nodeType="afterEffect">
                                  <p:stCondLst>
                                    <p:cond delay="0"/>
                                  </p:stCondLst>
                                  <p:childTnLst>
                                    <p:set>
                                      <p:cBhvr>
                                        <p:cTn id="79" dur="1" fill="hold">
                                          <p:stCondLst>
                                            <p:cond delay="0"/>
                                          </p:stCondLst>
                                        </p:cTn>
                                        <p:tgtEl>
                                          <p:spTgt spid="5"/>
                                        </p:tgtEl>
                                        <p:attrNameLst>
                                          <p:attrName>style.visibility</p:attrName>
                                        </p:attrNameLst>
                                      </p:cBhvr>
                                      <p:to>
                                        <p:strVal val="visible"/>
                                      </p:to>
                                    </p:set>
                                    <p:animEffect transition="in" filter="wipe(left)">
                                      <p:cBhvr>
                                        <p:cTn id="80" dur="500"/>
                                        <p:tgtEl>
                                          <p:spTgt spid="5"/>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4"/>
                                        </p:tgtEl>
                                        <p:attrNameLst>
                                          <p:attrName>style.visibility</p:attrName>
                                        </p:attrNameLst>
                                      </p:cBhvr>
                                      <p:to>
                                        <p:strVal val="visible"/>
                                      </p:to>
                                    </p:set>
                                    <p:anim calcmode="lin" valueType="num">
                                      <p:cBhvr>
                                        <p:cTn id="85" dur="500" fill="hold"/>
                                        <p:tgtEl>
                                          <p:spTgt spid="4"/>
                                        </p:tgtEl>
                                        <p:attrNameLst>
                                          <p:attrName>ppt_w</p:attrName>
                                        </p:attrNameLst>
                                      </p:cBhvr>
                                      <p:tavLst>
                                        <p:tav tm="0">
                                          <p:val>
                                            <p:fltVal val="0"/>
                                          </p:val>
                                        </p:tav>
                                        <p:tav tm="100000">
                                          <p:val>
                                            <p:strVal val="#ppt_w"/>
                                          </p:val>
                                        </p:tav>
                                      </p:tavLst>
                                    </p:anim>
                                    <p:anim calcmode="lin" valueType="num">
                                      <p:cBhvr>
                                        <p:cTn id="86" dur="500" fill="hold"/>
                                        <p:tgtEl>
                                          <p:spTgt spid="4"/>
                                        </p:tgtEl>
                                        <p:attrNameLst>
                                          <p:attrName>ppt_h</p:attrName>
                                        </p:attrNameLst>
                                      </p:cBhvr>
                                      <p:tavLst>
                                        <p:tav tm="0">
                                          <p:val>
                                            <p:fltVal val="0"/>
                                          </p:val>
                                        </p:tav>
                                        <p:tav tm="100000">
                                          <p:val>
                                            <p:strVal val="#ppt_h"/>
                                          </p:val>
                                        </p:tav>
                                      </p:tavLst>
                                    </p:anim>
                                    <p:animEffect transition="in" filter="fade">
                                      <p:cBhvr>
                                        <p:cTn id="87" dur="500"/>
                                        <p:tgtEl>
                                          <p:spTgt spid="4"/>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wipe(left)">
                                      <p:cBhvr>
                                        <p:cTn id="91" dur="500"/>
                                        <p:tgtEl>
                                          <p:spTgt spid="28"/>
                                        </p:tgtEl>
                                      </p:cBhvr>
                                    </p:animEffect>
                                  </p:childTnLst>
                                </p:cTn>
                              </p:par>
                            </p:childTnLst>
                          </p:cTn>
                        </p:par>
                        <p:par>
                          <p:cTn id="92" fill="hold">
                            <p:stCondLst>
                              <p:cond delay="1000"/>
                            </p:stCondLst>
                            <p:childTnLst>
                              <p:par>
                                <p:cTn id="93" presetID="22" presetClass="entr" presetSubtype="8" fill="hold"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left)">
                                      <p:cBhvr>
                                        <p:cTn id="95" dur="500"/>
                                        <p:tgtEl>
                                          <p:spTgt spid="29"/>
                                        </p:tgtEl>
                                      </p:cBhvr>
                                    </p:animEffect>
                                  </p:childTnLst>
                                </p:cTn>
                              </p:par>
                            </p:childTnLst>
                          </p:cTn>
                        </p:par>
                        <p:par>
                          <p:cTn id="96" fill="hold">
                            <p:stCondLst>
                              <p:cond delay="1500"/>
                            </p:stCondLst>
                            <p:childTnLst>
                              <p:par>
                                <p:cTn id="97" presetID="22" presetClass="entr" presetSubtype="8" fill="hold" grpId="0" nodeType="after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wipe(left)">
                                      <p:cBhvr>
                                        <p:cTn id="9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098" grpId="0" animBg="1"/>
      <p:bldP spid="191496" grpId="0" autoUpdateAnimBg="0"/>
      <p:bldP spid="10" grpId="0" animBg="1" autoUpdateAnimBg="0"/>
      <p:bldP spid="138" grpId="0" animBg="1"/>
      <p:bldP spid="26" grpId="0" animBg="1"/>
      <p:bldP spid="27" grpId="0" animBg="1"/>
      <p:bldP spid="25" grpId="0" animBg="1"/>
      <p:bldP spid="6" grpId="0" animBg="1"/>
      <p:bldP spid="4"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6245" y="6156499"/>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dirty="0" smtClean="0">
                <a:solidFill>
                  <a:srgbClr val="FF6600"/>
                </a:solidFill>
                <a:latin typeface="Arial" charset="0"/>
                <a:cs typeface="Arial" charset="0"/>
              </a:rPr>
              <a:t>Exemple de simulation</a:t>
            </a:r>
            <a:endParaRPr lang="fr-FR" sz="1100" b="1" dirty="0">
              <a:solidFill>
                <a:srgbClr val="FF6600"/>
              </a:solidFill>
              <a:latin typeface="Arial" charset="0"/>
              <a:cs typeface="Arial" charset="0"/>
            </a:endParaRPr>
          </a:p>
        </p:txBody>
      </p:sp>
      <p:grpSp>
        <p:nvGrpSpPr>
          <p:cNvPr id="27" name="Groupe 67"/>
          <p:cNvGrpSpPr>
            <a:grpSpLocks/>
          </p:cNvGrpSpPr>
          <p:nvPr/>
        </p:nvGrpSpPr>
        <p:grpSpPr bwMode="auto">
          <a:xfrm>
            <a:off x="5270995" y="1210340"/>
            <a:ext cx="4596177" cy="5109825"/>
            <a:chOff x="1198814" y="2945037"/>
            <a:chExt cx="8929857" cy="3521822"/>
          </a:xfrm>
        </p:grpSpPr>
        <p:sp>
          <p:nvSpPr>
            <p:cNvPr id="28" name="Rectangle 160" descr="Sphères"/>
            <p:cNvSpPr>
              <a:spLocks noChangeArrowheads="1"/>
            </p:cNvSpPr>
            <p:nvPr/>
          </p:nvSpPr>
          <p:spPr bwMode="auto">
            <a:xfrm>
              <a:off x="1198814" y="2945038"/>
              <a:ext cx="8929857" cy="3521821"/>
            </a:xfrm>
            <a:prstGeom prst="rect">
              <a:avLst/>
            </a:prstGeom>
            <a:pattFill prst="sphere">
              <a:fgClr>
                <a:srgbClr val="FFCC00"/>
              </a:fgClr>
              <a:bgClr>
                <a:srgbClr val="FFFFFF"/>
              </a:bgClr>
            </a:pattFill>
            <a:ln w="57150">
              <a:solidFill>
                <a:srgbClr val="0000FF"/>
              </a:solidFill>
              <a:miter lim="800000"/>
              <a:headEnd/>
              <a:tailEnd/>
            </a:ln>
          </p:spPr>
          <p:txBody>
            <a:bodyPr wrap="none" anchor="ctr"/>
            <a:lstStyle/>
            <a:p>
              <a:endParaRPr lang="fr-FR"/>
            </a:p>
          </p:txBody>
        </p:sp>
        <p:sp>
          <p:nvSpPr>
            <p:cNvPr id="29" name="Text Box 161"/>
            <p:cNvSpPr txBox="1">
              <a:spLocks noChangeArrowheads="1"/>
            </p:cNvSpPr>
            <p:nvPr/>
          </p:nvSpPr>
          <p:spPr bwMode="auto">
            <a:xfrm>
              <a:off x="1198814" y="2945037"/>
              <a:ext cx="8929857" cy="37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2800" b="1" dirty="0">
                  <a:effectLst>
                    <a:outerShdw blurRad="38100" dist="38100" dir="2700000" algn="tl">
                      <a:srgbClr val="000000">
                        <a:alpha val="43137"/>
                      </a:srgbClr>
                    </a:outerShdw>
                  </a:effectLst>
                  <a:latin typeface="Calibri" pitchFamily="34" charset="0"/>
                  <a:cs typeface="Times New Roman" pitchFamily="18" charset="0"/>
                </a:rPr>
                <a:t>Domaine de validité</a:t>
              </a:r>
            </a:p>
          </p:txBody>
        </p:sp>
      </p:grpSp>
      <p:grpSp>
        <p:nvGrpSpPr>
          <p:cNvPr id="30" name="Group 14"/>
          <p:cNvGrpSpPr>
            <a:grpSpLocks/>
          </p:cNvGrpSpPr>
          <p:nvPr/>
        </p:nvGrpSpPr>
        <p:grpSpPr bwMode="auto">
          <a:xfrm>
            <a:off x="1324893" y="3364482"/>
            <a:ext cx="3393411" cy="968416"/>
            <a:chOff x="3634" y="2514"/>
            <a:chExt cx="1129" cy="332"/>
          </a:xfrm>
        </p:grpSpPr>
        <p:sp>
          <p:nvSpPr>
            <p:cNvPr id="31" name="Rectangle 168"/>
            <p:cNvSpPr>
              <a:spLocks noChangeArrowheads="1"/>
            </p:cNvSpPr>
            <p:nvPr/>
          </p:nvSpPr>
          <p:spPr bwMode="auto">
            <a:xfrm>
              <a:off x="3634" y="2514"/>
              <a:ext cx="1129" cy="332"/>
            </a:xfrm>
            <a:prstGeom prst="rect">
              <a:avLst/>
            </a:prstGeom>
            <a:solidFill>
              <a:srgbClr val="FF8FBC"/>
            </a:solidFill>
            <a:ln w="12700">
              <a:solidFill>
                <a:schemeClr val="tx1"/>
              </a:solidFill>
              <a:miter lim="800000"/>
              <a:headEnd/>
              <a:tailEnd/>
            </a:ln>
          </p:spPr>
          <p:txBody>
            <a:bodyPr wrap="none" anchor="ctr"/>
            <a:lstStyle/>
            <a:p>
              <a:endParaRPr lang="fr-FR"/>
            </a:p>
          </p:txBody>
        </p:sp>
        <p:sp>
          <p:nvSpPr>
            <p:cNvPr id="32" name="Text Box 169"/>
            <p:cNvSpPr txBox="1">
              <a:spLocks noChangeArrowheads="1"/>
            </p:cNvSpPr>
            <p:nvPr/>
          </p:nvSpPr>
          <p:spPr bwMode="auto">
            <a:xfrm>
              <a:off x="3634" y="2526"/>
              <a:ext cx="112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a:effectLst>
                    <a:outerShdw blurRad="38100" dist="38100" dir="2700000" algn="tl">
                      <a:srgbClr val="000000">
                        <a:alpha val="43137"/>
                      </a:srgbClr>
                    </a:outerShdw>
                  </a:effectLst>
                  <a:latin typeface="Arial" charset="0"/>
                  <a:cs typeface="Arial" charset="0"/>
                </a:rPr>
                <a:t>Solveur</a:t>
              </a:r>
            </a:p>
          </p:txBody>
        </p:sp>
      </p:grpSp>
      <p:sp>
        <p:nvSpPr>
          <p:cNvPr id="34" name="ZoneTexte 33"/>
          <p:cNvSpPr txBox="1"/>
          <p:nvPr/>
        </p:nvSpPr>
        <p:spPr>
          <a:xfrm>
            <a:off x="1440863" y="3686830"/>
            <a:ext cx="3189773" cy="646331"/>
          </a:xfrm>
          <a:prstGeom prst="rect">
            <a:avLst/>
          </a:prstGeom>
          <a:noFill/>
        </p:spPr>
        <p:txBody>
          <a:bodyPr wrap="square" rtlCol="0">
            <a:spAutoFit/>
          </a:bodyPr>
          <a:lstStyle/>
          <a:p>
            <a:pPr algn="ctr"/>
            <a:r>
              <a:rPr lang="fr-FR" sz="1200" b="1" dirty="0" smtClean="0">
                <a:latin typeface="Arial" pitchFamily="34" charset="0"/>
                <a:cs typeface="Arial" pitchFamily="34" charset="0"/>
              </a:rPr>
              <a:t>Système causal donc partie entière nulle dans la décomposition en éléments simples</a:t>
            </a:r>
            <a:endParaRPr lang="fr-FR" sz="1200" b="1" dirty="0">
              <a:latin typeface="Arial" pitchFamily="34" charset="0"/>
              <a:cs typeface="Arial" pitchFamily="34" charset="0"/>
            </a:endParaRPr>
          </a:p>
        </p:txBody>
      </p:sp>
      <p:grpSp>
        <p:nvGrpSpPr>
          <p:cNvPr id="52" name="Group 23"/>
          <p:cNvGrpSpPr>
            <a:grpSpLocks/>
          </p:cNvGrpSpPr>
          <p:nvPr/>
        </p:nvGrpSpPr>
        <p:grpSpPr bwMode="auto">
          <a:xfrm>
            <a:off x="1324494" y="5472253"/>
            <a:ext cx="3389311" cy="1039148"/>
            <a:chOff x="1868" y="1721"/>
            <a:chExt cx="1736" cy="335"/>
          </a:xfrm>
        </p:grpSpPr>
        <p:sp>
          <p:nvSpPr>
            <p:cNvPr id="53" name="Rectangle 242"/>
            <p:cNvSpPr>
              <a:spLocks noChangeArrowheads="1"/>
            </p:cNvSpPr>
            <p:nvPr/>
          </p:nvSpPr>
          <p:spPr bwMode="auto">
            <a:xfrm>
              <a:off x="1869" y="1721"/>
              <a:ext cx="1735" cy="335"/>
            </a:xfrm>
            <a:prstGeom prst="rect">
              <a:avLst/>
            </a:prstGeom>
            <a:solidFill>
              <a:srgbClr val="A9FFA9"/>
            </a:solidFill>
            <a:ln w="19050">
              <a:solidFill>
                <a:schemeClr val="tx1"/>
              </a:solidFill>
              <a:miter lim="800000"/>
              <a:headEnd/>
              <a:tailEnd/>
            </a:ln>
          </p:spPr>
          <p:txBody>
            <a:bodyPr wrap="none" anchor="ctr"/>
            <a:lstStyle/>
            <a:p>
              <a:endParaRPr lang="fr-FR"/>
            </a:p>
          </p:txBody>
        </p:sp>
        <p:sp>
          <p:nvSpPr>
            <p:cNvPr id="54" name="Text Box 243"/>
            <p:cNvSpPr txBox="1">
              <a:spLocks noChangeArrowheads="1"/>
            </p:cNvSpPr>
            <p:nvPr/>
          </p:nvSpPr>
          <p:spPr bwMode="auto">
            <a:xfrm>
              <a:off x="1868" y="1729"/>
              <a:ext cx="1736"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600" b="1" dirty="0">
                  <a:effectLst>
                    <a:outerShdw blurRad="38100" dist="38100" dir="2700000" algn="tl">
                      <a:srgbClr val="000000">
                        <a:alpha val="43137"/>
                      </a:srgbClr>
                    </a:outerShdw>
                  </a:effectLst>
                  <a:latin typeface="Arial" charset="0"/>
                </a:rPr>
                <a:t>Modèle de l’environnement</a:t>
              </a:r>
            </a:p>
          </p:txBody>
        </p:sp>
      </p:grpSp>
      <p:grpSp>
        <p:nvGrpSpPr>
          <p:cNvPr id="39" name="Group 73"/>
          <p:cNvGrpSpPr>
            <a:grpSpLocks/>
          </p:cNvGrpSpPr>
          <p:nvPr/>
        </p:nvGrpSpPr>
        <p:grpSpPr bwMode="auto">
          <a:xfrm>
            <a:off x="1335282" y="4471782"/>
            <a:ext cx="3392823" cy="859598"/>
            <a:chOff x="1346" y="1743"/>
            <a:chExt cx="2545" cy="586"/>
          </a:xfrm>
        </p:grpSpPr>
        <p:sp>
          <p:nvSpPr>
            <p:cNvPr id="40" name="Rectangle 245"/>
            <p:cNvSpPr>
              <a:spLocks noChangeArrowheads="1"/>
            </p:cNvSpPr>
            <p:nvPr/>
          </p:nvSpPr>
          <p:spPr bwMode="auto">
            <a:xfrm>
              <a:off x="1346" y="1743"/>
              <a:ext cx="2545" cy="586"/>
            </a:xfrm>
            <a:prstGeom prst="rect">
              <a:avLst/>
            </a:prstGeom>
            <a:solidFill>
              <a:srgbClr val="FF0000"/>
            </a:solidFill>
            <a:ln w="12700">
              <a:solidFill>
                <a:schemeClr val="tx1"/>
              </a:solidFill>
              <a:miter lim="800000"/>
              <a:headEnd/>
              <a:tailEnd/>
            </a:ln>
          </p:spPr>
          <p:txBody>
            <a:bodyPr wrap="none" anchor="ctr"/>
            <a:lstStyle/>
            <a:p>
              <a:endParaRPr lang="fr-FR" dirty="0"/>
            </a:p>
          </p:txBody>
        </p:sp>
        <p:sp>
          <p:nvSpPr>
            <p:cNvPr id="41" name="Text Box 246"/>
            <p:cNvSpPr txBox="1">
              <a:spLocks noChangeArrowheads="1"/>
            </p:cNvSpPr>
            <p:nvPr/>
          </p:nvSpPr>
          <p:spPr bwMode="auto">
            <a:xfrm>
              <a:off x="1353" y="1743"/>
              <a:ext cx="2538" cy="231"/>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600" b="1" dirty="0">
                  <a:solidFill>
                    <a:schemeClr val="bg1"/>
                  </a:solidFill>
                  <a:effectLst>
                    <a:outerShdw blurRad="38100" dist="38100" dir="2700000" algn="tl">
                      <a:srgbClr val="000000">
                        <a:alpha val="43137"/>
                      </a:srgbClr>
                    </a:outerShdw>
                  </a:effectLst>
                  <a:latin typeface="Arial" charset="0"/>
                </a:rPr>
                <a:t>Modèle du Produit</a:t>
              </a:r>
            </a:p>
          </p:txBody>
        </p:sp>
      </p:grpSp>
      <p:grpSp>
        <p:nvGrpSpPr>
          <p:cNvPr id="42" name="Group 56"/>
          <p:cNvGrpSpPr>
            <a:grpSpLocks/>
          </p:cNvGrpSpPr>
          <p:nvPr/>
        </p:nvGrpSpPr>
        <p:grpSpPr bwMode="auto">
          <a:xfrm>
            <a:off x="1338094" y="962395"/>
            <a:ext cx="3380210" cy="2280501"/>
            <a:chOff x="1750" y="1265"/>
            <a:chExt cx="1934" cy="1079"/>
          </a:xfrm>
        </p:grpSpPr>
        <p:sp>
          <p:nvSpPr>
            <p:cNvPr id="43" name="Rectangle 248"/>
            <p:cNvSpPr>
              <a:spLocks noChangeArrowheads="1"/>
            </p:cNvSpPr>
            <p:nvPr/>
          </p:nvSpPr>
          <p:spPr bwMode="auto">
            <a:xfrm>
              <a:off x="1750" y="1265"/>
              <a:ext cx="1934" cy="1079"/>
            </a:xfrm>
            <a:prstGeom prst="rect">
              <a:avLst/>
            </a:prstGeom>
            <a:solidFill>
              <a:srgbClr val="CC6600"/>
            </a:solidFill>
            <a:ln w="9525">
              <a:solidFill>
                <a:schemeClr val="tx1"/>
              </a:solidFill>
              <a:miter lim="800000"/>
              <a:headEnd/>
              <a:tailEnd/>
            </a:ln>
          </p:spPr>
          <p:txBody>
            <a:bodyPr wrap="none" anchor="ctr"/>
            <a:lstStyle/>
            <a:p>
              <a:endParaRPr lang="fr-FR"/>
            </a:p>
          </p:txBody>
        </p:sp>
        <p:sp>
          <p:nvSpPr>
            <p:cNvPr id="44" name="Text Box 249"/>
            <p:cNvSpPr txBox="1">
              <a:spLocks noChangeArrowheads="1"/>
            </p:cNvSpPr>
            <p:nvPr/>
          </p:nvSpPr>
          <p:spPr bwMode="auto">
            <a:xfrm>
              <a:off x="1754" y="1289"/>
              <a:ext cx="193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a:effectLst>
                    <a:outerShdw blurRad="38100" dist="38100" dir="2700000" algn="tl">
                      <a:srgbClr val="000000">
                        <a:alpha val="43137"/>
                      </a:srgbClr>
                    </a:outerShdw>
                  </a:effectLst>
                  <a:latin typeface="Arial" charset="0"/>
                  <a:cs typeface="Arial" charset="0"/>
                </a:rPr>
                <a:t>Modèle de </a:t>
              </a:r>
              <a:r>
                <a:rPr lang="fr-FR" sz="1600" b="1" dirty="0" err="1" smtClean="0">
                  <a:effectLst>
                    <a:outerShdw blurRad="38100" dist="38100" dir="2700000" algn="tl">
                      <a:srgbClr val="000000">
                        <a:alpha val="43137"/>
                      </a:srgbClr>
                    </a:outerShdw>
                  </a:effectLst>
                  <a:latin typeface="Arial" charset="0"/>
                  <a:cs typeface="Arial" charset="0"/>
                </a:rPr>
                <a:t>comp</a:t>
              </a:r>
              <a:r>
                <a:rPr lang="fr-FR" sz="1600" b="1" dirty="0" smtClean="0">
                  <a:effectLst>
                    <a:outerShdw blurRad="38100" dist="38100" dir="2700000" algn="tl">
                      <a:srgbClr val="000000">
                        <a:alpha val="43137"/>
                      </a:srgbClr>
                    </a:outerShdw>
                  </a:effectLst>
                  <a:latin typeface="Arial" charset="0"/>
                  <a:cs typeface="Arial" charset="0"/>
                </a:rPr>
                <a:t>/connais.</a:t>
              </a:r>
              <a:endParaRPr lang="fr-FR" sz="1600" b="1" dirty="0">
                <a:effectLst>
                  <a:outerShdw blurRad="38100" dist="38100" dir="2700000" algn="tl">
                    <a:srgbClr val="000000">
                      <a:alpha val="43137"/>
                    </a:srgbClr>
                  </a:outerShdw>
                </a:effectLst>
                <a:latin typeface="Arial" charset="0"/>
                <a:cs typeface="Arial" charset="0"/>
              </a:endParaRPr>
            </a:p>
          </p:txBody>
        </p:sp>
      </p:grpSp>
      <p:sp>
        <p:nvSpPr>
          <p:cNvPr id="45" name="Text Box 249"/>
          <p:cNvSpPr txBox="1">
            <a:spLocks noChangeArrowheads="1"/>
          </p:cNvSpPr>
          <p:nvPr/>
        </p:nvSpPr>
        <p:spPr bwMode="auto">
          <a:xfrm>
            <a:off x="1353069" y="1304613"/>
            <a:ext cx="337311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b="1" dirty="0" smtClean="0">
                <a:latin typeface="Arial" charset="0"/>
                <a:cs typeface="Arial" charset="0"/>
              </a:rPr>
              <a:t>Système linéaire</a:t>
            </a:r>
          </a:p>
          <a:p>
            <a:pPr algn="ctr" eaLnBrk="1" hangingPunct="1">
              <a:spcBef>
                <a:spcPct val="50000"/>
              </a:spcBef>
            </a:pPr>
            <a:r>
              <a:rPr lang="fr-FR" sz="1200" b="1" dirty="0" smtClean="0">
                <a:latin typeface="Arial" charset="0"/>
                <a:cs typeface="Arial" charset="0"/>
              </a:rPr>
              <a:t>Variables continues</a:t>
            </a:r>
          </a:p>
          <a:p>
            <a:pPr algn="ctr" eaLnBrk="1" hangingPunct="1">
              <a:spcBef>
                <a:spcPct val="50000"/>
              </a:spcBef>
            </a:pPr>
            <a:r>
              <a:rPr lang="fr-FR" sz="1200" b="1" dirty="0" smtClean="0">
                <a:latin typeface="Arial" charset="0"/>
                <a:cs typeface="Arial" charset="0"/>
              </a:rPr>
              <a:t>Caractéristiques invariantes</a:t>
            </a:r>
          </a:p>
          <a:p>
            <a:pPr algn="ctr" eaLnBrk="1" hangingPunct="1">
              <a:spcBef>
                <a:spcPct val="50000"/>
              </a:spcBef>
            </a:pPr>
            <a:r>
              <a:rPr lang="fr-FR" sz="1200" b="1" dirty="0" smtClean="0">
                <a:latin typeface="Arial" charset="0"/>
                <a:cs typeface="Arial" charset="0"/>
              </a:rPr>
              <a:t>Aucun jeu</a:t>
            </a:r>
          </a:p>
          <a:p>
            <a:pPr algn="ctr" eaLnBrk="1" hangingPunct="1">
              <a:spcBef>
                <a:spcPct val="50000"/>
              </a:spcBef>
            </a:pPr>
            <a:r>
              <a:rPr lang="fr-FR" sz="1200" b="1" dirty="0" smtClean="0">
                <a:latin typeface="Arial" charset="0"/>
                <a:cs typeface="Arial" charset="0"/>
              </a:rPr>
              <a:t>Pas de frottement</a:t>
            </a:r>
          </a:p>
          <a:p>
            <a:pPr algn="ctr" eaLnBrk="1" hangingPunct="1">
              <a:spcBef>
                <a:spcPct val="50000"/>
              </a:spcBef>
            </a:pPr>
            <a:r>
              <a:rPr lang="fr-FR" sz="1200" b="1" dirty="0" smtClean="0">
                <a:latin typeface="Arial" charset="0"/>
                <a:cs typeface="Arial" charset="0"/>
              </a:rPr>
              <a:t>Géométrie parfaite</a:t>
            </a:r>
          </a:p>
          <a:p>
            <a:pPr algn="ctr" eaLnBrk="1" hangingPunct="1">
              <a:spcBef>
                <a:spcPct val="50000"/>
              </a:spcBef>
            </a:pPr>
            <a:r>
              <a:rPr lang="fr-FR" sz="1200" b="1" dirty="0" smtClean="0">
                <a:latin typeface="Arial" charset="0"/>
                <a:cs typeface="Arial" charset="0"/>
              </a:rPr>
              <a:t>Solides indéformables</a:t>
            </a:r>
            <a:endParaRPr lang="fr-FR" sz="1200" dirty="0">
              <a:latin typeface="Arial" charset="0"/>
              <a:cs typeface="Arial" charset="0"/>
            </a:endParaRPr>
          </a:p>
        </p:txBody>
      </p:sp>
      <p:sp>
        <p:nvSpPr>
          <p:cNvPr id="57" name="ZoneTexte 9"/>
          <p:cNvSpPr txBox="1">
            <a:spLocks noChangeArrowheads="1"/>
          </p:cNvSpPr>
          <p:nvPr/>
        </p:nvSpPr>
        <p:spPr bwMode="auto">
          <a:xfrm>
            <a:off x="1327050" y="5841672"/>
            <a:ext cx="33893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fr-FR" sz="1200" b="1" dirty="0" smtClean="0">
                <a:latin typeface="Arial" pitchFamily="34" charset="0"/>
                <a:cs typeface="Arial" pitchFamily="34" charset="0"/>
              </a:rPr>
              <a:t>Passage de 0 à 25V en un temps nul</a:t>
            </a:r>
          </a:p>
          <a:p>
            <a:pPr algn="ctr" eaLnBrk="1" hangingPunct="1"/>
            <a:r>
              <a:rPr lang="fr-FR" sz="1200" b="1" dirty="0" smtClean="0">
                <a:latin typeface="Arial" pitchFamily="34" charset="0"/>
                <a:cs typeface="Arial" pitchFamily="34" charset="0"/>
              </a:rPr>
              <a:t>Tension constante égale à 25V</a:t>
            </a:r>
          </a:p>
          <a:p>
            <a:pPr algn="ctr" eaLnBrk="1" hangingPunct="1"/>
            <a:r>
              <a:rPr lang="fr-FR" sz="1200" b="1" dirty="0" smtClean="0">
                <a:latin typeface="Arial" pitchFamily="34" charset="0"/>
                <a:cs typeface="Arial" pitchFamily="34" charset="0"/>
              </a:rPr>
              <a:t>Aucune perturbation</a:t>
            </a:r>
            <a:endParaRPr lang="fr-FR" sz="1200" b="1" dirty="0">
              <a:latin typeface="Arial" pitchFamily="34" charset="0"/>
              <a:cs typeface="Arial" pitchFamily="34" charset="0"/>
            </a:endParaRPr>
          </a:p>
        </p:txBody>
      </p:sp>
      <p:sp>
        <p:nvSpPr>
          <p:cNvPr id="61" name="Text Box 249"/>
          <p:cNvSpPr txBox="1">
            <a:spLocks noChangeArrowheads="1"/>
          </p:cNvSpPr>
          <p:nvPr/>
        </p:nvSpPr>
        <p:spPr bwMode="auto">
          <a:xfrm>
            <a:off x="1326419" y="4776992"/>
            <a:ext cx="337311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b="1" dirty="0" smtClean="0">
                <a:solidFill>
                  <a:schemeClr val="bg1"/>
                </a:solidFill>
                <a:latin typeface="Arial" charset="0"/>
                <a:cs typeface="Arial" charset="0"/>
              </a:rPr>
              <a:t>Repère du laboratoire supposé galiléen</a:t>
            </a:r>
          </a:p>
          <a:p>
            <a:pPr algn="ctr" eaLnBrk="1" hangingPunct="1">
              <a:spcBef>
                <a:spcPct val="50000"/>
              </a:spcBef>
            </a:pPr>
            <a:r>
              <a:rPr lang="fr-FR" sz="1200" b="1" dirty="0" smtClean="0">
                <a:solidFill>
                  <a:schemeClr val="bg1"/>
                </a:solidFill>
                <a:latin typeface="Arial" charset="0"/>
                <a:cs typeface="Arial" charset="0"/>
              </a:rPr>
              <a:t>Pas de phénomènes couplés</a:t>
            </a:r>
          </a:p>
        </p:txBody>
      </p:sp>
      <p:grpSp>
        <p:nvGrpSpPr>
          <p:cNvPr id="51" name="Groupe 67"/>
          <p:cNvGrpSpPr>
            <a:grpSpLocks/>
          </p:cNvGrpSpPr>
          <p:nvPr/>
        </p:nvGrpSpPr>
        <p:grpSpPr bwMode="auto">
          <a:xfrm>
            <a:off x="5628548" y="1696770"/>
            <a:ext cx="3823922" cy="4251266"/>
            <a:chOff x="1198814" y="2945037"/>
            <a:chExt cx="8929857" cy="3521822"/>
          </a:xfrm>
        </p:grpSpPr>
        <p:sp>
          <p:nvSpPr>
            <p:cNvPr id="55" name="Rectangle 160" descr="Sphères"/>
            <p:cNvSpPr>
              <a:spLocks noChangeArrowheads="1"/>
            </p:cNvSpPr>
            <p:nvPr/>
          </p:nvSpPr>
          <p:spPr bwMode="auto">
            <a:xfrm>
              <a:off x="1198814" y="2945038"/>
              <a:ext cx="8929857" cy="3521821"/>
            </a:xfrm>
            <a:prstGeom prst="rect">
              <a:avLst/>
            </a:prstGeom>
            <a:pattFill prst="sphere">
              <a:fgClr>
                <a:srgbClr val="FFCC00"/>
              </a:fgClr>
              <a:bgClr>
                <a:srgbClr val="FFFFFF"/>
              </a:bgClr>
            </a:pattFill>
            <a:ln w="57150">
              <a:solidFill>
                <a:srgbClr val="0000FF"/>
              </a:solidFill>
              <a:miter lim="800000"/>
              <a:headEnd/>
              <a:tailEnd/>
            </a:ln>
          </p:spPr>
          <p:txBody>
            <a:bodyPr wrap="none" anchor="ctr"/>
            <a:lstStyle/>
            <a:p>
              <a:endParaRPr lang="fr-FR"/>
            </a:p>
          </p:txBody>
        </p:sp>
        <p:sp>
          <p:nvSpPr>
            <p:cNvPr id="56" name="Text Box 161"/>
            <p:cNvSpPr txBox="1">
              <a:spLocks noChangeArrowheads="1"/>
            </p:cNvSpPr>
            <p:nvPr/>
          </p:nvSpPr>
          <p:spPr bwMode="auto">
            <a:xfrm>
              <a:off x="1198814" y="2945037"/>
              <a:ext cx="8929857" cy="37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2800" b="1" dirty="0">
                  <a:effectLst>
                    <a:outerShdw blurRad="38100" dist="38100" dir="2700000" algn="tl">
                      <a:srgbClr val="000000">
                        <a:alpha val="43137"/>
                      </a:srgbClr>
                    </a:outerShdw>
                  </a:effectLst>
                  <a:latin typeface="Calibri" pitchFamily="34" charset="0"/>
                  <a:cs typeface="Times New Roman" pitchFamily="18" charset="0"/>
                </a:rPr>
                <a:t>Domaine de validité</a:t>
              </a:r>
            </a:p>
          </p:txBody>
        </p:sp>
      </p:grpSp>
      <p:grpSp>
        <p:nvGrpSpPr>
          <p:cNvPr id="58" name="Groupe 67"/>
          <p:cNvGrpSpPr>
            <a:grpSpLocks/>
          </p:cNvGrpSpPr>
          <p:nvPr/>
        </p:nvGrpSpPr>
        <p:grpSpPr bwMode="auto">
          <a:xfrm>
            <a:off x="6095272" y="2332082"/>
            <a:ext cx="2852374" cy="3171142"/>
            <a:chOff x="1198814" y="2945037"/>
            <a:chExt cx="8929857" cy="3521822"/>
          </a:xfrm>
        </p:grpSpPr>
        <p:sp>
          <p:nvSpPr>
            <p:cNvPr id="59" name="Rectangle 160" descr="Sphères"/>
            <p:cNvSpPr>
              <a:spLocks noChangeArrowheads="1"/>
            </p:cNvSpPr>
            <p:nvPr/>
          </p:nvSpPr>
          <p:spPr bwMode="auto">
            <a:xfrm>
              <a:off x="1198814" y="2945038"/>
              <a:ext cx="8929857" cy="3521821"/>
            </a:xfrm>
            <a:prstGeom prst="rect">
              <a:avLst/>
            </a:prstGeom>
            <a:pattFill prst="sphere">
              <a:fgClr>
                <a:srgbClr val="FFCC00"/>
              </a:fgClr>
              <a:bgClr>
                <a:srgbClr val="FFFFFF"/>
              </a:bgClr>
            </a:pattFill>
            <a:ln w="57150">
              <a:solidFill>
                <a:srgbClr val="0000FF"/>
              </a:solidFill>
              <a:miter lim="800000"/>
              <a:headEnd/>
              <a:tailEnd/>
            </a:ln>
          </p:spPr>
          <p:txBody>
            <a:bodyPr wrap="none" anchor="ctr"/>
            <a:lstStyle/>
            <a:p>
              <a:endParaRPr lang="fr-FR"/>
            </a:p>
          </p:txBody>
        </p:sp>
        <p:sp>
          <p:nvSpPr>
            <p:cNvPr id="60" name="Text Box 161"/>
            <p:cNvSpPr txBox="1">
              <a:spLocks noChangeArrowheads="1"/>
            </p:cNvSpPr>
            <p:nvPr/>
          </p:nvSpPr>
          <p:spPr bwMode="auto">
            <a:xfrm>
              <a:off x="1198814" y="2945037"/>
              <a:ext cx="8929857" cy="37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2800" b="1" dirty="0">
                  <a:effectLst>
                    <a:outerShdw blurRad="38100" dist="38100" dir="2700000" algn="tl">
                      <a:srgbClr val="000000">
                        <a:alpha val="43137"/>
                      </a:srgbClr>
                    </a:outerShdw>
                  </a:effectLst>
                  <a:latin typeface="Calibri" pitchFamily="34" charset="0"/>
                  <a:cs typeface="Times New Roman" pitchFamily="18" charset="0"/>
                </a:rPr>
                <a:t>Domaine de validité</a:t>
              </a:r>
            </a:p>
          </p:txBody>
        </p:sp>
      </p:grpSp>
      <p:grpSp>
        <p:nvGrpSpPr>
          <p:cNvPr id="62" name="Groupe 67"/>
          <p:cNvGrpSpPr>
            <a:grpSpLocks/>
          </p:cNvGrpSpPr>
          <p:nvPr/>
        </p:nvGrpSpPr>
        <p:grpSpPr bwMode="auto">
          <a:xfrm>
            <a:off x="6647722" y="3242611"/>
            <a:ext cx="1728424" cy="1921584"/>
            <a:chOff x="1198814" y="2945037"/>
            <a:chExt cx="8929857" cy="3521822"/>
          </a:xfrm>
        </p:grpSpPr>
        <p:sp>
          <p:nvSpPr>
            <p:cNvPr id="63" name="Rectangle 160" descr="Sphères"/>
            <p:cNvSpPr>
              <a:spLocks noChangeArrowheads="1"/>
            </p:cNvSpPr>
            <p:nvPr/>
          </p:nvSpPr>
          <p:spPr bwMode="auto">
            <a:xfrm>
              <a:off x="1198814" y="2945038"/>
              <a:ext cx="8929857" cy="3521821"/>
            </a:xfrm>
            <a:prstGeom prst="rect">
              <a:avLst/>
            </a:prstGeom>
            <a:pattFill prst="sphere">
              <a:fgClr>
                <a:srgbClr val="FFCC00"/>
              </a:fgClr>
              <a:bgClr>
                <a:srgbClr val="FFFFFF"/>
              </a:bgClr>
            </a:pattFill>
            <a:ln w="57150">
              <a:solidFill>
                <a:srgbClr val="0000FF"/>
              </a:solidFill>
              <a:miter lim="800000"/>
              <a:headEnd/>
              <a:tailEnd/>
            </a:ln>
          </p:spPr>
          <p:txBody>
            <a:bodyPr wrap="none" anchor="ctr"/>
            <a:lstStyle/>
            <a:p>
              <a:endParaRPr lang="fr-FR"/>
            </a:p>
          </p:txBody>
        </p:sp>
        <p:sp>
          <p:nvSpPr>
            <p:cNvPr id="64" name="Text Box 161"/>
            <p:cNvSpPr txBox="1">
              <a:spLocks noChangeArrowheads="1"/>
            </p:cNvSpPr>
            <p:nvPr/>
          </p:nvSpPr>
          <p:spPr bwMode="auto">
            <a:xfrm>
              <a:off x="1198814" y="2945037"/>
              <a:ext cx="8929857" cy="37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2800" b="1" dirty="0">
                  <a:effectLst>
                    <a:outerShdw blurRad="38100" dist="38100" dir="2700000" algn="tl">
                      <a:srgbClr val="000000">
                        <a:alpha val="43137"/>
                      </a:srgbClr>
                    </a:outerShdw>
                  </a:effectLst>
                  <a:latin typeface="Calibri" pitchFamily="34" charset="0"/>
                  <a:cs typeface="Times New Roman" pitchFamily="18" charset="0"/>
                </a:rPr>
                <a:t>Domaine de validité</a:t>
              </a:r>
            </a:p>
          </p:txBody>
        </p:sp>
      </p:grpSp>
    </p:spTree>
    <p:extLst>
      <p:ext uri="{BB962C8B-B14F-4D97-AF65-F5344CB8AC3E}">
        <p14:creationId xmlns:p14="http://schemas.microsoft.com/office/powerpoint/2010/main" val="15444895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p:cTn id="14" dur="1000" fill="hold"/>
                                        <p:tgtEl>
                                          <p:spTgt spid="42"/>
                                        </p:tgtEl>
                                        <p:attrNameLst>
                                          <p:attrName>ppt_w</p:attrName>
                                        </p:attrNameLst>
                                      </p:cBhvr>
                                      <p:tavLst>
                                        <p:tav tm="0">
                                          <p:val>
                                            <p:fltVal val="0"/>
                                          </p:val>
                                        </p:tav>
                                        <p:tav tm="100000">
                                          <p:val>
                                            <p:strVal val="#ppt_w"/>
                                          </p:val>
                                        </p:tav>
                                      </p:tavLst>
                                    </p:anim>
                                    <p:anim calcmode="lin" valueType="num">
                                      <p:cBhvr>
                                        <p:cTn id="15" dur="1000" fill="hold"/>
                                        <p:tgtEl>
                                          <p:spTgt spid="42"/>
                                        </p:tgtEl>
                                        <p:attrNameLst>
                                          <p:attrName>ppt_h</p:attrName>
                                        </p:attrNameLst>
                                      </p:cBhvr>
                                      <p:tavLst>
                                        <p:tav tm="0">
                                          <p:val>
                                            <p:fltVal val="0"/>
                                          </p:val>
                                        </p:tav>
                                        <p:tav tm="100000">
                                          <p:val>
                                            <p:strVal val="#ppt_h"/>
                                          </p:val>
                                        </p:tav>
                                      </p:tavLst>
                                    </p:anim>
                                    <p:anim calcmode="lin" valueType="num">
                                      <p:cBhvr>
                                        <p:cTn id="16" dur="1000" fill="hold"/>
                                        <p:tgtEl>
                                          <p:spTgt spid="42"/>
                                        </p:tgtEl>
                                        <p:attrNameLst>
                                          <p:attrName>style.rotation</p:attrName>
                                        </p:attrNameLst>
                                      </p:cBhvr>
                                      <p:tavLst>
                                        <p:tav tm="0">
                                          <p:val>
                                            <p:fltVal val="90"/>
                                          </p:val>
                                        </p:tav>
                                        <p:tav tm="100000">
                                          <p:val>
                                            <p:fltVal val="0"/>
                                          </p:val>
                                        </p:tav>
                                      </p:tavLst>
                                    </p:anim>
                                    <p:animEffect transition="in" filter="fade">
                                      <p:cBhvr>
                                        <p:cTn id="17" dur="1000"/>
                                        <p:tgtEl>
                                          <p:spTgt spid="42"/>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45">
                                            <p:txEl>
                                              <p:pRg st="0" end="0"/>
                                            </p:txEl>
                                          </p:spTgt>
                                        </p:tgtEl>
                                        <p:attrNameLst>
                                          <p:attrName>style.visibility</p:attrName>
                                        </p:attrNameLst>
                                      </p:cBhvr>
                                      <p:to>
                                        <p:strVal val="visible"/>
                                      </p:to>
                                    </p:set>
                                    <p:animEffect transition="in" filter="wipe(left)">
                                      <p:cBhvr>
                                        <p:cTn id="21" dur="500"/>
                                        <p:tgtEl>
                                          <p:spTgt spid="45">
                                            <p:txEl>
                                              <p:pRg st="0" end="0"/>
                                            </p:txEl>
                                          </p:spTgt>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45">
                                            <p:txEl>
                                              <p:pRg st="1" end="1"/>
                                            </p:txEl>
                                          </p:spTgt>
                                        </p:tgtEl>
                                        <p:attrNameLst>
                                          <p:attrName>style.visibility</p:attrName>
                                        </p:attrNameLst>
                                      </p:cBhvr>
                                      <p:to>
                                        <p:strVal val="visible"/>
                                      </p:to>
                                    </p:set>
                                    <p:animEffect transition="in" filter="wipe(left)">
                                      <p:cBhvr>
                                        <p:cTn id="25" dur="500"/>
                                        <p:tgtEl>
                                          <p:spTgt spid="45">
                                            <p:txEl>
                                              <p:pRg st="1" end="1"/>
                                            </p:txEl>
                                          </p:spTgt>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45">
                                            <p:txEl>
                                              <p:pRg st="2" end="2"/>
                                            </p:txEl>
                                          </p:spTgt>
                                        </p:tgtEl>
                                        <p:attrNameLst>
                                          <p:attrName>style.visibility</p:attrName>
                                        </p:attrNameLst>
                                      </p:cBhvr>
                                      <p:to>
                                        <p:strVal val="visible"/>
                                      </p:to>
                                    </p:set>
                                    <p:animEffect transition="in" filter="wipe(left)">
                                      <p:cBhvr>
                                        <p:cTn id="29" dur="500"/>
                                        <p:tgtEl>
                                          <p:spTgt spid="45">
                                            <p:txEl>
                                              <p:pRg st="2" end="2"/>
                                            </p:txEl>
                                          </p:spTgt>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45">
                                            <p:txEl>
                                              <p:pRg st="3" end="3"/>
                                            </p:txEl>
                                          </p:spTgt>
                                        </p:tgtEl>
                                        <p:attrNameLst>
                                          <p:attrName>style.visibility</p:attrName>
                                        </p:attrNameLst>
                                      </p:cBhvr>
                                      <p:to>
                                        <p:strVal val="visible"/>
                                      </p:to>
                                    </p:set>
                                    <p:animEffect transition="in" filter="wipe(left)">
                                      <p:cBhvr>
                                        <p:cTn id="33" dur="500"/>
                                        <p:tgtEl>
                                          <p:spTgt spid="45">
                                            <p:txEl>
                                              <p:pRg st="3" end="3"/>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45">
                                            <p:txEl>
                                              <p:pRg st="4" end="4"/>
                                            </p:txEl>
                                          </p:spTgt>
                                        </p:tgtEl>
                                        <p:attrNameLst>
                                          <p:attrName>style.visibility</p:attrName>
                                        </p:attrNameLst>
                                      </p:cBhvr>
                                      <p:to>
                                        <p:strVal val="visible"/>
                                      </p:to>
                                    </p:set>
                                    <p:animEffect transition="in" filter="wipe(left)">
                                      <p:cBhvr>
                                        <p:cTn id="37" dur="500"/>
                                        <p:tgtEl>
                                          <p:spTgt spid="45">
                                            <p:txEl>
                                              <p:pRg st="4" end="4"/>
                                            </p:tx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45">
                                            <p:txEl>
                                              <p:pRg st="5" end="5"/>
                                            </p:txEl>
                                          </p:spTgt>
                                        </p:tgtEl>
                                        <p:attrNameLst>
                                          <p:attrName>style.visibility</p:attrName>
                                        </p:attrNameLst>
                                      </p:cBhvr>
                                      <p:to>
                                        <p:strVal val="visible"/>
                                      </p:to>
                                    </p:set>
                                    <p:animEffect transition="in" filter="wipe(left)">
                                      <p:cBhvr>
                                        <p:cTn id="41" dur="500"/>
                                        <p:tgtEl>
                                          <p:spTgt spid="45">
                                            <p:txEl>
                                              <p:pRg st="5" end="5"/>
                                            </p:txEl>
                                          </p:spTgt>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45">
                                            <p:txEl>
                                              <p:pRg st="6" end="6"/>
                                            </p:txEl>
                                          </p:spTgt>
                                        </p:tgtEl>
                                        <p:attrNameLst>
                                          <p:attrName>style.visibility</p:attrName>
                                        </p:attrNameLst>
                                      </p:cBhvr>
                                      <p:to>
                                        <p:strVal val="visible"/>
                                      </p:to>
                                    </p:set>
                                    <p:animEffect transition="in" filter="wipe(left)">
                                      <p:cBhvr>
                                        <p:cTn id="45" dur="500"/>
                                        <p:tgtEl>
                                          <p:spTgt spid="45">
                                            <p:txEl>
                                              <p:pRg st="6" end="6"/>
                                            </p:txEl>
                                          </p:spTgt>
                                        </p:tgtEl>
                                      </p:cBhvr>
                                    </p:animEffect>
                                  </p:childTnLst>
                                </p:cTn>
                              </p:par>
                            </p:childTnLst>
                          </p:cTn>
                        </p:par>
                        <p:par>
                          <p:cTn id="46" fill="hold">
                            <p:stCondLst>
                              <p:cond delay="4500"/>
                            </p:stCondLst>
                            <p:childTnLst>
                              <p:par>
                                <p:cTn id="47" presetID="53" presetClass="entr" presetSubtype="16"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nodeType="click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p:cTn id="56" dur="1000" fill="hold"/>
                                        <p:tgtEl>
                                          <p:spTgt spid="30"/>
                                        </p:tgtEl>
                                        <p:attrNameLst>
                                          <p:attrName>ppt_w</p:attrName>
                                        </p:attrNameLst>
                                      </p:cBhvr>
                                      <p:tavLst>
                                        <p:tav tm="0">
                                          <p:val>
                                            <p:fltVal val="0"/>
                                          </p:val>
                                        </p:tav>
                                        <p:tav tm="100000">
                                          <p:val>
                                            <p:strVal val="#ppt_w"/>
                                          </p:val>
                                        </p:tav>
                                      </p:tavLst>
                                    </p:anim>
                                    <p:anim calcmode="lin" valueType="num">
                                      <p:cBhvr>
                                        <p:cTn id="57" dur="1000" fill="hold"/>
                                        <p:tgtEl>
                                          <p:spTgt spid="30"/>
                                        </p:tgtEl>
                                        <p:attrNameLst>
                                          <p:attrName>ppt_h</p:attrName>
                                        </p:attrNameLst>
                                      </p:cBhvr>
                                      <p:tavLst>
                                        <p:tav tm="0">
                                          <p:val>
                                            <p:fltVal val="0"/>
                                          </p:val>
                                        </p:tav>
                                        <p:tav tm="100000">
                                          <p:val>
                                            <p:strVal val="#ppt_h"/>
                                          </p:val>
                                        </p:tav>
                                      </p:tavLst>
                                    </p:anim>
                                    <p:anim calcmode="lin" valueType="num">
                                      <p:cBhvr>
                                        <p:cTn id="58" dur="1000" fill="hold"/>
                                        <p:tgtEl>
                                          <p:spTgt spid="30"/>
                                        </p:tgtEl>
                                        <p:attrNameLst>
                                          <p:attrName>style.rotation</p:attrName>
                                        </p:attrNameLst>
                                      </p:cBhvr>
                                      <p:tavLst>
                                        <p:tav tm="0">
                                          <p:val>
                                            <p:fltVal val="90"/>
                                          </p:val>
                                        </p:tav>
                                        <p:tav tm="100000">
                                          <p:val>
                                            <p:fltVal val="0"/>
                                          </p:val>
                                        </p:tav>
                                      </p:tavLst>
                                    </p:anim>
                                    <p:animEffect transition="in" filter="fade">
                                      <p:cBhvr>
                                        <p:cTn id="59" dur="1000"/>
                                        <p:tgtEl>
                                          <p:spTgt spid="30"/>
                                        </p:tgtEl>
                                      </p:cBhvr>
                                    </p:animEffect>
                                  </p:childTnLst>
                                </p:cTn>
                              </p:par>
                            </p:childTnLst>
                          </p:cTn>
                        </p:par>
                        <p:par>
                          <p:cTn id="60" fill="hold">
                            <p:stCondLst>
                              <p:cond delay="1000"/>
                            </p:stCondLst>
                            <p:childTnLst>
                              <p:par>
                                <p:cTn id="61" presetID="22" presetClass="entr" presetSubtype="1"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up)">
                                      <p:cBhvr>
                                        <p:cTn id="63" dur="500"/>
                                        <p:tgtEl>
                                          <p:spTgt spid="34"/>
                                        </p:tgtEl>
                                      </p:cBhvr>
                                    </p:animEffect>
                                  </p:childTnLst>
                                </p:cTn>
                              </p:par>
                            </p:childTnLst>
                          </p:cTn>
                        </p:par>
                        <p:par>
                          <p:cTn id="64" fill="hold">
                            <p:stCondLst>
                              <p:cond delay="1500"/>
                            </p:stCondLst>
                            <p:childTnLst>
                              <p:par>
                                <p:cTn id="65" presetID="53" presetClass="entr" presetSubtype="16" fill="hold" nodeType="after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p:cTn id="67" dur="500" fill="hold"/>
                                        <p:tgtEl>
                                          <p:spTgt spid="51"/>
                                        </p:tgtEl>
                                        <p:attrNameLst>
                                          <p:attrName>ppt_w</p:attrName>
                                        </p:attrNameLst>
                                      </p:cBhvr>
                                      <p:tavLst>
                                        <p:tav tm="0">
                                          <p:val>
                                            <p:fltVal val="0"/>
                                          </p:val>
                                        </p:tav>
                                        <p:tav tm="100000">
                                          <p:val>
                                            <p:strVal val="#ppt_w"/>
                                          </p:val>
                                        </p:tav>
                                      </p:tavLst>
                                    </p:anim>
                                    <p:anim calcmode="lin" valueType="num">
                                      <p:cBhvr>
                                        <p:cTn id="68" dur="500" fill="hold"/>
                                        <p:tgtEl>
                                          <p:spTgt spid="51"/>
                                        </p:tgtEl>
                                        <p:attrNameLst>
                                          <p:attrName>ppt_h</p:attrName>
                                        </p:attrNameLst>
                                      </p:cBhvr>
                                      <p:tavLst>
                                        <p:tav tm="0">
                                          <p:val>
                                            <p:fltVal val="0"/>
                                          </p:val>
                                        </p:tav>
                                        <p:tav tm="100000">
                                          <p:val>
                                            <p:strVal val="#ppt_h"/>
                                          </p:val>
                                        </p:tav>
                                      </p:tavLst>
                                    </p:anim>
                                    <p:animEffect transition="in" filter="fade">
                                      <p:cBhvr>
                                        <p:cTn id="69" dur="500"/>
                                        <p:tgtEl>
                                          <p:spTgt spid="51"/>
                                        </p:tgtEl>
                                      </p:cBhvr>
                                    </p:animEffect>
                                  </p:childTnLst>
                                </p:cTn>
                              </p:par>
                            </p:childTnLst>
                          </p:cTn>
                        </p:par>
                      </p:childTnLst>
                    </p:cTn>
                  </p:par>
                  <p:par>
                    <p:cTn id="70" fill="hold">
                      <p:stCondLst>
                        <p:cond delay="indefinite"/>
                      </p:stCondLst>
                      <p:childTnLst>
                        <p:par>
                          <p:cTn id="71" fill="hold">
                            <p:stCondLst>
                              <p:cond delay="0"/>
                            </p:stCondLst>
                            <p:childTnLst>
                              <p:par>
                                <p:cTn id="72" presetID="31" presetClass="entr" presetSubtype="0" fill="hold" nodeType="clickEffect">
                                  <p:stCondLst>
                                    <p:cond delay="0"/>
                                  </p:stCondLst>
                                  <p:childTnLst>
                                    <p:set>
                                      <p:cBhvr>
                                        <p:cTn id="73" dur="1" fill="hold">
                                          <p:stCondLst>
                                            <p:cond delay="0"/>
                                          </p:stCondLst>
                                        </p:cTn>
                                        <p:tgtEl>
                                          <p:spTgt spid="39"/>
                                        </p:tgtEl>
                                        <p:attrNameLst>
                                          <p:attrName>style.visibility</p:attrName>
                                        </p:attrNameLst>
                                      </p:cBhvr>
                                      <p:to>
                                        <p:strVal val="visible"/>
                                      </p:to>
                                    </p:set>
                                    <p:anim calcmode="lin" valueType="num">
                                      <p:cBhvr>
                                        <p:cTn id="74" dur="1000" fill="hold"/>
                                        <p:tgtEl>
                                          <p:spTgt spid="39"/>
                                        </p:tgtEl>
                                        <p:attrNameLst>
                                          <p:attrName>ppt_w</p:attrName>
                                        </p:attrNameLst>
                                      </p:cBhvr>
                                      <p:tavLst>
                                        <p:tav tm="0">
                                          <p:val>
                                            <p:fltVal val="0"/>
                                          </p:val>
                                        </p:tav>
                                        <p:tav tm="100000">
                                          <p:val>
                                            <p:strVal val="#ppt_w"/>
                                          </p:val>
                                        </p:tav>
                                      </p:tavLst>
                                    </p:anim>
                                    <p:anim calcmode="lin" valueType="num">
                                      <p:cBhvr>
                                        <p:cTn id="75" dur="1000" fill="hold"/>
                                        <p:tgtEl>
                                          <p:spTgt spid="39"/>
                                        </p:tgtEl>
                                        <p:attrNameLst>
                                          <p:attrName>ppt_h</p:attrName>
                                        </p:attrNameLst>
                                      </p:cBhvr>
                                      <p:tavLst>
                                        <p:tav tm="0">
                                          <p:val>
                                            <p:fltVal val="0"/>
                                          </p:val>
                                        </p:tav>
                                        <p:tav tm="100000">
                                          <p:val>
                                            <p:strVal val="#ppt_h"/>
                                          </p:val>
                                        </p:tav>
                                      </p:tavLst>
                                    </p:anim>
                                    <p:anim calcmode="lin" valueType="num">
                                      <p:cBhvr>
                                        <p:cTn id="76" dur="1000" fill="hold"/>
                                        <p:tgtEl>
                                          <p:spTgt spid="39"/>
                                        </p:tgtEl>
                                        <p:attrNameLst>
                                          <p:attrName>style.rotation</p:attrName>
                                        </p:attrNameLst>
                                      </p:cBhvr>
                                      <p:tavLst>
                                        <p:tav tm="0">
                                          <p:val>
                                            <p:fltVal val="90"/>
                                          </p:val>
                                        </p:tav>
                                        <p:tav tm="100000">
                                          <p:val>
                                            <p:fltVal val="0"/>
                                          </p:val>
                                        </p:tav>
                                      </p:tavLst>
                                    </p:anim>
                                    <p:animEffect transition="in" filter="fade">
                                      <p:cBhvr>
                                        <p:cTn id="77" dur="1000"/>
                                        <p:tgtEl>
                                          <p:spTgt spid="39"/>
                                        </p:tgtEl>
                                      </p:cBhvr>
                                    </p:animEffect>
                                  </p:childTnLst>
                                </p:cTn>
                              </p:par>
                            </p:childTnLst>
                          </p:cTn>
                        </p:par>
                        <p:par>
                          <p:cTn id="78" fill="hold">
                            <p:stCondLst>
                              <p:cond delay="1000"/>
                            </p:stCondLst>
                            <p:childTnLst>
                              <p:par>
                                <p:cTn id="79" presetID="22" presetClass="entr" presetSubtype="1" fill="hold" grpId="0" nodeType="after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wipe(up)">
                                      <p:cBhvr>
                                        <p:cTn id="81" dur="500"/>
                                        <p:tgtEl>
                                          <p:spTgt spid="61"/>
                                        </p:tgtEl>
                                      </p:cBhvr>
                                    </p:animEffect>
                                  </p:childTnLst>
                                </p:cTn>
                              </p:par>
                            </p:childTnLst>
                          </p:cTn>
                        </p:par>
                        <p:par>
                          <p:cTn id="82" fill="hold">
                            <p:stCondLst>
                              <p:cond delay="1500"/>
                            </p:stCondLst>
                            <p:childTnLst>
                              <p:par>
                                <p:cTn id="83" presetID="53" presetClass="entr" presetSubtype="16" fill="hold" nodeType="afterEffect">
                                  <p:stCondLst>
                                    <p:cond delay="0"/>
                                  </p:stCondLst>
                                  <p:childTnLst>
                                    <p:set>
                                      <p:cBhvr>
                                        <p:cTn id="84" dur="1" fill="hold">
                                          <p:stCondLst>
                                            <p:cond delay="0"/>
                                          </p:stCondLst>
                                        </p:cTn>
                                        <p:tgtEl>
                                          <p:spTgt spid="58"/>
                                        </p:tgtEl>
                                        <p:attrNameLst>
                                          <p:attrName>style.visibility</p:attrName>
                                        </p:attrNameLst>
                                      </p:cBhvr>
                                      <p:to>
                                        <p:strVal val="visible"/>
                                      </p:to>
                                    </p:set>
                                    <p:anim calcmode="lin" valueType="num">
                                      <p:cBhvr>
                                        <p:cTn id="85" dur="500" fill="hold"/>
                                        <p:tgtEl>
                                          <p:spTgt spid="58"/>
                                        </p:tgtEl>
                                        <p:attrNameLst>
                                          <p:attrName>ppt_w</p:attrName>
                                        </p:attrNameLst>
                                      </p:cBhvr>
                                      <p:tavLst>
                                        <p:tav tm="0">
                                          <p:val>
                                            <p:fltVal val="0"/>
                                          </p:val>
                                        </p:tav>
                                        <p:tav tm="100000">
                                          <p:val>
                                            <p:strVal val="#ppt_w"/>
                                          </p:val>
                                        </p:tav>
                                      </p:tavLst>
                                    </p:anim>
                                    <p:anim calcmode="lin" valueType="num">
                                      <p:cBhvr>
                                        <p:cTn id="86" dur="500" fill="hold"/>
                                        <p:tgtEl>
                                          <p:spTgt spid="58"/>
                                        </p:tgtEl>
                                        <p:attrNameLst>
                                          <p:attrName>ppt_h</p:attrName>
                                        </p:attrNameLst>
                                      </p:cBhvr>
                                      <p:tavLst>
                                        <p:tav tm="0">
                                          <p:val>
                                            <p:fltVal val="0"/>
                                          </p:val>
                                        </p:tav>
                                        <p:tav tm="100000">
                                          <p:val>
                                            <p:strVal val="#ppt_h"/>
                                          </p:val>
                                        </p:tav>
                                      </p:tavLst>
                                    </p:anim>
                                    <p:animEffect transition="in" filter="fade">
                                      <p:cBhvr>
                                        <p:cTn id="87" dur="500"/>
                                        <p:tgtEl>
                                          <p:spTgt spid="58"/>
                                        </p:tgtEl>
                                      </p:cBhvr>
                                    </p:animEffect>
                                  </p:childTnLst>
                                </p:cTn>
                              </p:par>
                            </p:childTnLst>
                          </p:cTn>
                        </p:par>
                      </p:childTnLst>
                    </p:cTn>
                  </p:par>
                  <p:par>
                    <p:cTn id="88" fill="hold">
                      <p:stCondLst>
                        <p:cond delay="indefinite"/>
                      </p:stCondLst>
                      <p:childTnLst>
                        <p:par>
                          <p:cTn id="89" fill="hold">
                            <p:stCondLst>
                              <p:cond delay="0"/>
                            </p:stCondLst>
                            <p:childTnLst>
                              <p:par>
                                <p:cTn id="90" presetID="31" presetClass="entr" presetSubtype="0" fill="hold" nodeType="clickEffect">
                                  <p:stCondLst>
                                    <p:cond delay="0"/>
                                  </p:stCondLst>
                                  <p:childTnLst>
                                    <p:set>
                                      <p:cBhvr>
                                        <p:cTn id="91" dur="1" fill="hold">
                                          <p:stCondLst>
                                            <p:cond delay="0"/>
                                          </p:stCondLst>
                                        </p:cTn>
                                        <p:tgtEl>
                                          <p:spTgt spid="52"/>
                                        </p:tgtEl>
                                        <p:attrNameLst>
                                          <p:attrName>style.visibility</p:attrName>
                                        </p:attrNameLst>
                                      </p:cBhvr>
                                      <p:to>
                                        <p:strVal val="visible"/>
                                      </p:to>
                                    </p:set>
                                    <p:anim calcmode="lin" valueType="num">
                                      <p:cBhvr>
                                        <p:cTn id="92" dur="1000" fill="hold"/>
                                        <p:tgtEl>
                                          <p:spTgt spid="52"/>
                                        </p:tgtEl>
                                        <p:attrNameLst>
                                          <p:attrName>ppt_w</p:attrName>
                                        </p:attrNameLst>
                                      </p:cBhvr>
                                      <p:tavLst>
                                        <p:tav tm="0">
                                          <p:val>
                                            <p:fltVal val="0"/>
                                          </p:val>
                                        </p:tav>
                                        <p:tav tm="100000">
                                          <p:val>
                                            <p:strVal val="#ppt_w"/>
                                          </p:val>
                                        </p:tav>
                                      </p:tavLst>
                                    </p:anim>
                                    <p:anim calcmode="lin" valueType="num">
                                      <p:cBhvr>
                                        <p:cTn id="93" dur="1000" fill="hold"/>
                                        <p:tgtEl>
                                          <p:spTgt spid="52"/>
                                        </p:tgtEl>
                                        <p:attrNameLst>
                                          <p:attrName>ppt_h</p:attrName>
                                        </p:attrNameLst>
                                      </p:cBhvr>
                                      <p:tavLst>
                                        <p:tav tm="0">
                                          <p:val>
                                            <p:fltVal val="0"/>
                                          </p:val>
                                        </p:tav>
                                        <p:tav tm="100000">
                                          <p:val>
                                            <p:strVal val="#ppt_h"/>
                                          </p:val>
                                        </p:tav>
                                      </p:tavLst>
                                    </p:anim>
                                    <p:anim calcmode="lin" valueType="num">
                                      <p:cBhvr>
                                        <p:cTn id="94" dur="1000" fill="hold"/>
                                        <p:tgtEl>
                                          <p:spTgt spid="52"/>
                                        </p:tgtEl>
                                        <p:attrNameLst>
                                          <p:attrName>style.rotation</p:attrName>
                                        </p:attrNameLst>
                                      </p:cBhvr>
                                      <p:tavLst>
                                        <p:tav tm="0">
                                          <p:val>
                                            <p:fltVal val="90"/>
                                          </p:val>
                                        </p:tav>
                                        <p:tav tm="100000">
                                          <p:val>
                                            <p:fltVal val="0"/>
                                          </p:val>
                                        </p:tav>
                                      </p:tavLst>
                                    </p:anim>
                                    <p:animEffect transition="in" filter="fade">
                                      <p:cBhvr>
                                        <p:cTn id="95" dur="1000"/>
                                        <p:tgtEl>
                                          <p:spTgt spid="52"/>
                                        </p:tgtEl>
                                      </p:cBhvr>
                                    </p:animEffect>
                                  </p:childTnLst>
                                </p:cTn>
                              </p:par>
                            </p:childTnLst>
                          </p:cTn>
                        </p:par>
                        <p:par>
                          <p:cTn id="96" fill="hold">
                            <p:stCondLst>
                              <p:cond delay="1000"/>
                            </p:stCondLst>
                            <p:childTnLst>
                              <p:par>
                                <p:cTn id="97" presetID="22" presetClass="entr" presetSubtype="1" fill="hold" grpId="0" nodeType="after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ipe(up)">
                                      <p:cBhvr>
                                        <p:cTn id="99" dur="500"/>
                                        <p:tgtEl>
                                          <p:spTgt spid="57"/>
                                        </p:tgtEl>
                                      </p:cBhvr>
                                    </p:animEffect>
                                  </p:childTnLst>
                                </p:cTn>
                              </p:par>
                            </p:childTnLst>
                          </p:cTn>
                        </p:par>
                        <p:par>
                          <p:cTn id="100" fill="hold">
                            <p:stCondLst>
                              <p:cond delay="1500"/>
                            </p:stCondLst>
                            <p:childTnLst>
                              <p:par>
                                <p:cTn id="101" presetID="53" presetClass="entr" presetSubtype="16" fill="hold" nodeType="afterEffect">
                                  <p:stCondLst>
                                    <p:cond delay="0"/>
                                  </p:stCondLst>
                                  <p:childTnLst>
                                    <p:set>
                                      <p:cBhvr>
                                        <p:cTn id="102" dur="1" fill="hold">
                                          <p:stCondLst>
                                            <p:cond delay="0"/>
                                          </p:stCondLst>
                                        </p:cTn>
                                        <p:tgtEl>
                                          <p:spTgt spid="62"/>
                                        </p:tgtEl>
                                        <p:attrNameLst>
                                          <p:attrName>style.visibility</p:attrName>
                                        </p:attrNameLst>
                                      </p:cBhvr>
                                      <p:to>
                                        <p:strVal val="visible"/>
                                      </p:to>
                                    </p:set>
                                    <p:anim calcmode="lin" valueType="num">
                                      <p:cBhvr>
                                        <p:cTn id="103" dur="500" fill="hold"/>
                                        <p:tgtEl>
                                          <p:spTgt spid="62"/>
                                        </p:tgtEl>
                                        <p:attrNameLst>
                                          <p:attrName>ppt_w</p:attrName>
                                        </p:attrNameLst>
                                      </p:cBhvr>
                                      <p:tavLst>
                                        <p:tav tm="0">
                                          <p:val>
                                            <p:fltVal val="0"/>
                                          </p:val>
                                        </p:tav>
                                        <p:tav tm="100000">
                                          <p:val>
                                            <p:strVal val="#ppt_w"/>
                                          </p:val>
                                        </p:tav>
                                      </p:tavLst>
                                    </p:anim>
                                    <p:anim calcmode="lin" valueType="num">
                                      <p:cBhvr>
                                        <p:cTn id="104" dur="500" fill="hold"/>
                                        <p:tgtEl>
                                          <p:spTgt spid="62"/>
                                        </p:tgtEl>
                                        <p:attrNameLst>
                                          <p:attrName>ppt_h</p:attrName>
                                        </p:attrNameLst>
                                      </p:cBhvr>
                                      <p:tavLst>
                                        <p:tav tm="0">
                                          <p:val>
                                            <p:fltVal val="0"/>
                                          </p:val>
                                        </p:tav>
                                        <p:tav tm="100000">
                                          <p:val>
                                            <p:strVal val="#ppt_h"/>
                                          </p:val>
                                        </p:tav>
                                      </p:tavLst>
                                    </p:anim>
                                    <p:animEffect transition="in" filter="fade">
                                      <p:cBhvr>
                                        <p:cTn id="10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34" grpId="0"/>
      <p:bldP spid="45" grpId="0" build="p"/>
      <p:bldP spid="57" grpId="0"/>
      <p:bldP spid="6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0" y="1860550"/>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dirty="0">
                <a:solidFill>
                  <a:srgbClr val="FF6600"/>
                </a:solidFill>
                <a:latin typeface="Arial" charset="0"/>
                <a:cs typeface="Arial" charset="0"/>
              </a:rPr>
              <a:t>Méthodologie en 7 étapes</a:t>
            </a:r>
          </a:p>
        </p:txBody>
      </p:sp>
      <p:sp>
        <p:nvSpPr>
          <p:cNvPr id="5" name="Rectangle 8"/>
          <p:cNvSpPr>
            <a:spLocks noChangeArrowheads="1"/>
          </p:cNvSpPr>
          <p:nvPr/>
        </p:nvSpPr>
        <p:spPr bwMode="auto">
          <a:xfrm>
            <a:off x="5324475" y="917575"/>
            <a:ext cx="4581525"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defTabSz="762000">
              <a:defRPr/>
            </a:pPr>
            <a:r>
              <a:rPr lang="fr-FR" sz="2000" b="1" dirty="0">
                <a:solidFill>
                  <a:srgbClr val="FF6600"/>
                </a:solidFill>
                <a:effectLst>
                  <a:outerShdw blurRad="38100" dist="38100" dir="2700000" algn="tl">
                    <a:srgbClr val="C0C0C0"/>
                  </a:outerShdw>
                </a:effectLst>
                <a:latin typeface="Comic Sans MS" pitchFamily="66" charset="0"/>
              </a:rPr>
              <a:t>Démarche de simulation</a:t>
            </a:r>
          </a:p>
        </p:txBody>
      </p:sp>
      <p:sp>
        <p:nvSpPr>
          <p:cNvPr id="6" name="Text Box 399"/>
          <p:cNvSpPr txBox="1">
            <a:spLocks noChangeArrowheads="1"/>
          </p:cNvSpPr>
          <p:nvPr/>
        </p:nvSpPr>
        <p:spPr bwMode="auto">
          <a:xfrm>
            <a:off x="1316038" y="6118225"/>
            <a:ext cx="8477250" cy="339725"/>
          </a:xfrm>
          <a:prstGeom prst="rect">
            <a:avLst/>
          </a:prstGeom>
          <a:noFill/>
          <a:ln w="28575">
            <a:solidFill>
              <a:schemeClr val="accent6">
                <a:lumMod val="75000"/>
              </a:schemeClr>
            </a:solidFill>
            <a:miter lim="800000"/>
            <a:headEnd type="none" w="sm" len="sm"/>
            <a:tailEnd type="none" w="sm" len="sm"/>
          </a:ln>
        </p:spPr>
        <p:txBody>
          <a:bodyPr>
            <a:spAutoFit/>
          </a:bodyPr>
          <a:lstStyle>
            <a:defPPr>
              <a:defRPr lang="fr-FR"/>
            </a:defPPr>
            <a:lvl1pPr algn="ctr" defTabSz="762000" eaLnBrk="1" hangingPunct="1">
              <a:spcBef>
                <a:spcPct val="50000"/>
              </a:spcBef>
              <a:defRPr sz="1600" b="1">
                <a:solidFill>
                  <a:schemeClr val="accent6">
                    <a:lumMod val="75000"/>
                  </a:schemeClr>
                </a:solidFill>
                <a:latin typeface="Comic Sans MS" pitchFamily="66" charset="0"/>
                <a:cs typeface="Arial" charset="0"/>
              </a:defRPr>
            </a:lvl1pPr>
            <a:lvl2pPr marL="742950" indent="-285750" defTabSz="762000" eaLnBrk="0" hangingPunct="0"/>
            <a:lvl3pPr marL="1143000" indent="-228600" defTabSz="762000" eaLnBrk="0" hangingPunct="0"/>
            <a:lvl4pPr marL="1600200" indent="-228600" defTabSz="762000" eaLnBrk="0" hangingPunct="0"/>
            <a:lvl5pPr marL="2057400" indent="-228600" defTabSz="762000" eaLnBrk="0" hangingPunct="0"/>
            <a:lvl6pPr marL="2514600" indent="-228600" defTabSz="762000" eaLnBrk="0" fontAlgn="base" hangingPunct="0">
              <a:spcBef>
                <a:spcPct val="0"/>
              </a:spcBef>
              <a:spcAft>
                <a:spcPct val="0"/>
              </a:spcAft>
            </a:lvl6pPr>
            <a:lvl7pPr marL="2971800" indent="-228600" defTabSz="762000" eaLnBrk="0" fontAlgn="base" hangingPunct="0">
              <a:spcBef>
                <a:spcPct val="0"/>
              </a:spcBef>
              <a:spcAft>
                <a:spcPct val="0"/>
              </a:spcAft>
            </a:lvl7pPr>
            <a:lvl8pPr marL="3429000" indent="-228600" defTabSz="762000" eaLnBrk="0" fontAlgn="base" hangingPunct="0">
              <a:spcBef>
                <a:spcPct val="0"/>
              </a:spcBef>
              <a:spcAft>
                <a:spcPct val="0"/>
              </a:spcAft>
            </a:lvl8pPr>
            <a:lvl9pPr marL="3886200" indent="-228600" defTabSz="762000" eaLnBrk="0" fontAlgn="base" hangingPunct="0">
              <a:spcBef>
                <a:spcPct val="0"/>
              </a:spcBef>
              <a:spcAft>
                <a:spcPct val="0"/>
              </a:spcAft>
            </a:lvl9pPr>
          </a:lstStyle>
          <a:p>
            <a:r>
              <a:rPr lang="fr-FR" dirty="0"/>
              <a:t>La démarche de simulation </a:t>
            </a:r>
            <a:r>
              <a:rPr lang="fr-FR" dirty="0" smtClean="0"/>
              <a:t>permet de progresser en simulation</a:t>
            </a:r>
            <a:endParaRPr lang="fr-FR" dirty="0"/>
          </a:p>
        </p:txBody>
      </p:sp>
      <p:grpSp>
        <p:nvGrpSpPr>
          <p:cNvPr id="7" name="Group 3"/>
          <p:cNvGrpSpPr>
            <a:grpSpLocks/>
          </p:cNvGrpSpPr>
          <p:nvPr/>
        </p:nvGrpSpPr>
        <p:grpSpPr bwMode="auto">
          <a:xfrm>
            <a:off x="2500313" y="3648075"/>
            <a:ext cx="5465762" cy="2179638"/>
            <a:chOff x="1333" y="2152"/>
            <a:chExt cx="3443" cy="1248"/>
          </a:xfrm>
        </p:grpSpPr>
        <p:sp>
          <p:nvSpPr>
            <p:cNvPr id="8" name="Oval 5"/>
            <p:cNvSpPr>
              <a:spLocks noChangeArrowheads="1"/>
            </p:cNvSpPr>
            <p:nvPr/>
          </p:nvSpPr>
          <p:spPr bwMode="auto">
            <a:xfrm>
              <a:off x="1333" y="2152"/>
              <a:ext cx="3443" cy="1248"/>
            </a:xfrm>
            <a:prstGeom prst="ellipse">
              <a:avLst/>
            </a:prstGeom>
            <a:solidFill>
              <a:srgbClr val="FFCC00"/>
            </a:solidFill>
            <a:ln w="12700">
              <a:solidFill>
                <a:schemeClr val="tx1"/>
              </a:solidFill>
              <a:round/>
              <a:headEnd/>
              <a:tailEnd/>
            </a:ln>
          </p:spPr>
          <p:txBody>
            <a:bodyPr wrap="none" anchor="ctr"/>
            <a:lstStyle/>
            <a:p>
              <a:endParaRPr lang="fr-FR"/>
            </a:p>
          </p:txBody>
        </p:sp>
        <p:sp>
          <p:nvSpPr>
            <p:cNvPr id="9" name="Text Box 26"/>
            <p:cNvSpPr txBox="1">
              <a:spLocks noChangeArrowheads="1"/>
            </p:cNvSpPr>
            <p:nvPr/>
          </p:nvSpPr>
          <p:spPr bwMode="auto">
            <a:xfrm>
              <a:off x="2153" y="2187"/>
              <a:ext cx="181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a:latin typeface="Arial" charset="0"/>
                  <a:cs typeface="Arial" charset="0"/>
                </a:rPr>
                <a:t>Domaine de la simulation</a:t>
              </a:r>
            </a:p>
          </p:txBody>
        </p:sp>
      </p:grpSp>
      <p:grpSp>
        <p:nvGrpSpPr>
          <p:cNvPr id="10" name="Groupe 67"/>
          <p:cNvGrpSpPr>
            <a:grpSpLocks/>
          </p:cNvGrpSpPr>
          <p:nvPr/>
        </p:nvGrpSpPr>
        <p:grpSpPr bwMode="auto">
          <a:xfrm>
            <a:off x="2940050" y="4162425"/>
            <a:ext cx="4684713" cy="1162050"/>
            <a:chOff x="2925763" y="3930650"/>
            <a:chExt cx="4534231" cy="823538"/>
          </a:xfrm>
        </p:grpSpPr>
        <p:sp>
          <p:nvSpPr>
            <p:cNvPr id="11" name="Rectangle 160" descr="Sphères"/>
            <p:cNvSpPr>
              <a:spLocks noChangeArrowheads="1"/>
            </p:cNvSpPr>
            <p:nvPr/>
          </p:nvSpPr>
          <p:spPr bwMode="auto">
            <a:xfrm>
              <a:off x="2925763" y="3930650"/>
              <a:ext cx="4471987" cy="801688"/>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a:p>
          </p:txBody>
        </p:sp>
        <p:sp>
          <p:nvSpPr>
            <p:cNvPr id="12" name="Text Box 161"/>
            <p:cNvSpPr txBox="1">
              <a:spLocks noChangeArrowheads="1"/>
            </p:cNvSpPr>
            <p:nvPr/>
          </p:nvSpPr>
          <p:spPr bwMode="auto">
            <a:xfrm>
              <a:off x="5408412" y="4559396"/>
              <a:ext cx="2051582" cy="19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r" eaLnBrk="1" hangingPunct="1">
                <a:spcBef>
                  <a:spcPct val="50000"/>
                </a:spcBef>
              </a:pPr>
              <a:r>
                <a:rPr lang="fr-FR" sz="1200" b="1">
                  <a:latin typeface="Calibri" pitchFamily="34" charset="0"/>
                  <a:cs typeface="Times New Roman" pitchFamily="18" charset="0"/>
                </a:rPr>
                <a:t>Domaine de validité</a:t>
              </a:r>
            </a:p>
          </p:txBody>
        </p:sp>
      </p:grpSp>
      <p:grpSp>
        <p:nvGrpSpPr>
          <p:cNvPr id="13" name="Groupe 65"/>
          <p:cNvGrpSpPr>
            <a:grpSpLocks/>
          </p:cNvGrpSpPr>
          <p:nvPr/>
        </p:nvGrpSpPr>
        <p:grpSpPr bwMode="auto">
          <a:xfrm>
            <a:off x="6643688" y="4413250"/>
            <a:ext cx="903287" cy="473075"/>
            <a:chOff x="6481762" y="3990975"/>
            <a:chExt cx="903287" cy="473075"/>
          </a:xfrm>
        </p:grpSpPr>
        <p:sp>
          <p:nvSpPr>
            <p:cNvPr id="14" name="Rectangle 165"/>
            <p:cNvSpPr>
              <a:spLocks noChangeArrowheads="1"/>
            </p:cNvSpPr>
            <p:nvPr/>
          </p:nvSpPr>
          <p:spPr bwMode="auto">
            <a:xfrm>
              <a:off x="6550025" y="3990975"/>
              <a:ext cx="769938" cy="473075"/>
            </a:xfrm>
            <a:prstGeom prst="rect">
              <a:avLst/>
            </a:prstGeom>
            <a:solidFill>
              <a:srgbClr val="33CCCC"/>
            </a:solidFill>
            <a:ln w="9525">
              <a:solidFill>
                <a:schemeClr val="tx1"/>
              </a:solidFill>
              <a:miter lim="800000"/>
              <a:headEnd/>
              <a:tailEnd/>
            </a:ln>
          </p:spPr>
          <p:txBody>
            <a:bodyPr wrap="none" anchor="ctr"/>
            <a:lstStyle/>
            <a:p>
              <a:endParaRPr lang="fr-FR"/>
            </a:p>
          </p:txBody>
        </p:sp>
        <p:sp>
          <p:nvSpPr>
            <p:cNvPr id="15" name="Text Box 166"/>
            <p:cNvSpPr txBox="1">
              <a:spLocks noChangeArrowheads="1"/>
            </p:cNvSpPr>
            <p:nvPr/>
          </p:nvSpPr>
          <p:spPr bwMode="auto">
            <a:xfrm>
              <a:off x="6481762" y="4075113"/>
              <a:ext cx="9032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a:latin typeface="Arial" charset="0"/>
                  <a:cs typeface="Arial" charset="0"/>
                </a:rPr>
                <a:t>Résultat</a:t>
              </a:r>
            </a:p>
          </p:txBody>
        </p:sp>
      </p:grpSp>
      <p:sp>
        <p:nvSpPr>
          <p:cNvPr id="16" name="Line 164"/>
          <p:cNvSpPr>
            <a:spLocks noChangeShapeType="1"/>
          </p:cNvSpPr>
          <p:nvPr/>
        </p:nvSpPr>
        <p:spPr bwMode="auto">
          <a:xfrm flipH="1">
            <a:off x="6529388" y="4659313"/>
            <a:ext cx="180975"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sp>
        <p:nvSpPr>
          <p:cNvPr id="17" name="Line 167"/>
          <p:cNvSpPr>
            <a:spLocks noChangeShapeType="1"/>
          </p:cNvSpPr>
          <p:nvPr/>
        </p:nvSpPr>
        <p:spPr bwMode="auto">
          <a:xfrm flipH="1">
            <a:off x="5589588" y="4656138"/>
            <a:ext cx="18256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nvGrpSpPr>
          <p:cNvPr id="18" name="Group 14"/>
          <p:cNvGrpSpPr>
            <a:grpSpLocks/>
          </p:cNvGrpSpPr>
          <p:nvPr/>
        </p:nvGrpSpPr>
        <p:grpSpPr bwMode="auto">
          <a:xfrm>
            <a:off x="5713413" y="4402138"/>
            <a:ext cx="868362" cy="484187"/>
            <a:chOff x="3412" y="2507"/>
            <a:chExt cx="547" cy="305"/>
          </a:xfrm>
        </p:grpSpPr>
        <p:sp>
          <p:nvSpPr>
            <p:cNvPr id="19" name="Rectangle 168"/>
            <p:cNvSpPr>
              <a:spLocks noChangeArrowheads="1"/>
            </p:cNvSpPr>
            <p:nvPr/>
          </p:nvSpPr>
          <p:spPr bwMode="auto">
            <a:xfrm>
              <a:off x="3449" y="2514"/>
              <a:ext cx="485" cy="298"/>
            </a:xfrm>
            <a:prstGeom prst="rect">
              <a:avLst/>
            </a:prstGeom>
            <a:solidFill>
              <a:srgbClr val="FF8FBC"/>
            </a:solidFill>
            <a:ln w="9525">
              <a:solidFill>
                <a:schemeClr val="tx1"/>
              </a:solidFill>
              <a:miter lim="800000"/>
              <a:headEnd/>
              <a:tailEnd/>
            </a:ln>
          </p:spPr>
          <p:txBody>
            <a:bodyPr wrap="none" anchor="ctr"/>
            <a:lstStyle/>
            <a:p>
              <a:endParaRPr lang="fr-FR"/>
            </a:p>
          </p:txBody>
        </p:sp>
        <p:sp>
          <p:nvSpPr>
            <p:cNvPr id="20" name="Text Box 169"/>
            <p:cNvSpPr txBox="1">
              <a:spLocks noChangeArrowheads="1"/>
            </p:cNvSpPr>
            <p:nvPr/>
          </p:nvSpPr>
          <p:spPr bwMode="auto">
            <a:xfrm>
              <a:off x="3412" y="2507"/>
              <a:ext cx="54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b="1">
                  <a:latin typeface="Arial" charset="0"/>
                  <a:cs typeface="Arial" charset="0"/>
                </a:rPr>
                <a:t>Solveur</a:t>
              </a:r>
            </a:p>
          </p:txBody>
        </p:sp>
      </p:grpSp>
      <p:grpSp>
        <p:nvGrpSpPr>
          <p:cNvPr id="21" name="Group 17"/>
          <p:cNvGrpSpPr>
            <a:grpSpLocks/>
          </p:cNvGrpSpPr>
          <p:nvPr/>
        </p:nvGrpSpPr>
        <p:grpSpPr bwMode="auto">
          <a:xfrm>
            <a:off x="5849938" y="4624388"/>
            <a:ext cx="666750" cy="274637"/>
            <a:chOff x="3498" y="2647"/>
            <a:chExt cx="420" cy="173"/>
          </a:xfrm>
        </p:grpSpPr>
        <p:sp>
          <p:nvSpPr>
            <p:cNvPr id="22" name="Rectangle 179"/>
            <p:cNvSpPr>
              <a:spLocks noChangeArrowheads="1"/>
            </p:cNvSpPr>
            <p:nvPr/>
          </p:nvSpPr>
          <p:spPr bwMode="auto">
            <a:xfrm>
              <a:off x="3503" y="2677"/>
              <a:ext cx="382" cy="11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a:p>
          </p:txBody>
        </p:sp>
        <p:sp>
          <p:nvSpPr>
            <p:cNvPr id="23" name="Text Box 180"/>
            <p:cNvSpPr txBox="1">
              <a:spLocks noChangeArrowheads="1"/>
            </p:cNvSpPr>
            <p:nvPr/>
          </p:nvSpPr>
          <p:spPr bwMode="auto">
            <a:xfrm>
              <a:off x="3498" y="2647"/>
              <a:ext cx="4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eaLnBrk="1" hangingPunct="1">
                <a:spcBef>
                  <a:spcPct val="50000"/>
                </a:spcBef>
              </a:pPr>
              <a:r>
                <a:rPr lang="fr-FR" sz="1200" b="1">
                  <a:latin typeface="Arial" charset="0"/>
                  <a:cs typeface="Arial" charset="0"/>
                </a:rPr>
                <a:t>calcul</a:t>
              </a:r>
            </a:p>
          </p:txBody>
        </p:sp>
      </p:grpSp>
      <p:grpSp>
        <p:nvGrpSpPr>
          <p:cNvPr id="24" name="Group 20"/>
          <p:cNvGrpSpPr>
            <a:grpSpLocks/>
          </p:cNvGrpSpPr>
          <p:nvPr/>
        </p:nvGrpSpPr>
        <p:grpSpPr bwMode="auto">
          <a:xfrm>
            <a:off x="7481888" y="4494213"/>
            <a:ext cx="1066800" cy="296862"/>
            <a:chOff x="4477" y="2630"/>
            <a:chExt cx="721" cy="187"/>
          </a:xfrm>
        </p:grpSpPr>
        <p:sp>
          <p:nvSpPr>
            <p:cNvPr id="25" name="Rectangle 144"/>
            <p:cNvSpPr>
              <a:spLocks noChangeArrowheads="1"/>
            </p:cNvSpPr>
            <p:nvPr/>
          </p:nvSpPr>
          <p:spPr bwMode="auto">
            <a:xfrm>
              <a:off x="4649" y="2630"/>
              <a:ext cx="543" cy="187"/>
            </a:xfrm>
            <a:prstGeom prst="rect">
              <a:avLst/>
            </a:prstGeom>
            <a:solidFill>
              <a:srgbClr val="66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fr-FR"/>
            </a:p>
          </p:txBody>
        </p:sp>
        <p:sp>
          <p:nvSpPr>
            <p:cNvPr id="26" name="Line 128"/>
            <p:cNvSpPr>
              <a:spLocks noChangeShapeType="1"/>
            </p:cNvSpPr>
            <p:nvPr/>
          </p:nvSpPr>
          <p:spPr bwMode="auto">
            <a:xfrm>
              <a:off x="4477" y="2721"/>
              <a:ext cx="721"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27" name="Group 23"/>
          <p:cNvGrpSpPr>
            <a:grpSpLocks/>
          </p:cNvGrpSpPr>
          <p:nvPr/>
        </p:nvGrpSpPr>
        <p:grpSpPr bwMode="auto">
          <a:xfrm>
            <a:off x="3022600" y="4194175"/>
            <a:ext cx="2568575" cy="1060450"/>
            <a:chOff x="1847" y="2488"/>
            <a:chExt cx="1488" cy="461"/>
          </a:xfrm>
        </p:grpSpPr>
        <p:sp>
          <p:nvSpPr>
            <p:cNvPr id="28" name="Rectangle 242"/>
            <p:cNvSpPr>
              <a:spLocks noChangeArrowheads="1"/>
            </p:cNvSpPr>
            <p:nvPr/>
          </p:nvSpPr>
          <p:spPr bwMode="auto">
            <a:xfrm>
              <a:off x="1853" y="2498"/>
              <a:ext cx="1475" cy="451"/>
            </a:xfrm>
            <a:prstGeom prst="rect">
              <a:avLst/>
            </a:prstGeom>
            <a:solidFill>
              <a:srgbClr val="A9FFA9"/>
            </a:solidFill>
            <a:ln w="6350">
              <a:solidFill>
                <a:schemeClr val="tx1"/>
              </a:solidFill>
              <a:miter lim="800000"/>
              <a:headEnd/>
              <a:tailEnd/>
            </a:ln>
          </p:spPr>
          <p:txBody>
            <a:bodyPr wrap="none" anchor="ctr"/>
            <a:lstStyle/>
            <a:p>
              <a:endParaRPr lang="fr-FR"/>
            </a:p>
          </p:txBody>
        </p:sp>
        <p:sp>
          <p:nvSpPr>
            <p:cNvPr id="29" name="Text Box 243"/>
            <p:cNvSpPr txBox="1">
              <a:spLocks noChangeArrowheads="1"/>
            </p:cNvSpPr>
            <p:nvPr/>
          </p:nvSpPr>
          <p:spPr bwMode="auto">
            <a:xfrm>
              <a:off x="1847" y="2488"/>
              <a:ext cx="148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b="1">
                  <a:latin typeface="Arial" charset="0"/>
                  <a:cs typeface="Arial" charset="0"/>
                </a:rPr>
                <a:t>Modèle de l’environnement</a:t>
              </a:r>
            </a:p>
          </p:txBody>
        </p:sp>
      </p:grpSp>
      <p:grpSp>
        <p:nvGrpSpPr>
          <p:cNvPr id="30" name="Group 267"/>
          <p:cNvGrpSpPr>
            <a:grpSpLocks/>
          </p:cNvGrpSpPr>
          <p:nvPr/>
        </p:nvGrpSpPr>
        <p:grpSpPr bwMode="auto">
          <a:xfrm>
            <a:off x="2646363" y="1635125"/>
            <a:ext cx="5103812" cy="1435100"/>
            <a:chOff x="963" y="980"/>
            <a:chExt cx="4941" cy="1502"/>
          </a:xfrm>
        </p:grpSpPr>
        <p:sp>
          <p:nvSpPr>
            <p:cNvPr id="31" name="Oval 2"/>
            <p:cNvSpPr>
              <a:spLocks noChangeArrowheads="1"/>
            </p:cNvSpPr>
            <p:nvPr/>
          </p:nvSpPr>
          <p:spPr bwMode="auto">
            <a:xfrm>
              <a:off x="963" y="980"/>
              <a:ext cx="4941" cy="1502"/>
            </a:xfrm>
            <a:prstGeom prst="ellipse">
              <a:avLst/>
            </a:prstGeom>
            <a:solidFill>
              <a:srgbClr val="009900"/>
            </a:solidFill>
            <a:ln w="12700">
              <a:solidFill>
                <a:schemeClr val="tx1"/>
              </a:solidFill>
              <a:round/>
              <a:headEnd/>
              <a:tailEnd/>
            </a:ln>
          </p:spPr>
          <p:txBody>
            <a:bodyPr wrap="none" anchor="ctr"/>
            <a:lstStyle/>
            <a:p>
              <a:endParaRPr lang="fr-FR"/>
            </a:p>
          </p:txBody>
        </p:sp>
        <p:sp>
          <p:nvSpPr>
            <p:cNvPr id="32" name="Text Box 4"/>
            <p:cNvSpPr txBox="1">
              <a:spLocks noChangeArrowheads="1"/>
            </p:cNvSpPr>
            <p:nvPr/>
          </p:nvSpPr>
          <p:spPr bwMode="auto">
            <a:xfrm>
              <a:off x="1243" y="1370"/>
              <a:ext cx="1301"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eaLnBrk="1" hangingPunct="1">
                <a:spcBef>
                  <a:spcPct val="50000"/>
                </a:spcBef>
              </a:pPr>
              <a:r>
                <a:rPr lang="fr-FR" sz="1600" b="1">
                  <a:solidFill>
                    <a:schemeClr val="bg1"/>
                  </a:solidFill>
                  <a:latin typeface="Arial" charset="0"/>
                  <a:cs typeface="Arial" charset="0"/>
                </a:rPr>
                <a:t>Domaine du réel</a:t>
              </a:r>
            </a:p>
          </p:txBody>
        </p:sp>
      </p:grpSp>
      <p:grpSp>
        <p:nvGrpSpPr>
          <p:cNvPr id="33" name="Groupe 32"/>
          <p:cNvGrpSpPr>
            <a:grpSpLocks/>
          </p:cNvGrpSpPr>
          <p:nvPr/>
        </p:nvGrpSpPr>
        <p:grpSpPr bwMode="auto">
          <a:xfrm>
            <a:off x="3975100" y="1922463"/>
            <a:ext cx="3306763" cy="800100"/>
            <a:chOff x="3975328" y="1922463"/>
            <a:chExt cx="3306763" cy="800100"/>
          </a:xfrm>
        </p:grpSpPr>
        <p:sp>
          <p:nvSpPr>
            <p:cNvPr id="34" name="Oval 6"/>
            <p:cNvSpPr>
              <a:spLocks noChangeArrowheads="1"/>
            </p:cNvSpPr>
            <p:nvPr/>
          </p:nvSpPr>
          <p:spPr bwMode="auto">
            <a:xfrm>
              <a:off x="3975328" y="1922463"/>
              <a:ext cx="3306763" cy="800100"/>
            </a:xfrm>
            <a:prstGeom prst="ellipse">
              <a:avLst/>
            </a:prstGeom>
            <a:solidFill>
              <a:srgbClr val="A9FFA9"/>
            </a:solidFill>
            <a:ln w="12700">
              <a:solidFill>
                <a:schemeClr val="tx1"/>
              </a:solidFill>
              <a:round/>
              <a:headEnd/>
              <a:tailEnd/>
            </a:ln>
          </p:spPr>
          <p:txBody>
            <a:bodyPr wrap="none" anchor="ctr"/>
            <a:lstStyle/>
            <a:p>
              <a:endParaRPr lang="fr-FR"/>
            </a:p>
          </p:txBody>
        </p:sp>
        <p:sp>
          <p:nvSpPr>
            <p:cNvPr id="35" name="Text Box 27"/>
            <p:cNvSpPr txBox="1">
              <a:spLocks noChangeArrowheads="1"/>
            </p:cNvSpPr>
            <p:nvPr/>
          </p:nvSpPr>
          <p:spPr bwMode="auto">
            <a:xfrm>
              <a:off x="4034066" y="2030413"/>
              <a:ext cx="13350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a:latin typeface="Arial" charset="0"/>
                  <a:cs typeface="Arial" charset="0"/>
                </a:rPr>
                <a:t>Domaine d’utilisation</a:t>
              </a:r>
            </a:p>
          </p:txBody>
        </p:sp>
      </p:grpSp>
      <p:grpSp>
        <p:nvGrpSpPr>
          <p:cNvPr id="36" name="Group 206"/>
          <p:cNvGrpSpPr>
            <a:grpSpLocks/>
          </p:cNvGrpSpPr>
          <p:nvPr/>
        </p:nvGrpSpPr>
        <p:grpSpPr bwMode="auto">
          <a:xfrm>
            <a:off x="6234113" y="2170113"/>
            <a:ext cx="925512" cy="298450"/>
            <a:chOff x="4414" y="1218"/>
            <a:chExt cx="565" cy="188"/>
          </a:xfrm>
        </p:grpSpPr>
        <p:sp>
          <p:nvSpPr>
            <p:cNvPr id="37" name="Rectangle 133"/>
            <p:cNvSpPr>
              <a:spLocks noChangeArrowheads="1"/>
            </p:cNvSpPr>
            <p:nvPr/>
          </p:nvSpPr>
          <p:spPr bwMode="auto">
            <a:xfrm>
              <a:off x="4518" y="1223"/>
              <a:ext cx="424" cy="183"/>
            </a:xfrm>
            <a:prstGeom prst="rect">
              <a:avLst/>
            </a:prstGeom>
            <a:solidFill>
              <a:srgbClr val="33CCCC"/>
            </a:solidFill>
            <a:ln w="9525">
              <a:solidFill>
                <a:schemeClr val="tx1"/>
              </a:solidFill>
              <a:miter lim="800000"/>
              <a:headEnd/>
              <a:tailEnd/>
            </a:ln>
          </p:spPr>
          <p:txBody>
            <a:bodyPr wrap="none" anchor="ctr"/>
            <a:lstStyle/>
            <a:p>
              <a:endParaRPr lang="fr-FR"/>
            </a:p>
          </p:txBody>
        </p:sp>
        <p:sp>
          <p:nvSpPr>
            <p:cNvPr id="38" name="Text Box 134"/>
            <p:cNvSpPr txBox="1">
              <a:spLocks noChangeArrowheads="1"/>
            </p:cNvSpPr>
            <p:nvPr/>
          </p:nvSpPr>
          <p:spPr bwMode="auto">
            <a:xfrm>
              <a:off x="4483" y="1218"/>
              <a:ext cx="4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a:latin typeface="Arial" charset="0"/>
                  <a:cs typeface="Arial" charset="0"/>
                </a:rPr>
                <a:t>Réponse</a:t>
              </a:r>
            </a:p>
          </p:txBody>
        </p:sp>
        <p:sp>
          <p:nvSpPr>
            <p:cNvPr id="39" name="Line 136"/>
            <p:cNvSpPr>
              <a:spLocks noChangeShapeType="1"/>
            </p:cNvSpPr>
            <p:nvPr/>
          </p:nvSpPr>
          <p:spPr bwMode="auto">
            <a:xfrm flipH="1">
              <a:off x="4414" y="1309"/>
              <a:ext cx="111"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40" name="Groupe 39"/>
          <p:cNvGrpSpPr>
            <a:grpSpLocks/>
          </p:cNvGrpSpPr>
          <p:nvPr/>
        </p:nvGrpSpPr>
        <p:grpSpPr bwMode="auto">
          <a:xfrm>
            <a:off x="7086600" y="2179638"/>
            <a:ext cx="1463675" cy="296862"/>
            <a:chOff x="7086828" y="2179638"/>
            <a:chExt cx="1463675" cy="296863"/>
          </a:xfrm>
        </p:grpSpPr>
        <p:sp>
          <p:nvSpPr>
            <p:cNvPr id="41" name="Rectangle 143"/>
            <p:cNvSpPr>
              <a:spLocks noChangeArrowheads="1"/>
            </p:cNvSpPr>
            <p:nvPr/>
          </p:nvSpPr>
          <p:spPr bwMode="auto">
            <a:xfrm>
              <a:off x="7486878" y="2179638"/>
              <a:ext cx="1063625" cy="296863"/>
            </a:xfrm>
            <a:prstGeom prst="rect">
              <a:avLst/>
            </a:prstGeom>
            <a:solidFill>
              <a:srgbClr val="66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fr-FR"/>
            </a:p>
          </p:txBody>
        </p:sp>
        <p:sp>
          <p:nvSpPr>
            <p:cNvPr id="42" name="Line 137"/>
            <p:cNvSpPr>
              <a:spLocks noChangeShapeType="1"/>
            </p:cNvSpPr>
            <p:nvPr/>
          </p:nvSpPr>
          <p:spPr bwMode="auto">
            <a:xfrm>
              <a:off x="7086828" y="2330451"/>
              <a:ext cx="1463675"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43" name="Group 148"/>
          <p:cNvGrpSpPr>
            <a:grpSpLocks/>
          </p:cNvGrpSpPr>
          <p:nvPr/>
        </p:nvGrpSpPr>
        <p:grpSpPr bwMode="auto">
          <a:xfrm>
            <a:off x="7874000" y="2341563"/>
            <a:ext cx="369888" cy="2282825"/>
            <a:chOff x="5086" y="1312"/>
            <a:chExt cx="227" cy="624"/>
          </a:xfrm>
        </p:grpSpPr>
        <p:sp>
          <p:nvSpPr>
            <p:cNvPr id="44" name="Text Box 142"/>
            <p:cNvSpPr txBox="1">
              <a:spLocks noChangeArrowheads="1"/>
            </p:cNvSpPr>
            <p:nvPr/>
          </p:nvSpPr>
          <p:spPr bwMode="auto">
            <a:xfrm rot="-5400000">
              <a:off x="4930" y="1486"/>
              <a:ext cx="54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800" b="1">
                  <a:solidFill>
                    <a:srgbClr val="003399"/>
                  </a:solidFill>
                  <a:latin typeface="Arial" charset="0"/>
                  <a:cs typeface="Arial" charset="0"/>
                </a:rPr>
                <a:t>Ecart</a:t>
              </a:r>
            </a:p>
          </p:txBody>
        </p:sp>
        <p:sp>
          <p:nvSpPr>
            <p:cNvPr id="45" name="Line 138"/>
            <p:cNvSpPr>
              <a:spLocks noChangeShapeType="1"/>
            </p:cNvSpPr>
            <p:nvPr/>
          </p:nvSpPr>
          <p:spPr bwMode="auto">
            <a:xfrm flipV="1">
              <a:off x="5286" y="1312"/>
              <a:ext cx="0" cy="624"/>
            </a:xfrm>
            <a:prstGeom prst="line">
              <a:avLst/>
            </a:prstGeom>
            <a:noFill/>
            <a:ln w="38100">
              <a:solidFill>
                <a:srgbClr val="003399"/>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46" name="Group 50"/>
          <p:cNvGrpSpPr>
            <a:grpSpLocks/>
          </p:cNvGrpSpPr>
          <p:nvPr/>
        </p:nvGrpSpPr>
        <p:grpSpPr bwMode="auto">
          <a:xfrm>
            <a:off x="1616075" y="2085975"/>
            <a:ext cx="774700" cy="3144838"/>
            <a:chOff x="831" y="1363"/>
            <a:chExt cx="488" cy="1641"/>
          </a:xfrm>
        </p:grpSpPr>
        <p:sp>
          <p:nvSpPr>
            <p:cNvPr id="47" name="AutoShape 93"/>
            <p:cNvSpPr>
              <a:spLocks noChangeArrowheads="1"/>
            </p:cNvSpPr>
            <p:nvPr/>
          </p:nvSpPr>
          <p:spPr bwMode="auto">
            <a:xfrm>
              <a:off x="1071" y="1363"/>
              <a:ext cx="248" cy="1641"/>
            </a:xfrm>
            <a:prstGeom prst="curvedRightArrow">
              <a:avLst>
                <a:gd name="adj1" fmla="val 132339"/>
                <a:gd name="adj2" fmla="val 264677"/>
                <a:gd name="adj3" fmla="val 33333"/>
              </a:avLst>
            </a:prstGeom>
            <a:solidFill>
              <a:schemeClr val="accent1"/>
            </a:solidFill>
            <a:ln w="9525">
              <a:solidFill>
                <a:schemeClr val="tx1"/>
              </a:solidFill>
              <a:miter lim="800000"/>
              <a:headEnd/>
              <a:tailEnd/>
            </a:ln>
          </p:spPr>
          <p:txBody>
            <a:bodyPr wrap="none" anchor="ctr"/>
            <a:lstStyle/>
            <a:p>
              <a:endParaRPr lang="fr-FR" sz="2000"/>
            </a:p>
          </p:txBody>
        </p:sp>
        <p:sp>
          <p:nvSpPr>
            <p:cNvPr id="48" name="Text Box 142"/>
            <p:cNvSpPr txBox="1">
              <a:spLocks noChangeArrowheads="1"/>
            </p:cNvSpPr>
            <p:nvPr/>
          </p:nvSpPr>
          <p:spPr bwMode="auto">
            <a:xfrm rot="-5400000">
              <a:off x="395" y="1934"/>
              <a:ext cx="11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2000" b="1">
                  <a:solidFill>
                    <a:srgbClr val="003399"/>
                  </a:solidFill>
                  <a:latin typeface="Arial" charset="0"/>
                  <a:cs typeface="Arial" charset="0"/>
                </a:rPr>
                <a:t>Modéliser</a:t>
              </a:r>
            </a:p>
          </p:txBody>
        </p:sp>
      </p:grpSp>
      <p:grpSp>
        <p:nvGrpSpPr>
          <p:cNvPr id="49" name="Group 53"/>
          <p:cNvGrpSpPr>
            <a:grpSpLocks/>
          </p:cNvGrpSpPr>
          <p:nvPr/>
        </p:nvGrpSpPr>
        <p:grpSpPr bwMode="auto">
          <a:xfrm>
            <a:off x="8669338" y="1800225"/>
            <a:ext cx="757237" cy="3060700"/>
            <a:chOff x="5249" y="1237"/>
            <a:chExt cx="477" cy="1634"/>
          </a:xfrm>
        </p:grpSpPr>
        <p:sp>
          <p:nvSpPr>
            <p:cNvPr id="50" name="AutoShape 94"/>
            <p:cNvSpPr>
              <a:spLocks noChangeArrowheads="1"/>
            </p:cNvSpPr>
            <p:nvPr/>
          </p:nvSpPr>
          <p:spPr bwMode="auto">
            <a:xfrm rot="10800000">
              <a:off x="5249" y="1237"/>
              <a:ext cx="244" cy="1634"/>
            </a:xfrm>
            <a:prstGeom prst="curvedRightArrow">
              <a:avLst>
                <a:gd name="adj1" fmla="val 133934"/>
                <a:gd name="adj2" fmla="val 267869"/>
                <a:gd name="adj3" fmla="val 33333"/>
              </a:avLst>
            </a:prstGeom>
            <a:solidFill>
              <a:schemeClr val="accent1"/>
            </a:solidFill>
            <a:ln w="9525">
              <a:solidFill>
                <a:schemeClr val="tx1"/>
              </a:solidFill>
              <a:miter lim="800000"/>
              <a:headEnd/>
              <a:tailEnd/>
            </a:ln>
          </p:spPr>
          <p:txBody>
            <a:bodyPr rot="10800000" wrap="none" anchor="ctr"/>
            <a:lstStyle/>
            <a:p>
              <a:endParaRPr lang="fr-FR" sz="2000"/>
            </a:p>
          </p:txBody>
        </p:sp>
        <p:sp>
          <p:nvSpPr>
            <p:cNvPr id="51" name="Text Box 142"/>
            <p:cNvSpPr txBox="1">
              <a:spLocks noChangeArrowheads="1"/>
            </p:cNvSpPr>
            <p:nvPr/>
          </p:nvSpPr>
          <p:spPr bwMode="auto">
            <a:xfrm rot="-5400000">
              <a:off x="5038" y="1969"/>
              <a:ext cx="11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2000" b="1">
                  <a:solidFill>
                    <a:srgbClr val="003399"/>
                  </a:solidFill>
                  <a:latin typeface="Arial" charset="0"/>
                  <a:cs typeface="Arial" charset="0"/>
                </a:rPr>
                <a:t>Diagnostiquer</a:t>
              </a:r>
            </a:p>
          </p:txBody>
        </p:sp>
      </p:grpSp>
      <p:grpSp>
        <p:nvGrpSpPr>
          <p:cNvPr id="52" name="Group 73"/>
          <p:cNvGrpSpPr>
            <a:grpSpLocks/>
          </p:cNvGrpSpPr>
          <p:nvPr/>
        </p:nvGrpSpPr>
        <p:grpSpPr bwMode="auto">
          <a:xfrm>
            <a:off x="2952750" y="4462463"/>
            <a:ext cx="2898775" cy="722312"/>
            <a:chOff x="1648" y="2665"/>
            <a:chExt cx="1826" cy="455"/>
          </a:xfrm>
        </p:grpSpPr>
        <p:sp>
          <p:nvSpPr>
            <p:cNvPr id="53" name="Rectangle 245"/>
            <p:cNvSpPr>
              <a:spLocks noChangeArrowheads="1"/>
            </p:cNvSpPr>
            <p:nvPr/>
          </p:nvSpPr>
          <p:spPr bwMode="auto">
            <a:xfrm>
              <a:off x="1773" y="2665"/>
              <a:ext cx="1458" cy="455"/>
            </a:xfrm>
            <a:prstGeom prst="rect">
              <a:avLst/>
            </a:prstGeom>
            <a:solidFill>
              <a:srgbClr val="FF0000"/>
            </a:solidFill>
            <a:ln w="6350">
              <a:solidFill>
                <a:schemeClr val="tx1"/>
              </a:solidFill>
              <a:miter lim="800000"/>
              <a:headEnd/>
              <a:tailEnd/>
            </a:ln>
          </p:spPr>
          <p:txBody>
            <a:bodyPr wrap="none" anchor="ctr"/>
            <a:lstStyle/>
            <a:p>
              <a:endParaRPr lang="fr-FR"/>
            </a:p>
          </p:txBody>
        </p:sp>
        <p:sp>
          <p:nvSpPr>
            <p:cNvPr id="54" name="Text Box 246"/>
            <p:cNvSpPr txBox="1">
              <a:spLocks noChangeArrowheads="1"/>
            </p:cNvSpPr>
            <p:nvPr/>
          </p:nvSpPr>
          <p:spPr bwMode="auto">
            <a:xfrm>
              <a:off x="1648" y="2672"/>
              <a:ext cx="182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b="1">
                  <a:solidFill>
                    <a:schemeClr val="bg1"/>
                  </a:solidFill>
                  <a:latin typeface="Arial" charset="0"/>
                  <a:cs typeface="Arial" charset="0"/>
                </a:rPr>
                <a:t>Modèle du</a:t>
              </a:r>
              <a:r>
                <a:rPr lang="fr-FR" sz="1000" b="1">
                  <a:solidFill>
                    <a:schemeClr val="bg1"/>
                  </a:solidFill>
                  <a:latin typeface="Arial" charset="0"/>
                  <a:cs typeface="Arial" charset="0"/>
                </a:rPr>
                <a:t> </a:t>
              </a:r>
              <a:r>
                <a:rPr lang="fr-FR" sz="1200" b="1">
                  <a:solidFill>
                    <a:schemeClr val="bg1"/>
                  </a:solidFill>
                  <a:latin typeface="Arial" charset="0"/>
                  <a:cs typeface="Arial" charset="0"/>
                </a:rPr>
                <a:t>Produit</a:t>
              </a:r>
            </a:p>
          </p:txBody>
        </p:sp>
      </p:grpSp>
      <p:grpSp>
        <p:nvGrpSpPr>
          <p:cNvPr id="55" name="Group 56"/>
          <p:cNvGrpSpPr>
            <a:grpSpLocks/>
          </p:cNvGrpSpPr>
          <p:nvPr/>
        </p:nvGrpSpPr>
        <p:grpSpPr bwMode="auto">
          <a:xfrm>
            <a:off x="3157538" y="4767263"/>
            <a:ext cx="2354262" cy="357187"/>
            <a:chOff x="1932" y="2727"/>
            <a:chExt cx="1347" cy="169"/>
          </a:xfrm>
        </p:grpSpPr>
        <p:sp>
          <p:nvSpPr>
            <p:cNvPr id="56" name="Rectangle 248"/>
            <p:cNvSpPr>
              <a:spLocks noChangeArrowheads="1"/>
            </p:cNvSpPr>
            <p:nvPr/>
          </p:nvSpPr>
          <p:spPr bwMode="auto">
            <a:xfrm>
              <a:off x="1981" y="2727"/>
              <a:ext cx="1241" cy="169"/>
            </a:xfrm>
            <a:prstGeom prst="rect">
              <a:avLst/>
            </a:prstGeom>
            <a:solidFill>
              <a:srgbClr val="CC6600"/>
            </a:solidFill>
            <a:ln w="9525">
              <a:solidFill>
                <a:schemeClr val="tx1"/>
              </a:solidFill>
              <a:miter lim="800000"/>
              <a:headEnd/>
              <a:tailEnd/>
            </a:ln>
          </p:spPr>
          <p:txBody>
            <a:bodyPr wrap="none" anchor="ctr"/>
            <a:lstStyle/>
            <a:p>
              <a:endParaRPr lang="fr-FR"/>
            </a:p>
          </p:txBody>
        </p:sp>
        <p:sp>
          <p:nvSpPr>
            <p:cNvPr id="57" name="Text Box 249"/>
            <p:cNvSpPr txBox="1">
              <a:spLocks noChangeArrowheads="1"/>
            </p:cNvSpPr>
            <p:nvPr/>
          </p:nvSpPr>
          <p:spPr bwMode="auto">
            <a:xfrm>
              <a:off x="1932" y="2742"/>
              <a:ext cx="134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b="1">
                  <a:latin typeface="Arial" charset="0"/>
                  <a:cs typeface="Arial" charset="0"/>
                </a:rPr>
                <a:t>Modèle</a:t>
              </a:r>
              <a:r>
                <a:rPr lang="fr-FR" sz="1200">
                  <a:latin typeface="Arial" charset="0"/>
                  <a:cs typeface="Arial" charset="0"/>
                </a:rPr>
                <a:t> </a:t>
              </a:r>
              <a:r>
                <a:rPr lang="fr-FR" sz="1200" b="1">
                  <a:latin typeface="Arial" charset="0"/>
                  <a:cs typeface="Arial" charset="0"/>
                </a:rPr>
                <a:t>de comportement</a:t>
              </a:r>
              <a:r>
                <a:rPr lang="fr-FR" sz="1200">
                  <a:latin typeface="Arial" charset="0"/>
                  <a:cs typeface="Arial" charset="0"/>
                </a:rPr>
                <a:t> </a:t>
              </a:r>
            </a:p>
          </p:txBody>
        </p:sp>
      </p:grpSp>
      <p:sp>
        <p:nvSpPr>
          <p:cNvPr id="58" name="Oval 59"/>
          <p:cNvSpPr>
            <a:spLocks noChangeArrowheads="1"/>
          </p:cNvSpPr>
          <p:nvPr/>
        </p:nvSpPr>
        <p:spPr bwMode="auto">
          <a:xfrm>
            <a:off x="7810500" y="1931988"/>
            <a:ext cx="284163" cy="284162"/>
          </a:xfrm>
          <a:prstGeom prst="ellipse">
            <a:avLst/>
          </a:prstGeom>
          <a:solidFill>
            <a:srgbClr val="0000FF"/>
          </a:solidFill>
          <a:ln w="9525">
            <a:solidFill>
              <a:schemeClr val="tx1"/>
            </a:solidFill>
            <a:round/>
            <a:headEnd/>
            <a:tailEnd/>
          </a:ln>
        </p:spPr>
        <p:txBody>
          <a:bodyPr wrap="none" anchor="ctr"/>
          <a:lstStyle/>
          <a:p>
            <a:pPr algn="ctr"/>
            <a:r>
              <a:rPr lang="fr-FR" sz="2000" b="1">
                <a:solidFill>
                  <a:schemeClr val="bg1"/>
                </a:solidFill>
                <a:latin typeface="Arial" charset="0"/>
              </a:rPr>
              <a:t>1</a:t>
            </a:r>
          </a:p>
        </p:txBody>
      </p:sp>
      <p:sp>
        <p:nvSpPr>
          <p:cNvPr id="59" name="Oval 66"/>
          <p:cNvSpPr>
            <a:spLocks noChangeArrowheads="1"/>
          </p:cNvSpPr>
          <p:nvPr/>
        </p:nvSpPr>
        <p:spPr bwMode="auto">
          <a:xfrm>
            <a:off x="3165475" y="4946650"/>
            <a:ext cx="284163" cy="284163"/>
          </a:xfrm>
          <a:prstGeom prst="ellipse">
            <a:avLst/>
          </a:prstGeom>
          <a:solidFill>
            <a:srgbClr val="0000FF"/>
          </a:solidFill>
          <a:ln w="9525">
            <a:solidFill>
              <a:schemeClr val="tx1"/>
            </a:solidFill>
            <a:round/>
            <a:headEnd/>
            <a:tailEnd/>
          </a:ln>
        </p:spPr>
        <p:txBody>
          <a:bodyPr wrap="none" anchor="ctr"/>
          <a:lstStyle/>
          <a:p>
            <a:pPr algn="ctr"/>
            <a:r>
              <a:rPr lang="fr-FR" sz="2000" b="1">
                <a:solidFill>
                  <a:schemeClr val="bg1"/>
                </a:solidFill>
                <a:latin typeface="Arial" charset="0"/>
              </a:rPr>
              <a:t>2</a:t>
            </a:r>
          </a:p>
        </p:txBody>
      </p:sp>
      <p:sp>
        <p:nvSpPr>
          <p:cNvPr id="60" name="Oval 67"/>
          <p:cNvSpPr>
            <a:spLocks noChangeArrowheads="1"/>
          </p:cNvSpPr>
          <p:nvPr/>
        </p:nvSpPr>
        <p:spPr bwMode="auto">
          <a:xfrm>
            <a:off x="3367088" y="4452938"/>
            <a:ext cx="284162" cy="284162"/>
          </a:xfrm>
          <a:prstGeom prst="ellipse">
            <a:avLst/>
          </a:prstGeom>
          <a:solidFill>
            <a:srgbClr val="0000FF"/>
          </a:solidFill>
          <a:ln w="9525">
            <a:solidFill>
              <a:schemeClr val="tx1"/>
            </a:solidFill>
            <a:round/>
            <a:headEnd/>
            <a:tailEnd/>
          </a:ln>
        </p:spPr>
        <p:txBody>
          <a:bodyPr wrap="none" anchor="ctr"/>
          <a:lstStyle/>
          <a:p>
            <a:pPr algn="ctr"/>
            <a:r>
              <a:rPr lang="fr-FR" sz="2000" b="1">
                <a:solidFill>
                  <a:schemeClr val="bg1"/>
                </a:solidFill>
                <a:latin typeface="Arial" charset="0"/>
              </a:rPr>
              <a:t>4</a:t>
            </a:r>
          </a:p>
        </p:txBody>
      </p:sp>
      <p:sp>
        <p:nvSpPr>
          <p:cNvPr id="61" name="Oval 68"/>
          <p:cNvSpPr>
            <a:spLocks noChangeArrowheads="1"/>
          </p:cNvSpPr>
          <p:nvPr/>
        </p:nvSpPr>
        <p:spPr bwMode="auto">
          <a:xfrm>
            <a:off x="2984500" y="4156075"/>
            <a:ext cx="284163" cy="284163"/>
          </a:xfrm>
          <a:prstGeom prst="ellipse">
            <a:avLst/>
          </a:prstGeom>
          <a:solidFill>
            <a:srgbClr val="0000FF"/>
          </a:solidFill>
          <a:ln w="9525">
            <a:solidFill>
              <a:schemeClr val="tx1"/>
            </a:solidFill>
            <a:round/>
            <a:headEnd/>
            <a:tailEnd/>
          </a:ln>
        </p:spPr>
        <p:txBody>
          <a:bodyPr wrap="none" anchor="ctr"/>
          <a:lstStyle/>
          <a:p>
            <a:pPr algn="ctr"/>
            <a:r>
              <a:rPr lang="fr-FR" sz="2000" b="1">
                <a:solidFill>
                  <a:schemeClr val="bg1"/>
                </a:solidFill>
                <a:latin typeface="Arial" charset="0"/>
              </a:rPr>
              <a:t>5</a:t>
            </a:r>
          </a:p>
        </p:txBody>
      </p:sp>
      <p:sp>
        <p:nvSpPr>
          <p:cNvPr id="62" name="Oval 69"/>
          <p:cNvSpPr>
            <a:spLocks noChangeArrowheads="1"/>
          </p:cNvSpPr>
          <p:nvPr/>
        </p:nvSpPr>
        <p:spPr bwMode="auto">
          <a:xfrm>
            <a:off x="5662613" y="4225925"/>
            <a:ext cx="284162" cy="284163"/>
          </a:xfrm>
          <a:prstGeom prst="ellipse">
            <a:avLst/>
          </a:prstGeom>
          <a:solidFill>
            <a:srgbClr val="0000FF"/>
          </a:solidFill>
          <a:ln w="9525">
            <a:solidFill>
              <a:schemeClr val="tx1"/>
            </a:solidFill>
            <a:round/>
            <a:headEnd/>
            <a:tailEnd/>
          </a:ln>
        </p:spPr>
        <p:txBody>
          <a:bodyPr wrap="none" anchor="ctr"/>
          <a:lstStyle/>
          <a:p>
            <a:pPr algn="ctr"/>
            <a:r>
              <a:rPr lang="fr-FR" sz="2000" b="1">
                <a:solidFill>
                  <a:schemeClr val="bg1"/>
                </a:solidFill>
                <a:latin typeface="Arial" charset="0"/>
              </a:rPr>
              <a:t>3</a:t>
            </a:r>
          </a:p>
        </p:txBody>
      </p:sp>
      <p:sp>
        <p:nvSpPr>
          <p:cNvPr id="63" name="Oval 70"/>
          <p:cNvSpPr>
            <a:spLocks noChangeArrowheads="1"/>
          </p:cNvSpPr>
          <p:nvPr/>
        </p:nvSpPr>
        <p:spPr bwMode="auto">
          <a:xfrm>
            <a:off x="6492981" y="4741831"/>
            <a:ext cx="284162" cy="284162"/>
          </a:xfrm>
          <a:prstGeom prst="ellipse">
            <a:avLst/>
          </a:prstGeom>
          <a:solidFill>
            <a:srgbClr val="0000FF"/>
          </a:solidFill>
          <a:ln w="9525">
            <a:solidFill>
              <a:schemeClr val="tx1"/>
            </a:solidFill>
            <a:round/>
            <a:headEnd/>
            <a:tailEnd/>
          </a:ln>
        </p:spPr>
        <p:txBody>
          <a:bodyPr wrap="none" anchor="ctr"/>
          <a:lstStyle/>
          <a:p>
            <a:pPr algn="ctr"/>
            <a:r>
              <a:rPr lang="fr-FR" sz="2000" b="1" dirty="0">
                <a:solidFill>
                  <a:schemeClr val="bg1"/>
                </a:solidFill>
                <a:latin typeface="Arial" charset="0"/>
              </a:rPr>
              <a:t>6</a:t>
            </a:r>
          </a:p>
        </p:txBody>
      </p:sp>
      <p:sp>
        <p:nvSpPr>
          <p:cNvPr id="64" name="Oval 71"/>
          <p:cNvSpPr>
            <a:spLocks noChangeArrowheads="1"/>
          </p:cNvSpPr>
          <p:nvPr/>
        </p:nvSpPr>
        <p:spPr bwMode="auto">
          <a:xfrm>
            <a:off x="8215313" y="3554413"/>
            <a:ext cx="284162" cy="284162"/>
          </a:xfrm>
          <a:prstGeom prst="ellipse">
            <a:avLst/>
          </a:prstGeom>
          <a:solidFill>
            <a:srgbClr val="0000FF"/>
          </a:solidFill>
          <a:ln w="9525">
            <a:solidFill>
              <a:schemeClr val="tx1"/>
            </a:solidFill>
            <a:round/>
            <a:headEnd/>
            <a:tailEnd/>
          </a:ln>
        </p:spPr>
        <p:txBody>
          <a:bodyPr wrap="none" anchor="ctr"/>
          <a:lstStyle/>
          <a:p>
            <a:pPr algn="ctr"/>
            <a:r>
              <a:rPr lang="fr-FR" sz="2000" b="1">
                <a:solidFill>
                  <a:schemeClr val="bg1"/>
                </a:solidFill>
                <a:latin typeface="Arial" charset="0"/>
              </a:rPr>
              <a:t>7</a:t>
            </a:r>
          </a:p>
        </p:txBody>
      </p:sp>
      <p:grpSp>
        <p:nvGrpSpPr>
          <p:cNvPr id="65" name="Groupe 64"/>
          <p:cNvGrpSpPr>
            <a:grpSpLocks/>
          </p:cNvGrpSpPr>
          <p:nvPr/>
        </p:nvGrpSpPr>
        <p:grpSpPr bwMode="auto">
          <a:xfrm>
            <a:off x="5249863" y="2071688"/>
            <a:ext cx="1006475" cy="473075"/>
            <a:chOff x="5250091" y="2071688"/>
            <a:chExt cx="1006475" cy="473075"/>
          </a:xfrm>
        </p:grpSpPr>
        <p:sp>
          <p:nvSpPr>
            <p:cNvPr id="66" name="Rectangle 21"/>
            <p:cNvSpPr>
              <a:spLocks noChangeArrowheads="1"/>
            </p:cNvSpPr>
            <p:nvPr/>
          </p:nvSpPr>
          <p:spPr bwMode="auto">
            <a:xfrm>
              <a:off x="5250091" y="2071688"/>
              <a:ext cx="1006475" cy="473075"/>
            </a:xfrm>
            <a:prstGeom prst="rect">
              <a:avLst/>
            </a:prstGeom>
            <a:solidFill>
              <a:srgbClr val="FF0000"/>
            </a:solidFill>
            <a:ln w="12700">
              <a:solidFill>
                <a:schemeClr val="tx1"/>
              </a:solidFill>
              <a:miter lim="800000"/>
              <a:headEnd/>
              <a:tailEnd/>
            </a:ln>
          </p:spPr>
          <p:txBody>
            <a:bodyPr wrap="none" anchor="ctr"/>
            <a:lstStyle/>
            <a:p>
              <a:endParaRPr lang="fr-FR"/>
            </a:p>
          </p:txBody>
        </p:sp>
        <p:sp>
          <p:nvSpPr>
            <p:cNvPr id="67" name="Text Box 22"/>
            <p:cNvSpPr txBox="1">
              <a:spLocks noChangeArrowheads="1"/>
            </p:cNvSpPr>
            <p:nvPr/>
          </p:nvSpPr>
          <p:spPr bwMode="auto">
            <a:xfrm>
              <a:off x="5327878" y="2071688"/>
              <a:ext cx="904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b="1">
                  <a:solidFill>
                    <a:schemeClr val="bg1"/>
                  </a:solidFill>
                  <a:latin typeface="Arial" charset="0"/>
                  <a:cs typeface="Arial" charset="0"/>
                </a:rPr>
                <a:t>Produit industriel</a:t>
              </a:r>
            </a:p>
          </p:txBody>
        </p:sp>
      </p:grpSp>
    </p:spTree>
    <p:extLst>
      <p:ext uri="{BB962C8B-B14F-4D97-AF65-F5344CB8AC3E}">
        <p14:creationId xmlns:p14="http://schemas.microsoft.com/office/powerpoint/2010/main" val="1909187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p:cTn id="18" dur="1000" fill="hold"/>
                                        <p:tgtEl>
                                          <p:spTgt spid="30"/>
                                        </p:tgtEl>
                                        <p:attrNameLst>
                                          <p:attrName>ppt_w</p:attrName>
                                        </p:attrNameLst>
                                      </p:cBhvr>
                                      <p:tavLst>
                                        <p:tav tm="0">
                                          <p:val>
                                            <p:fltVal val="0"/>
                                          </p:val>
                                        </p:tav>
                                        <p:tav tm="100000">
                                          <p:val>
                                            <p:strVal val="#ppt_w"/>
                                          </p:val>
                                        </p:tav>
                                      </p:tavLst>
                                    </p:anim>
                                    <p:anim calcmode="lin" valueType="num">
                                      <p:cBhvr>
                                        <p:cTn id="19" dur="1000" fill="hold"/>
                                        <p:tgtEl>
                                          <p:spTgt spid="30"/>
                                        </p:tgtEl>
                                        <p:attrNameLst>
                                          <p:attrName>ppt_h</p:attrName>
                                        </p:attrNameLst>
                                      </p:cBhvr>
                                      <p:tavLst>
                                        <p:tav tm="0">
                                          <p:val>
                                            <p:fltVal val="0"/>
                                          </p:val>
                                        </p:tav>
                                        <p:tav tm="100000">
                                          <p:val>
                                            <p:strVal val="#ppt_h"/>
                                          </p:val>
                                        </p:tav>
                                      </p:tavLst>
                                    </p:anim>
                                    <p:anim calcmode="lin" valueType="num">
                                      <p:cBhvr>
                                        <p:cTn id="20" dur="1000" fill="hold"/>
                                        <p:tgtEl>
                                          <p:spTgt spid="30"/>
                                        </p:tgtEl>
                                        <p:attrNameLst>
                                          <p:attrName>style.rotation</p:attrName>
                                        </p:attrNameLst>
                                      </p:cBhvr>
                                      <p:tavLst>
                                        <p:tav tm="0">
                                          <p:val>
                                            <p:fltVal val="90"/>
                                          </p:val>
                                        </p:tav>
                                        <p:tav tm="100000">
                                          <p:val>
                                            <p:fltVal val="0"/>
                                          </p:val>
                                        </p:tav>
                                      </p:tavLst>
                                    </p:anim>
                                    <p:animEffect transition="in" filter="fade">
                                      <p:cBhvr>
                                        <p:cTn id="21" dur="10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cBhvr>
                                        <p:cTn id="26" dur="500" fill="hold"/>
                                        <p:tgtEl>
                                          <p:spTgt spid="65"/>
                                        </p:tgtEl>
                                        <p:attrNameLst>
                                          <p:attrName>ppt_w</p:attrName>
                                        </p:attrNameLst>
                                      </p:cBhvr>
                                      <p:tavLst>
                                        <p:tav tm="0">
                                          <p:val>
                                            <p:fltVal val="0"/>
                                          </p:val>
                                        </p:tav>
                                        <p:tav tm="100000">
                                          <p:val>
                                            <p:strVal val="#ppt_w"/>
                                          </p:val>
                                        </p:tav>
                                      </p:tavLst>
                                    </p:anim>
                                    <p:anim calcmode="lin" valueType="num">
                                      <p:cBhvr>
                                        <p:cTn id="27" dur="500" fill="hold"/>
                                        <p:tgtEl>
                                          <p:spTgt spid="65"/>
                                        </p:tgtEl>
                                        <p:attrNameLst>
                                          <p:attrName>ppt_h</p:attrName>
                                        </p:attrNameLst>
                                      </p:cBhvr>
                                      <p:tavLst>
                                        <p:tav tm="0">
                                          <p:val>
                                            <p:fltVal val="0"/>
                                          </p:val>
                                        </p:tav>
                                        <p:tav tm="100000">
                                          <p:val>
                                            <p:strVal val="#ppt_h"/>
                                          </p:val>
                                        </p:tav>
                                      </p:tavLst>
                                    </p:anim>
                                    <p:animEffect transition="in" filter="fade">
                                      <p:cBhvr>
                                        <p:cTn id="28" dur="500"/>
                                        <p:tgtEl>
                                          <p:spTgt spid="6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par>
                          <p:cTn id="33" fill="hold">
                            <p:stCondLst>
                              <p:cond delay="0"/>
                            </p:stCondLst>
                            <p:childTnLst>
                              <p:par>
                                <p:cTn id="34" presetID="22" presetClass="entr" presetSubtype="8" fill="hold"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left)">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1000" fill="hold"/>
                                        <p:tgtEl>
                                          <p:spTgt spid="7"/>
                                        </p:tgtEl>
                                        <p:attrNameLst>
                                          <p:attrName>ppt_w</p:attrName>
                                        </p:attrNameLst>
                                      </p:cBhvr>
                                      <p:tavLst>
                                        <p:tav tm="0">
                                          <p:val>
                                            <p:fltVal val="0"/>
                                          </p:val>
                                        </p:tav>
                                        <p:tav tm="100000">
                                          <p:val>
                                            <p:strVal val="#ppt_w"/>
                                          </p:val>
                                        </p:tav>
                                      </p:tavLst>
                                    </p:anim>
                                    <p:anim calcmode="lin" valueType="num">
                                      <p:cBhvr>
                                        <p:cTn id="50" dur="1000" fill="hold"/>
                                        <p:tgtEl>
                                          <p:spTgt spid="7"/>
                                        </p:tgtEl>
                                        <p:attrNameLst>
                                          <p:attrName>ppt_h</p:attrName>
                                        </p:attrNameLst>
                                      </p:cBhvr>
                                      <p:tavLst>
                                        <p:tav tm="0">
                                          <p:val>
                                            <p:fltVal val="0"/>
                                          </p:val>
                                        </p:tav>
                                        <p:tav tm="100000">
                                          <p:val>
                                            <p:strVal val="#ppt_h"/>
                                          </p:val>
                                        </p:tav>
                                      </p:tavLst>
                                    </p:anim>
                                    <p:anim calcmode="lin" valueType="num">
                                      <p:cBhvr>
                                        <p:cTn id="51" dur="1000" fill="hold"/>
                                        <p:tgtEl>
                                          <p:spTgt spid="7"/>
                                        </p:tgtEl>
                                        <p:attrNameLst>
                                          <p:attrName>style.rotation</p:attrName>
                                        </p:attrNameLst>
                                      </p:cBhvr>
                                      <p:tavLst>
                                        <p:tav tm="0">
                                          <p:val>
                                            <p:fltVal val="90"/>
                                          </p:val>
                                        </p:tav>
                                        <p:tav tm="100000">
                                          <p:val>
                                            <p:fltVal val="0"/>
                                          </p:val>
                                        </p:tav>
                                      </p:tavLst>
                                    </p:anim>
                                    <p:animEffect transition="in" filter="fade">
                                      <p:cBhvr>
                                        <p:cTn id="52" dur="10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wipe(down)">
                                      <p:cBhvr>
                                        <p:cTn id="57" dur="1000"/>
                                        <p:tgtEl>
                                          <p:spTgt spid="49"/>
                                        </p:tgtEl>
                                      </p:cBhvr>
                                    </p:animEffect>
                                  </p:childTnLst>
                                </p:cTn>
                              </p:par>
                              <p:par>
                                <p:cTn id="58" presetID="22" presetClass="entr" presetSubtype="1" fill="hold" nodeType="with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wipe(up)">
                                      <p:cBhvr>
                                        <p:cTn id="60" dur="1000"/>
                                        <p:tgtEl>
                                          <p:spTgt spid="46"/>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childTnLst>
                                </p:cTn>
                              </p:par>
                            </p:childTnLst>
                          </p:cTn>
                        </p:par>
                        <p:par>
                          <p:cTn id="65" fill="hold">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5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par>
                          <p:cTn id="72" fill="hold">
                            <p:stCondLst>
                              <p:cond delay="0"/>
                            </p:stCondLst>
                            <p:childTnLst>
                              <p:par>
                                <p:cTn id="73" presetID="1" presetClass="entr" presetSubtype="0" fill="hold" grpId="0" nodeType="after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2"/>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0" nodeType="afterEffect">
                                  <p:stCondLst>
                                    <p:cond delay="0"/>
                                  </p:stCondLst>
                                  <p:childTnLst>
                                    <p:set>
                                      <p:cBhvr>
                                        <p:cTn id="81" dur="1" fill="hold">
                                          <p:stCondLst>
                                            <p:cond delay="0"/>
                                          </p:stCondLst>
                                        </p:cTn>
                                        <p:tgtEl>
                                          <p:spTgt spid="6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27"/>
                                        </p:tgtEl>
                                        <p:attrNameLst>
                                          <p:attrName>style.visibility</p:attrName>
                                        </p:attrNameLst>
                                      </p:cBhvr>
                                      <p:to>
                                        <p:strVal val="visible"/>
                                      </p:to>
                                    </p:set>
                                  </p:childTnLst>
                                </p:cTn>
                              </p:par>
                            </p:childTnLst>
                          </p:cTn>
                        </p:par>
                        <p:par>
                          <p:cTn id="86" fill="hold">
                            <p:stCondLst>
                              <p:cond delay="0"/>
                            </p:stCondLst>
                            <p:childTnLst>
                              <p:par>
                                <p:cTn id="87" presetID="1" presetClass="entr" presetSubtype="0" fill="hold" grpId="0" nodeType="afterEffect">
                                  <p:stCondLst>
                                    <p:cond delay="0"/>
                                  </p:stCondLst>
                                  <p:childTnLst>
                                    <p:set>
                                      <p:cBhvr>
                                        <p:cTn id="88" dur="1" fill="hold">
                                          <p:stCondLst>
                                            <p:cond delay="0"/>
                                          </p:stCondLst>
                                        </p:cTn>
                                        <p:tgtEl>
                                          <p:spTgt spid="6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1"/>
                                        </p:tgtEl>
                                        <p:attrNameLst>
                                          <p:attrName>style.visibility</p:attrName>
                                        </p:attrNameLst>
                                      </p:cBhvr>
                                      <p:to>
                                        <p:strVal val="visible"/>
                                      </p:to>
                                    </p:set>
                                  </p:childTnLst>
                                </p:cTn>
                              </p:par>
                              <p:par>
                                <p:cTn id="93" presetID="22" presetClass="entr" presetSubtype="8" fill="hold" grpId="0" nodeType="with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wipe(left)">
                                      <p:cBhvr>
                                        <p:cTn id="95" dur="1000"/>
                                        <p:tgtEl>
                                          <p:spTgt spid="16"/>
                                        </p:tgtEl>
                                      </p:cBhvr>
                                    </p:animEffect>
                                  </p:childTnLst>
                                </p:cTn>
                              </p:par>
                              <p:par>
                                <p:cTn id="96" presetID="22" presetClass="entr" presetSubtype="8" fill="hold"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wipe(left)">
                                      <p:cBhvr>
                                        <p:cTn id="98" dur="1000"/>
                                        <p:tgtEl>
                                          <p:spTgt spid="13"/>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wipe(left)">
                                      <p:cBhvr>
                                        <p:cTn id="101" dur="1000"/>
                                        <p:tgtEl>
                                          <p:spTgt spid="17"/>
                                        </p:tgtEl>
                                      </p:cBhvr>
                                    </p:animEffect>
                                  </p:childTnLst>
                                </p:cTn>
                              </p:par>
                            </p:childTnLst>
                          </p:cTn>
                        </p:par>
                        <p:par>
                          <p:cTn id="102" fill="hold">
                            <p:stCondLst>
                              <p:cond delay="1000"/>
                            </p:stCondLst>
                            <p:childTnLst>
                              <p:par>
                                <p:cTn id="103" presetID="1" presetClass="entr" presetSubtype="0" fill="hold" grpId="0" nodeType="afterEffect">
                                  <p:stCondLst>
                                    <p:cond delay="0"/>
                                  </p:stCondLst>
                                  <p:childTnLst>
                                    <p:set>
                                      <p:cBhvr>
                                        <p:cTn id="104" dur="1" fill="hold">
                                          <p:stCondLst>
                                            <p:cond delay="0"/>
                                          </p:stCondLst>
                                        </p:cTn>
                                        <p:tgtEl>
                                          <p:spTgt spid="6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0"/>
                                        </p:tgtEl>
                                        <p:attrNameLst>
                                          <p:attrName>style.visibility</p:attrName>
                                        </p:attrNameLst>
                                      </p:cBhvr>
                                      <p:to>
                                        <p:strVal val="visible"/>
                                      </p:to>
                                    </p:set>
                                  </p:childTnLst>
                                </p:cTn>
                              </p:par>
                            </p:childTnLst>
                          </p:cTn>
                        </p:par>
                        <p:par>
                          <p:cTn id="109" fill="hold">
                            <p:stCondLst>
                              <p:cond delay="0"/>
                            </p:stCondLst>
                            <p:childTnLst>
                              <p:par>
                                <p:cTn id="110" presetID="22" presetClass="entr" presetSubtype="8" fill="hold" nodeType="after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wipe(left)">
                                      <p:cBhvr>
                                        <p:cTn id="112" dur="1000"/>
                                        <p:tgtEl>
                                          <p:spTgt spid="24"/>
                                        </p:tgtEl>
                                      </p:cBhvr>
                                    </p:animEffect>
                                  </p:childTnLst>
                                </p:cTn>
                              </p:par>
                            </p:childTnLst>
                          </p:cTn>
                        </p:par>
                      </p:childTnLst>
                    </p:cTn>
                  </p:par>
                  <p:par>
                    <p:cTn id="113" fill="hold">
                      <p:stCondLst>
                        <p:cond delay="indefinite"/>
                      </p:stCondLst>
                      <p:childTnLst>
                        <p:par>
                          <p:cTn id="114" fill="hold">
                            <p:stCondLst>
                              <p:cond delay="0"/>
                            </p:stCondLst>
                            <p:childTnLst>
                              <p:par>
                                <p:cTn id="115" presetID="23" presetClass="entr" presetSubtype="16" fill="hold" nodeType="clickEffect">
                                  <p:stCondLst>
                                    <p:cond delay="0"/>
                                  </p:stCondLst>
                                  <p:childTnLst>
                                    <p:set>
                                      <p:cBhvr>
                                        <p:cTn id="116" dur="1" fill="hold">
                                          <p:stCondLst>
                                            <p:cond delay="0"/>
                                          </p:stCondLst>
                                        </p:cTn>
                                        <p:tgtEl>
                                          <p:spTgt spid="43"/>
                                        </p:tgtEl>
                                        <p:attrNameLst>
                                          <p:attrName>style.visibility</p:attrName>
                                        </p:attrNameLst>
                                      </p:cBhvr>
                                      <p:to>
                                        <p:strVal val="visible"/>
                                      </p:to>
                                    </p:set>
                                    <p:anim calcmode="lin" valueType="num">
                                      <p:cBhvr>
                                        <p:cTn id="117" dur="1000" fill="hold"/>
                                        <p:tgtEl>
                                          <p:spTgt spid="43"/>
                                        </p:tgtEl>
                                        <p:attrNameLst>
                                          <p:attrName>ppt_w</p:attrName>
                                        </p:attrNameLst>
                                      </p:cBhvr>
                                      <p:tavLst>
                                        <p:tav tm="0">
                                          <p:val>
                                            <p:fltVal val="0"/>
                                          </p:val>
                                        </p:tav>
                                        <p:tav tm="100000">
                                          <p:val>
                                            <p:strVal val="#ppt_w"/>
                                          </p:val>
                                        </p:tav>
                                      </p:tavLst>
                                    </p:anim>
                                    <p:anim calcmode="lin" valueType="num">
                                      <p:cBhvr>
                                        <p:cTn id="118" dur="1000" fill="hold"/>
                                        <p:tgtEl>
                                          <p:spTgt spid="43"/>
                                        </p:tgtEl>
                                        <p:attrNameLst>
                                          <p:attrName>ppt_h</p:attrName>
                                        </p:attrNameLst>
                                      </p:cBhvr>
                                      <p:tavLst>
                                        <p:tav tm="0">
                                          <p:val>
                                            <p:fltVal val="0"/>
                                          </p:val>
                                        </p:tav>
                                        <p:tav tm="100000">
                                          <p:val>
                                            <p:strVal val="#ppt_h"/>
                                          </p:val>
                                        </p:tav>
                                      </p:tavLst>
                                    </p:anim>
                                  </p:childTnLst>
                                </p:cTn>
                              </p:par>
                            </p:childTnLst>
                          </p:cTn>
                        </p:par>
                        <p:par>
                          <p:cTn id="119" fill="hold">
                            <p:stCondLst>
                              <p:cond delay="1000"/>
                            </p:stCondLst>
                            <p:childTnLst>
                              <p:par>
                                <p:cTn id="120" presetID="1" presetClass="entr" presetSubtype="0" fill="hold" grpId="0" nodeType="afterEffect">
                                  <p:stCondLst>
                                    <p:cond delay="0"/>
                                  </p:stCondLst>
                                  <p:childTnLst>
                                    <p:set>
                                      <p:cBhvr>
                                        <p:cTn id="121" dur="1" fill="hold">
                                          <p:stCondLst>
                                            <p:cond delay="0"/>
                                          </p:stCondLst>
                                        </p:cTn>
                                        <p:tgtEl>
                                          <p:spTgt spid="64"/>
                                        </p:tgtEl>
                                        <p:attrNameLst>
                                          <p:attrName>style.visibility</p:attrName>
                                        </p:attrNameLst>
                                      </p:cBhvr>
                                      <p:to>
                                        <p:strVal val="visible"/>
                                      </p:to>
                                    </p:set>
                                  </p:childTnLst>
                                </p:cTn>
                              </p:par>
                            </p:childTnLst>
                          </p:cTn>
                        </p:par>
                        <p:par>
                          <p:cTn id="122" fill="hold">
                            <p:stCondLst>
                              <p:cond delay="1000"/>
                            </p:stCondLst>
                            <p:childTnLst>
                              <p:par>
                                <p:cTn id="123" presetID="22" presetClass="entr" presetSubtype="8" fill="hold" grpId="0" nodeType="afterEffect">
                                  <p:stCondLst>
                                    <p:cond delay="0"/>
                                  </p:stCondLst>
                                  <p:childTnLst>
                                    <p:set>
                                      <p:cBhvr>
                                        <p:cTn id="124" dur="1" fill="hold">
                                          <p:stCondLst>
                                            <p:cond delay="0"/>
                                          </p:stCondLst>
                                        </p:cTn>
                                        <p:tgtEl>
                                          <p:spTgt spid="6"/>
                                        </p:tgtEl>
                                        <p:attrNameLst>
                                          <p:attrName>style.visibility</p:attrName>
                                        </p:attrNameLst>
                                      </p:cBhvr>
                                      <p:to>
                                        <p:strVal val="visible"/>
                                      </p:to>
                                    </p:set>
                                    <p:animEffect transition="in" filter="wipe(left)">
                                      <p:cBhvr>
                                        <p:cTn id="1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utoUpdateAnimBg="0"/>
      <p:bldP spid="6" grpId="0" animBg="1" autoUpdateAnimBg="0"/>
      <p:bldP spid="16" grpId="0" animBg="1"/>
      <p:bldP spid="17" grpId="0" animBg="1"/>
      <p:bldP spid="58" grpId="0" animBg="1"/>
      <p:bldP spid="59" grpId="0" animBg="1"/>
      <p:bldP spid="60" grpId="0" animBg="1"/>
      <p:bldP spid="61" grpId="0" animBg="1"/>
      <p:bldP spid="62" grpId="0" animBg="1"/>
      <p:bldP spid="63" grpId="0" animBg="1"/>
      <p:bldP spid="6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679031" y="1647907"/>
            <a:ext cx="4346998" cy="1107996"/>
          </a:xfrm>
          <a:prstGeom prst="rect">
            <a:avLst/>
          </a:prstGeom>
          <a:noFill/>
        </p:spPr>
        <p:txBody>
          <a:bodyPr wrap="square" rtlCol="0">
            <a:spAutoFit/>
          </a:bodyPr>
          <a:lstStyle/>
          <a:p>
            <a:r>
              <a:rPr lang="fr-FR" sz="6600" dirty="0" smtClean="0">
                <a:latin typeface="Arial" pitchFamily="34" charset="0"/>
                <a:cs typeface="Arial" pitchFamily="34" charset="0"/>
              </a:rPr>
              <a:t>Exemple</a:t>
            </a:r>
          </a:p>
        </p:txBody>
      </p:sp>
      <p:grpSp>
        <p:nvGrpSpPr>
          <p:cNvPr id="7" name="Groupe 6"/>
          <p:cNvGrpSpPr/>
          <p:nvPr/>
        </p:nvGrpSpPr>
        <p:grpSpPr>
          <a:xfrm>
            <a:off x="2711027" y="2755903"/>
            <a:ext cx="6071023" cy="3977907"/>
            <a:chOff x="2301452" y="2755903"/>
            <a:chExt cx="6071023" cy="3977907"/>
          </a:xfrm>
        </p:grpSpPr>
        <p:pic>
          <p:nvPicPr>
            <p:cNvPr id="5" name="Picture 2" descr="http://www.raptorsandrockets.com/images/Various/Dakar_2007/Gauloises_KTM07_0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301452" y="2755903"/>
              <a:ext cx="6071023" cy="397790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2301452" y="2755903"/>
              <a:ext cx="1710954" cy="84928"/>
            </a:xfrm>
            <a:prstGeom prst="rect">
              <a:avLst/>
            </a:prstGeom>
            <a:solidFill>
              <a:schemeClr val="bg1">
                <a:lumMod val="65000"/>
              </a:scheme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3600" b="0" i="0" u="none" strike="noStrike" cap="none" normalizeH="0" baseline="0" smtClean="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13715990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6245" y="6165125"/>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dirty="0" smtClean="0">
                <a:solidFill>
                  <a:srgbClr val="FF6600"/>
                </a:solidFill>
                <a:latin typeface="Arial" charset="0"/>
                <a:cs typeface="Arial" charset="0"/>
              </a:rPr>
              <a:t>Exemple de simulation</a:t>
            </a:r>
            <a:endParaRPr lang="fr-FR" sz="1100" b="1" dirty="0">
              <a:solidFill>
                <a:srgbClr val="FF6600"/>
              </a:solidFill>
              <a:latin typeface="Arial" charset="0"/>
              <a:cs typeface="Arial" charset="0"/>
            </a:endParaRPr>
          </a:p>
        </p:txBody>
      </p:sp>
      <p:sp>
        <p:nvSpPr>
          <p:cNvPr id="3" name="ZoneTexte 2"/>
          <p:cNvSpPr txBox="1"/>
          <p:nvPr/>
        </p:nvSpPr>
        <p:spPr>
          <a:xfrm>
            <a:off x="1434677" y="1450689"/>
            <a:ext cx="3837745" cy="1569660"/>
          </a:xfrm>
          <a:prstGeom prst="rect">
            <a:avLst/>
          </a:prstGeom>
          <a:noFill/>
        </p:spPr>
        <p:txBody>
          <a:bodyPr wrap="square" rtlCol="0">
            <a:spAutoFit/>
          </a:bodyPr>
          <a:lstStyle/>
          <a:p>
            <a:r>
              <a:rPr lang="fr-FR" sz="2400" u="sng" dirty="0" smtClean="0"/>
              <a:t>Exemple </a:t>
            </a:r>
            <a:r>
              <a:rPr lang="fr-FR" sz="2400" dirty="0" smtClean="0"/>
              <a:t>:</a:t>
            </a:r>
          </a:p>
          <a:p>
            <a:endParaRPr lang="fr-FR" sz="2400" dirty="0"/>
          </a:p>
          <a:p>
            <a:r>
              <a:rPr lang="fr-FR" sz="2400" dirty="0" smtClean="0"/>
              <a:t>une suspension de moto de rallye raid.</a:t>
            </a:r>
            <a:endParaRPr lang="fr-FR" sz="2400" dirty="0"/>
          </a:p>
        </p:txBody>
      </p:sp>
      <p:pic>
        <p:nvPicPr>
          <p:cNvPr id="24578" name="Picture 2" descr="http://www.raptorsandrockets.com/images/Various/Dakar_2007/Gauloises_KTM07_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4677" y="3466736"/>
            <a:ext cx="383774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www.ttattitude.com/infotexte/espritnews/dakar2005_despre_barcelone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3649" y="3466736"/>
            <a:ext cx="3832648" cy="2555099"/>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p:cNvSpPr txBox="1"/>
          <p:nvPr/>
        </p:nvSpPr>
        <p:spPr>
          <a:xfrm>
            <a:off x="5768552" y="1450689"/>
            <a:ext cx="3837745" cy="1569660"/>
          </a:xfrm>
          <a:prstGeom prst="rect">
            <a:avLst/>
          </a:prstGeom>
          <a:noFill/>
        </p:spPr>
        <p:txBody>
          <a:bodyPr wrap="square" rtlCol="0">
            <a:spAutoFit/>
          </a:bodyPr>
          <a:lstStyle/>
          <a:p>
            <a:r>
              <a:rPr lang="fr-FR" sz="2400" u="sng" dirty="0" smtClean="0"/>
              <a:t>Objectif </a:t>
            </a:r>
            <a:r>
              <a:rPr lang="fr-FR" sz="2400" dirty="0" smtClean="0"/>
              <a:t>:</a:t>
            </a:r>
          </a:p>
          <a:p>
            <a:endParaRPr lang="fr-FR" sz="2400" dirty="0"/>
          </a:p>
          <a:p>
            <a:r>
              <a:rPr lang="fr-FR" sz="2400" dirty="0" smtClean="0"/>
              <a:t>Déterminer la fréquence de résonance.</a:t>
            </a:r>
            <a:endParaRPr lang="fr-FR" sz="2400" dirty="0"/>
          </a:p>
        </p:txBody>
      </p:sp>
    </p:spTree>
    <p:extLst>
      <p:ext uri="{BB962C8B-B14F-4D97-AF65-F5344CB8AC3E}">
        <p14:creationId xmlns:p14="http://schemas.microsoft.com/office/powerpoint/2010/main" val="6911162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4578"/>
                                        </p:tgtEl>
                                        <p:attrNameLst>
                                          <p:attrName>style.visibility</p:attrName>
                                        </p:attrNameLst>
                                      </p:cBhvr>
                                      <p:to>
                                        <p:strVal val="visible"/>
                                      </p:to>
                                    </p:set>
                                    <p:anim calcmode="lin" valueType="num">
                                      <p:cBhvr additive="base">
                                        <p:cTn id="17" dur="500" fill="hold"/>
                                        <p:tgtEl>
                                          <p:spTgt spid="24578"/>
                                        </p:tgtEl>
                                        <p:attrNameLst>
                                          <p:attrName>ppt_x</p:attrName>
                                        </p:attrNameLst>
                                      </p:cBhvr>
                                      <p:tavLst>
                                        <p:tav tm="0">
                                          <p:val>
                                            <p:strVal val="0-#ppt_w/2"/>
                                          </p:val>
                                        </p:tav>
                                        <p:tav tm="100000">
                                          <p:val>
                                            <p:strVal val="#ppt_x"/>
                                          </p:val>
                                        </p:tav>
                                      </p:tavLst>
                                    </p:anim>
                                    <p:anim calcmode="lin" valueType="num">
                                      <p:cBhvr additive="base">
                                        <p:cTn id="18" dur="500" fill="hold"/>
                                        <p:tgtEl>
                                          <p:spTgt spid="2457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500"/>
                            </p:stCondLst>
                            <p:childTnLst>
                              <p:par>
                                <p:cTn id="25" presetID="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3"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6245" y="6173751"/>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dirty="0" smtClean="0">
                <a:solidFill>
                  <a:srgbClr val="FF6600"/>
                </a:solidFill>
                <a:latin typeface="Arial" charset="0"/>
                <a:cs typeface="Arial" charset="0"/>
              </a:rPr>
              <a:t>Exemple de simulation</a:t>
            </a:r>
            <a:endParaRPr lang="fr-FR" sz="1100" b="1" dirty="0">
              <a:solidFill>
                <a:srgbClr val="FF6600"/>
              </a:solidFill>
              <a:latin typeface="Arial" charset="0"/>
              <a:cs typeface="Arial" charset="0"/>
            </a:endParaRPr>
          </a:p>
        </p:txBody>
      </p:sp>
      <p:grpSp>
        <p:nvGrpSpPr>
          <p:cNvPr id="6" name="Group 3"/>
          <p:cNvGrpSpPr>
            <a:grpSpLocks/>
          </p:cNvGrpSpPr>
          <p:nvPr/>
        </p:nvGrpSpPr>
        <p:grpSpPr bwMode="auto">
          <a:xfrm>
            <a:off x="1285432" y="1189580"/>
            <a:ext cx="8535271" cy="5410216"/>
            <a:chOff x="893" y="2009"/>
            <a:chExt cx="4361" cy="2419"/>
          </a:xfrm>
        </p:grpSpPr>
        <p:sp>
          <p:nvSpPr>
            <p:cNvPr id="7" name="Oval 5"/>
            <p:cNvSpPr>
              <a:spLocks noChangeArrowheads="1"/>
            </p:cNvSpPr>
            <p:nvPr/>
          </p:nvSpPr>
          <p:spPr bwMode="auto">
            <a:xfrm>
              <a:off x="893" y="2009"/>
              <a:ext cx="4361" cy="2419"/>
            </a:xfrm>
            <a:prstGeom prst="ellipse">
              <a:avLst/>
            </a:prstGeom>
            <a:solidFill>
              <a:srgbClr val="FFCC00"/>
            </a:solidFill>
            <a:ln w="12700">
              <a:solidFill>
                <a:schemeClr val="tx1"/>
              </a:solidFill>
              <a:round/>
              <a:headEnd/>
              <a:tailEnd/>
            </a:ln>
          </p:spPr>
          <p:txBody>
            <a:bodyPr wrap="none" anchor="ctr"/>
            <a:lstStyle/>
            <a:p>
              <a:endParaRPr lang="fr-FR"/>
            </a:p>
          </p:txBody>
        </p:sp>
        <p:sp>
          <p:nvSpPr>
            <p:cNvPr id="8" name="Text Box 26"/>
            <p:cNvSpPr txBox="1">
              <a:spLocks noChangeArrowheads="1"/>
            </p:cNvSpPr>
            <p:nvPr/>
          </p:nvSpPr>
          <p:spPr bwMode="auto">
            <a:xfrm>
              <a:off x="2167" y="2088"/>
              <a:ext cx="181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a:latin typeface="Arial" charset="0"/>
                  <a:cs typeface="Arial" charset="0"/>
                </a:rPr>
                <a:t>Domaine de la simulation</a:t>
              </a:r>
            </a:p>
          </p:txBody>
        </p:sp>
      </p:grpSp>
      <p:grpSp>
        <p:nvGrpSpPr>
          <p:cNvPr id="10" name="Groupe 67"/>
          <p:cNvGrpSpPr>
            <a:grpSpLocks/>
          </p:cNvGrpSpPr>
          <p:nvPr/>
        </p:nvGrpSpPr>
        <p:grpSpPr bwMode="auto">
          <a:xfrm>
            <a:off x="2724511" y="1897806"/>
            <a:ext cx="5615257" cy="3985926"/>
            <a:chOff x="2433396" y="3532384"/>
            <a:chExt cx="6650778" cy="2824801"/>
          </a:xfrm>
        </p:grpSpPr>
        <p:sp>
          <p:nvSpPr>
            <p:cNvPr id="11" name="Rectangle 160" descr="Sphères"/>
            <p:cNvSpPr>
              <a:spLocks noChangeArrowheads="1"/>
            </p:cNvSpPr>
            <p:nvPr/>
          </p:nvSpPr>
          <p:spPr bwMode="auto">
            <a:xfrm>
              <a:off x="2433396" y="3532384"/>
              <a:ext cx="6650778" cy="2824801"/>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a:p>
          </p:txBody>
        </p:sp>
        <p:sp>
          <p:nvSpPr>
            <p:cNvPr id="12" name="Text Box 161"/>
            <p:cNvSpPr txBox="1">
              <a:spLocks noChangeArrowheads="1"/>
            </p:cNvSpPr>
            <p:nvPr/>
          </p:nvSpPr>
          <p:spPr bwMode="auto">
            <a:xfrm>
              <a:off x="7032592" y="6121893"/>
              <a:ext cx="2051582" cy="19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r" eaLnBrk="1" hangingPunct="1">
                <a:spcBef>
                  <a:spcPct val="50000"/>
                </a:spcBef>
              </a:pPr>
              <a:r>
                <a:rPr lang="fr-FR" sz="1200" b="1" dirty="0">
                  <a:latin typeface="Calibri" pitchFamily="34" charset="0"/>
                  <a:cs typeface="Times New Roman" pitchFamily="18" charset="0"/>
                </a:rPr>
                <a:t>Domaine de validité</a:t>
              </a:r>
            </a:p>
          </p:txBody>
        </p:sp>
      </p:grpSp>
      <p:grpSp>
        <p:nvGrpSpPr>
          <p:cNvPr id="14" name="Group 14"/>
          <p:cNvGrpSpPr>
            <a:grpSpLocks/>
          </p:cNvGrpSpPr>
          <p:nvPr/>
        </p:nvGrpSpPr>
        <p:grpSpPr bwMode="auto">
          <a:xfrm>
            <a:off x="6806045" y="3335758"/>
            <a:ext cx="1460760" cy="1621806"/>
            <a:chOff x="3730" y="2514"/>
            <a:chExt cx="486" cy="556"/>
          </a:xfrm>
        </p:grpSpPr>
        <p:sp>
          <p:nvSpPr>
            <p:cNvPr id="16" name="Rectangle 168"/>
            <p:cNvSpPr>
              <a:spLocks noChangeArrowheads="1"/>
            </p:cNvSpPr>
            <p:nvPr/>
          </p:nvSpPr>
          <p:spPr bwMode="auto">
            <a:xfrm>
              <a:off x="3730" y="2514"/>
              <a:ext cx="486" cy="556"/>
            </a:xfrm>
            <a:prstGeom prst="rect">
              <a:avLst/>
            </a:prstGeom>
            <a:solidFill>
              <a:srgbClr val="FF8FBC"/>
            </a:solidFill>
            <a:ln w="12700">
              <a:solidFill>
                <a:schemeClr val="tx1"/>
              </a:solidFill>
              <a:miter lim="800000"/>
              <a:headEnd/>
              <a:tailEnd/>
            </a:ln>
          </p:spPr>
          <p:txBody>
            <a:bodyPr wrap="none" anchor="ctr"/>
            <a:lstStyle/>
            <a:p>
              <a:endParaRPr lang="fr-FR"/>
            </a:p>
          </p:txBody>
        </p:sp>
        <p:sp>
          <p:nvSpPr>
            <p:cNvPr id="17" name="Text Box 169"/>
            <p:cNvSpPr txBox="1">
              <a:spLocks noChangeArrowheads="1"/>
            </p:cNvSpPr>
            <p:nvPr/>
          </p:nvSpPr>
          <p:spPr bwMode="auto">
            <a:xfrm>
              <a:off x="3730" y="2538"/>
              <a:ext cx="48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2000" b="1" dirty="0">
                  <a:effectLst>
                    <a:outerShdw blurRad="38100" dist="38100" dir="2700000" algn="tl">
                      <a:srgbClr val="000000">
                        <a:alpha val="43137"/>
                      </a:srgbClr>
                    </a:outerShdw>
                  </a:effectLst>
                  <a:latin typeface="Arial" charset="0"/>
                  <a:cs typeface="Arial" charset="0"/>
                </a:rPr>
                <a:t>Solveur</a:t>
              </a:r>
            </a:p>
          </p:txBody>
        </p:sp>
      </p:grpSp>
      <p:grpSp>
        <p:nvGrpSpPr>
          <p:cNvPr id="18" name="Group 23"/>
          <p:cNvGrpSpPr>
            <a:grpSpLocks/>
          </p:cNvGrpSpPr>
          <p:nvPr/>
        </p:nvGrpSpPr>
        <p:grpSpPr bwMode="auto">
          <a:xfrm>
            <a:off x="2851892" y="1987786"/>
            <a:ext cx="3869594" cy="3821586"/>
            <a:chOff x="1853" y="1717"/>
            <a:chExt cx="1982" cy="1232"/>
          </a:xfrm>
        </p:grpSpPr>
        <p:sp>
          <p:nvSpPr>
            <p:cNvPr id="19" name="Rectangle 242"/>
            <p:cNvSpPr>
              <a:spLocks noChangeArrowheads="1"/>
            </p:cNvSpPr>
            <p:nvPr/>
          </p:nvSpPr>
          <p:spPr bwMode="auto">
            <a:xfrm>
              <a:off x="1853" y="1721"/>
              <a:ext cx="1982" cy="1228"/>
            </a:xfrm>
            <a:prstGeom prst="rect">
              <a:avLst/>
            </a:prstGeom>
            <a:solidFill>
              <a:srgbClr val="A9FFA9"/>
            </a:solidFill>
            <a:ln w="12700">
              <a:solidFill>
                <a:schemeClr val="tx1"/>
              </a:solidFill>
              <a:miter lim="800000"/>
              <a:headEnd/>
              <a:tailEnd/>
            </a:ln>
          </p:spPr>
          <p:txBody>
            <a:bodyPr wrap="none" anchor="ctr"/>
            <a:lstStyle/>
            <a:p>
              <a:endParaRPr lang="fr-FR"/>
            </a:p>
          </p:txBody>
        </p:sp>
        <p:sp>
          <p:nvSpPr>
            <p:cNvPr id="20" name="Text Box 243"/>
            <p:cNvSpPr txBox="1">
              <a:spLocks noChangeArrowheads="1"/>
            </p:cNvSpPr>
            <p:nvPr/>
          </p:nvSpPr>
          <p:spPr bwMode="auto">
            <a:xfrm>
              <a:off x="1868" y="1717"/>
              <a:ext cx="196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2000" b="1" dirty="0">
                  <a:effectLst>
                    <a:outerShdw blurRad="38100" dist="38100" dir="2700000" algn="tl">
                      <a:srgbClr val="000000">
                        <a:alpha val="43137"/>
                      </a:srgbClr>
                    </a:outerShdw>
                  </a:effectLst>
                  <a:latin typeface="Arial" charset="0"/>
                </a:rPr>
                <a:t>Modèle de l’environnement</a:t>
              </a:r>
            </a:p>
          </p:txBody>
        </p:sp>
      </p:grpSp>
      <p:grpSp>
        <p:nvGrpSpPr>
          <p:cNvPr id="21" name="Group 73"/>
          <p:cNvGrpSpPr>
            <a:grpSpLocks/>
          </p:cNvGrpSpPr>
          <p:nvPr/>
        </p:nvGrpSpPr>
        <p:grpSpPr bwMode="auto">
          <a:xfrm>
            <a:off x="2905378" y="2711367"/>
            <a:ext cx="3697288" cy="3036880"/>
            <a:chOff x="1562" y="1473"/>
            <a:chExt cx="2329" cy="1913"/>
          </a:xfrm>
        </p:grpSpPr>
        <p:sp>
          <p:nvSpPr>
            <p:cNvPr id="22" name="Rectangle 245"/>
            <p:cNvSpPr>
              <a:spLocks noChangeArrowheads="1"/>
            </p:cNvSpPr>
            <p:nvPr/>
          </p:nvSpPr>
          <p:spPr bwMode="auto">
            <a:xfrm>
              <a:off x="1562" y="1473"/>
              <a:ext cx="2329" cy="1913"/>
            </a:xfrm>
            <a:prstGeom prst="rect">
              <a:avLst/>
            </a:prstGeom>
            <a:solidFill>
              <a:srgbClr val="FF0000"/>
            </a:solidFill>
            <a:ln w="12700">
              <a:solidFill>
                <a:schemeClr val="tx1"/>
              </a:solidFill>
              <a:miter lim="800000"/>
              <a:headEnd/>
              <a:tailEnd/>
            </a:ln>
          </p:spPr>
          <p:txBody>
            <a:bodyPr wrap="none" anchor="ctr"/>
            <a:lstStyle/>
            <a:p>
              <a:endParaRPr lang="fr-FR" dirty="0"/>
            </a:p>
          </p:txBody>
        </p:sp>
        <p:sp>
          <p:nvSpPr>
            <p:cNvPr id="23" name="Text Box 246"/>
            <p:cNvSpPr txBox="1">
              <a:spLocks noChangeArrowheads="1"/>
            </p:cNvSpPr>
            <p:nvPr/>
          </p:nvSpPr>
          <p:spPr bwMode="auto">
            <a:xfrm>
              <a:off x="1562" y="1473"/>
              <a:ext cx="2329" cy="25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2000" b="1" dirty="0">
                  <a:solidFill>
                    <a:schemeClr val="bg1"/>
                  </a:solidFill>
                  <a:effectLst>
                    <a:outerShdw blurRad="38100" dist="38100" dir="2700000" algn="tl">
                      <a:srgbClr val="000000">
                        <a:alpha val="43137"/>
                      </a:srgbClr>
                    </a:outerShdw>
                  </a:effectLst>
                  <a:latin typeface="Arial" charset="0"/>
                </a:rPr>
                <a:t>Modèle du</a:t>
              </a:r>
              <a:r>
                <a:rPr lang="fr-FR" sz="1400" b="1" dirty="0">
                  <a:solidFill>
                    <a:schemeClr val="bg1"/>
                  </a:solidFill>
                  <a:effectLst>
                    <a:outerShdw blurRad="38100" dist="38100" dir="2700000" algn="tl">
                      <a:srgbClr val="000000">
                        <a:alpha val="43137"/>
                      </a:srgbClr>
                    </a:outerShdw>
                  </a:effectLst>
                  <a:latin typeface="Arial" charset="0"/>
                </a:rPr>
                <a:t> </a:t>
              </a:r>
              <a:r>
                <a:rPr lang="fr-FR" sz="2000" b="1" dirty="0">
                  <a:solidFill>
                    <a:schemeClr val="bg1"/>
                  </a:solidFill>
                  <a:effectLst>
                    <a:outerShdw blurRad="38100" dist="38100" dir="2700000" algn="tl">
                      <a:srgbClr val="000000">
                        <a:alpha val="43137"/>
                      </a:srgbClr>
                    </a:outerShdw>
                  </a:effectLst>
                  <a:latin typeface="Arial" charset="0"/>
                </a:rPr>
                <a:t>Produit</a:t>
              </a:r>
            </a:p>
          </p:txBody>
        </p:sp>
      </p:grpSp>
      <p:grpSp>
        <p:nvGrpSpPr>
          <p:cNvPr id="24" name="Groupe 23"/>
          <p:cNvGrpSpPr/>
          <p:nvPr/>
        </p:nvGrpSpPr>
        <p:grpSpPr>
          <a:xfrm>
            <a:off x="3063379" y="4855657"/>
            <a:ext cx="3380210" cy="830618"/>
            <a:chOff x="3115135" y="4294967"/>
            <a:chExt cx="3380210" cy="830618"/>
          </a:xfrm>
        </p:grpSpPr>
        <p:grpSp>
          <p:nvGrpSpPr>
            <p:cNvPr id="25" name="Group 56"/>
            <p:cNvGrpSpPr>
              <a:grpSpLocks/>
            </p:cNvGrpSpPr>
            <p:nvPr/>
          </p:nvGrpSpPr>
          <p:grpSpPr bwMode="auto">
            <a:xfrm>
              <a:off x="3115135" y="4294967"/>
              <a:ext cx="3380210" cy="830618"/>
              <a:chOff x="1750" y="2503"/>
              <a:chExt cx="1934" cy="393"/>
            </a:xfrm>
          </p:grpSpPr>
          <p:sp>
            <p:nvSpPr>
              <p:cNvPr id="27" name="Rectangle 248"/>
              <p:cNvSpPr>
                <a:spLocks noChangeArrowheads="1"/>
              </p:cNvSpPr>
              <p:nvPr/>
            </p:nvSpPr>
            <p:spPr bwMode="auto">
              <a:xfrm>
                <a:off x="1750" y="2503"/>
                <a:ext cx="1934" cy="393"/>
              </a:xfrm>
              <a:prstGeom prst="rect">
                <a:avLst/>
              </a:prstGeom>
              <a:solidFill>
                <a:srgbClr val="CC6600"/>
              </a:solidFill>
              <a:ln w="9525">
                <a:solidFill>
                  <a:schemeClr val="tx1"/>
                </a:solidFill>
                <a:miter lim="800000"/>
                <a:headEnd/>
                <a:tailEnd/>
              </a:ln>
            </p:spPr>
            <p:txBody>
              <a:bodyPr wrap="none" anchor="ctr"/>
              <a:lstStyle/>
              <a:p>
                <a:endParaRPr lang="fr-FR"/>
              </a:p>
            </p:txBody>
          </p:sp>
          <p:sp>
            <p:nvSpPr>
              <p:cNvPr id="28" name="Text Box 249"/>
              <p:cNvSpPr txBox="1">
                <a:spLocks noChangeArrowheads="1"/>
              </p:cNvSpPr>
              <p:nvPr/>
            </p:nvSpPr>
            <p:spPr bwMode="auto">
              <a:xfrm>
                <a:off x="1754" y="2503"/>
                <a:ext cx="193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a:effectLst>
                      <a:outerShdw blurRad="38100" dist="38100" dir="2700000" algn="tl">
                        <a:srgbClr val="000000">
                          <a:alpha val="43137"/>
                        </a:srgbClr>
                      </a:outerShdw>
                    </a:effectLst>
                    <a:latin typeface="Arial" charset="0"/>
                    <a:cs typeface="Arial" charset="0"/>
                  </a:rPr>
                  <a:t>Modèle de </a:t>
                </a:r>
                <a:r>
                  <a:rPr lang="fr-FR" sz="1600" b="1" dirty="0" err="1" smtClean="0">
                    <a:effectLst>
                      <a:outerShdw blurRad="38100" dist="38100" dir="2700000" algn="tl">
                        <a:srgbClr val="000000">
                          <a:alpha val="43137"/>
                        </a:srgbClr>
                      </a:outerShdw>
                    </a:effectLst>
                    <a:latin typeface="Arial" charset="0"/>
                    <a:cs typeface="Arial" charset="0"/>
                  </a:rPr>
                  <a:t>comp</a:t>
                </a:r>
                <a:r>
                  <a:rPr lang="fr-FR" sz="1600" b="1" dirty="0" smtClean="0">
                    <a:effectLst>
                      <a:outerShdw blurRad="38100" dist="38100" dir="2700000" algn="tl">
                        <a:srgbClr val="000000">
                          <a:alpha val="43137"/>
                        </a:srgbClr>
                      </a:outerShdw>
                    </a:effectLst>
                    <a:latin typeface="Arial" charset="0"/>
                    <a:cs typeface="Arial" charset="0"/>
                  </a:rPr>
                  <a:t>/connais </a:t>
                </a:r>
                <a:endParaRPr lang="fr-FR" sz="1600" b="1" dirty="0">
                  <a:effectLst>
                    <a:outerShdw blurRad="38100" dist="38100" dir="2700000" algn="tl">
                      <a:srgbClr val="000000">
                        <a:alpha val="43137"/>
                      </a:srgbClr>
                    </a:outerShdw>
                  </a:effectLst>
                  <a:latin typeface="Arial" charset="0"/>
                  <a:cs typeface="Arial" charset="0"/>
                </a:endParaRPr>
              </a:p>
            </p:txBody>
          </p:sp>
        </p:grpSp>
        <p:sp>
          <p:nvSpPr>
            <p:cNvPr id="26" name="Text Box 249"/>
            <p:cNvSpPr txBox="1">
              <a:spLocks noChangeArrowheads="1"/>
            </p:cNvSpPr>
            <p:nvPr/>
          </p:nvSpPr>
          <p:spPr bwMode="auto">
            <a:xfrm>
              <a:off x="3122233" y="4600990"/>
              <a:ext cx="33731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b="1" dirty="0" smtClean="0">
                  <a:latin typeface="Arial" charset="0"/>
                  <a:cs typeface="Arial" charset="0"/>
                </a:rPr>
                <a:t>PFD, solides indéformables, liaisons parfaites, amortisseur visqueux, …</a:t>
              </a:r>
              <a:endParaRPr lang="fr-FR" sz="1200" dirty="0">
                <a:latin typeface="Arial" charset="0"/>
                <a:cs typeface="Arial" charset="0"/>
              </a:endParaRPr>
            </a:p>
          </p:txBody>
        </p:sp>
      </p:grpSp>
      <p:sp>
        <p:nvSpPr>
          <p:cNvPr id="52" name="ZoneTexte 9"/>
          <p:cNvSpPr txBox="1">
            <a:spLocks noChangeArrowheads="1"/>
          </p:cNvSpPr>
          <p:nvPr/>
        </p:nvSpPr>
        <p:spPr bwMode="auto">
          <a:xfrm>
            <a:off x="2891444" y="2372118"/>
            <a:ext cx="37955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fr-FR" sz="1600" b="1" i="1" dirty="0" smtClean="0"/>
              <a:t>Excitation sinusoïdale d’amplitude 10mm</a:t>
            </a:r>
            <a:endParaRPr lang="fr-FR" sz="1600" b="1" i="1" dirty="0"/>
          </a:p>
        </p:txBody>
      </p:sp>
      <p:pic>
        <p:nvPicPr>
          <p:cNvPr id="56" name="Picture 38" descr="matlab"/>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845835" y="4024138"/>
            <a:ext cx="1404358" cy="531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8264" t="41132" r="695" b="22052"/>
          <a:stretch/>
        </p:blipFill>
        <p:spPr bwMode="auto">
          <a:xfrm>
            <a:off x="2962411" y="3095541"/>
            <a:ext cx="3581968" cy="1693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423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par>
                          <p:cTn id="29" fill="hold">
                            <p:stCondLst>
                              <p:cond delay="500"/>
                            </p:stCondLst>
                            <p:childTnLst>
                              <p:par>
                                <p:cTn id="30" presetID="53" presetClass="entr" presetSubtype="16" fill="hold" nodeType="afterEffect">
                                  <p:stCondLst>
                                    <p:cond delay="0"/>
                                  </p:stCondLst>
                                  <p:childTnLst>
                                    <p:set>
                                      <p:cBhvr>
                                        <p:cTn id="31" dur="1" fill="hold">
                                          <p:stCondLst>
                                            <p:cond delay="0"/>
                                          </p:stCondLst>
                                        </p:cTn>
                                        <p:tgtEl>
                                          <p:spTgt spid="56"/>
                                        </p:tgtEl>
                                        <p:attrNameLst>
                                          <p:attrName>style.visibility</p:attrName>
                                        </p:attrNameLst>
                                      </p:cBhvr>
                                      <p:to>
                                        <p:strVal val="visible"/>
                                      </p:to>
                                    </p:set>
                                    <p:anim calcmode="lin" valueType="num">
                                      <p:cBhvr>
                                        <p:cTn id="32" dur="500" fill="hold"/>
                                        <p:tgtEl>
                                          <p:spTgt spid="56"/>
                                        </p:tgtEl>
                                        <p:attrNameLst>
                                          <p:attrName>ppt_w</p:attrName>
                                        </p:attrNameLst>
                                      </p:cBhvr>
                                      <p:tavLst>
                                        <p:tav tm="0">
                                          <p:val>
                                            <p:fltVal val="0"/>
                                          </p:val>
                                        </p:tav>
                                        <p:tav tm="100000">
                                          <p:val>
                                            <p:strVal val="#ppt_w"/>
                                          </p:val>
                                        </p:tav>
                                      </p:tavLst>
                                    </p:anim>
                                    <p:anim calcmode="lin" valueType="num">
                                      <p:cBhvr>
                                        <p:cTn id="33" dur="500" fill="hold"/>
                                        <p:tgtEl>
                                          <p:spTgt spid="56"/>
                                        </p:tgtEl>
                                        <p:attrNameLst>
                                          <p:attrName>ppt_h</p:attrName>
                                        </p:attrNameLst>
                                      </p:cBhvr>
                                      <p:tavLst>
                                        <p:tav tm="0">
                                          <p:val>
                                            <p:fltVal val="0"/>
                                          </p:val>
                                        </p:tav>
                                        <p:tav tm="100000">
                                          <p:val>
                                            <p:strVal val="#ppt_h"/>
                                          </p:val>
                                        </p:tav>
                                      </p:tavLst>
                                    </p:anim>
                                    <p:animEffect transition="in" filter="fade">
                                      <p:cBhvr>
                                        <p:cTn id="34" dur="500"/>
                                        <p:tgtEl>
                                          <p:spTgt spid="56"/>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childTnLst>
                          </p:cTn>
                        </p:par>
                        <p:par>
                          <p:cTn id="42" fill="hold">
                            <p:stCondLst>
                              <p:cond delay="500"/>
                            </p:stCondLst>
                            <p:childTnLst>
                              <p:par>
                                <p:cTn id="43" presetID="53" presetClass="entr" presetSubtype="16" fill="hold" nodeType="afterEffect">
                                  <p:stCondLst>
                                    <p:cond delay="0"/>
                                  </p:stCondLst>
                                  <p:childTnLst>
                                    <p:set>
                                      <p:cBhvr>
                                        <p:cTn id="44" dur="1" fill="hold">
                                          <p:stCondLst>
                                            <p:cond delay="0"/>
                                          </p:stCondLst>
                                        </p:cTn>
                                        <p:tgtEl>
                                          <p:spTgt spid="23555"/>
                                        </p:tgtEl>
                                        <p:attrNameLst>
                                          <p:attrName>style.visibility</p:attrName>
                                        </p:attrNameLst>
                                      </p:cBhvr>
                                      <p:to>
                                        <p:strVal val="visible"/>
                                      </p:to>
                                    </p:set>
                                    <p:anim calcmode="lin" valueType="num">
                                      <p:cBhvr>
                                        <p:cTn id="45" dur="500" fill="hold"/>
                                        <p:tgtEl>
                                          <p:spTgt spid="23555"/>
                                        </p:tgtEl>
                                        <p:attrNameLst>
                                          <p:attrName>ppt_w</p:attrName>
                                        </p:attrNameLst>
                                      </p:cBhvr>
                                      <p:tavLst>
                                        <p:tav tm="0">
                                          <p:val>
                                            <p:fltVal val="0"/>
                                          </p:val>
                                        </p:tav>
                                        <p:tav tm="100000">
                                          <p:val>
                                            <p:strVal val="#ppt_w"/>
                                          </p:val>
                                        </p:tav>
                                      </p:tavLst>
                                    </p:anim>
                                    <p:anim calcmode="lin" valueType="num">
                                      <p:cBhvr>
                                        <p:cTn id="46" dur="500" fill="hold"/>
                                        <p:tgtEl>
                                          <p:spTgt spid="23555"/>
                                        </p:tgtEl>
                                        <p:attrNameLst>
                                          <p:attrName>ppt_h</p:attrName>
                                        </p:attrNameLst>
                                      </p:cBhvr>
                                      <p:tavLst>
                                        <p:tav tm="0">
                                          <p:val>
                                            <p:fltVal val="0"/>
                                          </p:val>
                                        </p:tav>
                                        <p:tav tm="100000">
                                          <p:val>
                                            <p:strVal val="#ppt_h"/>
                                          </p:val>
                                        </p:tav>
                                      </p:tavLst>
                                    </p:anim>
                                    <p:animEffect transition="in" filter="fade">
                                      <p:cBhvr>
                                        <p:cTn id="47" dur="500"/>
                                        <p:tgtEl>
                                          <p:spTgt spid="23555"/>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childTnLst>
                          </p:cTn>
                        </p:par>
                        <p:par>
                          <p:cTn id="55" fill="hold">
                            <p:stCondLst>
                              <p:cond delay="500"/>
                            </p:stCondLst>
                            <p:childTnLst>
                              <p:par>
                                <p:cTn id="56" presetID="22" presetClass="entr" presetSubtype="1" fill="hold" grpId="0" nodeType="after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wipe(up)">
                                      <p:cBhvr>
                                        <p:cTn id="58" dur="500"/>
                                        <p:tgtEl>
                                          <p:spTgt spid="52"/>
                                        </p:tgtEl>
                                      </p:cBhvr>
                                    </p:animEffect>
                                  </p:childTnLst>
                                </p:cTn>
                              </p:par>
                            </p:childTnLst>
                          </p:cTn>
                        </p:par>
                        <p:par>
                          <p:cTn id="59" fill="hold">
                            <p:stCondLst>
                              <p:cond delay="1000"/>
                            </p:stCondLst>
                            <p:childTnLst>
                              <p:par>
                                <p:cTn id="60" presetID="53" presetClass="entr" presetSubtype="16" fill="hold" nodeType="after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p:cTn id="62" dur="500" fill="hold"/>
                                        <p:tgtEl>
                                          <p:spTgt spid="10"/>
                                        </p:tgtEl>
                                        <p:attrNameLst>
                                          <p:attrName>ppt_w</p:attrName>
                                        </p:attrNameLst>
                                      </p:cBhvr>
                                      <p:tavLst>
                                        <p:tav tm="0">
                                          <p:val>
                                            <p:fltVal val="0"/>
                                          </p:val>
                                        </p:tav>
                                        <p:tav tm="100000">
                                          <p:val>
                                            <p:strVal val="#ppt_w"/>
                                          </p:val>
                                        </p:tav>
                                      </p:tavLst>
                                    </p:anim>
                                    <p:anim calcmode="lin" valueType="num">
                                      <p:cBhvr>
                                        <p:cTn id="63" dur="500" fill="hold"/>
                                        <p:tgtEl>
                                          <p:spTgt spid="10"/>
                                        </p:tgtEl>
                                        <p:attrNameLst>
                                          <p:attrName>ppt_h</p:attrName>
                                        </p:attrNameLst>
                                      </p:cBhvr>
                                      <p:tavLst>
                                        <p:tav tm="0">
                                          <p:val>
                                            <p:fltVal val="0"/>
                                          </p:val>
                                        </p:tav>
                                        <p:tav tm="100000">
                                          <p:val>
                                            <p:strVal val="#ppt_h"/>
                                          </p:val>
                                        </p:tav>
                                      </p:tavLst>
                                    </p:anim>
                                    <p:animEffect transition="in" filter="fade">
                                      <p:cBhvr>
                                        <p:cTn id="6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5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6245" y="6018483"/>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dirty="0" smtClean="0">
                <a:solidFill>
                  <a:srgbClr val="FF6600"/>
                </a:solidFill>
                <a:latin typeface="Arial" charset="0"/>
                <a:cs typeface="Arial" charset="0"/>
              </a:rPr>
              <a:t>Exemple de simulation</a:t>
            </a:r>
            <a:endParaRPr lang="fr-FR" sz="1100" b="1" dirty="0">
              <a:solidFill>
                <a:srgbClr val="FF6600"/>
              </a:solidFill>
              <a:latin typeface="Arial" charset="0"/>
              <a:cs typeface="Arial" charset="0"/>
            </a:endParaRPr>
          </a:p>
        </p:txBody>
      </p:sp>
      <p:grpSp>
        <p:nvGrpSpPr>
          <p:cNvPr id="6" name="Group 3"/>
          <p:cNvGrpSpPr>
            <a:grpSpLocks/>
          </p:cNvGrpSpPr>
          <p:nvPr/>
        </p:nvGrpSpPr>
        <p:grpSpPr bwMode="auto">
          <a:xfrm>
            <a:off x="1285432" y="1180954"/>
            <a:ext cx="8535271" cy="5410216"/>
            <a:chOff x="893" y="2009"/>
            <a:chExt cx="4361" cy="2419"/>
          </a:xfrm>
        </p:grpSpPr>
        <p:sp>
          <p:nvSpPr>
            <p:cNvPr id="7" name="Oval 5"/>
            <p:cNvSpPr>
              <a:spLocks noChangeArrowheads="1"/>
            </p:cNvSpPr>
            <p:nvPr/>
          </p:nvSpPr>
          <p:spPr bwMode="auto">
            <a:xfrm>
              <a:off x="893" y="2009"/>
              <a:ext cx="4361" cy="2419"/>
            </a:xfrm>
            <a:prstGeom prst="ellipse">
              <a:avLst/>
            </a:prstGeom>
            <a:solidFill>
              <a:srgbClr val="FFCC00"/>
            </a:solidFill>
            <a:ln w="12700">
              <a:solidFill>
                <a:schemeClr val="tx1"/>
              </a:solidFill>
              <a:round/>
              <a:headEnd/>
              <a:tailEnd/>
            </a:ln>
          </p:spPr>
          <p:txBody>
            <a:bodyPr wrap="none" anchor="ctr"/>
            <a:lstStyle/>
            <a:p>
              <a:endParaRPr lang="fr-FR"/>
            </a:p>
          </p:txBody>
        </p:sp>
        <p:sp>
          <p:nvSpPr>
            <p:cNvPr id="8" name="Text Box 26"/>
            <p:cNvSpPr txBox="1">
              <a:spLocks noChangeArrowheads="1"/>
            </p:cNvSpPr>
            <p:nvPr/>
          </p:nvSpPr>
          <p:spPr bwMode="auto">
            <a:xfrm>
              <a:off x="2167" y="2088"/>
              <a:ext cx="181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a:latin typeface="Arial" charset="0"/>
                  <a:cs typeface="Arial" charset="0"/>
                </a:rPr>
                <a:t>Domaine de la simulation</a:t>
              </a:r>
            </a:p>
          </p:txBody>
        </p:sp>
      </p:grpSp>
      <p:grpSp>
        <p:nvGrpSpPr>
          <p:cNvPr id="10" name="Groupe 67"/>
          <p:cNvGrpSpPr>
            <a:grpSpLocks/>
          </p:cNvGrpSpPr>
          <p:nvPr/>
        </p:nvGrpSpPr>
        <p:grpSpPr bwMode="auto">
          <a:xfrm>
            <a:off x="2724511" y="1892891"/>
            <a:ext cx="5615257" cy="3982215"/>
            <a:chOff x="2433396" y="3535014"/>
            <a:chExt cx="6650778" cy="2822171"/>
          </a:xfrm>
        </p:grpSpPr>
        <p:sp>
          <p:nvSpPr>
            <p:cNvPr id="11" name="Rectangle 160" descr="Sphères"/>
            <p:cNvSpPr>
              <a:spLocks noChangeArrowheads="1"/>
            </p:cNvSpPr>
            <p:nvPr/>
          </p:nvSpPr>
          <p:spPr bwMode="auto">
            <a:xfrm>
              <a:off x="2433396" y="3535014"/>
              <a:ext cx="6650778" cy="2822171"/>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a:p>
          </p:txBody>
        </p:sp>
        <p:sp>
          <p:nvSpPr>
            <p:cNvPr id="12" name="Text Box 161"/>
            <p:cNvSpPr txBox="1">
              <a:spLocks noChangeArrowheads="1"/>
            </p:cNvSpPr>
            <p:nvPr/>
          </p:nvSpPr>
          <p:spPr bwMode="auto">
            <a:xfrm>
              <a:off x="7032592" y="6121893"/>
              <a:ext cx="2051582" cy="19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r" eaLnBrk="1" hangingPunct="1">
                <a:spcBef>
                  <a:spcPct val="50000"/>
                </a:spcBef>
              </a:pPr>
              <a:r>
                <a:rPr lang="fr-FR" sz="1200" b="1" dirty="0">
                  <a:latin typeface="Calibri" pitchFamily="34" charset="0"/>
                  <a:cs typeface="Times New Roman" pitchFamily="18" charset="0"/>
                </a:rPr>
                <a:t>Domaine de validité</a:t>
              </a:r>
            </a:p>
          </p:txBody>
        </p:sp>
      </p:grpSp>
      <p:grpSp>
        <p:nvGrpSpPr>
          <p:cNvPr id="14" name="Group 14"/>
          <p:cNvGrpSpPr>
            <a:grpSpLocks/>
          </p:cNvGrpSpPr>
          <p:nvPr/>
        </p:nvGrpSpPr>
        <p:grpSpPr bwMode="auto">
          <a:xfrm>
            <a:off x="5381387" y="2461430"/>
            <a:ext cx="1003897" cy="2555220"/>
            <a:chOff x="3714" y="2514"/>
            <a:chExt cx="334" cy="876"/>
          </a:xfrm>
        </p:grpSpPr>
        <p:sp>
          <p:nvSpPr>
            <p:cNvPr id="16" name="Rectangle 168"/>
            <p:cNvSpPr>
              <a:spLocks noChangeArrowheads="1"/>
            </p:cNvSpPr>
            <p:nvPr/>
          </p:nvSpPr>
          <p:spPr bwMode="auto">
            <a:xfrm>
              <a:off x="3730" y="2514"/>
              <a:ext cx="298" cy="876"/>
            </a:xfrm>
            <a:prstGeom prst="rect">
              <a:avLst/>
            </a:prstGeom>
            <a:solidFill>
              <a:srgbClr val="FF8FBC"/>
            </a:solidFill>
            <a:ln w="12700">
              <a:solidFill>
                <a:schemeClr val="tx1"/>
              </a:solidFill>
              <a:miter lim="800000"/>
              <a:headEnd/>
              <a:tailEnd/>
            </a:ln>
          </p:spPr>
          <p:txBody>
            <a:bodyPr wrap="none" anchor="ctr"/>
            <a:lstStyle/>
            <a:p>
              <a:endParaRPr lang="fr-FR"/>
            </a:p>
          </p:txBody>
        </p:sp>
        <p:sp>
          <p:nvSpPr>
            <p:cNvPr id="17" name="Text Box 169"/>
            <p:cNvSpPr txBox="1">
              <a:spLocks noChangeArrowheads="1"/>
            </p:cNvSpPr>
            <p:nvPr/>
          </p:nvSpPr>
          <p:spPr bwMode="auto">
            <a:xfrm>
              <a:off x="3714" y="2520"/>
              <a:ext cx="3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a:effectLst>
                    <a:outerShdw blurRad="38100" dist="38100" dir="2700000" algn="tl">
                      <a:srgbClr val="000000">
                        <a:alpha val="43137"/>
                      </a:srgbClr>
                    </a:outerShdw>
                  </a:effectLst>
                  <a:latin typeface="Arial" charset="0"/>
                  <a:cs typeface="Arial" charset="0"/>
                </a:rPr>
                <a:t>Solveur</a:t>
              </a:r>
            </a:p>
          </p:txBody>
        </p:sp>
      </p:grpSp>
      <p:grpSp>
        <p:nvGrpSpPr>
          <p:cNvPr id="18" name="Group 23"/>
          <p:cNvGrpSpPr>
            <a:grpSpLocks/>
          </p:cNvGrpSpPr>
          <p:nvPr/>
        </p:nvGrpSpPr>
        <p:grpSpPr bwMode="auto">
          <a:xfrm>
            <a:off x="2807442" y="2458599"/>
            <a:ext cx="2622031" cy="2878597"/>
            <a:chOff x="1853" y="2021"/>
            <a:chExt cx="1343" cy="928"/>
          </a:xfrm>
        </p:grpSpPr>
        <p:sp>
          <p:nvSpPr>
            <p:cNvPr id="19" name="Rectangle 242"/>
            <p:cNvSpPr>
              <a:spLocks noChangeArrowheads="1"/>
            </p:cNvSpPr>
            <p:nvPr/>
          </p:nvSpPr>
          <p:spPr bwMode="auto">
            <a:xfrm>
              <a:off x="1853" y="2021"/>
              <a:ext cx="1320" cy="928"/>
            </a:xfrm>
            <a:prstGeom prst="rect">
              <a:avLst/>
            </a:prstGeom>
            <a:solidFill>
              <a:srgbClr val="A9FFA9"/>
            </a:solidFill>
            <a:ln w="12700">
              <a:solidFill>
                <a:schemeClr val="tx1"/>
              </a:solidFill>
              <a:miter lim="800000"/>
              <a:headEnd/>
              <a:tailEnd/>
            </a:ln>
          </p:spPr>
          <p:txBody>
            <a:bodyPr wrap="none" anchor="ctr"/>
            <a:lstStyle/>
            <a:p>
              <a:endParaRPr lang="fr-FR"/>
            </a:p>
          </p:txBody>
        </p:sp>
        <p:sp>
          <p:nvSpPr>
            <p:cNvPr id="20" name="Text Box 243"/>
            <p:cNvSpPr txBox="1">
              <a:spLocks noChangeArrowheads="1"/>
            </p:cNvSpPr>
            <p:nvPr/>
          </p:nvSpPr>
          <p:spPr bwMode="auto">
            <a:xfrm>
              <a:off x="1868" y="2021"/>
              <a:ext cx="132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400" b="1" dirty="0">
                  <a:effectLst>
                    <a:outerShdw blurRad="38100" dist="38100" dir="2700000" algn="tl">
                      <a:srgbClr val="000000">
                        <a:alpha val="43137"/>
                      </a:srgbClr>
                    </a:outerShdw>
                  </a:effectLst>
                  <a:latin typeface="Arial" charset="0"/>
                </a:rPr>
                <a:t>Modèle de l’environnement</a:t>
              </a:r>
            </a:p>
          </p:txBody>
        </p:sp>
      </p:grpSp>
      <p:grpSp>
        <p:nvGrpSpPr>
          <p:cNvPr id="21" name="Group 73"/>
          <p:cNvGrpSpPr>
            <a:grpSpLocks/>
          </p:cNvGrpSpPr>
          <p:nvPr/>
        </p:nvGrpSpPr>
        <p:grpSpPr bwMode="auto">
          <a:xfrm>
            <a:off x="2860928" y="2924990"/>
            <a:ext cx="2463800" cy="2351082"/>
            <a:chOff x="1562" y="1905"/>
            <a:chExt cx="1552" cy="1481"/>
          </a:xfrm>
        </p:grpSpPr>
        <p:sp>
          <p:nvSpPr>
            <p:cNvPr id="22" name="Rectangle 245"/>
            <p:cNvSpPr>
              <a:spLocks noChangeArrowheads="1"/>
            </p:cNvSpPr>
            <p:nvPr/>
          </p:nvSpPr>
          <p:spPr bwMode="auto">
            <a:xfrm>
              <a:off x="1562" y="1905"/>
              <a:ext cx="1552" cy="1481"/>
            </a:xfrm>
            <a:prstGeom prst="rect">
              <a:avLst/>
            </a:prstGeom>
            <a:solidFill>
              <a:srgbClr val="FF0000"/>
            </a:solidFill>
            <a:ln w="12700">
              <a:solidFill>
                <a:schemeClr val="tx1"/>
              </a:solidFill>
              <a:miter lim="800000"/>
              <a:headEnd/>
              <a:tailEnd/>
            </a:ln>
          </p:spPr>
          <p:txBody>
            <a:bodyPr wrap="none" anchor="ctr"/>
            <a:lstStyle/>
            <a:p>
              <a:endParaRPr lang="fr-FR" dirty="0"/>
            </a:p>
          </p:txBody>
        </p:sp>
        <p:sp>
          <p:nvSpPr>
            <p:cNvPr id="23" name="Text Box 246"/>
            <p:cNvSpPr txBox="1">
              <a:spLocks noChangeArrowheads="1"/>
            </p:cNvSpPr>
            <p:nvPr/>
          </p:nvSpPr>
          <p:spPr bwMode="auto">
            <a:xfrm>
              <a:off x="1562" y="1905"/>
              <a:ext cx="1552" cy="233"/>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800" b="1" dirty="0">
                  <a:solidFill>
                    <a:schemeClr val="bg1"/>
                  </a:solidFill>
                  <a:effectLst>
                    <a:outerShdw blurRad="38100" dist="38100" dir="2700000" algn="tl">
                      <a:srgbClr val="000000">
                        <a:alpha val="43137"/>
                      </a:srgbClr>
                    </a:outerShdw>
                  </a:effectLst>
                  <a:latin typeface="Arial" charset="0"/>
                </a:rPr>
                <a:t>Modèle du</a:t>
              </a:r>
              <a:r>
                <a:rPr lang="fr-FR" sz="1200" b="1" dirty="0">
                  <a:solidFill>
                    <a:schemeClr val="bg1"/>
                  </a:solidFill>
                  <a:effectLst>
                    <a:outerShdw blurRad="38100" dist="38100" dir="2700000" algn="tl">
                      <a:srgbClr val="000000">
                        <a:alpha val="43137"/>
                      </a:srgbClr>
                    </a:outerShdw>
                  </a:effectLst>
                  <a:latin typeface="Arial" charset="0"/>
                </a:rPr>
                <a:t> </a:t>
              </a:r>
              <a:r>
                <a:rPr lang="fr-FR" sz="1800" b="1" dirty="0">
                  <a:solidFill>
                    <a:schemeClr val="bg1"/>
                  </a:solidFill>
                  <a:effectLst>
                    <a:outerShdw blurRad="38100" dist="38100" dir="2700000" algn="tl">
                      <a:srgbClr val="000000">
                        <a:alpha val="43137"/>
                      </a:srgbClr>
                    </a:outerShdw>
                  </a:effectLst>
                  <a:latin typeface="Arial" charset="0"/>
                </a:rPr>
                <a:t>Produit</a:t>
              </a:r>
            </a:p>
          </p:txBody>
        </p:sp>
      </p:grpSp>
      <p:grpSp>
        <p:nvGrpSpPr>
          <p:cNvPr id="24" name="Groupe 23"/>
          <p:cNvGrpSpPr/>
          <p:nvPr/>
        </p:nvGrpSpPr>
        <p:grpSpPr>
          <a:xfrm>
            <a:off x="2861575" y="4415231"/>
            <a:ext cx="2462625" cy="838654"/>
            <a:chOff x="3078431" y="4294967"/>
            <a:chExt cx="2462625" cy="838654"/>
          </a:xfrm>
        </p:grpSpPr>
        <p:grpSp>
          <p:nvGrpSpPr>
            <p:cNvPr id="25" name="Group 56"/>
            <p:cNvGrpSpPr>
              <a:grpSpLocks/>
            </p:cNvGrpSpPr>
            <p:nvPr/>
          </p:nvGrpSpPr>
          <p:grpSpPr bwMode="auto">
            <a:xfrm>
              <a:off x="3078431" y="4294967"/>
              <a:ext cx="2462625" cy="830618"/>
              <a:chOff x="1729" y="2503"/>
              <a:chExt cx="1409" cy="393"/>
            </a:xfrm>
          </p:grpSpPr>
          <p:sp>
            <p:nvSpPr>
              <p:cNvPr id="27" name="Rectangle 248"/>
              <p:cNvSpPr>
                <a:spLocks noChangeArrowheads="1"/>
              </p:cNvSpPr>
              <p:nvPr/>
            </p:nvSpPr>
            <p:spPr bwMode="auto">
              <a:xfrm>
                <a:off x="1750" y="2503"/>
                <a:ext cx="1359" cy="393"/>
              </a:xfrm>
              <a:prstGeom prst="rect">
                <a:avLst/>
              </a:prstGeom>
              <a:solidFill>
                <a:srgbClr val="CC6600"/>
              </a:solidFill>
              <a:ln w="9525">
                <a:solidFill>
                  <a:schemeClr val="tx1"/>
                </a:solidFill>
                <a:miter lim="800000"/>
                <a:headEnd/>
                <a:tailEnd/>
              </a:ln>
            </p:spPr>
            <p:txBody>
              <a:bodyPr wrap="none" anchor="ctr"/>
              <a:lstStyle/>
              <a:p>
                <a:endParaRPr lang="fr-FR"/>
              </a:p>
            </p:txBody>
          </p:sp>
          <p:sp>
            <p:nvSpPr>
              <p:cNvPr id="28" name="Text Box 249"/>
              <p:cNvSpPr txBox="1">
                <a:spLocks noChangeArrowheads="1"/>
              </p:cNvSpPr>
              <p:nvPr/>
            </p:nvSpPr>
            <p:spPr bwMode="auto">
              <a:xfrm>
                <a:off x="1729" y="2503"/>
                <a:ext cx="140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400" b="1" dirty="0">
                    <a:effectLst>
                      <a:outerShdw blurRad="38100" dist="38100" dir="2700000" algn="tl">
                        <a:srgbClr val="000000">
                          <a:alpha val="43137"/>
                        </a:srgbClr>
                      </a:outerShdw>
                    </a:effectLst>
                    <a:latin typeface="Arial" charset="0"/>
                    <a:cs typeface="Arial" charset="0"/>
                  </a:rPr>
                  <a:t>Modèle de </a:t>
                </a:r>
                <a:r>
                  <a:rPr lang="fr-FR" sz="1400" b="1" dirty="0" err="1" smtClean="0">
                    <a:effectLst>
                      <a:outerShdw blurRad="38100" dist="38100" dir="2700000" algn="tl">
                        <a:srgbClr val="000000">
                          <a:alpha val="43137"/>
                        </a:srgbClr>
                      </a:outerShdw>
                    </a:effectLst>
                    <a:latin typeface="Arial" charset="0"/>
                    <a:cs typeface="Arial" charset="0"/>
                  </a:rPr>
                  <a:t>comp</a:t>
                </a:r>
                <a:r>
                  <a:rPr lang="fr-FR" sz="1400" b="1" dirty="0" smtClean="0">
                    <a:effectLst>
                      <a:outerShdw blurRad="38100" dist="38100" dir="2700000" algn="tl">
                        <a:srgbClr val="000000">
                          <a:alpha val="43137"/>
                        </a:srgbClr>
                      </a:outerShdw>
                    </a:effectLst>
                    <a:latin typeface="Arial" charset="0"/>
                    <a:cs typeface="Arial" charset="0"/>
                  </a:rPr>
                  <a:t>/connais </a:t>
                </a:r>
                <a:endParaRPr lang="fr-FR" sz="1400" b="1" dirty="0">
                  <a:effectLst>
                    <a:outerShdw blurRad="38100" dist="38100" dir="2700000" algn="tl">
                      <a:srgbClr val="000000">
                        <a:alpha val="43137"/>
                      </a:srgbClr>
                    </a:outerShdw>
                  </a:effectLst>
                  <a:latin typeface="Arial" charset="0"/>
                  <a:cs typeface="Arial" charset="0"/>
                </a:endParaRPr>
              </a:p>
            </p:txBody>
          </p:sp>
        </p:grpSp>
        <p:sp>
          <p:nvSpPr>
            <p:cNvPr id="26" name="Text Box 249"/>
            <p:cNvSpPr txBox="1">
              <a:spLocks noChangeArrowheads="1"/>
            </p:cNvSpPr>
            <p:nvPr/>
          </p:nvSpPr>
          <p:spPr bwMode="auto">
            <a:xfrm>
              <a:off x="3122234" y="4556540"/>
              <a:ext cx="2368136"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050" b="1" dirty="0" smtClean="0">
                  <a:latin typeface="Arial" charset="0"/>
                  <a:cs typeface="Arial" charset="0"/>
                </a:rPr>
                <a:t>PFD, solides indéformables, liaisons parfaites, amortisseur visqueux, …</a:t>
              </a:r>
              <a:endParaRPr lang="fr-FR" sz="1050" dirty="0">
                <a:latin typeface="Arial" charset="0"/>
                <a:cs typeface="Arial" charset="0"/>
              </a:endParaRPr>
            </a:p>
          </p:txBody>
        </p:sp>
      </p:grpSp>
      <p:sp>
        <p:nvSpPr>
          <p:cNvPr id="52" name="ZoneTexte 9"/>
          <p:cNvSpPr txBox="1">
            <a:spLocks noChangeArrowheads="1"/>
          </p:cNvSpPr>
          <p:nvPr/>
        </p:nvSpPr>
        <p:spPr bwMode="auto">
          <a:xfrm>
            <a:off x="2821595" y="2700042"/>
            <a:ext cx="253757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fr-FR" sz="1050" b="1" i="1" dirty="0" smtClean="0">
                <a:latin typeface="Arial" pitchFamily="34" charset="0"/>
                <a:cs typeface="Arial" pitchFamily="34" charset="0"/>
              </a:rPr>
              <a:t>Excitation sinusoïdale de 10mm</a:t>
            </a:r>
            <a:endParaRPr lang="fr-FR" sz="1050" b="1" i="1" dirty="0">
              <a:latin typeface="Arial" pitchFamily="34" charset="0"/>
              <a:cs typeface="Arial" pitchFamily="34" charset="0"/>
            </a:endParaRPr>
          </a:p>
        </p:txBody>
      </p:sp>
      <p:pic>
        <p:nvPicPr>
          <p:cNvPr id="56" name="Picture 38" descr="matlab"/>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rot="16200000">
            <a:off x="4918657" y="3585166"/>
            <a:ext cx="1917682" cy="72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8264" t="41132" r="695" b="22052"/>
          <a:stretch/>
        </p:blipFill>
        <p:spPr bwMode="auto">
          <a:xfrm>
            <a:off x="2917961" y="3258142"/>
            <a:ext cx="2355553" cy="1059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9" name="Groupe 28"/>
          <p:cNvGrpSpPr/>
          <p:nvPr/>
        </p:nvGrpSpPr>
        <p:grpSpPr>
          <a:xfrm>
            <a:off x="5327847" y="1955311"/>
            <a:ext cx="2944616" cy="3587787"/>
            <a:chOff x="5681513" y="1808669"/>
            <a:chExt cx="2944616" cy="3587787"/>
          </a:xfrm>
        </p:grpSpPr>
        <p:grpSp>
          <p:nvGrpSpPr>
            <p:cNvPr id="30" name="Groupe 65"/>
            <p:cNvGrpSpPr>
              <a:grpSpLocks/>
            </p:cNvGrpSpPr>
            <p:nvPr/>
          </p:nvGrpSpPr>
          <p:grpSpPr bwMode="auto">
            <a:xfrm>
              <a:off x="6731715" y="1808669"/>
              <a:ext cx="1894414" cy="3587787"/>
              <a:chOff x="6100138" y="3652090"/>
              <a:chExt cx="1893345" cy="3589130"/>
            </a:xfrm>
          </p:grpSpPr>
          <p:sp>
            <p:nvSpPr>
              <p:cNvPr id="36" name="Rectangle 165"/>
              <p:cNvSpPr>
                <a:spLocks noChangeArrowheads="1"/>
              </p:cNvSpPr>
              <p:nvPr/>
            </p:nvSpPr>
            <p:spPr bwMode="auto">
              <a:xfrm>
                <a:off x="6100138" y="3657938"/>
                <a:ext cx="1893345" cy="3583282"/>
              </a:xfrm>
              <a:prstGeom prst="rect">
                <a:avLst/>
              </a:prstGeom>
              <a:solidFill>
                <a:srgbClr val="33CCCC"/>
              </a:solidFill>
              <a:ln w="12700">
                <a:solidFill>
                  <a:schemeClr val="tx1"/>
                </a:solidFill>
                <a:miter lim="800000"/>
                <a:headEnd/>
                <a:tailEnd/>
              </a:ln>
            </p:spPr>
            <p:txBody>
              <a:bodyPr wrap="none" anchor="ctr"/>
              <a:lstStyle/>
              <a:p>
                <a:endParaRPr lang="fr-FR"/>
              </a:p>
            </p:txBody>
          </p:sp>
          <p:sp>
            <p:nvSpPr>
              <p:cNvPr id="37" name="Text Box 166"/>
              <p:cNvSpPr txBox="1">
                <a:spLocks noChangeArrowheads="1"/>
              </p:cNvSpPr>
              <p:nvPr/>
            </p:nvSpPr>
            <p:spPr bwMode="auto">
              <a:xfrm>
                <a:off x="6107369" y="3652090"/>
                <a:ext cx="1886114" cy="40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algn="ctr" eaLnBrk="1" hangingPunct="1">
                  <a:spcBef>
                    <a:spcPct val="50000"/>
                  </a:spcBef>
                </a:pPr>
                <a:r>
                  <a:rPr lang="fr-FR" sz="2000" b="1" dirty="0">
                    <a:effectLst>
                      <a:outerShdw blurRad="38100" dist="38100" dir="2700000" algn="tl">
                        <a:srgbClr val="000000">
                          <a:alpha val="43137"/>
                        </a:srgbClr>
                      </a:outerShdw>
                    </a:effectLst>
                    <a:latin typeface="Arial" charset="0"/>
                  </a:rPr>
                  <a:t>Résultat</a:t>
                </a:r>
              </a:p>
            </p:txBody>
          </p:sp>
        </p:grpSp>
        <p:sp>
          <p:nvSpPr>
            <p:cNvPr id="31" name="Line 164"/>
            <p:cNvSpPr>
              <a:spLocks noChangeShapeType="1"/>
            </p:cNvSpPr>
            <p:nvPr/>
          </p:nvSpPr>
          <p:spPr bwMode="auto">
            <a:xfrm flipH="1">
              <a:off x="6608423" y="3686006"/>
              <a:ext cx="213780" cy="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sp>
          <p:nvSpPr>
            <p:cNvPr id="33" name="Line 164"/>
            <p:cNvSpPr>
              <a:spLocks noChangeShapeType="1"/>
            </p:cNvSpPr>
            <p:nvPr/>
          </p:nvSpPr>
          <p:spPr bwMode="auto">
            <a:xfrm flipH="1">
              <a:off x="5681513" y="3688748"/>
              <a:ext cx="213780" cy="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pic>
        <p:nvPicPr>
          <p:cNvPr id="25602"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14363" t="44037" r="70473" b="39509"/>
          <a:stretch/>
        </p:blipFill>
        <p:spPr bwMode="auto">
          <a:xfrm>
            <a:off x="6446319" y="2483695"/>
            <a:ext cx="1780688" cy="193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ZoneTexte 1"/>
          <p:cNvSpPr txBox="1"/>
          <p:nvPr/>
        </p:nvSpPr>
        <p:spPr>
          <a:xfrm>
            <a:off x="6544247" y="4730825"/>
            <a:ext cx="1600118" cy="461665"/>
          </a:xfrm>
          <a:prstGeom prst="rect">
            <a:avLst/>
          </a:prstGeom>
          <a:noFill/>
        </p:spPr>
        <p:txBody>
          <a:bodyPr wrap="none" rtlCol="0">
            <a:spAutoFit/>
          </a:bodyPr>
          <a:lstStyle/>
          <a:p>
            <a:r>
              <a:rPr lang="fr-FR" sz="2400" b="1" dirty="0" err="1" smtClean="0"/>
              <a:t>f</a:t>
            </a:r>
            <a:r>
              <a:rPr lang="fr-FR" sz="2400" b="1" baseline="-25000" dirty="0" err="1" smtClean="0"/>
              <a:t>R</a:t>
            </a:r>
            <a:r>
              <a:rPr lang="fr-FR" sz="2400" b="1" dirty="0" smtClean="0"/>
              <a:t> = 1,4 Hz</a:t>
            </a:r>
            <a:endParaRPr lang="fr-FR" sz="2400" b="1" dirty="0"/>
          </a:p>
        </p:txBody>
      </p:sp>
    </p:spTree>
    <p:extLst>
      <p:ext uri="{BB962C8B-B14F-4D97-AF65-F5344CB8AC3E}">
        <p14:creationId xmlns:p14="http://schemas.microsoft.com/office/powerpoint/2010/main" val="23136858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p:cTn id="20" dur="500" fill="hold"/>
                                        <p:tgtEl>
                                          <p:spTgt spid="24"/>
                                        </p:tgtEl>
                                        <p:attrNameLst>
                                          <p:attrName>ppt_w</p:attrName>
                                        </p:attrNameLst>
                                      </p:cBhvr>
                                      <p:tavLst>
                                        <p:tav tm="0">
                                          <p:val>
                                            <p:fltVal val="0"/>
                                          </p:val>
                                        </p:tav>
                                        <p:tav tm="100000">
                                          <p:val>
                                            <p:strVal val="#ppt_w"/>
                                          </p:val>
                                        </p:tav>
                                      </p:tavLst>
                                    </p:anim>
                                    <p:anim calcmode="lin" valueType="num">
                                      <p:cBhvr>
                                        <p:cTn id="21" dur="500" fill="hold"/>
                                        <p:tgtEl>
                                          <p:spTgt spid="24"/>
                                        </p:tgtEl>
                                        <p:attrNameLst>
                                          <p:attrName>ppt_h</p:attrName>
                                        </p:attrNameLst>
                                      </p:cBhvr>
                                      <p:tavLst>
                                        <p:tav tm="0">
                                          <p:val>
                                            <p:fltVal val="0"/>
                                          </p:val>
                                        </p:tav>
                                        <p:tav tm="100000">
                                          <p:val>
                                            <p:strVal val="#ppt_h"/>
                                          </p:val>
                                        </p:tav>
                                      </p:tavLst>
                                    </p:anim>
                                    <p:animEffect transition="in" filter="fade">
                                      <p:cBhvr>
                                        <p:cTn id="22" dur="500"/>
                                        <p:tgtEl>
                                          <p:spTgt spid="24"/>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par>
                          <p:cTn id="27" fill="hold">
                            <p:stCondLst>
                              <p:cond delay="2500"/>
                            </p:stCondLst>
                            <p:childTnLst>
                              <p:par>
                                <p:cTn id="28" presetID="53" presetClass="entr" presetSubtype="16" fill="hold" nodeType="afterEffect">
                                  <p:stCondLst>
                                    <p:cond delay="0"/>
                                  </p:stCondLst>
                                  <p:childTnLst>
                                    <p:set>
                                      <p:cBhvr>
                                        <p:cTn id="29" dur="1" fill="hold">
                                          <p:stCondLst>
                                            <p:cond delay="0"/>
                                          </p:stCondLst>
                                        </p:cTn>
                                        <p:tgtEl>
                                          <p:spTgt spid="56"/>
                                        </p:tgtEl>
                                        <p:attrNameLst>
                                          <p:attrName>style.visibility</p:attrName>
                                        </p:attrNameLst>
                                      </p:cBhvr>
                                      <p:to>
                                        <p:strVal val="visible"/>
                                      </p:to>
                                    </p:set>
                                    <p:anim calcmode="lin" valueType="num">
                                      <p:cBhvr>
                                        <p:cTn id="30" dur="500" fill="hold"/>
                                        <p:tgtEl>
                                          <p:spTgt spid="56"/>
                                        </p:tgtEl>
                                        <p:attrNameLst>
                                          <p:attrName>ppt_w</p:attrName>
                                        </p:attrNameLst>
                                      </p:cBhvr>
                                      <p:tavLst>
                                        <p:tav tm="0">
                                          <p:val>
                                            <p:fltVal val="0"/>
                                          </p:val>
                                        </p:tav>
                                        <p:tav tm="100000">
                                          <p:val>
                                            <p:strVal val="#ppt_w"/>
                                          </p:val>
                                        </p:tav>
                                      </p:tavLst>
                                    </p:anim>
                                    <p:anim calcmode="lin" valueType="num">
                                      <p:cBhvr>
                                        <p:cTn id="31" dur="500" fill="hold"/>
                                        <p:tgtEl>
                                          <p:spTgt spid="56"/>
                                        </p:tgtEl>
                                        <p:attrNameLst>
                                          <p:attrName>ppt_h</p:attrName>
                                        </p:attrNameLst>
                                      </p:cBhvr>
                                      <p:tavLst>
                                        <p:tav tm="0">
                                          <p:val>
                                            <p:fltVal val="0"/>
                                          </p:val>
                                        </p:tav>
                                        <p:tav tm="100000">
                                          <p:val>
                                            <p:strVal val="#ppt_h"/>
                                          </p:val>
                                        </p:tav>
                                      </p:tavLst>
                                    </p:anim>
                                    <p:animEffect transition="in" filter="fade">
                                      <p:cBhvr>
                                        <p:cTn id="32" dur="500"/>
                                        <p:tgtEl>
                                          <p:spTgt spid="56"/>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23555"/>
                                        </p:tgtEl>
                                        <p:attrNameLst>
                                          <p:attrName>style.visibility</p:attrName>
                                        </p:attrNameLst>
                                      </p:cBhvr>
                                      <p:to>
                                        <p:strVal val="visible"/>
                                      </p:to>
                                    </p:set>
                                    <p:anim calcmode="lin" valueType="num">
                                      <p:cBhvr>
                                        <p:cTn id="42" dur="500" fill="hold"/>
                                        <p:tgtEl>
                                          <p:spTgt spid="23555"/>
                                        </p:tgtEl>
                                        <p:attrNameLst>
                                          <p:attrName>ppt_w</p:attrName>
                                        </p:attrNameLst>
                                      </p:cBhvr>
                                      <p:tavLst>
                                        <p:tav tm="0">
                                          <p:val>
                                            <p:fltVal val="0"/>
                                          </p:val>
                                        </p:tav>
                                        <p:tav tm="100000">
                                          <p:val>
                                            <p:strVal val="#ppt_w"/>
                                          </p:val>
                                        </p:tav>
                                      </p:tavLst>
                                    </p:anim>
                                    <p:anim calcmode="lin" valueType="num">
                                      <p:cBhvr>
                                        <p:cTn id="43" dur="500" fill="hold"/>
                                        <p:tgtEl>
                                          <p:spTgt spid="23555"/>
                                        </p:tgtEl>
                                        <p:attrNameLst>
                                          <p:attrName>ppt_h</p:attrName>
                                        </p:attrNameLst>
                                      </p:cBhvr>
                                      <p:tavLst>
                                        <p:tav tm="0">
                                          <p:val>
                                            <p:fltVal val="0"/>
                                          </p:val>
                                        </p:tav>
                                        <p:tav tm="100000">
                                          <p:val>
                                            <p:strVal val="#ppt_h"/>
                                          </p:val>
                                        </p:tav>
                                      </p:tavLst>
                                    </p:anim>
                                    <p:animEffect transition="in" filter="fade">
                                      <p:cBhvr>
                                        <p:cTn id="44" dur="500"/>
                                        <p:tgtEl>
                                          <p:spTgt spid="23555"/>
                                        </p:tgtEl>
                                      </p:cBhvr>
                                    </p:animEffect>
                                  </p:childTnLst>
                                </p:cTn>
                              </p:par>
                            </p:childTnLst>
                          </p:cTn>
                        </p:par>
                        <p:par>
                          <p:cTn id="45" fill="hold">
                            <p:stCondLst>
                              <p:cond delay="4000"/>
                            </p:stCondLst>
                            <p:childTnLst>
                              <p:par>
                                <p:cTn id="46" presetID="53" presetClass="entr" presetSubtype="16" fill="hold" nodeType="after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ppt_w</p:attrName>
                                        </p:attrNameLst>
                                      </p:cBhvr>
                                      <p:tavLst>
                                        <p:tav tm="0">
                                          <p:val>
                                            <p:fltVal val="0"/>
                                          </p:val>
                                        </p:tav>
                                        <p:tav tm="100000">
                                          <p:val>
                                            <p:strVal val="#ppt_w"/>
                                          </p:val>
                                        </p:tav>
                                      </p:tavLst>
                                    </p:anim>
                                    <p:anim calcmode="lin" valueType="num">
                                      <p:cBhvr>
                                        <p:cTn id="49" dur="500" fill="hold"/>
                                        <p:tgtEl>
                                          <p:spTgt spid="18"/>
                                        </p:tgtEl>
                                        <p:attrNameLst>
                                          <p:attrName>ppt_h</p:attrName>
                                        </p:attrNameLst>
                                      </p:cBhvr>
                                      <p:tavLst>
                                        <p:tav tm="0">
                                          <p:val>
                                            <p:fltVal val="0"/>
                                          </p:val>
                                        </p:tav>
                                        <p:tav tm="100000">
                                          <p:val>
                                            <p:strVal val="#ppt_h"/>
                                          </p:val>
                                        </p:tav>
                                      </p:tavLst>
                                    </p:anim>
                                    <p:animEffect transition="in" filter="fade">
                                      <p:cBhvr>
                                        <p:cTn id="50" dur="500"/>
                                        <p:tgtEl>
                                          <p:spTgt spid="18"/>
                                        </p:tgtEl>
                                      </p:cBhvr>
                                    </p:animEffect>
                                  </p:childTnLst>
                                </p:cTn>
                              </p:par>
                            </p:childTnLst>
                          </p:cTn>
                        </p:par>
                        <p:par>
                          <p:cTn id="51" fill="hold">
                            <p:stCondLst>
                              <p:cond delay="4500"/>
                            </p:stCondLst>
                            <p:childTnLst>
                              <p:par>
                                <p:cTn id="52" presetID="22" presetClass="entr" presetSubtype="1" fill="hold" grpId="0" nodeType="after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wipe(up)">
                                      <p:cBhvr>
                                        <p:cTn id="54" dur="500"/>
                                        <p:tgtEl>
                                          <p:spTgt spid="52"/>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p:cTn id="58" dur="500" fill="hold"/>
                                        <p:tgtEl>
                                          <p:spTgt spid="10"/>
                                        </p:tgtEl>
                                        <p:attrNameLst>
                                          <p:attrName>ppt_w</p:attrName>
                                        </p:attrNameLst>
                                      </p:cBhvr>
                                      <p:tavLst>
                                        <p:tav tm="0">
                                          <p:val>
                                            <p:fltVal val="0"/>
                                          </p:val>
                                        </p:tav>
                                        <p:tav tm="100000">
                                          <p:val>
                                            <p:strVal val="#ppt_w"/>
                                          </p:val>
                                        </p:tav>
                                      </p:tavLst>
                                    </p:anim>
                                    <p:anim calcmode="lin" valueType="num">
                                      <p:cBhvr>
                                        <p:cTn id="59" dur="500" fill="hold"/>
                                        <p:tgtEl>
                                          <p:spTgt spid="10"/>
                                        </p:tgtEl>
                                        <p:attrNameLst>
                                          <p:attrName>ppt_h</p:attrName>
                                        </p:attrNameLst>
                                      </p:cBhvr>
                                      <p:tavLst>
                                        <p:tav tm="0">
                                          <p:val>
                                            <p:fltVal val="0"/>
                                          </p:val>
                                        </p:tav>
                                        <p:tav tm="100000">
                                          <p:val>
                                            <p:strVal val="#ppt_h"/>
                                          </p:val>
                                        </p:tav>
                                      </p:tavLst>
                                    </p:anim>
                                    <p:animEffect transition="in" filter="fade">
                                      <p:cBhvr>
                                        <p:cTn id="60" dur="500"/>
                                        <p:tgtEl>
                                          <p:spTgt spid="10"/>
                                        </p:tgtEl>
                                      </p:cBhvr>
                                    </p:animEffect>
                                  </p:childTnLst>
                                </p:cTn>
                              </p:par>
                            </p:childTnLst>
                          </p:cTn>
                        </p:par>
                        <p:par>
                          <p:cTn id="61" fill="hold">
                            <p:stCondLst>
                              <p:cond delay="5500"/>
                            </p:stCondLst>
                            <p:childTnLst>
                              <p:par>
                                <p:cTn id="62" presetID="22" presetClass="entr" presetSubtype="8" fill="hold" nodeType="after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wipe(left)">
                                      <p:cBhvr>
                                        <p:cTn id="64" dur="500"/>
                                        <p:tgtEl>
                                          <p:spTgt spid="29"/>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25602"/>
                                        </p:tgtEl>
                                        <p:attrNameLst>
                                          <p:attrName>style.visibility</p:attrName>
                                        </p:attrNameLst>
                                      </p:cBhvr>
                                      <p:to>
                                        <p:strVal val="visible"/>
                                      </p:to>
                                    </p:set>
                                    <p:anim calcmode="lin" valueType="num">
                                      <p:cBhvr>
                                        <p:cTn id="69" dur="500" fill="hold"/>
                                        <p:tgtEl>
                                          <p:spTgt spid="25602"/>
                                        </p:tgtEl>
                                        <p:attrNameLst>
                                          <p:attrName>ppt_w</p:attrName>
                                        </p:attrNameLst>
                                      </p:cBhvr>
                                      <p:tavLst>
                                        <p:tav tm="0">
                                          <p:val>
                                            <p:fltVal val="0"/>
                                          </p:val>
                                        </p:tav>
                                        <p:tav tm="100000">
                                          <p:val>
                                            <p:strVal val="#ppt_w"/>
                                          </p:val>
                                        </p:tav>
                                      </p:tavLst>
                                    </p:anim>
                                    <p:anim calcmode="lin" valueType="num">
                                      <p:cBhvr>
                                        <p:cTn id="70" dur="500" fill="hold"/>
                                        <p:tgtEl>
                                          <p:spTgt spid="25602"/>
                                        </p:tgtEl>
                                        <p:attrNameLst>
                                          <p:attrName>ppt_h</p:attrName>
                                        </p:attrNameLst>
                                      </p:cBhvr>
                                      <p:tavLst>
                                        <p:tav tm="0">
                                          <p:val>
                                            <p:fltVal val="0"/>
                                          </p:val>
                                        </p:tav>
                                        <p:tav tm="100000">
                                          <p:val>
                                            <p:strVal val="#ppt_h"/>
                                          </p:val>
                                        </p:tav>
                                      </p:tavLst>
                                    </p:anim>
                                    <p:animEffect transition="in" filter="fade">
                                      <p:cBhvr>
                                        <p:cTn id="71" dur="500"/>
                                        <p:tgtEl>
                                          <p:spTgt spid="25602"/>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left)">
                                      <p:cBhvr>
                                        <p:cTn id="7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52"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6245" y="6018483"/>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dirty="0" smtClean="0">
                <a:solidFill>
                  <a:srgbClr val="FF6600"/>
                </a:solidFill>
                <a:latin typeface="Arial" charset="0"/>
                <a:cs typeface="Arial" charset="0"/>
              </a:rPr>
              <a:t>Exemple de simulation</a:t>
            </a:r>
            <a:endParaRPr lang="fr-FR" sz="1100" b="1" dirty="0">
              <a:solidFill>
                <a:srgbClr val="FF6600"/>
              </a:solidFill>
              <a:latin typeface="Arial" charset="0"/>
              <a:cs typeface="Arial" charset="0"/>
            </a:endParaRPr>
          </a:p>
        </p:txBody>
      </p:sp>
      <p:grpSp>
        <p:nvGrpSpPr>
          <p:cNvPr id="6" name="Group 3"/>
          <p:cNvGrpSpPr>
            <a:grpSpLocks/>
          </p:cNvGrpSpPr>
          <p:nvPr/>
        </p:nvGrpSpPr>
        <p:grpSpPr bwMode="auto">
          <a:xfrm>
            <a:off x="1285432" y="1180954"/>
            <a:ext cx="8535271" cy="5410216"/>
            <a:chOff x="893" y="2009"/>
            <a:chExt cx="4361" cy="2419"/>
          </a:xfrm>
        </p:grpSpPr>
        <p:sp>
          <p:nvSpPr>
            <p:cNvPr id="7" name="Oval 5"/>
            <p:cNvSpPr>
              <a:spLocks noChangeArrowheads="1"/>
            </p:cNvSpPr>
            <p:nvPr/>
          </p:nvSpPr>
          <p:spPr bwMode="auto">
            <a:xfrm>
              <a:off x="893" y="2009"/>
              <a:ext cx="4361" cy="2419"/>
            </a:xfrm>
            <a:prstGeom prst="ellipse">
              <a:avLst/>
            </a:prstGeom>
            <a:solidFill>
              <a:srgbClr val="FFCC00"/>
            </a:solidFill>
            <a:ln w="12700">
              <a:solidFill>
                <a:schemeClr val="tx1"/>
              </a:solidFill>
              <a:round/>
              <a:headEnd/>
              <a:tailEnd/>
            </a:ln>
          </p:spPr>
          <p:txBody>
            <a:bodyPr wrap="none" anchor="ctr"/>
            <a:lstStyle/>
            <a:p>
              <a:endParaRPr lang="fr-FR"/>
            </a:p>
          </p:txBody>
        </p:sp>
        <p:sp>
          <p:nvSpPr>
            <p:cNvPr id="8" name="Text Box 26"/>
            <p:cNvSpPr txBox="1">
              <a:spLocks noChangeArrowheads="1"/>
            </p:cNvSpPr>
            <p:nvPr/>
          </p:nvSpPr>
          <p:spPr bwMode="auto">
            <a:xfrm>
              <a:off x="2167" y="2088"/>
              <a:ext cx="181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a:latin typeface="Arial" charset="0"/>
                  <a:cs typeface="Arial" charset="0"/>
                </a:rPr>
                <a:t>Domaine de la simulation</a:t>
              </a:r>
            </a:p>
          </p:txBody>
        </p:sp>
      </p:grpSp>
      <p:grpSp>
        <p:nvGrpSpPr>
          <p:cNvPr id="10" name="Groupe 67"/>
          <p:cNvGrpSpPr>
            <a:grpSpLocks/>
          </p:cNvGrpSpPr>
          <p:nvPr/>
        </p:nvGrpSpPr>
        <p:grpSpPr bwMode="auto">
          <a:xfrm>
            <a:off x="2724511" y="1889180"/>
            <a:ext cx="5615257" cy="3985926"/>
            <a:chOff x="2433396" y="3532384"/>
            <a:chExt cx="6650778" cy="2824801"/>
          </a:xfrm>
        </p:grpSpPr>
        <p:sp>
          <p:nvSpPr>
            <p:cNvPr id="11" name="Rectangle 160" descr="Sphères"/>
            <p:cNvSpPr>
              <a:spLocks noChangeArrowheads="1"/>
            </p:cNvSpPr>
            <p:nvPr/>
          </p:nvSpPr>
          <p:spPr bwMode="auto">
            <a:xfrm>
              <a:off x="2433396" y="3532384"/>
              <a:ext cx="6650778" cy="2824801"/>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a:p>
          </p:txBody>
        </p:sp>
        <p:sp>
          <p:nvSpPr>
            <p:cNvPr id="12" name="Text Box 161"/>
            <p:cNvSpPr txBox="1">
              <a:spLocks noChangeArrowheads="1"/>
            </p:cNvSpPr>
            <p:nvPr/>
          </p:nvSpPr>
          <p:spPr bwMode="auto">
            <a:xfrm>
              <a:off x="7032592" y="6121893"/>
              <a:ext cx="2051582" cy="19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r" eaLnBrk="1" hangingPunct="1">
                <a:spcBef>
                  <a:spcPct val="50000"/>
                </a:spcBef>
              </a:pPr>
              <a:r>
                <a:rPr lang="fr-FR" sz="1200" b="1" dirty="0">
                  <a:latin typeface="Calibri" pitchFamily="34" charset="0"/>
                  <a:cs typeface="Times New Roman" pitchFamily="18" charset="0"/>
                </a:rPr>
                <a:t>Domaine de validité</a:t>
              </a:r>
            </a:p>
          </p:txBody>
        </p:sp>
      </p:grpSp>
      <p:grpSp>
        <p:nvGrpSpPr>
          <p:cNvPr id="14" name="Group 14"/>
          <p:cNvGrpSpPr>
            <a:grpSpLocks/>
          </p:cNvGrpSpPr>
          <p:nvPr/>
        </p:nvGrpSpPr>
        <p:grpSpPr bwMode="auto">
          <a:xfrm>
            <a:off x="6806045" y="3327132"/>
            <a:ext cx="1460760" cy="1621806"/>
            <a:chOff x="3730" y="2514"/>
            <a:chExt cx="486" cy="556"/>
          </a:xfrm>
        </p:grpSpPr>
        <p:sp>
          <p:nvSpPr>
            <p:cNvPr id="16" name="Rectangle 168"/>
            <p:cNvSpPr>
              <a:spLocks noChangeArrowheads="1"/>
            </p:cNvSpPr>
            <p:nvPr/>
          </p:nvSpPr>
          <p:spPr bwMode="auto">
            <a:xfrm>
              <a:off x="3730" y="2514"/>
              <a:ext cx="486" cy="556"/>
            </a:xfrm>
            <a:prstGeom prst="rect">
              <a:avLst/>
            </a:prstGeom>
            <a:solidFill>
              <a:srgbClr val="FF8FBC"/>
            </a:solidFill>
            <a:ln w="12700">
              <a:solidFill>
                <a:schemeClr val="tx1"/>
              </a:solidFill>
              <a:miter lim="800000"/>
              <a:headEnd/>
              <a:tailEnd/>
            </a:ln>
          </p:spPr>
          <p:txBody>
            <a:bodyPr wrap="none" anchor="ctr"/>
            <a:lstStyle/>
            <a:p>
              <a:endParaRPr lang="fr-FR"/>
            </a:p>
          </p:txBody>
        </p:sp>
        <p:sp>
          <p:nvSpPr>
            <p:cNvPr id="17" name="Text Box 169"/>
            <p:cNvSpPr txBox="1">
              <a:spLocks noChangeArrowheads="1"/>
            </p:cNvSpPr>
            <p:nvPr/>
          </p:nvSpPr>
          <p:spPr bwMode="auto">
            <a:xfrm>
              <a:off x="3730" y="2538"/>
              <a:ext cx="48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2000" b="1" dirty="0">
                  <a:effectLst>
                    <a:outerShdw blurRad="38100" dist="38100" dir="2700000" algn="tl">
                      <a:srgbClr val="000000">
                        <a:alpha val="43137"/>
                      </a:srgbClr>
                    </a:outerShdw>
                  </a:effectLst>
                  <a:latin typeface="Arial" charset="0"/>
                  <a:cs typeface="Arial" charset="0"/>
                </a:rPr>
                <a:t>Solveur</a:t>
              </a:r>
            </a:p>
          </p:txBody>
        </p:sp>
      </p:grpSp>
      <p:grpSp>
        <p:nvGrpSpPr>
          <p:cNvPr id="18" name="Group 23"/>
          <p:cNvGrpSpPr>
            <a:grpSpLocks/>
          </p:cNvGrpSpPr>
          <p:nvPr/>
        </p:nvGrpSpPr>
        <p:grpSpPr bwMode="auto">
          <a:xfrm>
            <a:off x="2851892" y="1979160"/>
            <a:ext cx="3869594" cy="3821586"/>
            <a:chOff x="1853" y="1717"/>
            <a:chExt cx="1982" cy="1232"/>
          </a:xfrm>
        </p:grpSpPr>
        <p:sp>
          <p:nvSpPr>
            <p:cNvPr id="19" name="Rectangle 242"/>
            <p:cNvSpPr>
              <a:spLocks noChangeArrowheads="1"/>
            </p:cNvSpPr>
            <p:nvPr/>
          </p:nvSpPr>
          <p:spPr bwMode="auto">
            <a:xfrm>
              <a:off x="1853" y="1721"/>
              <a:ext cx="1982" cy="1228"/>
            </a:xfrm>
            <a:prstGeom prst="rect">
              <a:avLst/>
            </a:prstGeom>
            <a:solidFill>
              <a:srgbClr val="A9FFA9"/>
            </a:solidFill>
            <a:ln w="12700">
              <a:solidFill>
                <a:schemeClr val="tx1"/>
              </a:solidFill>
              <a:miter lim="800000"/>
              <a:headEnd/>
              <a:tailEnd/>
            </a:ln>
          </p:spPr>
          <p:txBody>
            <a:bodyPr wrap="none" anchor="ctr"/>
            <a:lstStyle/>
            <a:p>
              <a:endParaRPr lang="fr-FR"/>
            </a:p>
          </p:txBody>
        </p:sp>
        <p:sp>
          <p:nvSpPr>
            <p:cNvPr id="20" name="Text Box 243"/>
            <p:cNvSpPr txBox="1">
              <a:spLocks noChangeArrowheads="1"/>
            </p:cNvSpPr>
            <p:nvPr/>
          </p:nvSpPr>
          <p:spPr bwMode="auto">
            <a:xfrm>
              <a:off x="1868" y="1717"/>
              <a:ext cx="196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2000" b="1" dirty="0">
                  <a:effectLst>
                    <a:outerShdw blurRad="38100" dist="38100" dir="2700000" algn="tl">
                      <a:srgbClr val="000000">
                        <a:alpha val="43137"/>
                      </a:srgbClr>
                    </a:outerShdw>
                  </a:effectLst>
                  <a:latin typeface="Arial" charset="0"/>
                </a:rPr>
                <a:t>Modèle de l’environnement</a:t>
              </a:r>
            </a:p>
          </p:txBody>
        </p:sp>
      </p:grpSp>
      <p:grpSp>
        <p:nvGrpSpPr>
          <p:cNvPr id="21" name="Group 73"/>
          <p:cNvGrpSpPr>
            <a:grpSpLocks/>
          </p:cNvGrpSpPr>
          <p:nvPr/>
        </p:nvGrpSpPr>
        <p:grpSpPr bwMode="auto">
          <a:xfrm>
            <a:off x="2905378" y="2702741"/>
            <a:ext cx="3697288" cy="3036880"/>
            <a:chOff x="1562" y="1473"/>
            <a:chExt cx="2329" cy="1913"/>
          </a:xfrm>
        </p:grpSpPr>
        <p:sp>
          <p:nvSpPr>
            <p:cNvPr id="22" name="Rectangle 245"/>
            <p:cNvSpPr>
              <a:spLocks noChangeArrowheads="1"/>
            </p:cNvSpPr>
            <p:nvPr/>
          </p:nvSpPr>
          <p:spPr bwMode="auto">
            <a:xfrm>
              <a:off x="1562" y="1473"/>
              <a:ext cx="2329" cy="1913"/>
            </a:xfrm>
            <a:prstGeom prst="rect">
              <a:avLst/>
            </a:prstGeom>
            <a:solidFill>
              <a:srgbClr val="FF0000"/>
            </a:solidFill>
            <a:ln w="12700">
              <a:solidFill>
                <a:schemeClr val="tx1"/>
              </a:solidFill>
              <a:miter lim="800000"/>
              <a:headEnd/>
              <a:tailEnd/>
            </a:ln>
          </p:spPr>
          <p:txBody>
            <a:bodyPr wrap="none" anchor="ctr"/>
            <a:lstStyle/>
            <a:p>
              <a:endParaRPr lang="fr-FR" dirty="0"/>
            </a:p>
          </p:txBody>
        </p:sp>
        <p:sp>
          <p:nvSpPr>
            <p:cNvPr id="23" name="Text Box 246"/>
            <p:cNvSpPr txBox="1">
              <a:spLocks noChangeArrowheads="1"/>
            </p:cNvSpPr>
            <p:nvPr/>
          </p:nvSpPr>
          <p:spPr bwMode="auto">
            <a:xfrm>
              <a:off x="1562" y="1473"/>
              <a:ext cx="2329" cy="25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2000" b="1" dirty="0">
                  <a:solidFill>
                    <a:schemeClr val="bg1"/>
                  </a:solidFill>
                  <a:effectLst>
                    <a:outerShdw blurRad="38100" dist="38100" dir="2700000" algn="tl">
                      <a:srgbClr val="000000">
                        <a:alpha val="43137"/>
                      </a:srgbClr>
                    </a:outerShdw>
                  </a:effectLst>
                  <a:latin typeface="Arial" charset="0"/>
                </a:rPr>
                <a:t>Modèle du</a:t>
              </a:r>
              <a:r>
                <a:rPr lang="fr-FR" sz="1400" b="1" dirty="0">
                  <a:solidFill>
                    <a:schemeClr val="bg1"/>
                  </a:solidFill>
                  <a:effectLst>
                    <a:outerShdw blurRad="38100" dist="38100" dir="2700000" algn="tl">
                      <a:srgbClr val="000000">
                        <a:alpha val="43137"/>
                      </a:srgbClr>
                    </a:outerShdw>
                  </a:effectLst>
                  <a:latin typeface="Arial" charset="0"/>
                </a:rPr>
                <a:t> </a:t>
              </a:r>
              <a:r>
                <a:rPr lang="fr-FR" sz="2000" b="1" dirty="0">
                  <a:solidFill>
                    <a:schemeClr val="bg1"/>
                  </a:solidFill>
                  <a:effectLst>
                    <a:outerShdw blurRad="38100" dist="38100" dir="2700000" algn="tl">
                      <a:srgbClr val="000000">
                        <a:alpha val="43137"/>
                      </a:srgbClr>
                    </a:outerShdw>
                  </a:effectLst>
                  <a:latin typeface="Arial" charset="0"/>
                </a:rPr>
                <a:t>Produit</a:t>
              </a:r>
            </a:p>
          </p:txBody>
        </p:sp>
      </p:grpSp>
      <p:grpSp>
        <p:nvGrpSpPr>
          <p:cNvPr id="24" name="Groupe 23"/>
          <p:cNvGrpSpPr/>
          <p:nvPr/>
        </p:nvGrpSpPr>
        <p:grpSpPr>
          <a:xfrm>
            <a:off x="3063379" y="4847031"/>
            <a:ext cx="3380210" cy="830618"/>
            <a:chOff x="3115135" y="4294967"/>
            <a:chExt cx="3380210" cy="830618"/>
          </a:xfrm>
        </p:grpSpPr>
        <p:grpSp>
          <p:nvGrpSpPr>
            <p:cNvPr id="25" name="Group 56"/>
            <p:cNvGrpSpPr>
              <a:grpSpLocks/>
            </p:cNvGrpSpPr>
            <p:nvPr/>
          </p:nvGrpSpPr>
          <p:grpSpPr bwMode="auto">
            <a:xfrm>
              <a:off x="3115135" y="4294967"/>
              <a:ext cx="3380210" cy="830618"/>
              <a:chOff x="1750" y="2503"/>
              <a:chExt cx="1934" cy="393"/>
            </a:xfrm>
          </p:grpSpPr>
          <p:sp>
            <p:nvSpPr>
              <p:cNvPr id="27" name="Rectangle 248"/>
              <p:cNvSpPr>
                <a:spLocks noChangeArrowheads="1"/>
              </p:cNvSpPr>
              <p:nvPr/>
            </p:nvSpPr>
            <p:spPr bwMode="auto">
              <a:xfrm>
                <a:off x="1750" y="2503"/>
                <a:ext cx="1934" cy="393"/>
              </a:xfrm>
              <a:prstGeom prst="rect">
                <a:avLst/>
              </a:prstGeom>
              <a:solidFill>
                <a:srgbClr val="CC6600"/>
              </a:solidFill>
              <a:ln w="9525">
                <a:solidFill>
                  <a:schemeClr val="tx1"/>
                </a:solidFill>
                <a:miter lim="800000"/>
                <a:headEnd/>
                <a:tailEnd/>
              </a:ln>
            </p:spPr>
            <p:txBody>
              <a:bodyPr wrap="none" anchor="ctr"/>
              <a:lstStyle/>
              <a:p>
                <a:endParaRPr lang="fr-FR"/>
              </a:p>
            </p:txBody>
          </p:sp>
          <p:sp>
            <p:nvSpPr>
              <p:cNvPr id="28" name="Text Box 249"/>
              <p:cNvSpPr txBox="1">
                <a:spLocks noChangeArrowheads="1"/>
              </p:cNvSpPr>
              <p:nvPr/>
            </p:nvSpPr>
            <p:spPr bwMode="auto">
              <a:xfrm>
                <a:off x="1754" y="2503"/>
                <a:ext cx="193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a:effectLst>
                      <a:outerShdw blurRad="38100" dist="38100" dir="2700000" algn="tl">
                        <a:srgbClr val="000000">
                          <a:alpha val="43137"/>
                        </a:srgbClr>
                      </a:outerShdw>
                    </a:effectLst>
                    <a:latin typeface="Arial" charset="0"/>
                    <a:cs typeface="Arial" charset="0"/>
                  </a:rPr>
                  <a:t>Modèle de </a:t>
                </a:r>
                <a:r>
                  <a:rPr lang="fr-FR" sz="1600" b="1" dirty="0" err="1" smtClean="0">
                    <a:effectLst>
                      <a:outerShdw blurRad="38100" dist="38100" dir="2700000" algn="tl">
                        <a:srgbClr val="000000">
                          <a:alpha val="43137"/>
                        </a:srgbClr>
                      </a:outerShdw>
                    </a:effectLst>
                    <a:latin typeface="Arial" charset="0"/>
                    <a:cs typeface="Arial" charset="0"/>
                  </a:rPr>
                  <a:t>comp</a:t>
                </a:r>
                <a:r>
                  <a:rPr lang="fr-FR" sz="1600" b="1" dirty="0" smtClean="0">
                    <a:effectLst>
                      <a:outerShdw blurRad="38100" dist="38100" dir="2700000" algn="tl">
                        <a:srgbClr val="000000">
                          <a:alpha val="43137"/>
                        </a:srgbClr>
                      </a:outerShdw>
                    </a:effectLst>
                    <a:latin typeface="Arial" charset="0"/>
                    <a:cs typeface="Arial" charset="0"/>
                  </a:rPr>
                  <a:t>/connais</a:t>
                </a:r>
                <a:endParaRPr lang="fr-FR" sz="1600" b="1" dirty="0">
                  <a:effectLst>
                    <a:outerShdw blurRad="38100" dist="38100" dir="2700000" algn="tl">
                      <a:srgbClr val="000000">
                        <a:alpha val="43137"/>
                      </a:srgbClr>
                    </a:outerShdw>
                  </a:effectLst>
                  <a:latin typeface="Arial" charset="0"/>
                  <a:cs typeface="Arial" charset="0"/>
                </a:endParaRPr>
              </a:p>
            </p:txBody>
          </p:sp>
        </p:grpSp>
        <p:sp>
          <p:nvSpPr>
            <p:cNvPr id="26" name="Text Box 249"/>
            <p:cNvSpPr txBox="1">
              <a:spLocks noChangeArrowheads="1"/>
            </p:cNvSpPr>
            <p:nvPr/>
          </p:nvSpPr>
          <p:spPr bwMode="auto">
            <a:xfrm>
              <a:off x="3122233" y="4600990"/>
              <a:ext cx="33731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b="1" dirty="0" smtClean="0">
                  <a:latin typeface="Arial" charset="0"/>
                  <a:cs typeface="Arial" charset="0"/>
                </a:rPr>
                <a:t>PFD, solides indéformables, amortisseur visqueux, …</a:t>
              </a:r>
              <a:endParaRPr lang="fr-FR" sz="1200" dirty="0">
                <a:latin typeface="Arial" charset="0"/>
                <a:cs typeface="Arial" charset="0"/>
              </a:endParaRPr>
            </a:p>
          </p:txBody>
        </p:sp>
      </p:grpSp>
      <p:sp>
        <p:nvSpPr>
          <p:cNvPr id="52" name="ZoneTexte 9"/>
          <p:cNvSpPr txBox="1">
            <a:spLocks noChangeArrowheads="1"/>
          </p:cNvSpPr>
          <p:nvPr/>
        </p:nvSpPr>
        <p:spPr bwMode="auto">
          <a:xfrm>
            <a:off x="2891444" y="2363492"/>
            <a:ext cx="37955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fr-FR" sz="1600" b="1" i="1" dirty="0" smtClean="0"/>
              <a:t>Excitation sinusoïdale d’amplitude 10mm</a:t>
            </a:r>
            <a:endParaRPr lang="fr-FR" sz="1600" b="1" i="1" dirty="0"/>
          </a:p>
        </p:txBody>
      </p:sp>
      <p:pic>
        <p:nvPicPr>
          <p:cNvPr id="266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876" t="23195" r="16874" b="29630"/>
          <a:stretch/>
        </p:blipFill>
        <p:spPr bwMode="auto">
          <a:xfrm>
            <a:off x="2964180" y="3075671"/>
            <a:ext cx="3592095" cy="1672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ZoneTexte 1"/>
          <p:cNvSpPr txBox="1"/>
          <p:nvPr/>
        </p:nvSpPr>
        <p:spPr>
          <a:xfrm>
            <a:off x="6758045" y="4127806"/>
            <a:ext cx="1539240" cy="400110"/>
          </a:xfrm>
          <a:prstGeom prst="rect">
            <a:avLst/>
          </a:prstGeom>
          <a:noFill/>
        </p:spPr>
        <p:txBody>
          <a:bodyPr wrap="square" rtlCol="0">
            <a:spAutoFit/>
          </a:bodyPr>
          <a:lstStyle/>
          <a:p>
            <a:pPr algn="ctr"/>
            <a:r>
              <a:rPr lang="fr-FR" sz="2000" dirty="0" smtClean="0"/>
              <a:t>À la main …</a:t>
            </a:r>
            <a:endParaRPr lang="fr-FR" sz="2000" dirty="0"/>
          </a:p>
        </p:txBody>
      </p:sp>
    </p:spTree>
    <p:extLst>
      <p:ext uri="{BB962C8B-B14F-4D97-AF65-F5344CB8AC3E}">
        <p14:creationId xmlns:p14="http://schemas.microsoft.com/office/powerpoint/2010/main" val="42115472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fill="hold"/>
                                        <p:tgtEl>
                                          <p:spTgt spid="21"/>
                                        </p:tgtEl>
                                        <p:attrNameLst>
                                          <p:attrName>ppt_w</p:attrName>
                                        </p:attrNameLst>
                                      </p:cBhvr>
                                      <p:tavLst>
                                        <p:tav tm="0">
                                          <p:val>
                                            <p:fltVal val="0"/>
                                          </p:val>
                                        </p:tav>
                                        <p:tav tm="100000">
                                          <p:val>
                                            <p:strVal val="#ppt_w"/>
                                          </p:val>
                                        </p:tav>
                                      </p:tavLst>
                                    </p:anim>
                                    <p:anim calcmode="lin" valueType="num">
                                      <p:cBhvr>
                                        <p:cTn id="38" dur="500" fill="hold"/>
                                        <p:tgtEl>
                                          <p:spTgt spid="21"/>
                                        </p:tgtEl>
                                        <p:attrNameLst>
                                          <p:attrName>ppt_h</p:attrName>
                                        </p:attrNameLst>
                                      </p:cBhvr>
                                      <p:tavLst>
                                        <p:tav tm="0">
                                          <p:val>
                                            <p:fltVal val="0"/>
                                          </p:val>
                                        </p:tav>
                                        <p:tav tm="100000">
                                          <p:val>
                                            <p:strVal val="#ppt_h"/>
                                          </p:val>
                                        </p:tav>
                                      </p:tavLst>
                                    </p:anim>
                                    <p:animEffect transition="in" filter="fade">
                                      <p:cBhvr>
                                        <p:cTn id="39" dur="500"/>
                                        <p:tgtEl>
                                          <p:spTgt spid="21"/>
                                        </p:tgtEl>
                                      </p:cBhvr>
                                    </p:animEffect>
                                  </p:childTnLst>
                                </p:cTn>
                              </p:par>
                            </p:childTnLst>
                          </p:cTn>
                        </p:par>
                        <p:par>
                          <p:cTn id="40" fill="hold">
                            <p:stCondLst>
                              <p:cond delay="500"/>
                            </p:stCondLst>
                            <p:childTnLst>
                              <p:par>
                                <p:cTn id="41" presetID="53" presetClass="entr" presetSubtype="16" fill="hold" nodeType="afterEffect">
                                  <p:stCondLst>
                                    <p:cond delay="0"/>
                                  </p:stCondLst>
                                  <p:childTnLst>
                                    <p:set>
                                      <p:cBhvr>
                                        <p:cTn id="42" dur="1" fill="hold">
                                          <p:stCondLst>
                                            <p:cond delay="0"/>
                                          </p:stCondLst>
                                        </p:cTn>
                                        <p:tgtEl>
                                          <p:spTgt spid="26626"/>
                                        </p:tgtEl>
                                        <p:attrNameLst>
                                          <p:attrName>style.visibility</p:attrName>
                                        </p:attrNameLst>
                                      </p:cBhvr>
                                      <p:to>
                                        <p:strVal val="visible"/>
                                      </p:to>
                                    </p:set>
                                    <p:anim calcmode="lin" valueType="num">
                                      <p:cBhvr>
                                        <p:cTn id="43" dur="500" fill="hold"/>
                                        <p:tgtEl>
                                          <p:spTgt spid="26626"/>
                                        </p:tgtEl>
                                        <p:attrNameLst>
                                          <p:attrName>ppt_w</p:attrName>
                                        </p:attrNameLst>
                                      </p:cBhvr>
                                      <p:tavLst>
                                        <p:tav tm="0">
                                          <p:val>
                                            <p:fltVal val="0"/>
                                          </p:val>
                                        </p:tav>
                                        <p:tav tm="100000">
                                          <p:val>
                                            <p:strVal val="#ppt_w"/>
                                          </p:val>
                                        </p:tav>
                                      </p:tavLst>
                                    </p:anim>
                                    <p:anim calcmode="lin" valueType="num">
                                      <p:cBhvr>
                                        <p:cTn id="44" dur="500" fill="hold"/>
                                        <p:tgtEl>
                                          <p:spTgt spid="26626"/>
                                        </p:tgtEl>
                                        <p:attrNameLst>
                                          <p:attrName>ppt_h</p:attrName>
                                        </p:attrNameLst>
                                      </p:cBhvr>
                                      <p:tavLst>
                                        <p:tav tm="0">
                                          <p:val>
                                            <p:fltVal val="0"/>
                                          </p:val>
                                        </p:tav>
                                        <p:tav tm="100000">
                                          <p:val>
                                            <p:strVal val="#ppt_h"/>
                                          </p:val>
                                        </p:tav>
                                      </p:tavLst>
                                    </p:anim>
                                    <p:animEffect transition="in" filter="fade">
                                      <p:cBhvr>
                                        <p:cTn id="45" dur="500"/>
                                        <p:tgtEl>
                                          <p:spTgt spid="26626"/>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p:cTn id="50" dur="500" fill="hold"/>
                                        <p:tgtEl>
                                          <p:spTgt spid="18"/>
                                        </p:tgtEl>
                                        <p:attrNameLst>
                                          <p:attrName>ppt_w</p:attrName>
                                        </p:attrNameLst>
                                      </p:cBhvr>
                                      <p:tavLst>
                                        <p:tav tm="0">
                                          <p:val>
                                            <p:fltVal val="0"/>
                                          </p:val>
                                        </p:tav>
                                        <p:tav tm="100000">
                                          <p:val>
                                            <p:strVal val="#ppt_w"/>
                                          </p:val>
                                        </p:tav>
                                      </p:tavLst>
                                    </p:anim>
                                    <p:anim calcmode="lin" valueType="num">
                                      <p:cBhvr>
                                        <p:cTn id="51" dur="500" fill="hold"/>
                                        <p:tgtEl>
                                          <p:spTgt spid="18"/>
                                        </p:tgtEl>
                                        <p:attrNameLst>
                                          <p:attrName>ppt_h</p:attrName>
                                        </p:attrNameLst>
                                      </p:cBhvr>
                                      <p:tavLst>
                                        <p:tav tm="0">
                                          <p:val>
                                            <p:fltVal val="0"/>
                                          </p:val>
                                        </p:tav>
                                        <p:tav tm="100000">
                                          <p:val>
                                            <p:strVal val="#ppt_h"/>
                                          </p:val>
                                        </p:tav>
                                      </p:tavLst>
                                    </p:anim>
                                    <p:animEffect transition="in" filter="fade">
                                      <p:cBhvr>
                                        <p:cTn id="52" dur="500"/>
                                        <p:tgtEl>
                                          <p:spTgt spid="18"/>
                                        </p:tgtEl>
                                      </p:cBhvr>
                                    </p:animEffect>
                                  </p:childTnLst>
                                </p:cTn>
                              </p:par>
                            </p:childTnLst>
                          </p:cTn>
                        </p:par>
                        <p:par>
                          <p:cTn id="53" fill="hold">
                            <p:stCondLst>
                              <p:cond delay="500"/>
                            </p:stCondLst>
                            <p:childTnLst>
                              <p:par>
                                <p:cTn id="54" presetID="22" presetClass="entr" presetSubtype="1" fill="hold" grpId="0" nodeType="after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wipe(up)">
                                      <p:cBhvr>
                                        <p:cTn id="56" dur="500"/>
                                        <p:tgtEl>
                                          <p:spTgt spid="52"/>
                                        </p:tgtEl>
                                      </p:cBhvr>
                                    </p:animEffect>
                                  </p:childTnLst>
                                </p:cTn>
                              </p:par>
                            </p:childTnLst>
                          </p:cTn>
                        </p:par>
                        <p:par>
                          <p:cTn id="57" fill="hold">
                            <p:stCondLst>
                              <p:cond delay="1000"/>
                            </p:stCondLst>
                            <p:childTnLst>
                              <p:par>
                                <p:cTn id="58" presetID="53" presetClass="entr" presetSubtype="16" fill="hold" nodeType="after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ppt_w</p:attrName>
                                        </p:attrNameLst>
                                      </p:cBhvr>
                                      <p:tavLst>
                                        <p:tav tm="0">
                                          <p:val>
                                            <p:fltVal val="0"/>
                                          </p:val>
                                        </p:tav>
                                        <p:tav tm="100000">
                                          <p:val>
                                            <p:strVal val="#ppt_w"/>
                                          </p:val>
                                        </p:tav>
                                      </p:tavLst>
                                    </p:anim>
                                    <p:anim calcmode="lin" valueType="num">
                                      <p:cBhvr>
                                        <p:cTn id="61" dur="500" fill="hold"/>
                                        <p:tgtEl>
                                          <p:spTgt spid="10"/>
                                        </p:tgtEl>
                                        <p:attrNameLst>
                                          <p:attrName>ppt_h</p:attrName>
                                        </p:attrNameLst>
                                      </p:cBhvr>
                                      <p:tavLst>
                                        <p:tav tm="0">
                                          <p:val>
                                            <p:fltVal val="0"/>
                                          </p:val>
                                        </p:tav>
                                        <p:tav tm="100000">
                                          <p:val>
                                            <p:strVal val="#ppt_h"/>
                                          </p:val>
                                        </p:tav>
                                      </p:tavLst>
                                    </p:anim>
                                    <p:animEffect transition="in" filter="fade">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52"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6245" y="6139247"/>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dirty="0" smtClean="0">
                <a:solidFill>
                  <a:srgbClr val="FF6600"/>
                </a:solidFill>
                <a:latin typeface="Arial" charset="0"/>
                <a:cs typeface="Arial" charset="0"/>
              </a:rPr>
              <a:t>Exemple de simulation</a:t>
            </a:r>
            <a:endParaRPr lang="fr-FR" sz="1100" b="1" dirty="0">
              <a:solidFill>
                <a:srgbClr val="FF6600"/>
              </a:solidFill>
              <a:latin typeface="Arial" charset="0"/>
              <a:cs typeface="Arial" charset="0"/>
            </a:endParaRPr>
          </a:p>
        </p:txBody>
      </p:sp>
      <p:grpSp>
        <p:nvGrpSpPr>
          <p:cNvPr id="6" name="Group 3"/>
          <p:cNvGrpSpPr>
            <a:grpSpLocks/>
          </p:cNvGrpSpPr>
          <p:nvPr/>
        </p:nvGrpSpPr>
        <p:grpSpPr bwMode="auto">
          <a:xfrm>
            <a:off x="1285432" y="1163702"/>
            <a:ext cx="8535271" cy="5410216"/>
            <a:chOff x="893" y="2009"/>
            <a:chExt cx="4361" cy="2419"/>
          </a:xfrm>
        </p:grpSpPr>
        <p:sp>
          <p:nvSpPr>
            <p:cNvPr id="7" name="Oval 5"/>
            <p:cNvSpPr>
              <a:spLocks noChangeArrowheads="1"/>
            </p:cNvSpPr>
            <p:nvPr/>
          </p:nvSpPr>
          <p:spPr bwMode="auto">
            <a:xfrm>
              <a:off x="893" y="2009"/>
              <a:ext cx="4361" cy="2419"/>
            </a:xfrm>
            <a:prstGeom prst="ellipse">
              <a:avLst/>
            </a:prstGeom>
            <a:solidFill>
              <a:srgbClr val="FFCC00"/>
            </a:solidFill>
            <a:ln w="12700">
              <a:solidFill>
                <a:schemeClr val="tx1"/>
              </a:solidFill>
              <a:round/>
              <a:headEnd/>
              <a:tailEnd/>
            </a:ln>
          </p:spPr>
          <p:txBody>
            <a:bodyPr wrap="none" anchor="ctr"/>
            <a:lstStyle/>
            <a:p>
              <a:endParaRPr lang="fr-FR"/>
            </a:p>
          </p:txBody>
        </p:sp>
        <p:sp>
          <p:nvSpPr>
            <p:cNvPr id="8" name="Text Box 26"/>
            <p:cNvSpPr txBox="1">
              <a:spLocks noChangeArrowheads="1"/>
            </p:cNvSpPr>
            <p:nvPr/>
          </p:nvSpPr>
          <p:spPr bwMode="auto">
            <a:xfrm>
              <a:off x="2167" y="2088"/>
              <a:ext cx="181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a:latin typeface="Arial" charset="0"/>
                  <a:cs typeface="Arial" charset="0"/>
                </a:rPr>
                <a:t>Domaine de la simulation</a:t>
              </a:r>
            </a:p>
          </p:txBody>
        </p:sp>
      </p:grpSp>
      <p:grpSp>
        <p:nvGrpSpPr>
          <p:cNvPr id="10" name="Groupe 67"/>
          <p:cNvGrpSpPr>
            <a:grpSpLocks/>
          </p:cNvGrpSpPr>
          <p:nvPr/>
        </p:nvGrpSpPr>
        <p:grpSpPr bwMode="auto">
          <a:xfrm>
            <a:off x="2724511" y="1875639"/>
            <a:ext cx="5615257" cy="3982215"/>
            <a:chOff x="2433396" y="3535014"/>
            <a:chExt cx="6650778" cy="2822171"/>
          </a:xfrm>
        </p:grpSpPr>
        <p:sp>
          <p:nvSpPr>
            <p:cNvPr id="11" name="Rectangle 160" descr="Sphères"/>
            <p:cNvSpPr>
              <a:spLocks noChangeArrowheads="1"/>
            </p:cNvSpPr>
            <p:nvPr/>
          </p:nvSpPr>
          <p:spPr bwMode="auto">
            <a:xfrm>
              <a:off x="2433396" y="3535014"/>
              <a:ext cx="6650778" cy="2822171"/>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a:p>
          </p:txBody>
        </p:sp>
        <p:sp>
          <p:nvSpPr>
            <p:cNvPr id="12" name="Text Box 161"/>
            <p:cNvSpPr txBox="1">
              <a:spLocks noChangeArrowheads="1"/>
            </p:cNvSpPr>
            <p:nvPr/>
          </p:nvSpPr>
          <p:spPr bwMode="auto">
            <a:xfrm>
              <a:off x="7032592" y="6121893"/>
              <a:ext cx="2051582" cy="19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r" eaLnBrk="1" hangingPunct="1">
                <a:spcBef>
                  <a:spcPct val="50000"/>
                </a:spcBef>
              </a:pPr>
              <a:r>
                <a:rPr lang="fr-FR" sz="1200" b="1" dirty="0">
                  <a:latin typeface="Calibri" pitchFamily="34" charset="0"/>
                  <a:cs typeface="Times New Roman" pitchFamily="18" charset="0"/>
                </a:rPr>
                <a:t>Domaine de validité</a:t>
              </a:r>
            </a:p>
          </p:txBody>
        </p:sp>
      </p:grpSp>
      <p:grpSp>
        <p:nvGrpSpPr>
          <p:cNvPr id="14" name="Group 14"/>
          <p:cNvGrpSpPr>
            <a:grpSpLocks/>
          </p:cNvGrpSpPr>
          <p:nvPr/>
        </p:nvGrpSpPr>
        <p:grpSpPr bwMode="auto">
          <a:xfrm>
            <a:off x="5381387" y="2444178"/>
            <a:ext cx="1003897" cy="2555220"/>
            <a:chOff x="3714" y="2514"/>
            <a:chExt cx="334" cy="876"/>
          </a:xfrm>
        </p:grpSpPr>
        <p:sp>
          <p:nvSpPr>
            <p:cNvPr id="16" name="Rectangle 168"/>
            <p:cNvSpPr>
              <a:spLocks noChangeArrowheads="1"/>
            </p:cNvSpPr>
            <p:nvPr/>
          </p:nvSpPr>
          <p:spPr bwMode="auto">
            <a:xfrm>
              <a:off x="3730" y="2514"/>
              <a:ext cx="298" cy="876"/>
            </a:xfrm>
            <a:prstGeom prst="rect">
              <a:avLst/>
            </a:prstGeom>
            <a:solidFill>
              <a:srgbClr val="FF8FBC"/>
            </a:solidFill>
            <a:ln w="12700">
              <a:solidFill>
                <a:schemeClr val="tx1"/>
              </a:solidFill>
              <a:miter lim="800000"/>
              <a:headEnd/>
              <a:tailEnd/>
            </a:ln>
          </p:spPr>
          <p:txBody>
            <a:bodyPr wrap="none" anchor="ctr"/>
            <a:lstStyle/>
            <a:p>
              <a:endParaRPr lang="fr-FR"/>
            </a:p>
          </p:txBody>
        </p:sp>
        <p:sp>
          <p:nvSpPr>
            <p:cNvPr id="17" name="Text Box 169"/>
            <p:cNvSpPr txBox="1">
              <a:spLocks noChangeArrowheads="1"/>
            </p:cNvSpPr>
            <p:nvPr/>
          </p:nvSpPr>
          <p:spPr bwMode="auto">
            <a:xfrm>
              <a:off x="3714" y="2520"/>
              <a:ext cx="3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a:effectLst>
                    <a:outerShdw blurRad="38100" dist="38100" dir="2700000" algn="tl">
                      <a:srgbClr val="000000">
                        <a:alpha val="43137"/>
                      </a:srgbClr>
                    </a:outerShdw>
                  </a:effectLst>
                  <a:latin typeface="Arial" charset="0"/>
                  <a:cs typeface="Arial" charset="0"/>
                </a:rPr>
                <a:t>Solveur</a:t>
              </a:r>
            </a:p>
          </p:txBody>
        </p:sp>
      </p:grpSp>
      <p:grpSp>
        <p:nvGrpSpPr>
          <p:cNvPr id="18" name="Group 23"/>
          <p:cNvGrpSpPr>
            <a:grpSpLocks/>
          </p:cNvGrpSpPr>
          <p:nvPr/>
        </p:nvGrpSpPr>
        <p:grpSpPr bwMode="auto">
          <a:xfrm>
            <a:off x="2807442" y="2441347"/>
            <a:ext cx="2622031" cy="2878597"/>
            <a:chOff x="1853" y="2021"/>
            <a:chExt cx="1343" cy="928"/>
          </a:xfrm>
        </p:grpSpPr>
        <p:sp>
          <p:nvSpPr>
            <p:cNvPr id="19" name="Rectangle 242"/>
            <p:cNvSpPr>
              <a:spLocks noChangeArrowheads="1"/>
            </p:cNvSpPr>
            <p:nvPr/>
          </p:nvSpPr>
          <p:spPr bwMode="auto">
            <a:xfrm>
              <a:off x="1853" y="2021"/>
              <a:ext cx="1320" cy="928"/>
            </a:xfrm>
            <a:prstGeom prst="rect">
              <a:avLst/>
            </a:prstGeom>
            <a:solidFill>
              <a:srgbClr val="A9FFA9"/>
            </a:solidFill>
            <a:ln w="12700">
              <a:solidFill>
                <a:schemeClr val="tx1"/>
              </a:solidFill>
              <a:miter lim="800000"/>
              <a:headEnd/>
              <a:tailEnd/>
            </a:ln>
          </p:spPr>
          <p:txBody>
            <a:bodyPr wrap="none" anchor="ctr"/>
            <a:lstStyle/>
            <a:p>
              <a:endParaRPr lang="fr-FR"/>
            </a:p>
          </p:txBody>
        </p:sp>
        <p:sp>
          <p:nvSpPr>
            <p:cNvPr id="20" name="Text Box 243"/>
            <p:cNvSpPr txBox="1">
              <a:spLocks noChangeArrowheads="1"/>
            </p:cNvSpPr>
            <p:nvPr/>
          </p:nvSpPr>
          <p:spPr bwMode="auto">
            <a:xfrm>
              <a:off x="1868" y="2021"/>
              <a:ext cx="132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400" b="1" dirty="0">
                  <a:effectLst>
                    <a:outerShdw blurRad="38100" dist="38100" dir="2700000" algn="tl">
                      <a:srgbClr val="000000">
                        <a:alpha val="43137"/>
                      </a:srgbClr>
                    </a:outerShdw>
                  </a:effectLst>
                  <a:latin typeface="Arial" charset="0"/>
                </a:rPr>
                <a:t>Modèle de l’environnement</a:t>
              </a:r>
            </a:p>
          </p:txBody>
        </p:sp>
      </p:grpSp>
      <p:grpSp>
        <p:nvGrpSpPr>
          <p:cNvPr id="21" name="Group 73"/>
          <p:cNvGrpSpPr>
            <a:grpSpLocks/>
          </p:cNvGrpSpPr>
          <p:nvPr/>
        </p:nvGrpSpPr>
        <p:grpSpPr bwMode="auto">
          <a:xfrm>
            <a:off x="2860928" y="2907738"/>
            <a:ext cx="2463800" cy="2351082"/>
            <a:chOff x="1562" y="1905"/>
            <a:chExt cx="1552" cy="1481"/>
          </a:xfrm>
        </p:grpSpPr>
        <p:sp>
          <p:nvSpPr>
            <p:cNvPr id="22" name="Rectangle 245"/>
            <p:cNvSpPr>
              <a:spLocks noChangeArrowheads="1"/>
            </p:cNvSpPr>
            <p:nvPr/>
          </p:nvSpPr>
          <p:spPr bwMode="auto">
            <a:xfrm>
              <a:off x="1562" y="1905"/>
              <a:ext cx="1552" cy="1481"/>
            </a:xfrm>
            <a:prstGeom prst="rect">
              <a:avLst/>
            </a:prstGeom>
            <a:solidFill>
              <a:srgbClr val="FF0000"/>
            </a:solidFill>
            <a:ln w="12700">
              <a:solidFill>
                <a:schemeClr val="tx1"/>
              </a:solidFill>
              <a:miter lim="800000"/>
              <a:headEnd/>
              <a:tailEnd/>
            </a:ln>
          </p:spPr>
          <p:txBody>
            <a:bodyPr wrap="none" anchor="ctr"/>
            <a:lstStyle/>
            <a:p>
              <a:endParaRPr lang="fr-FR" dirty="0"/>
            </a:p>
          </p:txBody>
        </p:sp>
        <p:sp>
          <p:nvSpPr>
            <p:cNvPr id="23" name="Text Box 246"/>
            <p:cNvSpPr txBox="1">
              <a:spLocks noChangeArrowheads="1"/>
            </p:cNvSpPr>
            <p:nvPr/>
          </p:nvSpPr>
          <p:spPr bwMode="auto">
            <a:xfrm>
              <a:off x="1562" y="1905"/>
              <a:ext cx="1552" cy="233"/>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800" b="1" dirty="0">
                  <a:solidFill>
                    <a:schemeClr val="bg1"/>
                  </a:solidFill>
                  <a:effectLst>
                    <a:outerShdw blurRad="38100" dist="38100" dir="2700000" algn="tl">
                      <a:srgbClr val="000000">
                        <a:alpha val="43137"/>
                      </a:srgbClr>
                    </a:outerShdw>
                  </a:effectLst>
                  <a:latin typeface="Arial" charset="0"/>
                </a:rPr>
                <a:t>Modèle du</a:t>
              </a:r>
              <a:r>
                <a:rPr lang="fr-FR" sz="1200" b="1" dirty="0">
                  <a:solidFill>
                    <a:schemeClr val="bg1"/>
                  </a:solidFill>
                  <a:effectLst>
                    <a:outerShdw blurRad="38100" dist="38100" dir="2700000" algn="tl">
                      <a:srgbClr val="000000">
                        <a:alpha val="43137"/>
                      </a:srgbClr>
                    </a:outerShdw>
                  </a:effectLst>
                  <a:latin typeface="Arial" charset="0"/>
                </a:rPr>
                <a:t> </a:t>
              </a:r>
              <a:r>
                <a:rPr lang="fr-FR" sz="1800" b="1" dirty="0">
                  <a:solidFill>
                    <a:schemeClr val="bg1"/>
                  </a:solidFill>
                  <a:effectLst>
                    <a:outerShdw blurRad="38100" dist="38100" dir="2700000" algn="tl">
                      <a:srgbClr val="000000">
                        <a:alpha val="43137"/>
                      </a:srgbClr>
                    </a:outerShdw>
                  </a:effectLst>
                  <a:latin typeface="Arial" charset="0"/>
                </a:rPr>
                <a:t>Produit</a:t>
              </a:r>
            </a:p>
          </p:txBody>
        </p:sp>
      </p:grpSp>
      <p:grpSp>
        <p:nvGrpSpPr>
          <p:cNvPr id="24" name="Groupe 23"/>
          <p:cNvGrpSpPr/>
          <p:nvPr/>
        </p:nvGrpSpPr>
        <p:grpSpPr>
          <a:xfrm>
            <a:off x="2861575" y="4583968"/>
            <a:ext cx="2462625" cy="672076"/>
            <a:chOff x="3078431" y="4480956"/>
            <a:chExt cx="2462625" cy="672076"/>
          </a:xfrm>
        </p:grpSpPr>
        <p:grpSp>
          <p:nvGrpSpPr>
            <p:cNvPr id="25" name="Group 56"/>
            <p:cNvGrpSpPr>
              <a:grpSpLocks/>
            </p:cNvGrpSpPr>
            <p:nvPr/>
          </p:nvGrpSpPr>
          <p:grpSpPr bwMode="auto">
            <a:xfrm>
              <a:off x="3078431" y="4480956"/>
              <a:ext cx="2462625" cy="644627"/>
              <a:chOff x="1729" y="2591"/>
              <a:chExt cx="1409" cy="305"/>
            </a:xfrm>
          </p:grpSpPr>
          <p:sp>
            <p:nvSpPr>
              <p:cNvPr id="27" name="Rectangle 248"/>
              <p:cNvSpPr>
                <a:spLocks noChangeArrowheads="1"/>
              </p:cNvSpPr>
              <p:nvPr/>
            </p:nvSpPr>
            <p:spPr bwMode="auto">
              <a:xfrm>
                <a:off x="1750" y="2591"/>
                <a:ext cx="1359" cy="305"/>
              </a:xfrm>
              <a:prstGeom prst="rect">
                <a:avLst/>
              </a:prstGeom>
              <a:solidFill>
                <a:srgbClr val="CC6600"/>
              </a:solidFill>
              <a:ln w="9525">
                <a:solidFill>
                  <a:schemeClr val="tx1"/>
                </a:solidFill>
                <a:miter lim="800000"/>
                <a:headEnd/>
                <a:tailEnd/>
              </a:ln>
            </p:spPr>
            <p:txBody>
              <a:bodyPr wrap="none" anchor="ctr"/>
              <a:lstStyle/>
              <a:p>
                <a:endParaRPr lang="fr-FR"/>
              </a:p>
            </p:txBody>
          </p:sp>
          <p:sp>
            <p:nvSpPr>
              <p:cNvPr id="28" name="Text Box 249"/>
              <p:cNvSpPr txBox="1">
                <a:spLocks noChangeArrowheads="1"/>
              </p:cNvSpPr>
              <p:nvPr/>
            </p:nvSpPr>
            <p:spPr bwMode="auto">
              <a:xfrm>
                <a:off x="1729" y="2591"/>
                <a:ext cx="140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400" b="1" dirty="0">
                    <a:effectLst>
                      <a:outerShdw blurRad="38100" dist="38100" dir="2700000" algn="tl">
                        <a:srgbClr val="000000">
                          <a:alpha val="43137"/>
                        </a:srgbClr>
                      </a:outerShdw>
                    </a:effectLst>
                    <a:latin typeface="Arial" charset="0"/>
                    <a:cs typeface="Arial" charset="0"/>
                  </a:rPr>
                  <a:t>Modèle de </a:t>
                </a:r>
                <a:r>
                  <a:rPr lang="fr-FR" sz="1400" b="1" dirty="0" err="1" smtClean="0">
                    <a:effectLst>
                      <a:outerShdw blurRad="38100" dist="38100" dir="2700000" algn="tl">
                        <a:srgbClr val="000000">
                          <a:alpha val="43137"/>
                        </a:srgbClr>
                      </a:outerShdw>
                    </a:effectLst>
                    <a:latin typeface="Arial" charset="0"/>
                    <a:cs typeface="Arial" charset="0"/>
                  </a:rPr>
                  <a:t>comp</a:t>
                </a:r>
                <a:r>
                  <a:rPr lang="fr-FR" sz="1400" b="1" dirty="0" smtClean="0">
                    <a:effectLst>
                      <a:outerShdw blurRad="38100" dist="38100" dir="2700000" algn="tl">
                        <a:srgbClr val="000000">
                          <a:alpha val="43137"/>
                        </a:srgbClr>
                      </a:outerShdw>
                    </a:effectLst>
                    <a:latin typeface="Arial" charset="0"/>
                    <a:cs typeface="Arial" charset="0"/>
                  </a:rPr>
                  <a:t>/connais </a:t>
                </a:r>
                <a:endParaRPr lang="fr-FR" sz="1400" b="1" dirty="0">
                  <a:effectLst>
                    <a:outerShdw blurRad="38100" dist="38100" dir="2700000" algn="tl">
                      <a:srgbClr val="000000">
                        <a:alpha val="43137"/>
                      </a:srgbClr>
                    </a:outerShdw>
                  </a:effectLst>
                  <a:latin typeface="Arial" charset="0"/>
                  <a:cs typeface="Arial" charset="0"/>
                </a:endParaRPr>
              </a:p>
            </p:txBody>
          </p:sp>
        </p:grpSp>
        <p:sp>
          <p:nvSpPr>
            <p:cNvPr id="26" name="Text Box 249"/>
            <p:cNvSpPr txBox="1">
              <a:spLocks noChangeArrowheads="1"/>
            </p:cNvSpPr>
            <p:nvPr/>
          </p:nvSpPr>
          <p:spPr bwMode="auto">
            <a:xfrm>
              <a:off x="3122234" y="4737534"/>
              <a:ext cx="236813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050" b="1" dirty="0" smtClean="0">
                  <a:latin typeface="Arial" charset="0"/>
                  <a:cs typeface="Arial" charset="0"/>
                </a:rPr>
                <a:t>PFD, solides indéformables, amortisseur visqueux, …</a:t>
              </a:r>
              <a:endParaRPr lang="fr-FR" sz="1050" dirty="0">
                <a:latin typeface="Arial" charset="0"/>
                <a:cs typeface="Arial" charset="0"/>
              </a:endParaRPr>
            </a:p>
          </p:txBody>
        </p:sp>
      </p:grpSp>
      <p:sp>
        <p:nvSpPr>
          <p:cNvPr id="52" name="ZoneTexte 9"/>
          <p:cNvSpPr txBox="1">
            <a:spLocks noChangeArrowheads="1"/>
          </p:cNvSpPr>
          <p:nvPr/>
        </p:nvSpPr>
        <p:spPr bwMode="auto">
          <a:xfrm>
            <a:off x="2821595" y="2682790"/>
            <a:ext cx="253757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fr-FR" sz="1050" b="1" i="1" dirty="0" smtClean="0">
                <a:latin typeface="Arial" pitchFamily="34" charset="0"/>
                <a:cs typeface="Arial" pitchFamily="34" charset="0"/>
              </a:rPr>
              <a:t>Excitation sinusoïdale de 10mm</a:t>
            </a:r>
            <a:endParaRPr lang="fr-FR" sz="1050" b="1" i="1" dirty="0">
              <a:latin typeface="Arial" pitchFamily="34" charset="0"/>
              <a:cs typeface="Arial" pitchFamily="34" charset="0"/>
            </a:endParaRPr>
          </a:p>
        </p:txBody>
      </p:sp>
      <p:grpSp>
        <p:nvGrpSpPr>
          <p:cNvPr id="29" name="Groupe 28"/>
          <p:cNvGrpSpPr/>
          <p:nvPr/>
        </p:nvGrpSpPr>
        <p:grpSpPr>
          <a:xfrm>
            <a:off x="5327847" y="1938059"/>
            <a:ext cx="2944616" cy="3587787"/>
            <a:chOff x="5681513" y="1808669"/>
            <a:chExt cx="2944616" cy="3587787"/>
          </a:xfrm>
        </p:grpSpPr>
        <p:grpSp>
          <p:nvGrpSpPr>
            <p:cNvPr id="30" name="Groupe 65"/>
            <p:cNvGrpSpPr>
              <a:grpSpLocks/>
            </p:cNvGrpSpPr>
            <p:nvPr/>
          </p:nvGrpSpPr>
          <p:grpSpPr bwMode="auto">
            <a:xfrm>
              <a:off x="6731715" y="1808669"/>
              <a:ext cx="1894414" cy="3587787"/>
              <a:chOff x="6100138" y="3652090"/>
              <a:chExt cx="1893345" cy="3589130"/>
            </a:xfrm>
          </p:grpSpPr>
          <p:sp>
            <p:nvSpPr>
              <p:cNvPr id="36" name="Rectangle 165"/>
              <p:cNvSpPr>
                <a:spLocks noChangeArrowheads="1"/>
              </p:cNvSpPr>
              <p:nvPr/>
            </p:nvSpPr>
            <p:spPr bwMode="auto">
              <a:xfrm>
                <a:off x="6100138" y="3657938"/>
                <a:ext cx="1893345" cy="3583282"/>
              </a:xfrm>
              <a:prstGeom prst="rect">
                <a:avLst/>
              </a:prstGeom>
              <a:solidFill>
                <a:srgbClr val="33CCCC"/>
              </a:solidFill>
              <a:ln w="12700">
                <a:solidFill>
                  <a:schemeClr val="tx1"/>
                </a:solidFill>
                <a:miter lim="800000"/>
                <a:headEnd/>
                <a:tailEnd/>
              </a:ln>
            </p:spPr>
            <p:txBody>
              <a:bodyPr wrap="none" anchor="ctr"/>
              <a:lstStyle/>
              <a:p>
                <a:endParaRPr lang="fr-FR"/>
              </a:p>
            </p:txBody>
          </p:sp>
          <p:sp>
            <p:nvSpPr>
              <p:cNvPr id="37" name="Text Box 166"/>
              <p:cNvSpPr txBox="1">
                <a:spLocks noChangeArrowheads="1"/>
              </p:cNvSpPr>
              <p:nvPr/>
            </p:nvSpPr>
            <p:spPr bwMode="auto">
              <a:xfrm>
                <a:off x="6107369" y="3652090"/>
                <a:ext cx="1886114" cy="40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algn="ctr" eaLnBrk="1" hangingPunct="1">
                  <a:spcBef>
                    <a:spcPct val="50000"/>
                  </a:spcBef>
                </a:pPr>
                <a:r>
                  <a:rPr lang="fr-FR" sz="2000" b="1" dirty="0">
                    <a:effectLst>
                      <a:outerShdw blurRad="38100" dist="38100" dir="2700000" algn="tl">
                        <a:srgbClr val="000000">
                          <a:alpha val="43137"/>
                        </a:srgbClr>
                      </a:outerShdw>
                    </a:effectLst>
                    <a:latin typeface="Arial" charset="0"/>
                  </a:rPr>
                  <a:t>Résultat</a:t>
                </a:r>
              </a:p>
            </p:txBody>
          </p:sp>
        </p:grpSp>
        <p:sp>
          <p:nvSpPr>
            <p:cNvPr id="31" name="Line 164"/>
            <p:cNvSpPr>
              <a:spLocks noChangeShapeType="1"/>
            </p:cNvSpPr>
            <p:nvPr/>
          </p:nvSpPr>
          <p:spPr bwMode="auto">
            <a:xfrm flipH="1">
              <a:off x="6608423" y="3686006"/>
              <a:ext cx="213780" cy="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sp>
          <p:nvSpPr>
            <p:cNvPr id="33" name="Line 164"/>
            <p:cNvSpPr>
              <a:spLocks noChangeShapeType="1"/>
            </p:cNvSpPr>
            <p:nvPr/>
          </p:nvSpPr>
          <p:spPr bwMode="auto">
            <a:xfrm flipH="1">
              <a:off x="5681513" y="3688748"/>
              <a:ext cx="213780" cy="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sp>
        <p:nvSpPr>
          <p:cNvPr id="2" name="ZoneTexte 1"/>
          <p:cNvSpPr txBox="1"/>
          <p:nvPr/>
        </p:nvSpPr>
        <p:spPr>
          <a:xfrm>
            <a:off x="6518369" y="4860215"/>
            <a:ext cx="1600118" cy="461665"/>
          </a:xfrm>
          <a:prstGeom prst="rect">
            <a:avLst/>
          </a:prstGeom>
          <a:noFill/>
        </p:spPr>
        <p:txBody>
          <a:bodyPr wrap="none" rtlCol="0">
            <a:spAutoFit/>
          </a:bodyPr>
          <a:lstStyle/>
          <a:p>
            <a:r>
              <a:rPr lang="fr-FR" sz="2400" b="1" dirty="0" err="1" smtClean="0"/>
              <a:t>f</a:t>
            </a:r>
            <a:r>
              <a:rPr lang="fr-FR" sz="2400" b="1" baseline="-25000" dirty="0" err="1" smtClean="0"/>
              <a:t>R</a:t>
            </a:r>
            <a:r>
              <a:rPr lang="fr-FR" sz="2400" b="1" dirty="0" smtClean="0"/>
              <a:t> = 2,7 Hz</a:t>
            </a:r>
            <a:endParaRPr lang="fr-FR" sz="2400" b="1" dirty="0"/>
          </a:p>
        </p:txBody>
      </p:sp>
      <p:pic>
        <p:nvPicPr>
          <p:cNvPr id="3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876" t="23195" r="16874" b="29630"/>
          <a:stretch/>
        </p:blipFill>
        <p:spPr bwMode="auto">
          <a:xfrm>
            <a:off x="2900615" y="3247129"/>
            <a:ext cx="2376973" cy="1254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ZoneTexte 34"/>
          <p:cNvSpPr txBox="1"/>
          <p:nvPr/>
        </p:nvSpPr>
        <p:spPr>
          <a:xfrm rot="16200000">
            <a:off x="5107704" y="3710833"/>
            <a:ext cx="1539240" cy="400110"/>
          </a:xfrm>
          <a:prstGeom prst="rect">
            <a:avLst/>
          </a:prstGeom>
          <a:noFill/>
        </p:spPr>
        <p:txBody>
          <a:bodyPr wrap="square" rtlCol="0">
            <a:spAutoFit/>
          </a:bodyPr>
          <a:lstStyle/>
          <a:p>
            <a:pPr algn="ctr"/>
            <a:r>
              <a:rPr lang="fr-FR" sz="2000" dirty="0" smtClean="0"/>
              <a:t>À la main …</a:t>
            </a:r>
            <a:endParaRPr lang="fr-FR" sz="2000" dirty="0"/>
          </a:p>
        </p:txBody>
      </p:sp>
      <p:sp>
        <p:nvSpPr>
          <p:cNvPr id="3"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4" name="Objet 3"/>
          <p:cNvGraphicFramePr>
            <a:graphicFrameLocks noChangeAspect="1"/>
          </p:cNvGraphicFramePr>
          <p:nvPr>
            <p:extLst>
              <p:ext uri="{D42A27DB-BD31-4B8C-83A1-F6EECF244321}">
                <p14:modId xmlns:p14="http://schemas.microsoft.com/office/powerpoint/2010/main" val="3646391044"/>
              </p:ext>
            </p:extLst>
          </p:nvPr>
        </p:nvGraphicFramePr>
        <p:xfrm>
          <a:off x="6408154" y="3218051"/>
          <a:ext cx="1869011" cy="534003"/>
        </p:xfrm>
        <a:graphic>
          <a:graphicData uri="http://schemas.openxmlformats.org/presentationml/2006/ole">
            <mc:AlternateContent xmlns:mc="http://schemas.openxmlformats.org/markup-compatibility/2006">
              <mc:Choice xmlns:v="urn:schemas-microsoft-com:vml" Requires="v">
                <p:oleObj spid="_x0000_s28790" name="Equation" r:id="rId5" imgW="1511280" imgH="431640" progId="Equation.DSMT4">
                  <p:embed/>
                </p:oleObj>
              </mc:Choice>
              <mc:Fallback>
                <p:oleObj name="Equation" r:id="rId5" imgW="1511280" imgH="431640" progId="Equation.DSMT4">
                  <p:embed/>
                  <p:pic>
                    <p:nvPicPr>
                      <p:cNvPr id="0" name="Object 1"/>
                      <p:cNvPicPr>
                        <a:picLocks noChangeAspect="1" noChangeArrowheads="1"/>
                      </p:cNvPicPr>
                      <p:nvPr/>
                    </p:nvPicPr>
                    <p:blipFill>
                      <a:blip r:embed="rId6"/>
                      <a:srcRect/>
                      <a:stretch>
                        <a:fillRect/>
                      </a:stretch>
                    </p:blipFill>
                    <p:spPr bwMode="auto">
                      <a:xfrm>
                        <a:off x="6408154" y="3218051"/>
                        <a:ext cx="1869011" cy="53400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5" name="Rectangle 4"/>
              <p:cNvSpPr/>
              <p:nvPr/>
            </p:nvSpPr>
            <p:spPr>
              <a:xfrm>
                <a:off x="6272009" y="2703912"/>
                <a:ext cx="2071163" cy="2552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fr-FR" sz="900" i="1">
                          <a:latin typeface="Cambria Math"/>
                        </a:rPr>
                        <m:t>𝑀</m:t>
                      </m:r>
                      <m:r>
                        <a:rPr lang="fr-FR" sz="900" i="1">
                          <a:latin typeface="Cambria Math"/>
                        </a:rPr>
                        <m:t>.</m:t>
                      </m:r>
                      <m:acc>
                        <m:accPr>
                          <m:chr m:val="̈"/>
                          <m:ctrlPr>
                            <a:rPr lang="fr-FR" sz="900" i="1">
                              <a:latin typeface="Cambria Math"/>
                            </a:rPr>
                          </m:ctrlPr>
                        </m:accPr>
                        <m:e>
                          <m:sSub>
                            <m:sSubPr>
                              <m:ctrlPr>
                                <a:rPr lang="fr-FR" sz="900" i="1">
                                  <a:latin typeface="Cambria Math"/>
                                </a:rPr>
                              </m:ctrlPr>
                            </m:sSubPr>
                            <m:e>
                              <m:r>
                                <a:rPr lang="fr-FR" sz="900" i="1">
                                  <a:latin typeface="Cambria Math"/>
                                </a:rPr>
                                <m:t>𝑦</m:t>
                              </m:r>
                            </m:e>
                            <m:sub>
                              <m:r>
                                <a:rPr lang="fr-FR" sz="900" i="1">
                                  <a:latin typeface="Cambria Math"/>
                                </a:rPr>
                                <m:t>𝑠</m:t>
                              </m:r>
                            </m:sub>
                          </m:sSub>
                        </m:e>
                      </m:acc>
                      <m:r>
                        <a:rPr lang="fr-FR" sz="900" i="1">
                          <a:latin typeface="Cambria Math"/>
                        </a:rPr>
                        <m:t>= −</m:t>
                      </m:r>
                      <m:r>
                        <a:rPr lang="fr-FR" sz="900" i="1">
                          <a:latin typeface="Cambria Math"/>
                        </a:rPr>
                        <m:t>𝑘</m:t>
                      </m:r>
                      <m:r>
                        <a:rPr lang="fr-FR" sz="900" i="1">
                          <a:latin typeface="Cambria Math"/>
                        </a:rPr>
                        <m:t>.</m:t>
                      </m:r>
                      <m:d>
                        <m:dPr>
                          <m:ctrlPr>
                            <a:rPr lang="fr-FR" sz="900" i="1">
                              <a:latin typeface="Cambria Math"/>
                            </a:rPr>
                          </m:ctrlPr>
                        </m:dPr>
                        <m:e>
                          <m:sSub>
                            <m:sSubPr>
                              <m:ctrlPr>
                                <a:rPr lang="fr-FR" sz="900" i="1">
                                  <a:latin typeface="Cambria Math"/>
                                </a:rPr>
                              </m:ctrlPr>
                            </m:sSubPr>
                            <m:e>
                              <m:r>
                                <a:rPr lang="fr-FR" sz="900" i="1">
                                  <a:latin typeface="Cambria Math"/>
                                </a:rPr>
                                <m:t>𝑦</m:t>
                              </m:r>
                            </m:e>
                            <m:sub>
                              <m:r>
                                <a:rPr lang="fr-FR" sz="900" i="1">
                                  <a:latin typeface="Cambria Math"/>
                                </a:rPr>
                                <m:t>𝑠</m:t>
                              </m:r>
                            </m:sub>
                          </m:sSub>
                          <m:r>
                            <a:rPr lang="fr-FR" sz="900" i="1">
                              <a:latin typeface="Cambria Math"/>
                            </a:rPr>
                            <m:t>−</m:t>
                          </m:r>
                          <m:sSub>
                            <m:sSubPr>
                              <m:ctrlPr>
                                <a:rPr lang="fr-FR" sz="900" i="1">
                                  <a:latin typeface="Cambria Math"/>
                                </a:rPr>
                              </m:ctrlPr>
                            </m:sSubPr>
                            <m:e>
                              <m:r>
                                <a:rPr lang="fr-FR" sz="900" i="1">
                                  <a:latin typeface="Cambria Math"/>
                                </a:rPr>
                                <m:t>𝑦</m:t>
                              </m:r>
                            </m:e>
                            <m:sub>
                              <m:r>
                                <a:rPr lang="fr-FR" sz="900" i="1">
                                  <a:latin typeface="Cambria Math"/>
                                </a:rPr>
                                <m:t>𝑒</m:t>
                              </m:r>
                            </m:sub>
                          </m:sSub>
                        </m:e>
                      </m:d>
                      <m:r>
                        <a:rPr lang="fr-FR" sz="900" i="1">
                          <a:latin typeface="Cambria Math"/>
                        </a:rPr>
                        <m:t>−</m:t>
                      </m:r>
                      <m:r>
                        <a:rPr lang="fr-FR" sz="900" i="1">
                          <a:latin typeface="Cambria Math"/>
                        </a:rPr>
                        <m:t>𝜇</m:t>
                      </m:r>
                      <m:r>
                        <a:rPr lang="fr-FR" sz="900" i="1">
                          <a:latin typeface="Cambria Math"/>
                        </a:rPr>
                        <m:t>.(</m:t>
                      </m:r>
                      <m:acc>
                        <m:accPr>
                          <m:chr m:val="̇"/>
                          <m:ctrlPr>
                            <a:rPr lang="fr-FR" sz="900" i="1">
                              <a:latin typeface="Cambria Math"/>
                            </a:rPr>
                          </m:ctrlPr>
                        </m:accPr>
                        <m:e>
                          <m:sSub>
                            <m:sSubPr>
                              <m:ctrlPr>
                                <a:rPr lang="fr-FR" sz="900" i="1">
                                  <a:latin typeface="Cambria Math"/>
                                </a:rPr>
                              </m:ctrlPr>
                            </m:sSubPr>
                            <m:e>
                              <m:r>
                                <a:rPr lang="fr-FR" sz="900" i="1">
                                  <a:latin typeface="Cambria Math"/>
                                </a:rPr>
                                <m:t>𝑦</m:t>
                              </m:r>
                            </m:e>
                            <m:sub>
                              <m:r>
                                <a:rPr lang="fr-FR" sz="900" i="1">
                                  <a:latin typeface="Cambria Math"/>
                                </a:rPr>
                                <m:t>𝑠</m:t>
                              </m:r>
                            </m:sub>
                          </m:sSub>
                        </m:e>
                      </m:acc>
                      <m:r>
                        <a:rPr lang="fr-FR" sz="900" i="1">
                          <a:latin typeface="Cambria Math"/>
                        </a:rPr>
                        <m:t>−</m:t>
                      </m:r>
                      <m:acc>
                        <m:accPr>
                          <m:chr m:val="̇"/>
                          <m:ctrlPr>
                            <a:rPr lang="fr-FR" sz="900" i="1">
                              <a:latin typeface="Cambria Math"/>
                            </a:rPr>
                          </m:ctrlPr>
                        </m:accPr>
                        <m:e>
                          <m:sSub>
                            <m:sSubPr>
                              <m:ctrlPr>
                                <a:rPr lang="fr-FR" sz="900" i="1">
                                  <a:latin typeface="Cambria Math"/>
                                </a:rPr>
                              </m:ctrlPr>
                            </m:sSubPr>
                            <m:e>
                              <m:r>
                                <a:rPr lang="fr-FR" sz="900" i="1">
                                  <a:latin typeface="Cambria Math"/>
                                </a:rPr>
                                <m:t>𝑦</m:t>
                              </m:r>
                            </m:e>
                            <m:sub>
                              <m:r>
                                <a:rPr lang="fr-FR" sz="900" i="1">
                                  <a:latin typeface="Cambria Math"/>
                                </a:rPr>
                                <m:t>𝑒</m:t>
                              </m:r>
                            </m:sub>
                          </m:sSub>
                        </m:e>
                      </m:acc>
                      <m:r>
                        <a:rPr lang="fr-FR" sz="900" i="1">
                          <a:latin typeface="Cambria Math"/>
                        </a:rPr>
                        <m:t>)</m:t>
                      </m:r>
                    </m:oMath>
                  </m:oMathPara>
                </a14:m>
                <a:endParaRPr lang="fr-FR" sz="900" dirty="0"/>
              </a:p>
            </p:txBody>
          </p:sp>
        </mc:Choice>
        <mc:Fallback xmlns="">
          <p:sp>
            <p:nvSpPr>
              <p:cNvPr id="5" name="Rectangle 4"/>
              <p:cNvSpPr>
                <a:spLocks noRot="1" noChangeAspect="1" noMove="1" noResize="1" noEditPoints="1" noAdjustHandles="1" noChangeArrowheads="1" noChangeShapeType="1" noTextEdit="1"/>
              </p:cNvSpPr>
              <p:nvPr/>
            </p:nvSpPr>
            <p:spPr>
              <a:xfrm>
                <a:off x="6272009" y="2703912"/>
                <a:ext cx="2071163" cy="255263"/>
              </a:xfrm>
              <a:prstGeom prst="rect">
                <a:avLst/>
              </a:prstGeom>
              <a:blipFill rotWithShape="1">
                <a:blip r:embed="rId7"/>
                <a:stretch>
                  <a:fillRect/>
                </a:stretch>
              </a:blipFill>
            </p:spPr>
            <p:txBody>
              <a:bodyPr/>
              <a:lstStyle/>
              <a:p>
                <a:r>
                  <a:rPr lang="fr-FR">
                    <a:noFill/>
                  </a:rPr>
                  <a:t> </a:t>
                </a:r>
              </a:p>
            </p:txBody>
          </p:sp>
        </mc:Fallback>
      </mc:AlternateContent>
      <p:graphicFrame>
        <p:nvGraphicFramePr>
          <p:cNvPr id="9" name="Objet 8"/>
          <p:cNvGraphicFramePr>
            <a:graphicFrameLocks noChangeAspect="1"/>
          </p:cNvGraphicFramePr>
          <p:nvPr>
            <p:extLst>
              <p:ext uri="{D42A27DB-BD31-4B8C-83A1-F6EECF244321}">
                <p14:modId xmlns:p14="http://schemas.microsoft.com/office/powerpoint/2010/main" val="2504418587"/>
              </p:ext>
            </p:extLst>
          </p:nvPr>
        </p:nvGraphicFramePr>
        <p:xfrm>
          <a:off x="6653729" y="4040149"/>
          <a:ext cx="1350962" cy="314325"/>
        </p:xfrm>
        <a:graphic>
          <a:graphicData uri="http://schemas.openxmlformats.org/presentationml/2006/ole">
            <mc:AlternateContent xmlns:mc="http://schemas.openxmlformats.org/markup-compatibility/2006">
              <mc:Choice xmlns:v="urn:schemas-microsoft-com:vml" Requires="v">
                <p:oleObj spid="_x0000_s28791" name="Equation" r:id="rId8" imgW="1091880" imgH="253800" progId="Equation.DSMT4">
                  <p:embed/>
                </p:oleObj>
              </mc:Choice>
              <mc:Fallback>
                <p:oleObj name="Equation" r:id="rId8" imgW="1091880" imgH="253800" progId="Equation.DSMT4">
                  <p:embed/>
                  <p:pic>
                    <p:nvPicPr>
                      <p:cNvPr id="0" name="Objet 3"/>
                      <p:cNvPicPr>
                        <a:picLocks noChangeAspect="1" noChangeArrowheads="1"/>
                      </p:cNvPicPr>
                      <p:nvPr/>
                    </p:nvPicPr>
                    <p:blipFill>
                      <a:blip r:embed="rId9"/>
                      <a:srcRect/>
                      <a:stretch>
                        <a:fillRect/>
                      </a:stretch>
                    </p:blipFill>
                    <p:spPr bwMode="auto">
                      <a:xfrm>
                        <a:off x="6653729" y="4040149"/>
                        <a:ext cx="135096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934078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p:cTn id="20" dur="500" fill="hold"/>
                                        <p:tgtEl>
                                          <p:spTgt spid="24"/>
                                        </p:tgtEl>
                                        <p:attrNameLst>
                                          <p:attrName>ppt_w</p:attrName>
                                        </p:attrNameLst>
                                      </p:cBhvr>
                                      <p:tavLst>
                                        <p:tav tm="0">
                                          <p:val>
                                            <p:fltVal val="0"/>
                                          </p:val>
                                        </p:tav>
                                        <p:tav tm="100000">
                                          <p:val>
                                            <p:strVal val="#ppt_w"/>
                                          </p:val>
                                        </p:tav>
                                      </p:tavLst>
                                    </p:anim>
                                    <p:anim calcmode="lin" valueType="num">
                                      <p:cBhvr>
                                        <p:cTn id="21" dur="500" fill="hold"/>
                                        <p:tgtEl>
                                          <p:spTgt spid="24"/>
                                        </p:tgtEl>
                                        <p:attrNameLst>
                                          <p:attrName>ppt_h</p:attrName>
                                        </p:attrNameLst>
                                      </p:cBhvr>
                                      <p:tavLst>
                                        <p:tav tm="0">
                                          <p:val>
                                            <p:fltVal val="0"/>
                                          </p:val>
                                        </p:tav>
                                        <p:tav tm="100000">
                                          <p:val>
                                            <p:strVal val="#ppt_h"/>
                                          </p:val>
                                        </p:tav>
                                      </p:tavLst>
                                    </p:anim>
                                    <p:animEffect transition="in" filter="fade">
                                      <p:cBhvr>
                                        <p:cTn id="22" dur="500"/>
                                        <p:tgtEl>
                                          <p:spTgt spid="24"/>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down)">
                                      <p:cBhvr>
                                        <p:cTn id="30" dur="500"/>
                                        <p:tgtEl>
                                          <p:spTgt spid="35"/>
                                        </p:tgtEl>
                                      </p:cBhvr>
                                    </p:animEffect>
                                  </p:childTnLst>
                                </p:cTn>
                              </p:par>
                            </p:childTnLst>
                          </p:cTn>
                        </p:par>
                        <p:par>
                          <p:cTn id="31" fill="hold">
                            <p:stCondLst>
                              <p:cond delay="3000"/>
                            </p:stCondLst>
                            <p:childTnLst>
                              <p:par>
                                <p:cTn id="32" presetID="53" presetClass="entr" presetSubtype="16"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p:cTn id="34" dur="500" fill="hold"/>
                                        <p:tgtEl>
                                          <p:spTgt spid="21"/>
                                        </p:tgtEl>
                                        <p:attrNameLst>
                                          <p:attrName>ppt_w</p:attrName>
                                        </p:attrNameLst>
                                      </p:cBhvr>
                                      <p:tavLst>
                                        <p:tav tm="0">
                                          <p:val>
                                            <p:fltVal val="0"/>
                                          </p:val>
                                        </p:tav>
                                        <p:tav tm="100000">
                                          <p:val>
                                            <p:strVal val="#ppt_w"/>
                                          </p:val>
                                        </p:tav>
                                      </p:tavLst>
                                    </p:anim>
                                    <p:anim calcmode="lin" valueType="num">
                                      <p:cBhvr>
                                        <p:cTn id="35" dur="500" fill="hold"/>
                                        <p:tgtEl>
                                          <p:spTgt spid="21"/>
                                        </p:tgtEl>
                                        <p:attrNameLst>
                                          <p:attrName>ppt_h</p:attrName>
                                        </p:attrNameLst>
                                      </p:cBhvr>
                                      <p:tavLst>
                                        <p:tav tm="0">
                                          <p:val>
                                            <p:fltVal val="0"/>
                                          </p:val>
                                        </p:tav>
                                        <p:tav tm="100000">
                                          <p:val>
                                            <p:strVal val="#ppt_h"/>
                                          </p:val>
                                        </p:tav>
                                      </p:tavLst>
                                    </p:anim>
                                    <p:animEffect transition="in" filter="fade">
                                      <p:cBhvr>
                                        <p:cTn id="36" dur="500"/>
                                        <p:tgtEl>
                                          <p:spTgt spid="21"/>
                                        </p:tgtEl>
                                      </p:cBhvr>
                                    </p:animEffect>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p:cTn id="40" dur="500" fill="hold"/>
                                        <p:tgtEl>
                                          <p:spTgt spid="34"/>
                                        </p:tgtEl>
                                        <p:attrNameLst>
                                          <p:attrName>ppt_w</p:attrName>
                                        </p:attrNameLst>
                                      </p:cBhvr>
                                      <p:tavLst>
                                        <p:tav tm="0">
                                          <p:val>
                                            <p:fltVal val="0"/>
                                          </p:val>
                                        </p:tav>
                                        <p:tav tm="100000">
                                          <p:val>
                                            <p:strVal val="#ppt_w"/>
                                          </p:val>
                                        </p:tav>
                                      </p:tavLst>
                                    </p:anim>
                                    <p:anim calcmode="lin" valueType="num">
                                      <p:cBhvr>
                                        <p:cTn id="41" dur="500" fill="hold"/>
                                        <p:tgtEl>
                                          <p:spTgt spid="34"/>
                                        </p:tgtEl>
                                        <p:attrNameLst>
                                          <p:attrName>ppt_h</p:attrName>
                                        </p:attrNameLst>
                                      </p:cBhvr>
                                      <p:tavLst>
                                        <p:tav tm="0">
                                          <p:val>
                                            <p:fltVal val="0"/>
                                          </p:val>
                                        </p:tav>
                                        <p:tav tm="100000">
                                          <p:val>
                                            <p:strVal val="#ppt_h"/>
                                          </p:val>
                                        </p:tav>
                                      </p:tavLst>
                                    </p:anim>
                                    <p:animEffect transition="in" filter="fade">
                                      <p:cBhvr>
                                        <p:cTn id="42" dur="500"/>
                                        <p:tgtEl>
                                          <p:spTgt spid="34"/>
                                        </p:tgtEl>
                                      </p:cBhvr>
                                    </p:animEffect>
                                  </p:childTnLst>
                                </p:cTn>
                              </p:par>
                            </p:childTnLst>
                          </p:cTn>
                        </p:par>
                        <p:par>
                          <p:cTn id="43" fill="hold">
                            <p:stCondLst>
                              <p:cond delay="4000"/>
                            </p:stCondLst>
                            <p:childTnLst>
                              <p:par>
                                <p:cTn id="44" presetID="53" presetClass="entr" presetSubtype="16" fill="hold"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childTnLst>
                          </p:cTn>
                        </p:par>
                        <p:par>
                          <p:cTn id="49" fill="hold">
                            <p:stCondLst>
                              <p:cond delay="4500"/>
                            </p:stCondLst>
                            <p:childTnLst>
                              <p:par>
                                <p:cTn id="50" presetID="22" presetClass="entr" presetSubtype="1" fill="hold" grpId="0" nodeType="after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up)">
                                      <p:cBhvr>
                                        <p:cTn id="52" dur="500"/>
                                        <p:tgtEl>
                                          <p:spTgt spid="52"/>
                                        </p:tgtEl>
                                      </p:cBhvr>
                                    </p:animEffect>
                                  </p:childTnLst>
                                </p:cTn>
                              </p:par>
                            </p:childTnLst>
                          </p:cTn>
                        </p:par>
                        <p:par>
                          <p:cTn id="53" fill="hold">
                            <p:stCondLst>
                              <p:cond delay="5000"/>
                            </p:stCondLst>
                            <p:childTnLst>
                              <p:par>
                                <p:cTn id="54" presetID="53" presetClass="entr" presetSubtype="16" fill="hold" nodeType="after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wipe(left)">
                                      <p:cBhvr>
                                        <p:cTn id="68" dur="500"/>
                                        <p:tgtEl>
                                          <p:spTgt spid="5"/>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wipe(left)">
                                      <p:cBhvr>
                                        <p:cTn id="72" dur="500"/>
                                        <p:tgtEl>
                                          <p:spTgt spid="4"/>
                                        </p:tgtEl>
                                      </p:cBhvr>
                                    </p:animEffect>
                                  </p:childTnLst>
                                </p:cTn>
                              </p:par>
                            </p:childTnLst>
                          </p:cTn>
                        </p:par>
                        <p:par>
                          <p:cTn id="73" fill="hold">
                            <p:stCondLst>
                              <p:cond delay="1000"/>
                            </p:stCondLst>
                            <p:childTnLst>
                              <p:par>
                                <p:cTn id="74" presetID="22" presetClass="entr" presetSubtype="8" fill="hold" nodeType="after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left)">
                                      <p:cBhvr>
                                        <p:cTn id="76" dur="500"/>
                                        <p:tgtEl>
                                          <p:spTgt spid="9"/>
                                        </p:tgtEl>
                                      </p:cBhvr>
                                    </p:animEffect>
                                  </p:childTnLst>
                                </p:cTn>
                              </p:par>
                            </p:childTnLst>
                          </p:cTn>
                        </p:par>
                        <p:par>
                          <p:cTn id="77" fill="hold">
                            <p:stCondLst>
                              <p:cond delay="1500"/>
                            </p:stCondLst>
                            <p:childTnLst>
                              <p:par>
                                <p:cTn id="78" presetID="53" presetClass="entr" presetSubtype="16" fill="hold" grpId="0" nodeType="afterEffect">
                                  <p:stCondLst>
                                    <p:cond delay="0"/>
                                  </p:stCondLst>
                                  <p:childTnLst>
                                    <p:set>
                                      <p:cBhvr>
                                        <p:cTn id="79" dur="1" fill="hold">
                                          <p:stCondLst>
                                            <p:cond delay="0"/>
                                          </p:stCondLst>
                                        </p:cTn>
                                        <p:tgtEl>
                                          <p:spTgt spid="2"/>
                                        </p:tgtEl>
                                        <p:attrNameLst>
                                          <p:attrName>style.visibility</p:attrName>
                                        </p:attrNameLst>
                                      </p:cBhvr>
                                      <p:to>
                                        <p:strVal val="visible"/>
                                      </p:to>
                                    </p:set>
                                    <p:anim calcmode="lin" valueType="num">
                                      <p:cBhvr>
                                        <p:cTn id="80" dur="500" fill="hold"/>
                                        <p:tgtEl>
                                          <p:spTgt spid="2"/>
                                        </p:tgtEl>
                                        <p:attrNameLst>
                                          <p:attrName>ppt_w</p:attrName>
                                        </p:attrNameLst>
                                      </p:cBhvr>
                                      <p:tavLst>
                                        <p:tav tm="0">
                                          <p:val>
                                            <p:fltVal val="0"/>
                                          </p:val>
                                        </p:tav>
                                        <p:tav tm="100000">
                                          <p:val>
                                            <p:strVal val="#ppt_w"/>
                                          </p:val>
                                        </p:tav>
                                      </p:tavLst>
                                    </p:anim>
                                    <p:anim calcmode="lin" valueType="num">
                                      <p:cBhvr>
                                        <p:cTn id="81" dur="500" fill="hold"/>
                                        <p:tgtEl>
                                          <p:spTgt spid="2"/>
                                        </p:tgtEl>
                                        <p:attrNameLst>
                                          <p:attrName>ppt_h</p:attrName>
                                        </p:attrNameLst>
                                      </p:cBhvr>
                                      <p:tavLst>
                                        <p:tav tm="0">
                                          <p:val>
                                            <p:fltVal val="0"/>
                                          </p:val>
                                        </p:tav>
                                        <p:tav tm="100000">
                                          <p:val>
                                            <p:strVal val="#ppt_h"/>
                                          </p:val>
                                        </p:tav>
                                      </p:tavLst>
                                    </p:anim>
                                    <p:animEffect transition="in" filter="fade">
                                      <p:cBhvr>
                                        <p:cTn id="8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52" grpId="0"/>
      <p:bldP spid="2" grpId="0"/>
      <p:bldP spid="35"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6245" y="6139247"/>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dirty="0" smtClean="0">
                <a:solidFill>
                  <a:srgbClr val="FF6600"/>
                </a:solidFill>
                <a:latin typeface="Arial" charset="0"/>
                <a:cs typeface="Arial" charset="0"/>
              </a:rPr>
              <a:t>Exemple de simulation</a:t>
            </a:r>
            <a:endParaRPr lang="fr-FR" sz="1100" b="1" dirty="0">
              <a:solidFill>
                <a:srgbClr val="FF6600"/>
              </a:solidFill>
              <a:latin typeface="Arial" charset="0"/>
              <a:cs typeface="Arial" charset="0"/>
            </a:endParaRPr>
          </a:p>
        </p:txBody>
      </p:sp>
      <p:grpSp>
        <p:nvGrpSpPr>
          <p:cNvPr id="6" name="Group 3"/>
          <p:cNvGrpSpPr>
            <a:grpSpLocks/>
          </p:cNvGrpSpPr>
          <p:nvPr/>
        </p:nvGrpSpPr>
        <p:grpSpPr bwMode="auto">
          <a:xfrm>
            <a:off x="1285432" y="1180954"/>
            <a:ext cx="8535271" cy="5410216"/>
            <a:chOff x="893" y="2009"/>
            <a:chExt cx="4361" cy="2419"/>
          </a:xfrm>
        </p:grpSpPr>
        <p:sp>
          <p:nvSpPr>
            <p:cNvPr id="7" name="Oval 5"/>
            <p:cNvSpPr>
              <a:spLocks noChangeArrowheads="1"/>
            </p:cNvSpPr>
            <p:nvPr/>
          </p:nvSpPr>
          <p:spPr bwMode="auto">
            <a:xfrm>
              <a:off x="893" y="2009"/>
              <a:ext cx="4361" cy="2419"/>
            </a:xfrm>
            <a:prstGeom prst="ellipse">
              <a:avLst/>
            </a:prstGeom>
            <a:solidFill>
              <a:srgbClr val="FFCC00"/>
            </a:solidFill>
            <a:ln w="12700">
              <a:solidFill>
                <a:schemeClr val="tx1"/>
              </a:solidFill>
              <a:round/>
              <a:headEnd/>
              <a:tailEnd/>
            </a:ln>
          </p:spPr>
          <p:txBody>
            <a:bodyPr wrap="none" anchor="ctr"/>
            <a:lstStyle/>
            <a:p>
              <a:endParaRPr lang="fr-FR"/>
            </a:p>
          </p:txBody>
        </p:sp>
        <p:sp>
          <p:nvSpPr>
            <p:cNvPr id="8" name="Text Box 26"/>
            <p:cNvSpPr txBox="1">
              <a:spLocks noChangeArrowheads="1"/>
            </p:cNvSpPr>
            <p:nvPr/>
          </p:nvSpPr>
          <p:spPr bwMode="auto">
            <a:xfrm>
              <a:off x="2167" y="2088"/>
              <a:ext cx="181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a:latin typeface="Arial" charset="0"/>
                  <a:cs typeface="Arial" charset="0"/>
                </a:rPr>
                <a:t>Domaine de la simulation</a:t>
              </a:r>
            </a:p>
          </p:txBody>
        </p:sp>
      </p:grpSp>
      <p:grpSp>
        <p:nvGrpSpPr>
          <p:cNvPr id="15" name="Groupe 14"/>
          <p:cNvGrpSpPr/>
          <p:nvPr/>
        </p:nvGrpSpPr>
        <p:grpSpPr>
          <a:xfrm>
            <a:off x="2819398" y="3893544"/>
            <a:ext cx="4466864" cy="1964059"/>
            <a:chOff x="2819398" y="3746902"/>
            <a:chExt cx="4466864" cy="1964059"/>
          </a:xfrm>
        </p:grpSpPr>
        <p:grpSp>
          <p:nvGrpSpPr>
            <p:cNvPr id="10" name="Groupe 67"/>
            <p:cNvGrpSpPr>
              <a:grpSpLocks/>
            </p:cNvGrpSpPr>
            <p:nvPr/>
          </p:nvGrpSpPr>
          <p:grpSpPr bwMode="auto">
            <a:xfrm>
              <a:off x="2819398" y="3746902"/>
              <a:ext cx="4466864" cy="1964059"/>
              <a:chOff x="2433397" y="4653317"/>
              <a:chExt cx="5290608" cy="1391916"/>
            </a:xfrm>
          </p:grpSpPr>
          <p:sp>
            <p:nvSpPr>
              <p:cNvPr id="11" name="Rectangle 160" descr="Sphères"/>
              <p:cNvSpPr>
                <a:spLocks noChangeArrowheads="1"/>
              </p:cNvSpPr>
              <p:nvPr/>
            </p:nvSpPr>
            <p:spPr bwMode="auto">
              <a:xfrm>
                <a:off x="2433397" y="4653317"/>
                <a:ext cx="5290608" cy="1391916"/>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a:p>
            </p:txBody>
          </p:sp>
          <p:sp>
            <p:nvSpPr>
              <p:cNvPr id="12" name="Text Box 161"/>
              <p:cNvSpPr txBox="1">
                <a:spLocks noChangeArrowheads="1"/>
              </p:cNvSpPr>
              <p:nvPr/>
            </p:nvSpPr>
            <p:spPr bwMode="auto">
              <a:xfrm>
                <a:off x="5610366" y="5850439"/>
                <a:ext cx="2051582" cy="19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r" eaLnBrk="1" hangingPunct="1">
                  <a:spcBef>
                    <a:spcPct val="50000"/>
                  </a:spcBef>
                </a:pPr>
                <a:r>
                  <a:rPr lang="fr-FR" sz="1200" b="1" dirty="0">
                    <a:latin typeface="Calibri" pitchFamily="34" charset="0"/>
                    <a:cs typeface="Times New Roman" pitchFamily="18" charset="0"/>
                  </a:rPr>
                  <a:t>Domaine de validité</a:t>
                </a:r>
              </a:p>
            </p:txBody>
          </p:sp>
        </p:grpSp>
        <p:grpSp>
          <p:nvGrpSpPr>
            <p:cNvPr id="14" name="Group 14"/>
            <p:cNvGrpSpPr>
              <a:grpSpLocks/>
            </p:cNvGrpSpPr>
            <p:nvPr/>
          </p:nvGrpSpPr>
          <p:grpSpPr bwMode="auto">
            <a:xfrm>
              <a:off x="4960497" y="3821125"/>
              <a:ext cx="1003897" cy="1597288"/>
              <a:chOff x="3714" y="2514"/>
              <a:chExt cx="334" cy="615"/>
            </a:xfrm>
          </p:grpSpPr>
          <p:sp>
            <p:nvSpPr>
              <p:cNvPr id="16" name="Rectangle 168"/>
              <p:cNvSpPr>
                <a:spLocks noChangeArrowheads="1"/>
              </p:cNvSpPr>
              <p:nvPr/>
            </p:nvSpPr>
            <p:spPr bwMode="auto">
              <a:xfrm>
                <a:off x="3730" y="2514"/>
                <a:ext cx="298" cy="615"/>
              </a:xfrm>
              <a:prstGeom prst="rect">
                <a:avLst/>
              </a:prstGeom>
              <a:solidFill>
                <a:srgbClr val="FF8FBC"/>
              </a:solidFill>
              <a:ln w="12700">
                <a:solidFill>
                  <a:schemeClr val="tx1"/>
                </a:solidFill>
                <a:miter lim="800000"/>
                <a:headEnd/>
                <a:tailEnd/>
              </a:ln>
            </p:spPr>
            <p:txBody>
              <a:bodyPr wrap="none" anchor="ctr"/>
              <a:lstStyle/>
              <a:p>
                <a:endParaRPr lang="fr-FR"/>
              </a:p>
            </p:txBody>
          </p:sp>
          <p:sp>
            <p:nvSpPr>
              <p:cNvPr id="17" name="Text Box 169"/>
              <p:cNvSpPr txBox="1">
                <a:spLocks noChangeArrowheads="1"/>
              </p:cNvSpPr>
              <p:nvPr/>
            </p:nvSpPr>
            <p:spPr bwMode="auto">
              <a:xfrm>
                <a:off x="3714" y="2520"/>
                <a:ext cx="3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a:effectLst>
                      <a:outerShdw blurRad="38100" dist="38100" dir="2700000" algn="tl">
                        <a:srgbClr val="000000">
                          <a:alpha val="43137"/>
                        </a:srgbClr>
                      </a:outerShdw>
                    </a:effectLst>
                    <a:latin typeface="Arial" charset="0"/>
                    <a:cs typeface="Arial" charset="0"/>
                  </a:rPr>
                  <a:t>Solveur</a:t>
                </a:r>
              </a:p>
            </p:txBody>
          </p:sp>
        </p:grpSp>
        <p:grpSp>
          <p:nvGrpSpPr>
            <p:cNvPr id="18" name="Group 23"/>
            <p:cNvGrpSpPr>
              <a:grpSpLocks/>
            </p:cNvGrpSpPr>
            <p:nvPr/>
          </p:nvGrpSpPr>
          <p:grpSpPr bwMode="auto">
            <a:xfrm>
              <a:off x="2867825" y="3791544"/>
              <a:ext cx="2059749" cy="1842550"/>
              <a:chOff x="1853" y="2206"/>
              <a:chExt cx="1055" cy="594"/>
            </a:xfrm>
          </p:grpSpPr>
          <p:sp>
            <p:nvSpPr>
              <p:cNvPr id="19" name="Rectangle 242"/>
              <p:cNvSpPr>
                <a:spLocks noChangeArrowheads="1"/>
              </p:cNvSpPr>
              <p:nvPr/>
            </p:nvSpPr>
            <p:spPr bwMode="auto">
              <a:xfrm>
                <a:off x="1853" y="2214"/>
                <a:ext cx="1055" cy="586"/>
              </a:xfrm>
              <a:prstGeom prst="rect">
                <a:avLst/>
              </a:prstGeom>
              <a:solidFill>
                <a:srgbClr val="A9FFA9"/>
              </a:solidFill>
              <a:ln w="12700">
                <a:solidFill>
                  <a:schemeClr val="tx1"/>
                </a:solidFill>
                <a:miter lim="800000"/>
                <a:headEnd/>
                <a:tailEnd/>
              </a:ln>
            </p:spPr>
            <p:txBody>
              <a:bodyPr wrap="none" anchor="ctr"/>
              <a:lstStyle/>
              <a:p>
                <a:endParaRPr lang="fr-FR"/>
              </a:p>
            </p:txBody>
          </p:sp>
          <p:sp>
            <p:nvSpPr>
              <p:cNvPr id="20" name="Text Box 243"/>
              <p:cNvSpPr txBox="1">
                <a:spLocks noChangeArrowheads="1"/>
              </p:cNvSpPr>
              <p:nvPr/>
            </p:nvSpPr>
            <p:spPr bwMode="auto">
              <a:xfrm>
                <a:off x="1868" y="2206"/>
                <a:ext cx="1027"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050" b="1" dirty="0">
                    <a:effectLst>
                      <a:outerShdw blurRad="38100" dist="38100" dir="2700000" algn="tl">
                        <a:srgbClr val="000000">
                          <a:alpha val="43137"/>
                        </a:srgbClr>
                      </a:outerShdw>
                    </a:effectLst>
                    <a:latin typeface="Arial" charset="0"/>
                  </a:rPr>
                  <a:t>Modèle de l’environnement</a:t>
                </a:r>
              </a:p>
            </p:txBody>
          </p:sp>
        </p:grpSp>
        <p:grpSp>
          <p:nvGrpSpPr>
            <p:cNvPr id="21" name="Group 73"/>
            <p:cNvGrpSpPr>
              <a:grpSpLocks/>
            </p:cNvGrpSpPr>
            <p:nvPr/>
          </p:nvGrpSpPr>
          <p:grpSpPr bwMode="auto">
            <a:xfrm>
              <a:off x="2921310" y="4106352"/>
              <a:ext cx="1958975" cy="1497009"/>
              <a:chOff x="1562" y="2171"/>
              <a:chExt cx="1234" cy="943"/>
            </a:xfrm>
          </p:grpSpPr>
          <p:sp>
            <p:nvSpPr>
              <p:cNvPr id="22" name="Rectangle 245"/>
              <p:cNvSpPr>
                <a:spLocks noChangeArrowheads="1"/>
              </p:cNvSpPr>
              <p:nvPr/>
            </p:nvSpPr>
            <p:spPr bwMode="auto">
              <a:xfrm>
                <a:off x="1562" y="2190"/>
                <a:ext cx="1234" cy="924"/>
              </a:xfrm>
              <a:prstGeom prst="rect">
                <a:avLst/>
              </a:prstGeom>
              <a:solidFill>
                <a:srgbClr val="FF0000"/>
              </a:solidFill>
              <a:ln w="12700">
                <a:solidFill>
                  <a:schemeClr val="tx1"/>
                </a:solidFill>
                <a:miter lim="800000"/>
                <a:headEnd/>
                <a:tailEnd/>
              </a:ln>
            </p:spPr>
            <p:txBody>
              <a:bodyPr wrap="none" anchor="ctr"/>
              <a:lstStyle/>
              <a:p>
                <a:endParaRPr lang="fr-FR" dirty="0"/>
              </a:p>
            </p:txBody>
          </p:sp>
          <p:sp>
            <p:nvSpPr>
              <p:cNvPr id="23" name="Text Box 246"/>
              <p:cNvSpPr txBox="1">
                <a:spLocks noChangeArrowheads="1"/>
              </p:cNvSpPr>
              <p:nvPr/>
            </p:nvSpPr>
            <p:spPr bwMode="auto">
              <a:xfrm>
                <a:off x="1562" y="2171"/>
                <a:ext cx="1234" cy="174"/>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b="1" dirty="0">
                    <a:solidFill>
                      <a:schemeClr val="bg1"/>
                    </a:solidFill>
                    <a:effectLst>
                      <a:outerShdw blurRad="38100" dist="38100" dir="2700000" algn="tl">
                        <a:srgbClr val="000000">
                          <a:alpha val="43137"/>
                        </a:srgbClr>
                      </a:outerShdw>
                    </a:effectLst>
                    <a:latin typeface="Arial" charset="0"/>
                  </a:rPr>
                  <a:t>Modèle du</a:t>
                </a:r>
                <a:r>
                  <a:rPr lang="fr-FR" sz="1000" b="1" dirty="0">
                    <a:solidFill>
                      <a:schemeClr val="bg1"/>
                    </a:solidFill>
                    <a:effectLst>
                      <a:outerShdw blurRad="38100" dist="38100" dir="2700000" algn="tl">
                        <a:srgbClr val="000000">
                          <a:alpha val="43137"/>
                        </a:srgbClr>
                      </a:outerShdw>
                    </a:effectLst>
                    <a:latin typeface="Arial" charset="0"/>
                  </a:rPr>
                  <a:t> </a:t>
                </a:r>
                <a:r>
                  <a:rPr lang="fr-FR" sz="1200" b="1" dirty="0">
                    <a:solidFill>
                      <a:schemeClr val="bg1"/>
                    </a:solidFill>
                    <a:effectLst>
                      <a:outerShdw blurRad="38100" dist="38100" dir="2700000" algn="tl">
                        <a:srgbClr val="000000">
                          <a:alpha val="43137"/>
                        </a:srgbClr>
                      </a:outerShdw>
                    </a:effectLst>
                    <a:latin typeface="Arial" charset="0"/>
                  </a:rPr>
                  <a:t>Produit</a:t>
                </a:r>
              </a:p>
            </p:txBody>
          </p:sp>
        </p:grpSp>
        <p:grpSp>
          <p:nvGrpSpPr>
            <p:cNvPr id="24" name="Groupe 23"/>
            <p:cNvGrpSpPr/>
            <p:nvPr/>
          </p:nvGrpSpPr>
          <p:grpSpPr>
            <a:xfrm>
              <a:off x="2923705" y="5072049"/>
              <a:ext cx="1931299" cy="530828"/>
              <a:chOff x="3080179" y="4445083"/>
              <a:chExt cx="1931299" cy="530828"/>
            </a:xfrm>
          </p:grpSpPr>
          <p:grpSp>
            <p:nvGrpSpPr>
              <p:cNvPr id="25" name="Group 56"/>
              <p:cNvGrpSpPr>
                <a:grpSpLocks/>
              </p:cNvGrpSpPr>
              <p:nvPr/>
            </p:nvGrpSpPr>
            <p:grpSpPr bwMode="auto">
              <a:xfrm>
                <a:off x="3080179" y="4445083"/>
                <a:ext cx="1931299" cy="503026"/>
                <a:chOff x="1730" y="2574"/>
                <a:chExt cx="1105" cy="238"/>
              </a:xfrm>
            </p:grpSpPr>
            <p:sp>
              <p:nvSpPr>
                <p:cNvPr id="27" name="Rectangle 248"/>
                <p:cNvSpPr>
                  <a:spLocks noChangeArrowheads="1"/>
                </p:cNvSpPr>
                <p:nvPr/>
              </p:nvSpPr>
              <p:spPr bwMode="auto">
                <a:xfrm>
                  <a:off x="1750" y="2591"/>
                  <a:ext cx="1068" cy="221"/>
                </a:xfrm>
                <a:prstGeom prst="rect">
                  <a:avLst/>
                </a:prstGeom>
                <a:solidFill>
                  <a:srgbClr val="CC6600"/>
                </a:solidFill>
                <a:ln w="9525">
                  <a:solidFill>
                    <a:schemeClr val="tx1"/>
                  </a:solidFill>
                  <a:miter lim="800000"/>
                  <a:headEnd/>
                  <a:tailEnd/>
                </a:ln>
              </p:spPr>
              <p:txBody>
                <a:bodyPr wrap="none" anchor="ctr"/>
                <a:lstStyle/>
                <a:p>
                  <a:endParaRPr lang="fr-FR"/>
                </a:p>
              </p:txBody>
            </p:sp>
            <p:sp>
              <p:nvSpPr>
                <p:cNvPr id="28" name="Text Box 249"/>
                <p:cNvSpPr txBox="1">
                  <a:spLocks noChangeArrowheads="1"/>
                </p:cNvSpPr>
                <p:nvPr/>
              </p:nvSpPr>
              <p:spPr bwMode="auto">
                <a:xfrm>
                  <a:off x="1730" y="2574"/>
                  <a:ext cx="1105"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dirty="0">
                      <a:effectLst>
                        <a:outerShdw blurRad="38100" dist="38100" dir="2700000" algn="tl">
                          <a:srgbClr val="000000">
                            <a:alpha val="43137"/>
                          </a:srgbClr>
                        </a:outerShdw>
                      </a:effectLst>
                      <a:latin typeface="Arial" charset="0"/>
                      <a:cs typeface="Arial" charset="0"/>
                    </a:rPr>
                    <a:t>Modèle de </a:t>
                  </a:r>
                  <a:r>
                    <a:rPr lang="fr-FR" sz="1100" b="1" dirty="0" err="1" smtClean="0">
                      <a:effectLst>
                        <a:outerShdw blurRad="38100" dist="38100" dir="2700000" algn="tl">
                          <a:srgbClr val="000000">
                            <a:alpha val="43137"/>
                          </a:srgbClr>
                        </a:outerShdw>
                      </a:effectLst>
                      <a:latin typeface="Arial" charset="0"/>
                      <a:cs typeface="Arial" charset="0"/>
                    </a:rPr>
                    <a:t>comp</a:t>
                  </a:r>
                  <a:r>
                    <a:rPr lang="fr-FR" sz="1100" b="1" dirty="0" smtClean="0">
                      <a:effectLst>
                        <a:outerShdw blurRad="38100" dist="38100" dir="2700000" algn="tl">
                          <a:srgbClr val="000000">
                            <a:alpha val="43137"/>
                          </a:srgbClr>
                        </a:outerShdw>
                      </a:effectLst>
                      <a:latin typeface="Arial" charset="0"/>
                      <a:cs typeface="Arial" charset="0"/>
                    </a:rPr>
                    <a:t>/connais </a:t>
                  </a:r>
                  <a:endParaRPr lang="fr-FR" sz="1100" b="1" dirty="0">
                    <a:effectLst>
                      <a:outerShdw blurRad="38100" dist="38100" dir="2700000" algn="tl">
                        <a:srgbClr val="000000">
                          <a:alpha val="43137"/>
                        </a:srgbClr>
                      </a:outerShdw>
                    </a:effectLst>
                    <a:latin typeface="Arial" charset="0"/>
                    <a:cs typeface="Arial" charset="0"/>
                  </a:endParaRPr>
                </a:p>
              </p:txBody>
            </p:sp>
          </p:grpSp>
          <p:sp>
            <p:nvSpPr>
              <p:cNvPr id="26" name="Text Box 249"/>
              <p:cNvSpPr txBox="1">
                <a:spLocks noChangeArrowheads="1"/>
              </p:cNvSpPr>
              <p:nvPr/>
            </p:nvSpPr>
            <p:spPr bwMode="auto">
              <a:xfrm>
                <a:off x="3122234" y="4606579"/>
                <a:ext cx="18047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900" b="1" dirty="0" smtClean="0">
                    <a:latin typeface="Arial" charset="0"/>
                    <a:cs typeface="Arial" charset="0"/>
                  </a:rPr>
                  <a:t>PFD, solides indéformables, amortisseur visqueux, …</a:t>
                </a:r>
                <a:endParaRPr lang="fr-FR" sz="900" dirty="0">
                  <a:latin typeface="Arial" charset="0"/>
                  <a:cs typeface="Arial" charset="0"/>
                </a:endParaRPr>
              </a:p>
            </p:txBody>
          </p:sp>
        </p:grpSp>
        <p:sp>
          <p:nvSpPr>
            <p:cNvPr id="52" name="ZoneTexte 9"/>
            <p:cNvSpPr txBox="1">
              <a:spLocks noChangeArrowheads="1"/>
            </p:cNvSpPr>
            <p:nvPr/>
          </p:nvSpPr>
          <p:spPr bwMode="auto">
            <a:xfrm>
              <a:off x="2885219" y="3949266"/>
              <a:ext cx="201624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fr-FR" sz="900" b="1" i="1" dirty="0" smtClean="0">
                  <a:latin typeface="Arial" pitchFamily="34" charset="0"/>
                  <a:cs typeface="Arial" pitchFamily="34" charset="0"/>
                </a:rPr>
                <a:t>Excitation sinusoïdale de 10mm</a:t>
              </a:r>
              <a:endParaRPr lang="fr-FR" sz="900" b="1" i="1" dirty="0">
                <a:latin typeface="Arial" pitchFamily="34" charset="0"/>
                <a:cs typeface="Arial" pitchFamily="34" charset="0"/>
              </a:endParaRPr>
            </a:p>
          </p:txBody>
        </p:sp>
        <p:grpSp>
          <p:nvGrpSpPr>
            <p:cNvPr id="29" name="Groupe 28"/>
            <p:cNvGrpSpPr/>
            <p:nvPr/>
          </p:nvGrpSpPr>
          <p:grpSpPr>
            <a:xfrm>
              <a:off x="4892668" y="3824336"/>
              <a:ext cx="2341199" cy="1594078"/>
              <a:chOff x="5629120" y="2332289"/>
              <a:chExt cx="2341199" cy="1594078"/>
            </a:xfrm>
          </p:grpSpPr>
          <p:grpSp>
            <p:nvGrpSpPr>
              <p:cNvPr id="30" name="Groupe 65"/>
              <p:cNvGrpSpPr>
                <a:grpSpLocks/>
              </p:cNvGrpSpPr>
              <p:nvPr/>
            </p:nvGrpSpPr>
            <p:grpSpPr bwMode="auto">
              <a:xfrm>
                <a:off x="6686557" y="2332289"/>
                <a:ext cx="1283762" cy="1594078"/>
                <a:chOff x="6055009" y="4175907"/>
                <a:chExt cx="1283038" cy="1594675"/>
              </a:xfrm>
            </p:grpSpPr>
            <p:sp>
              <p:nvSpPr>
                <p:cNvPr id="36" name="Rectangle 165"/>
                <p:cNvSpPr>
                  <a:spLocks noChangeArrowheads="1"/>
                </p:cNvSpPr>
                <p:nvPr/>
              </p:nvSpPr>
              <p:spPr bwMode="auto">
                <a:xfrm>
                  <a:off x="6100138" y="4175908"/>
                  <a:ext cx="1218873" cy="1594674"/>
                </a:xfrm>
                <a:prstGeom prst="rect">
                  <a:avLst/>
                </a:prstGeom>
                <a:solidFill>
                  <a:srgbClr val="33CCCC"/>
                </a:solidFill>
                <a:ln w="12700">
                  <a:solidFill>
                    <a:schemeClr val="tx1"/>
                  </a:solidFill>
                  <a:miter lim="800000"/>
                  <a:headEnd/>
                  <a:tailEnd/>
                </a:ln>
              </p:spPr>
              <p:txBody>
                <a:bodyPr wrap="none" anchor="ctr"/>
                <a:lstStyle/>
                <a:p>
                  <a:endParaRPr lang="fr-FR"/>
                </a:p>
              </p:txBody>
            </p:sp>
            <p:sp>
              <p:nvSpPr>
                <p:cNvPr id="37" name="Text Box 166"/>
                <p:cNvSpPr txBox="1">
                  <a:spLocks noChangeArrowheads="1"/>
                </p:cNvSpPr>
                <p:nvPr/>
              </p:nvSpPr>
              <p:spPr bwMode="auto">
                <a:xfrm>
                  <a:off x="6055009" y="4175907"/>
                  <a:ext cx="1283038" cy="40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algn="ctr" eaLnBrk="1" hangingPunct="1">
                    <a:spcBef>
                      <a:spcPct val="50000"/>
                    </a:spcBef>
                  </a:pPr>
                  <a:r>
                    <a:rPr lang="fr-FR" sz="2000" b="1" dirty="0">
                      <a:effectLst>
                        <a:outerShdw blurRad="38100" dist="38100" dir="2700000" algn="tl">
                          <a:srgbClr val="000000">
                            <a:alpha val="43137"/>
                          </a:srgbClr>
                        </a:outerShdw>
                      </a:effectLst>
                      <a:latin typeface="Arial" charset="0"/>
                    </a:rPr>
                    <a:t>Résultat</a:t>
                  </a:r>
                </a:p>
              </p:txBody>
            </p:sp>
          </p:grpSp>
          <p:sp>
            <p:nvSpPr>
              <p:cNvPr id="31" name="Line 164"/>
              <p:cNvSpPr>
                <a:spLocks noChangeShapeType="1"/>
              </p:cNvSpPr>
              <p:nvPr/>
            </p:nvSpPr>
            <p:spPr bwMode="auto">
              <a:xfrm flipH="1">
                <a:off x="6608423" y="3406606"/>
                <a:ext cx="213780" cy="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sp>
            <p:nvSpPr>
              <p:cNvPr id="33" name="Line 164"/>
              <p:cNvSpPr>
                <a:spLocks noChangeShapeType="1"/>
              </p:cNvSpPr>
              <p:nvPr/>
            </p:nvSpPr>
            <p:spPr bwMode="auto">
              <a:xfrm flipH="1">
                <a:off x="5629120" y="3409348"/>
                <a:ext cx="213780" cy="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pic>
          <p:nvPicPr>
            <p:cNvPr id="3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876" t="23195" r="16874" b="29630"/>
            <a:stretch/>
          </p:blipFill>
          <p:spPr bwMode="auto">
            <a:xfrm>
              <a:off x="2949092" y="4330693"/>
              <a:ext cx="1894007" cy="755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ZoneTexte 34"/>
            <p:cNvSpPr txBox="1"/>
            <p:nvPr/>
          </p:nvSpPr>
          <p:spPr>
            <a:xfrm rot="16200000">
              <a:off x="4837349" y="4645238"/>
              <a:ext cx="1238170" cy="307777"/>
            </a:xfrm>
            <a:prstGeom prst="rect">
              <a:avLst/>
            </a:prstGeom>
            <a:noFill/>
          </p:spPr>
          <p:txBody>
            <a:bodyPr wrap="square" rtlCol="0">
              <a:spAutoFit/>
            </a:bodyPr>
            <a:lstStyle/>
            <a:p>
              <a:pPr algn="ctr"/>
              <a:r>
                <a:rPr lang="fr-FR" sz="1400" dirty="0" smtClean="0"/>
                <a:t>À la main …</a:t>
              </a:r>
              <a:endParaRPr lang="fr-FR" sz="1400" dirty="0"/>
            </a:p>
          </p:txBody>
        </p:sp>
      </p:grpSp>
      <p:sp>
        <p:nvSpPr>
          <p:cNvPr id="3"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pSp>
        <p:nvGrpSpPr>
          <p:cNvPr id="32" name="Groupe 31"/>
          <p:cNvGrpSpPr/>
          <p:nvPr/>
        </p:nvGrpSpPr>
        <p:grpSpPr>
          <a:xfrm>
            <a:off x="2825156" y="1880818"/>
            <a:ext cx="4466864" cy="1964059"/>
            <a:chOff x="2825156" y="1734176"/>
            <a:chExt cx="4466864" cy="1964059"/>
          </a:xfrm>
        </p:grpSpPr>
        <p:grpSp>
          <p:nvGrpSpPr>
            <p:cNvPr id="38" name="Groupe 67"/>
            <p:cNvGrpSpPr>
              <a:grpSpLocks/>
            </p:cNvGrpSpPr>
            <p:nvPr/>
          </p:nvGrpSpPr>
          <p:grpSpPr bwMode="auto">
            <a:xfrm>
              <a:off x="2825156" y="1734176"/>
              <a:ext cx="4466864" cy="1964059"/>
              <a:chOff x="2433397" y="4653317"/>
              <a:chExt cx="5290608" cy="1391916"/>
            </a:xfrm>
          </p:grpSpPr>
          <p:sp>
            <p:nvSpPr>
              <p:cNvPr id="39" name="Rectangle 160" descr="Sphères"/>
              <p:cNvSpPr>
                <a:spLocks noChangeArrowheads="1"/>
              </p:cNvSpPr>
              <p:nvPr/>
            </p:nvSpPr>
            <p:spPr bwMode="auto">
              <a:xfrm>
                <a:off x="2433397" y="4653317"/>
                <a:ext cx="5290608" cy="1391916"/>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a:p>
            </p:txBody>
          </p:sp>
          <p:sp>
            <p:nvSpPr>
              <p:cNvPr id="40" name="Text Box 161"/>
              <p:cNvSpPr txBox="1">
                <a:spLocks noChangeArrowheads="1"/>
              </p:cNvSpPr>
              <p:nvPr/>
            </p:nvSpPr>
            <p:spPr bwMode="auto">
              <a:xfrm>
                <a:off x="5610366" y="5850439"/>
                <a:ext cx="2051582" cy="19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r" eaLnBrk="1" hangingPunct="1">
                  <a:spcBef>
                    <a:spcPct val="50000"/>
                  </a:spcBef>
                </a:pPr>
                <a:r>
                  <a:rPr lang="fr-FR" sz="1200" b="1" dirty="0">
                    <a:latin typeface="Calibri" pitchFamily="34" charset="0"/>
                    <a:cs typeface="Times New Roman" pitchFamily="18" charset="0"/>
                  </a:rPr>
                  <a:t>Domaine de validité</a:t>
                </a:r>
              </a:p>
            </p:txBody>
          </p:sp>
        </p:grpSp>
        <p:grpSp>
          <p:nvGrpSpPr>
            <p:cNvPr id="41" name="Group 14"/>
            <p:cNvGrpSpPr>
              <a:grpSpLocks/>
            </p:cNvGrpSpPr>
            <p:nvPr/>
          </p:nvGrpSpPr>
          <p:grpSpPr bwMode="auto">
            <a:xfrm>
              <a:off x="4966255" y="1808399"/>
              <a:ext cx="1003897" cy="1597288"/>
              <a:chOff x="3714" y="2514"/>
              <a:chExt cx="334" cy="615"/>
            </a:xfrm>
          </p:grpSpPr>
          <p:sp>
            <p:nvSpPr>
              <p:cNvPr id="42" name="Rectangle 168"/>
              <p:cNvSpPr>
                <a:spLocks noChangeArrowheads="1"/>
              </p:cNvSpPr>
              <p:nvPr/>
            </p:nvSpPr>
            <p:spPr bwMode="auto">
              <a:xfrm>
                <a:off x="3730" y="2514"/>
                <a:ext cx="298" cy="615"/>
              </a:xfrm>
              <a:prstGeom prst="rect">
                <a:avLst/>
              </a:prstGeom>
              <a:solidFill>
                <a:srgbClr val="FF8FBC"/>
              </a:solidFill>
              <a:ln w="12700">
                <a:solidFill>
                  <a:schemeClr val="tx1"/>
                </a:solidFill>
                <a:miter lim="800000"/>
                <a:headEnd/>
                <a:tailEnd/>
              </a:ln>
            </p:spPr>
            <p:txBody>
              <a:bodyPr wrap="none" anchor="ctr"/>
              <a:lstStyle/>
              <a:p>
                <a:endParaRPr lang="fr-FR"/>
              </a:p>
            </p:txBody>
          </p:sp>
          <p:sp>
            <p:nvSpPr>
              <p:cNvPr id="43" name="Text Box 169"/>
              <p:cNvSpPr txBox="1">
                <a:spLocks noChangeArrowheads="1"/>
              </p:cNvSpPr>
              <p:nvPr/>
            </p:nvSpPr>
            <p:spPr bwMode="auto">
              <a:xfrm>
                <a:off x="3714" y="2520"/>
                <a:ext cx="3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dirty="0">
                    <a:effectLst>
                      <a:outerShdw blurRad="38100" dist="38100" dir="2700000" algn="tl">
                        <a:srgbClr val="000000">
                          <a:alpha val="43137"/>
                        </a:srgbClr>
                      </a:outerShdw>
                    </a:effectLst>
                    <a:latin typeface="Arial" charset="0"/>
                    <a:cs typeface="Arial" charset="0"/>
                  </a:rPr>
                  <a:t>Solveur</a:t>
                </a:r>
              </a:p>
            </p:txBody>
          </p:sp>
        </p:grpSp>
        <p:grpSp>
          <p:nvGrpSpPr>
            <p:cNvPr id="44" name="Group 23"/>
            <p:cNvGrpSpPr>
              <a:grpSpLocks/>
            </p:cNvGrpSpPr>
            <p:nvPr/>
          </p:nvGrpSpPr>
          <p:grpSpPr bwMode="auto">
            <a:xfrm>
              <a:off x="2873583" y="1778818"/>
              <a:ext cx="2059749" cy="1842550"/>
              <a:chOff x="1853" y="2206"/>
              <a:chExt cx="1055" cy="594"/>
            </a:xfrm>
          </p:grpSpPr>
          <p:sp>
            <p:nvSpPr>
              <p:cNvPr id="45" name="Rectangle 242"/>
              <p:cNvSpPr>
                <a:spLocks noChangeArrowheads="1"/>
              </p:cNvSpPr>
              <p:nvPr/>
            </p:nvSpPr>
            <p:spPr bwMode="auto">
              <a:xfrm>
                <a:off x="1853" y="2214"/>
                <a:ext cx="1055" cy="586"/>
              </a:xfrm>
              <a:prstGeom prst="rect">
                <a:avLst/>
              </a:prstGeom>
              <a:solidFill>
                <a:srgbClr val="A9FFA9"/>
              </a:solidFill>
              <a:ln w="12700">
                <a:solidFill>
                  <a:schemeClr val="tx1"/>
                </a:solidFill>
                <a:miter lim="800000"/>
                <a:headEnd/>
                <a:tailEnd/>
              </a:ln>
            </p:spPr>
            <p:txBody>
              <a:bodyPr wrap="none" anchor="ctr"/>
              <a:lstStyle/>
              <a:p>
                <a:endParaRPr lang="fr-FR"/>
              </a:p>
            </p:txBody>
          </p:sp>
          <p:sp>
            <p:nvSpPr>
              <p:cNvPr id="46" name="Text Box 243"/>
              <p:cNvSpPr txBox="1">
                <a:spLocks noChangeArrowheads="1"/>
              </p:cNvSpPr>
              <p:nvPr/>
            </p:nvSpPr>
            <p:spPr bwMode="auto">
              <a:xfrm>
                <a:off x="1868" y="2206"/>
                <a:ext cx="1027"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050" b="1" dirty="0">
                    <a:effectLst>
                      <a:outerShdw blurRad="38100" dist="38100" dir="2700000" algn="tl">
                        <a:srgbClr val="000000">
                          <a:alpha val="43137"/>
                        </a:srgbClr>
                      </a:outerShdw>
                    </a:effectLst>
                    <a:latin typeface="Arial" charset="0"/>
                  </a:rPr>
                  <a:t>Modèle de l’environnement</a:t>
                </a:r>
              </a:p>
            </p:txBody>
          </p:sp>
        </p:grpSp>
        <p:grpSp>
          <p:nvGrpSpPr>
            <p:cNvPr id="47" name="Group 73"/>
            <p:cNvGrpSpPr>
              <a:grpSpLocks/>
            </p:cNvGrpSpPr>
            <p:nvPr/>
          </p:nvGrpSpPr>
          <p:grpSpPr bwMode="auto">
            <a:xfrm>
              <a:off x="2927068" y="2093626"/>
              <a:ext cx="1958975" cy="1497009"/>
              <a:chOff x="1562" y="2171"/>
              <a:chExt cx="1234" cy="943"/>
            </a:xfrm>
          </p:grpSpPr>
          <p:sp>
            <p:nvSpPr>
              <p:cNvPr id="48" name="Rectangle 245"/>
              <p:cNvSpPr>
                <a:spLocks noChangeArrowheads="1"/>
              </p:cNvSpPr>
              <p:nvPr/>
            </p:nvSpPr>
            <p:spPr bwMode="auto">
              <a:xfrm>
                <a:off x="1562" y="2190"/>
                <a:ext cx="1234" cy="924"/>
              </a:xfrm>
              <a:prstGeom prst="rect">
                <a:avLst/>
              </a:prstGeom>
              <a:solidFill>
                <a:srgbClr val="FF0000"/>
              </a:solidFill>
              <a:ln w="12700">
                <a:solidFill>
                  <a:schemeClr val="tx1"/>
                </a:solidFill>
                <a:miter lim="800000"/>
                <a:headEnd/>
                <a:tailEnd/>
              </a:ln>
            </p:spPr>
            <p:txBody>
              <a:bodyPr wrap="none" anchor="ctr"/>
              <a:lstStyle/>
              <a:p>
                <a:endParaRPr lang="fr-FR" dirty="0"/>
              </a:p>
            </p:txBody>
          </p:sp>
          <p:sp>
            <p:nvSpPr>
              <p:cNvPr id="49" name="Text Box 246"/>
              <p:cNvSpPr txBox="1">
                <a:spLocks noChangeArrowheads="1"/>
              </p:cNvSpPr>
              <p:nvPr/>
            </p:nvSpPr>
            <p:spPr bwMode="auto">
              <a:xfrm>
                <a:off x="1562" y="2171"/>
                <a:ext cx="1234" cy="174"/>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200" b="1" dirty="0">
                    <a:solidFill>
                      <a:schemeClr val="bg1"/>
                    </a:solidFill>
                    <a:effectLst>
                      <a:outerShdw blurRad="38100" dist="38100" dir="2700000" algn="tl">
                        <a:srgbClr val="000000">
                          <a:alpha val="43137"/>
                        </a:srgbClr>
                      </a:outerShdw>
                    </a:effectLst>
                    <a:latin typeface="Arial" charset="0"/>
                  </a:rPr>
                  <a:t>Modèle du</a:t>
                </a:r>
                <a:r>
                  <a:rPr lang="fr-FR" sz="1000" b="1" dirty="0">
                    <a:solidFill>
                      <a:schemeClr val="bg1"/>
                    </a:solidFill>
                    <a:effectLst>
                      <a:outerShdw blurRad="38100" dist="38100" dir="2700000" algn="tl">
                        <a:srgbClr val="000000">
                          <a:alpha val="43137"/>
                        </a:srgbClr>
                      </a:outerShdw>
                    </a:effectLst>
                    <a:latin typeface="Arial" charset="0"/>
                  </a:rPr>
                  <a:t> </a:t>
                </a:r>
                <a:r>
                  <a:rPr lang="fr-FR" sz="1200" b="1" dirty="0">
                    <a:solidFill>
                      <a:schemeClr val="bg1"/>
                    </a:solidFill>
                    <a:effectLst>
                      <a:outerShdw blurRad="38100" dist="38100" dir="2700000" algn="tl">
                        <a:srgbClr val="000000">
                          <a:alpha val="43137"/>
                        </a:srgbClr>
                      </a:outerShdw>
                    </a:effectLst>
                    <a:latin typeface="Arial" charset="0"/>
                  </a:rPr>
                  <a:t>Produit</a:t>
                </a:r>
              </a:p>
            </p:txBody>
          </p:sp>
        </p:grpSp>
        <p:grpSp>
          <p:nvGrpSpPr>
            <p:cNvPr id="50" name="Groupe 49"/>
            <p:cNvGrpSpPr/>
            <p:nvPr/>
          </p:nvGrpSpPr>
          <p:grpSpPr>
            <a:xfrm>
              <a:off x="2929463" y="3059323"/>
              <a:ext cx="1931299" cy="530828"/>
              <a:chOff x="3080179" y="4445083"/>
              <a:chExt cx="1931299" cy="530828"/>
            </a:xfrm>
          </p:grpSpPr>
          <p:grpSp>
            <p:nvGrpSpPr>
              <p:cNvPr id="51" name="Group 56"/>
              <p:cNvGrpSpPr>
                <a:grpSpLocks/>
              </p:cNvGrpSpPr>
              <p:nvPr/>
            </p:nvGrpSpPr>
            <p:grpSpPr bwMode="auto">
              <a:xfrm>
                <a:off x="3080179" y="4445083"/>
                <a:ext cx="1931299" cy="503026"/>
                <a:chOff x="1730" y="2574"/>
                <a:chExt cx="1105" cy="238"/>
              </a:xfrm>
            </p:grpSpPr>
            <p:sp>
              <p:nvSpPr>
                <p:cNvPr id="54" name="Rectangle 248"/>
                <p:cNvSpPr>
                  <a:spLocks noChangeArrowheads="1"/>
                </p:cNvSpPr>
                <p:nvPr/>
              </p:nvSpPr>
              <p:spPr bwMode="auto">
                <a:xfrm>
                  <a:off x="1750" y="2591"/>
                  <a:ext cx="1068" cy="221"/>
                </a:xfrm>
                <a:prstGeom prst="rect">
                  <a:avLst/>
                </a:prstGeom>
                <a:solidFill>
                  <a:srgbClr val="CC6600"/>
                </a:solidFill>
                <a:ln w="9525">
                  <a:solidFill>
                    <a:schemeClr val="tx1"/>
                  </a:solidFill>
                  <a:miter lim="800000"/>
                  <a:headEnd/>
                  <a:tailEnd/>
                </a:ln>
              </p:spPr>
              <p:txBody>
                <a:bodyPr wrap="none" anchor="ctr"/>
                <a:lstStyle/>
                <a:p>
                  <a:endParaRPr lang="fr-FR"/>
                </a:p>
              </p:txBody>
            </p:sp>
            <p:sp>
              <p:nvSpPr>
                <p:cNvPr id="55" name="Text Box 249"/>
                <p:cNvSpPr txBox="1">
                  <a:spLocks noChangeArrowheads="1"/>
                </p:cNvSpPr>
                <p:nvPr/>
              </p:nvSpPr>
              <p:spPr bwMode="auto">
                <a:xfrm>
                  <a:off x="1730" y="2574"/>
                  <a:ext cx="1105"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dirty="0">
                      <a:effectLst>
                        <a:outerShdw blurRad="38100" dist="38100" dir="2700000" algn="tl">
                          <a:srgbClr val="000000">
                            <a:alpha val="43137"/>
                          </a:srgbClr>
                        </a:outerShdw>
                      </a:effectLst>
                      <a:latin typeface="Arial" charset="0"/>
                      <a:cs typeface="Arial" charset="0"/>
                    </a:rPr>
                    <a:t>Modèle de </a:t>
                  </a:r>
                  <a:r>
                    <a:rPr lang="fr-FR" sz="1100" b="1" dirty="0" err="1" smtClean="0">
                      <a:effectLst>
                        <a:outerShdw blurRad="38100" dist="38100" dir="2700000" algn="tl">
                          <a:srgbClr val="000000">
                            <a:alpha val="43137"/>
                          </a:srgbClr>
                        </a:outerShdw>
                      </a:effectLst>
                      <a:latin typeface="Arial" charset="0"/>
                      <a:cs typeface="Arial" charset="0"/>
                    </a:rPr>
                    <a:t>comp</a:t>
                  </a:r>
                  <a:r>
                    <a:rPr lang="fr-FR" sz="1100" b="1" dirty="0" smtClean="0">
                      <a:effectLst>
                        <a:outerShdw blurRad="38100" dist="38100" dir="2700000" algn="tl">
                          <a:srgbClr val="000000">
                            <a:alpha val="43137"/>
                          </a:srgbClr>
                        </a:outerShdw>
                      </a:effectLst>
                      <a:latin typeface="Arial" charset="0"/>
                      <a:cs typeface="Arial" charset="0"/>
                    </a:rPr>
                    <a:t>/connais </a:t>
                  </a:r>
                  <a:endParaRPr lang="fr-FR" sz="1100" b="1" dirty="0">
                    <a:effectLst>
                      <a:outerShdw blurRad="38100" dist="38100" dir="2700000" algn="tl">
                        <a:srgbClr val="000000">
                          <a:alpha val="43137"/>
                        </a:srgbClr>
                      </a:outerShdw>
                    </a:effectLst>
                    <a:latin typeface="Arial" charset="0"/>
                    <a:cs typeface="Arial" charset="0"/>
                  </a:endParaRPr>
                </a:p>
              </p:txBody>
            </p:sp>
          </p:grpSp>
          <p:sp>
            <p:nvSpPr>
              <p:cNvPr id="53" name="Text Box 249"/>
              <p:cNvSpPr txBox="1">
                <a:spLocks noChangeArrowheads="1"/>
              </p:cNvSpPr>
              <p:nvPr/>
            </p:nvSpPr>
            <p:spPr bwMode="auto">
              <a:xfrm>
                <a:off x="3122234" y="4606579"/>
                <a:ext cx="18047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900" b="1" dirty="0" smtClean="0">
                    <a:latin typeface="Arial" charset="0"/>
                    <a:cs typeface="Arial" charset="0"/>
                  </a:rPr>
                  <a:t>PFD, solides indéformables, amortisseur visqueux, …</a:t>
                </a:r>
                <a:endParaRPr lang="fr-FR" sz="900" dirty="0">
                  <a:latin typeface="Arial" charset="0"/>
                  <a:cs typeface="Arial" charset="0"/>
                </a:endParaRPr>
              </a:p>
            </p:txBody>
          </p:sp>
        </p:grpSp>
        <p:sp>
          <p:nvSpPr>
            <p:cNvPr id="56" name="ZoneTexte 9"/>
            <p:cNvSpPr txBox="1">
              <a:spLocks noChangeArrowheads="1"/>
            </p:cNvSpPr>
            <p:nvPr/>
          </p:nvSpPr>
          <p:spPr bwMode="auto">
            <a:xfrm>
              <a:off x="2890977" y="1936540"/>
              <a:ext cx="201624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fr-FR" sz="900" b="1" i="1" dirty="0" smtClean="0">
                  <a:latin typeface="Arial" pitchFamily="34" charset="0"/>
                  <a:cs typeface="Arial" pitchFamily="34" charset="0"/>
                </a:rPr>
                <a:t>Excitation sinusoïdale de 10mm</a:t>
              </a:r>
              <a:endParaRPr lang="fr-FR" sz="900" b="1" i="1" dirty="0">
                <a:latin typeface="Arial" pitchFamily="34" charset="0"/>
                <a:cs typeface="Arial" pitchFamily="34" charset="0"/>
              </a:endParaRPr>
            </a:p>
          </p:txBody>
        </p:sp>
        <p:grpSp>
          <p:nvGrpSpPr>
            <p:cNvPr id="57" name="Groupe 56"/>
            <p:cNvGrpSpPr/>
            <p:nvPr/>
          </p:nvGrpSpPr>
          <p:grpSpPr>
            <a:xfrm>
              <a:off x="4898426" y="1811610"/>
              <a:ext cx="2341199" cy="1594078"/>
              <a:chOff x="5629120" y="2332289"/>
              <a:chExt cx="2341199" cy="1594078"/>
            </a:xfrm>
          </p:grpSpPr>
          <p:grpSp>
            <p:nvGrpSpPr>
              <p:cNvPr id="58" name="Groupe 65"/>
              <p:cNvGrpSpPr>
                <a:grpSpLocks/>
              </p:cNvGrpSpPr>
              <p:nvPr/>
            </p:nvGrpSpPr>
            <p:grpSpPr bwMode="auto">
              <a:xfrm>
                <a:off x="6686557" y="2332289"/>
                <a:ext cx="1283762" cy="1594078"/>
                <a:chOff x="6055009" y="4175907"/>
                <a:chExt cx="1283038" cy="1594675"/>
              </a:xfrm>
            </p:grpSpPr>
            <p:sp>
              <p:nvSpPr>
                <p:cNvPr id="61" name="Rectangle 165"/>
                <p:cNvSpPr>
                  <a:spLocks noChangeArrowheads="1"/>
                </p:cNvSpPr>
                <p:nvPr/>
              </p:nvSpPr>
              <p:spPr bwMode="auto">
                <a:xfrm>
                  <a:off x="6100138" y="4175908"/>
                  <a:ext cx="1218873" cy="1594674"/>
                </a:xfrm>
                <a:prstGeom prst="rect">
                  <a:avLst/>
                </a:prstGeom>
                <a:solidFill>
                  <a:srgbClr val="33CCCC"/>
                </a:solidFill>
                <a:ln w="12700">
                  <a:solidFill>
                    <a:schemeClr val="tx1"/>
                  </a:solidFill>
                  <a:miter lim="800000"/>
                  <a:headEnd/>
                  <a:tailEnd/>
                </a:ln>
              </p:spPr>
              <p:txBody>
                <a:bodyPr wrap="none" anchor="ctr"/>
                <a:lstStyle/>
                <a:p>
                  <a:endParaRPr lang="fr-FR"/>
                </a:p>
              </p:txBody>
            </p:sp>
            <p:sp>
              <p:nvSpPr>
                <p:cNvPr id="62" name="Text Box 166"/>
                <p:cNvSpPr txBox="1">
                  <a:spLocks noChangeArrowheads="1"/>
                </p:cNvSpPr>
                <p:nvPr/>
              </p:nvSpPr>
              <p:spPr bwMode="auto">
                <a:xfrm>
                  <a:off x="6055009" y="4175907"/>
                  <a:ext cx="1283038" cy="40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charset="0"/>
                      <a:cs typeface="Arial" charset="0"/>
                    </a:defRPr>
                  </a:lvl1pPr>
                  <a:lvl2pPr marL="742950" indent="-285750" eaLnBrk="0" hangingPunct="0">
                    <a:defRPr>
                      <a:solidFill>
                        <a:schemeClr val="tx1"/>
                      </a:solidFill>
                      <a:latin typeface="Calibri" charset="0"/>
                      <a:cs typeface="Arial" charset="0"/>
                    </a:defRPr>
                  </a:lvl2pPr>
                  <a:lvl3pPr marL="1143000" indent="-228600" eaLnBrk="0" hangingPunct="0">
                    <a:defRPr>
                      <a:solidFill>
                        <a:schemeClr val="tx1"/>
                      </a:solidFill>
                      <a:latin typeface="Calibri" charset="0"/>
                      <a:cs typeface="Arial" charset="0"/>
                    </a:defRPr>
                  </a:lvl3pPr>
                  <a:lvl4pPr marL="1600200" indent="-228600" eaLnBrk="0" hangingPunct="0">
                    <a:defRPr>
                      <a:solidFill>
                        <a:schemeClr val="tx1"/>
                      </a:solidFill>
                      <a:latin typeface="Calibri" charset="0"/>
                      <a:cs typeface="Arial" charset="0"/>
                    </a:defRPr>
                  </a:lvl4pPr>
                  <a:lvl5pPr marL="2057400" indent="-228600" eaLnBrk="0" hangingPunct="0">
                    <a:defRPr>
                      <a:solidFill>
                        <a:schemeClr val="tx1"/>
                      </a:solidFill>
                      <a:latin typeface="Calibri" charset="0"/>
                      <a:cs typeface="Arial" charset="0"/>
                    </a:defRPr>
                  </a:lvl5pPr>
                  <a:lvl6pPr marL="2514600" indent="-228600" eaLnBrk="0" fontAlgn="base" hangingPunct="0">
                    <a:spcBef>
                      <a:spcPct val="0"/>
                    </a:spcBef>
                    <a:spcAft>
                      <a:spcPct val="0"/>
                    </a:spcAft>
                    <a:defRPr>
                      <a:solidFill>
                        <a:schemeClr val="tx1"/>
                      </a:solidFill>
                      <a:latin typeface="Calibri" charset="0"/>
                      <a:cs typeface="Arial" charset="0"/>
                    </a:defRPr>
                  </a:lvl6pPr>
                  <a:lvl7pPr marL="2971800" indent="-228600" eaLnBrk="0" fontAlgn="base" hangingPunct="0">
                    <a:spcBef>
                      <a:spcPct val="0"/>
                    </a:spcBef>
                    <a:spcAft>
                      <a:spcPct val="0"/>
                    </a:spcAft>
                    <a:defRPr>
                      <a:solidFill>
                        <a:schemeClr val="tx1"/>
                      </a:solidFill>
                      <a:latin typeface="Calibri" charset="0"/>
                      <a:cs typeface="Arial" charset="0"/>
                    </a:defRPr>
                  </a:lvl7pPr>
                  <a:lvl8pPr marL="3429000" indent="-228600" eaLnBrk="0" fontAlgn="base" hangingPunct="0">
                    <a:spcBef>
                      <a:spcPct val="0"/>
                    </a:spcBef>
                    <a:spcAft>
                      <a:spcPct val="0"/>
                    </a:spcAft>
                    <a:defRPr>
                      <a:solidFill>
                        <a:schemeClr val="tx1"/>
                      </a:solidFill>
                      <a:latin typeface="Calibri" charset="0"/>
                      <a:cs typeface="Arial" charset="0"/>
                    </a:defRPr>
                  </a:lvl8pPr>
                  <a:lvl9pPr marL="3886200" indent="-228600" eaLnBrk="0" fontAlgn="base" hangingPunct="0">
                    <a:spcBef>
                      <a:spcPct val="0"/>
                    </a:spcBef>
                    <a:spcAft>
                      <a:spcPct val="0"/>
                    </a:spcAft>
                    <a:defRPr>
                      <a:solidFill>
                        <a:schemeClr val="tx1"/>
                      </a:solidFill>
                      <a:latin typeface="Calibri" charset="0"/>
                      <a:cs typeface="Arial" charset="0"/>
                    </a:defRPr>
                  </a:lvl9pPr>
                </a:lstStyle>
                <a:p>
                  <a:pPr algn="ctr" eaLnBrk="1" hangingPunct="1">
                    <a:spcBef>
                      <a:spcPct val="50000"/>
                    </a:spcBef>
                  </a:pPr>
                  <a:r>
                    <a:rPr lang="fr-FR" sz="2000" b="1" dirty="0">
                      <a:effectLst>
                        <a:outerShdw blurRad="38100" dist="38100" dir="2700000" algn="tl">
                          <a:srgbClr val="000000">
                            <a:alpha val="43137"/>
                          </a:srgbClr>
                        </a:outerShdw>
                      </a:effectLst>
                      <a:latin typeface="Arial" charset="0"/>
                    </a:rPr>
                    <a:t>Résultat</a:t>
                  </a:r>
                </a:p>
              </p:txBody>
            </p:sp>
          </p:grpSp>
          <p:sp>
            <p:nvSpPr>
              <p:cNvPr id="59" name="Line 164"/>
              <p:cNvSpPr>
                <a:spLocks noChangeShapeType="1"/>
              </p:cNvSpPr>
              <p:nvPr/>
            </p:nvSpPr>
            <p:spPr bwMode="auto">
              <a:xfrm flipH="1">
                <a:off x="6608423" y="3406606"/>
                <a:ext cx="213780" cy="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sp>
            <p:nvSpPr>
              <p:cNvPr id="60" name="Line 164"/>
              <p:cNvSpPr>
                <a:spLocks noChangeShapeType="1"/>
              </p:cNvSpPr>
              <p:nvPr/>
            </p:nvSpPr>
            <p:spPr bwMode="auto">
              <a:xfrm flipH="1">
                <a:off x="5629120" y="3409348"/>
                <a:ext cx="213780" cy="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pic>
          <p:nvPicPr>
            <p:cNvPr id="66" name="Picture 38" descr="matlab"/>
            <p:cNvPicPr>
              <a:picLocks noChangeAspect="1" noChangeArrowheads="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rot="16200000">
              <a:off x="4854498" y="2499007"/>
              <a:ext cx="1235175" cy="467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8264" t="41132" r="695" b="22052"/>
            <a:stretch/>
          </p:blipFill>
          <p:spPr bwMode="auto">
            <a:xfrm>
              <a:off x="2956650" y="2335322"/>
              <a:ext cx="1900736" cy="724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3" name="ZoneTexte 62"/>
          <p:cNvSpPr txBox="1"/>
          <p:nvPr/>
        </p:nvSpPr>
        <p:spPr>
          <a:xfrm>
            <a:off x="6034683" y="2662495"/>
            <a:ext cx="1151780" cy="338554"/>
          </a:xfrm>
          <a:prstGeom prst="rect">
            <a:avLst/>
          </a:prstGeom>
          <a:noFill/>
        </p:spPr>
        <p:txBody>
          <a:bodyPr wrap="square" rtlCol="0">
            <a:spAutoFit/>
          </a:bodyPr>
          <a:lstStyle/>
          <a:p>
            <a:r>
              <a:rPr lang="fr-FR" sz="1600" b="1" dirty="0" err="1" smtClean="0"/>
              <a:t>f</a:t>
            </a:r>
            <a:r>
              <a:rPr lang="fr-FR" sz="1600" b="1" baseline="-25000" dirty="0" err="1" smtClean="0"/>
              <a:t>R</a:t>
            </a:r>
            <a:r>
              <a:rPr lang="fr-FR" sz="1600" b="1" dirty="0" smtClean="0"/>
              <a:t> = 1,4 Hz</a:t>
            </a:r>
            <a:endParaRPr lang="fr-FR" sz="1600" b="1" dirty="0"/>
          </a:p>
        </p:txBody>
      </p:sp>
      <p:grpSp>
        <p:nvGrpSpPr>
          <p:cNvPr id="70" name="Group 86"/>
          <p:cNvGrpSpPr>
            <a:grpSpLocks/>
          </p:cNvGrpSpPr>
          <p:nvPr/>
        </p:nvGrpSpPr>
        <p:grpSpPr bwMode="auto">
          <a:xfrm>
            <a:off x="7234058" y="2734141"/>
            <a:ext cx="2466059" cy="296862"/>
            <a:chOff x="4588" y="2662"/>
            <a:chExt cx="990" cy="187"/>
          </a:xfrm>
        </p:grpSpPr>
        <p:sp>
          <p:nvSpPr>
            <p:cNvPr id="71" name="Rectangle 144"/>
            <p:cNvSpPr>
              <a:spLocks noChangeArrowheads="1"/>
            </p:cNvSpPr>
            <p:nvPr/>
          </p:nvSpPr>
          <p:spPr bwMode="auto">
            <a:xfrm>
              <a:off x="4984" y="2662"/>
              <a:ext cx="594" cy="187"/>
            </a:xfrm>
            <a:prstGeom prst="rect">
              <a:avLst/>
            </a:prstGeom>
            <a:solidFill>
              <a:srgbClr val="66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fr-FR"/>
            </a:p>
          </p:txBody>
        </p:sp>
        <p:sp>
          <p:nvSpPr>
            <p:cNvPr id="72" name="Line 128"/>
            <p:cNvSpPr>
              <a:spLocks noChangeShapeType="1"/>
            </p:cNvSpPr>
            <p:nvPr/>
          </p:nvSpPr>
          <p:spPr bwMode="auto">
            <a:xfrm>
              <a:off x="4588" y="2761"/>
              <a:ext cx="990"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grpSp>
      <p:sp>
        <p:nvSpPr>
          <p:cNvPr id="2" name="ZoneTexte 1"/>
          <p:cNvSpPr txBox="1"/>
          <p:nvPr/>
        </p:nvSpPr>
        <p:spPr>
          <a:xfrm>
            <a:off x="6028925" y="4675221"/>
            <a:ext cx="1151780" cy="338554"/>
          </a:xfrm>
          <a:prstGeom prst="rect">
            <a:avLst/>
          </a:prstGeom>
          <a:noFill/>
        </p:spPr>
        <p:txBody>
          <a:bodyPr wrap="square" rtlCol="0">
            <a:spAutoFit/>
          </a:bodyPr>
          <a:lstStyle/>
          <a:p>
            <a:r>
              <a:rPr lang="fr-FR" sz="1600" b="1" dirty="0" err="1" smtClean="0"/>
              <a:t>f</a:t>
            </a:r>
            <a:r>
              <a:rPr lang="fr-FR" sz="1600" b="1" baseline="-25000" dirty="0" err="1" smtClean="0"/>
              <a:t>R</a:t>
            </a:r>
            <a:r>
              <a:rPr lang="fr-FR" sz="1600" b="1" dirty="0" smtClean="0"/>
              <a:t> = 2,7 Hz</a:t>
            </a:r>
            <a:endParaRPr lang="fr-FR" sz="1600" b="1" dirty="0"/>
          </a:p>
        </p:txBody>
      </p:sp>
      <p:grpSp>
        <p:nvGrpSpPr>
          <p:cNvPr id="79" name="Group 86"/>
          <p:cNvGrpSpPr>
            <a:grpSpLocks/>
          </p:cNvGrpSpPr>
          <p:nvPr/>
        </p:nvGrpSpPr>
        <p:grpSpPr bwMode="auto">
          <a:xfrm>
            <a:off x="7214820" y="4733256"/>
            <a:ext cx="2466059" cy="296862"/>
            <a:chOff x="4588" y="2662"/>
            <a:chExt cx="990" cy="187"/>
          </a:xfrm>
        </p:grpSpPr>
        <p:sp>
          <p:nvSpPr>
            <p:cNvPr id="80" name="Rectangle 144"/>
            <p:cNvSpPr>
              <a:spLocks noChangeArrowheads="1"/>
            </p:cNvSpPr>
            <p:nvPr/>
          </p:nvSpPr>
          <p:spPr bwMode="auto">
            <a:xfrm>
              <a:off x="4984" y="2662"/>
              <a:ext cx="594" cy="187"/>
            </a:xfrm>
            <a:prstGeom prst="rect">
              <a:avLst/>
            </a:prstGeom>
            <a:solidFill>
              <a:srgbClr val="66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fr-FR"/>
            </a:p>
          </p:txBody>
        </p:sp>
        <p:sp>
          <p:nvSpPr>
            <p:cNvPr id="81" name="Line 128"/>
            <p:cNvSpPr>
              <a:spLocks noChangeShapeType="1"/>
            </p:cNvSpPr>
            <p:nvPr/>
          </p:nvSpPr>
          <p:spPr bwMode="auto">
            <a:xfrm>
              <a:off x="4588" y="2761"/>
              <a:ext cx="990"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76" name="Groupe 75"/>
          <p:cNvGrpSpPr/>
          <p:nvPr/>
        </p:nvGrpSpPr>
        <p:grpSpPr>
          <a:xfrm>
            <a:off x="9136199" y="2887336"/>
            <a:ext cx="461665" cy="2003083"/>
            <a:chOff x="8242647" y="2709095"/>
            <a:chExt cx="461665" cy="1922121"/>
          </a:xfrm>
        </p:grpSpPr>
        <p:sp>
          <p:nvSpPr>
            <p:cNvPr id="77" name="Text Box 142"/>
            <p:cNvSpPr txBox="1">
              <a:spLocks noChangeArrowheads="1"/>
            </p:cNvSpPr>
            <p:nvPr/>
          </p:nvSpPr>
          <p:spPr bwMode="auto">
            <a:xfrm rot="16200000">
              <a:off x="7512419" y="3439323"/>
              <a:ext cx="1922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2400" b="1" dirty="0">
                  <a:solidFill>
                    <a:srgbClr val="003399"/>
                  </a:solidFill>
                  <a:latin typeface="Arial" charset="0"/>
                </a:rPr>
                <a:t>Ecart</a:t>
              </a:r>
            </a:p>
          </p:txBody>
        </p:sp>
        <p:sp>
          <p:nvSpPr>
            <p:cNvPr id="78" name="Line 138"/>
            <p:cNvSpPr>
              <a:spLocks noChangeShapeType="1"/>
            </p:cNvSpPr>
            <p:nvPr/>
          </p:nvSpPr>
          <p:spPr bwMode="auto">
            <a:xfrm flipV="1">
              <a:off x="8685410" y="2723382"/>
              <a:ext cx="0" cy="1874783"/>
            </a:xfrm>
            <a:prstGeom prst="line">
              <a:avLst/>
            </a:prstGeom>
            <a:noFill/>
            <a:ln w="38100">
              <a:solidFill>
                <a:srgbClr val="003399"/>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lgn="ctr"/>
              <a:endParaRPr lang="fr-FR" sz="6000"/>
            </a:p>
          </p:txBody>
        </p:sp>
      </p:grpSp>
      <p:sp>
        <p:nvSpPr>
          <p:cNvPr id="13" name="ZoneTexte 12"/>
          <p:cNvSpPr txBox="1"/>
          <p:nvPr/>
        </p:nvSpPr>
        <p:spPr>
          <a:xfrm>
            <a:off x="8388799" y="2954428"/>
            <a:ext cx="838691" cy="1862048"/>
          </a:xfrm>
          <a:prstGeom prst="rect">
            <a:avLst/>
          </a:prstGeom>
          <a:noFill/>
        </p:spPr>
        <p:txBody>
          <a:bodyPr wrap="none" rtlCol="0">
            <a:spAutoFit/>
          </a:bodyPr>
          <a:lstStyle/>
          <a:p>
            <a:r>
              <a:rPr lang="fr-FR" sz="11500" dirty="0" smtClean="0">
                <a:solidFill>
                  <a:srgbClr val="FF0000"/>
                </a:solidFill>
                <a:effectLst>
                  <a:outerShdw blurRad="38100" dist="38100" dir="2700000" algn="tl">
                    <a:srgbClr val="000000">
                      <a:alpha val="43137"/>
                    </a:srgbClr>
                  </a:outerShdw>
                </a:effectLst>
              </a:rPr>
              <a:t>?</a:t>
            </a:r>
            <a:endParaRPr lang="fr-FR" sz="115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056633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p:cTn id="21" dur="500" fill="hold"/>
                                        <p:tgtEl>
                                          <p:spTgt spid="32"/>
                                        </p:tgtEl>
                                        <p:attrNameLst>
                                          <p:attrName>ppt_w</p:attrName>
                                        </p:attrNameLst>
                                      </p:cBhvr>
                                      <p:tavLst>
                                        <p:tav tm="0">
                                          <p:val>
                                            <p:fltVal val="0"/>
                                          </p:val>
                                        </p:tav>
                                        <p:tav tm="100000">
                                          <p:val>
                                            <p:strVal val="#ppt_w"/>
                                          </p:val>
                                        </p:tav>
                                      </p:tavLst>
                                    </p:anim>
                                    <p:anim calcmode="lin" valueType="num">
                                      <p:cBhvr>
                                        <p:cTn id="22" dur="500" fill="hold"/>
                                        <p:tgtEl>
                                          <p:spTgt spid="32"/>
                                        </p:tgtEl>
                                        <p:attrNameLst>
                                          <p:attrName>ppt_h</p:attrName>
                                        </p:attrNameLst>
                                      </p:cBhvr>
                                      <p:tavLst>
                                        <p:tav tm="0">
                                          <p:val>
                                            <p:fltVal val="0"/>
                                          </p:val>
                                        </p:tav>
                                        <p:tav tm="100000">
                                          <p:val>
                                            <p:strVal val="#ppt_h"/>
                                          </p:val>
                                        </p:tav>
                                      </p:tavLst>
                                    </p:anim>
                                    <p:animEffect transition="in" filter="fad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wipe(left)">
                                      <p:cBhvr>
                                        <p:cTn id="28" dur="500"/>
                                        <p:tgtEl>
                                          <p:spTgt spid="63"/>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wipe(left)">
                                      <p:cBhvr>
                                        <p:cTn id="45" dur="500"/>
                                        <p:tgtEl>
                                          <p:spTgt spid="70"/>
                                        </p:tgtEl>
                                      </p:cBhvr>
                                    </p:animEffect>
                                  </p:childTnLst>
                                </p:cTn>
                              </p:par>
                              <p:par>
                                <p:cTn id="46" presetID="22" presetClass="entr" presetSubtype="8" fill="hold"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wipe(left)">
                                      <p:cBhvr>
                                        <p:cTn id="48" dur="500"/>
                                        <p:tgtEl>
                                          <p:spTgt spid="79"/>
                                        </p:tgtEl>
                                      </p:cBhvr>
                                    </p:animEffect>
                                  </p:childTnLst>
                                </p:cTn>
                              </p:par>
                            </p:childTnLst>
                          </p:cTn>
                        </p:par>
                        <p:par>
                          <p:cTn id="49" fill="hold">
                            <p:stCondLst>
                              <p:cond delay="500"/>
                            </p:stCondLst>
                            <p:childTnLst>
                              <p:par>
                                <p:cTn id="50" presetID="53" presetClass="entr" presetSubtype="16" fill="hold" nodeType="afterEffect">
                                  <p:stCondLst>
                                    <p:cond delay="0"/>
                                  </p:stCondLst>
                                  <p:childTnLst>
                                    <p:set>
                                      <p:cBhvr>
                                        <p:cTn id="51" dur="1" fill="hold">
                                          <p:stCondLst>
                                            <p:cond delay="0"/>
                                          </p:stCondLst>
                                        </p:cTn>
                                        <p:tgtEl>
                                          <p:spTgt spid="76"/>
                                        </p:tgtEl>
                                        <p:attrNameLst>
                                          <p:attrName>style.visibility</p:attrName>
                                        </p:attrNameLst>
                                      </p:cBhvr>
                                      <p:to>
                                        <p:strVal val="visible"/>
                                      </p:to>
                                    </p:set>
                                    <p:anim calcmode="lin" valueType="num">
                                      <p:cBhvr>
                                        <p:cTn id="52" dur="500" fill="hold"/>
                                        <p:tgtEl>
                                          <p:spTgt spid="76"/>
                                        </p:tgtEl>
                                        <p:attrNameLst>
                                          <p:attrName>ppt_w</p:attrName>
                                        </p:attrNameLst>
                                      </p:cBhvr>
                                      <p:tavLst>
                                        <p:tav tm="0">
                                          <p:val>
                                            <p:fltVal val="0"/>
                                          </p:val>
                                        </p:tav>
                                        <p:tav tm="100000">
                                          <p:val>
                                            <p:strVal val="#ppt_w"/>
                                          </p:val>
                                        </p:tav>
                                      </p:tavLst>
                                    </p:anim>
                                    <p:anim calcmode="lin" valueType="num">
                                      <p:cBhvr>
                                        <p:cTn id="53" dur="500" fill="hold"/>
                                        <p:tgtEl>
                                          <p:spTgt spid="76"/>
                                        </p:tgtEl>
                                        <p:attrNameLst>
                                          <p:attrName>ppt_h</p:attrName>
                                        </p:attrNameLst>
                                      </p:cBhvr>
                                      <p:tavLst>
                                        <p:tav tm="0">
                                          <p:val>
                                            <p:fltVal val="0"/>
                                          </p:val>
                                        </p:tav>
                                        <p:tav tm="100000">
                                          <p:val>
                                            <p:strVal val="#ppt_h"/>
                                          </p:val>
                                        </p:tav>
                                      </p:tavLst>
                                    </p:anim>
                                    <p:animEffect transition="in" filter="fade">
                                      <p:cBhvr>
                                        <p:cTn id="54" dur="500"/>
                                        <p:tgtEl>
                                          <p:spTgt spid="76"/>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p:cTn id="59" dur="1000" fill="hold"/>
                                        <p:tgtEl>
                                          <p:spTgt spid="13"/>
                                        </p:tgtEl>
                                        <p:attrNameLst>
                                          <p:attrName>ppt_w</p:attrName>
                                        </p:attrNameLst>
                                      </p:cBhvr>
                                      <p:tavLst>
                                        <p:tav tm="0">
                                          <p:val>
                                            <p:fltVal val="0"/>
                                          </p:val>
                                        </p:tav>
                                        <p:tav tm="100000">
                                          <p:val>
                                            <p:strVal val="#ppt_w"/>
                                          </p:val>
                                        </p:tav>
                                      </p:tavLst>
                                    </p:anim>
                                    <p:anim calcmode="lin" valueType="num">
                                      <p:cBhvr>
                                        <p:cTn id="60" dur="1000" fill="hold"/>
                                        <p:tgtEl>
                                          <p:spTgt spid="13"/>
                                        </p:tgtEl>
                                        <p:attrNameLst>
                                          <p:attrName>ppt_h</p:attrName>
                                        </p:attrNameLst>
                                      </p:cBhvr>
                                      <p:tavLst>
                                        <p:tav tm="0">
                                          <p:val>
                                            <p:fltVal val="0"/>
                                          </p:val>
                                        </p:tav>
                                        <p:tav tm="100000">
                                          <p:val>
                                            <p:strVal val="#ppt_h"/>
                                          </p:val>
                                        </p:tav>
                                      </p:tavLst>
                                    </p:anim>
                                    <p:anim calcmode="lin" valueType="num">
                                      <p:cBhvr>
                                        <p:cTn id="61" dur="1000" fill="hold"/>
                                        <p:tgtEl>
                                          <p:spTgt spid="13"/>
                                        </p:tgtEl>
                                        <p:attrNameLst>
                                          <p:attrName>style.rotation</p:attrName>
                                        </p:attrNameLst>
                                      </p:cBhvr>
                                      <p:tavLst>
                                        <p:tav tm="0">
                                          <p:val>
                                            <p:fltVal val="90"/>
                                          </p:val>
                                        </p:tav>
                                        <p:tav tm="100000">
                                          <p:val>
                                            <p:fltVal val="0"/>
                                          </p:val>
                                        </p:tav>
                                      </p:tavLst>
                                    </p:anim>
                                    <p:animEffect transition="in" filter="fade">
                                      <p:cBhvr>
                                        <p:cTn id="6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63" grpId="0"/>
      <p:bldP spid="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0" y="1098550"/>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a:solidFill>
                  <a:srgbClr val="FF6600"/>
                </a:solidFill>
                <a:latin typeface="Arial" charset="0"/>
                <a:cs typeface="Arial" charset="0"/>
              </a:rPr>
              <a:t>Objectifs de la simulation</a:t>
            </a:r>
          </a:p>
        </p:txBody>
      </p:sp>
      <p:sp>
        <p:nvSpPr>
          <p:cNvPr id="191496" name="Rectangle 8"/>
          <p:cNvSpPr>
            <a:spLocks noChangeArrowheads="1"/>
          </p:cNvSpPr>
          <p:nvPr/>
        </p:nvSpPr>
        <p:spPr bwMode="auto">
          <a:xfrm>
            <a:off x="5324475" y="917575"/>
            <a:ext cx="4581525"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defTabSz="762000">
              <a:defRPr/>
            </a:pPr>
            <a:r>
              <a:rPr lang="fr-FR" sz="2000" b="1" dirty="0">
                <a:solidFill>
                  <a:srgbClr val="FF6600"/>
                </a:solidFill>
                <a:effectLst>
                  <a:outerShdw blurRad="38100" dist="38100" dir="2700000" algn="tl">
                    <a:srgbClr val="C0C0C0"/>
                  </a:outerShdw>
                </a:effectLst>
                <a:latin typeface="Comic Sans MS" pitchFamily="66" charset="0"/>
              </a:rPr>
              <a:t>Performance attendue et simulée</a:t>
            </a:r>
          </a:p>
        </p:txBody>
      </p:sp>
      <p:sp>
        <p:nvSpPr>
          <p:cNvPr id="10" name="Text Box 399"/>
          <p:cNvSpPr txBox="1">
            <a:spLocks noChangeArrowheads="1"/>
          </p:cNvSpPr>
          <p:nvPr/>
        </p:nvSpPr>
        <p:spPr bwMode="auto">
          <a:xfrm>
            <a:off x="1316038" y="6118225"/>
            <a:ext cx="8477250" cy="339725"/>
          </a:xfrm>
          <a:prstGeom prst="rect">
            <a:avLst/>
          </a:prstGeom>
          <a:noFill/>
          <a:ln w="28575">
            <a:solidFill>
              <a:schemeClr val="accent6">
                <a:lumMod val="75000"/>
              </a:schemeClr>
            </a:solidFill>
            <a:miter lim="800000"/>
            <a:headEnd type="none" w="sm" len="sm"/>
            <a:tailEnd type="none" w="sm" len="sm"/>
          </a:ln>
        </p:spPr>
        <p:txBody>
          <a:bodyPr>
            <a:spAutoFit/>
          </a:bodyPr>
          <a:lstStyle>
            <a:defPPr>
              <a:defRPr lang="fr-FR"/>
            </a:defPPr>
            <a:lvl1pPr algn="ctr" defTabSz="762000" eaLnBrk="1" hangingPunct="1">
              <a:spcBef>
                <a:spcPct val="50000"/>
              </a:spcBef>
              <a:defRPr sz="1600" b="1">
                <a:solidFill>
                  <a:schemeClr val="accent6">
                    <a:lumMod val="75000"/>
                  </a:schemeClr>
                </a:solidFill>
                <a:latin typeface="Comic Sans MS" pitchFamily="66" charset="0"/>
                <a:cs typeface="Arial" charset="0"/>
              </a:defRPr>
            </a:lvl1pPr>
            <a:lvl2pPr marL="742950" indent="-285750" defTabSz="762000" eaLnBrk="0" hangingPunct="0"/>
            <a:lvl3pPr marL="1143000" indent="-228600" defTabSz="762000" eaLnBrk="0" hangingPunct="0"/>
            <a:lvl4pPr marL="1600200" indent="-228600" defTabSz="762000" eaLnBrk="0" hangingPunct="0"/>
            <a:lvl5pPr marL="2057400" indent="-228600" defTabSz="762000" eaLnBrk="0" hangingPunct="0"/>
            <a:lvl6pPr marL="2514600" indent="-228600" defTabSz="762000" eaLnBrk="0" fontAlgn="base" hangingPunct="0">
              <a:spcBef>
                <a:spcPct val="0"/>
              </a:spcBef>
              <a:spcAft>
                <a:spcPct val="0"/>
              </a:spcAft>
            </a:lvl6pPr>
            <a:lvl7pPr marL="2971800" indent="-228600" defTabSz="762000" eaLnBrk="0" fontAlgn="base" hangingPunct="0">
              <a:spcBef>
                <a:spcPct val="0"/>
              </a:spcBef>
              <a:spcAft>
                <a:spcPct val="0"/>
              </a:spcAft>
            </a:lvl7pPr>
            <a:lvl8pPr marL="3429000" indent="-228600" defTabSz="762000" eaLnBrk="0" fontAlgn="base" hangingPunct="0">
              <a:spcBef>
                <a:spcPct val="0"/>
              </a:spcBef>
              <a:spcAft>
                <a:spcPct val="0"/>
              </a:spcAft>
            </a:lvl8pPr>
            <a:lvl9pPr marL="3886200" indent="-228600" defTabSz="762000" eaLnBrk="0" fontAlgn="base" hangingPunct="0">
              <a:spcBef>
                <a:spcPct val="0"/>
              </a:spcBef>
              <a:spcAft>
                <a:spcPct val="0"/>
              </a:spcAft>
            </a:lvl9pPr>
          </a:lstStyle>
          <a:p>
            <a:r>
              <a:rPr lang="fr-FR"/>
              <a:t>La simulation permet de valider des critères de Fonctions de Service</a:t>
            </a:r>
          </a:p>
        </p:txBody>
      </p:sp>
      <p:grpSp>
        <p:nvGrpSpPr>
          <p:cNvPr id="34" name="Groupe 25"/>
          <p:cNvGrpSpPr>
            <a:grpSpLocks/>
          </p:cNvGrpSpPr>
          <p:nvPr/>
        </p:nvGrpSpPr>
        <p:grpSpPr bwMode="auto">
          <a:xfrm>
            <a:off x="1390650" y="1857375"/>
            <a:ext cx="7145338" cy="3771900"/>
            <a:chOff x="1722438" y="1635125"/>
            <a:chExt cx="7145337" cy="3771900"/>
          </a:xfrm>
        </p:grpSpPr>
        <p:sp>
          <p:nvSpPr>
            <p:cNvPr id="8213" name="Oval 5"/>
            <p:cNvSpPr>
              <a:spLocks noChangeArrowheads="1"/>
            </p:cNvSpPr>
            <p:nvPr/>
          </p:nvSpPr>
          <p:spPr bwMode="auto">
            <a:xfrm>
              <a:off x="1722438" y="1635125"/>
              <a:ext cx="7145337" cy="3771900"/>
            </a:xfrm>
            <a:prstGeom prst="ellipse">
              <a:avLst/>
            </a:prstGeom>
            <a:solidFill>
              <a:srgbClr val="FFCC00"/>
            </a:solidFill>
            <a:ln w="12700">
              <a:solidFill>
                <a:schemeClr val="tx1"/>
              </a:solidFill>
              <a:round/>
              <a:headEnd/>
              <a:tailEnd/>
            </a:ln>
          </p:spPr>
          <p:txBody>
            <a:bodyPr wrap="none" anchor="ctr"/>
            <a:lstStyle/>
            <a:p>
              <a:endParaRPr lang="fr-FR"/>
            </a:p>
          </p:txBody>
        </p:sp>
        <p:sp>
          <p:nvSpPr>
            <p:cNvPr id="8214" name="Text Box 26"/>
            <p:cNvSpPr txBox="1">
              <a:spLocks noChangeArrowheads="1"/>
            </p:cNvSpPr>
            <p:nvPr/>
          </p:nvSpPr>
          <p:spPr bwMode="auto">
            <a:xfrm>
              <a:off x="1754188" y="3257550"/>
              <a:ext cx="15160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eaLnBrk="1" hangingPunct="1">
                <a:spcBef>
                  <a:spcPct val="50000"/>
                </a:spcBef>
              </a:pPr>
              <a:r>
                <a:rPr lang="fr-FR" sz="1600" b="1">
                  <a:latin typeface="Arial" charset="0"/>
                  <a:cs typeface="Arial" charset="0"/>
                </a:rPr>
                <a:t>Domaine de simulation</a:t>
              </a:r>
            </a:p>
          </p:txBody>
        </p:sp>
      </p:grpSp>
      <p:grpSp>
        <p:nvGrpSpPr>
          <p:cNvPr id="37" name="Group 31"/>
          <p:cNvGrpSpPr>
            <a:grpSpLocks/>
          </p:cNvGrpSpPr>
          <p:nvPr/>
        </p:nvGrpSpPr>
        <p:grpSpPr bwMode="auto">
          <a:xfrm>
            <a:off x="3184525" y="4175125"/>
            <a:ext cx="2947988" cy="801688"/>
            <a:chOff x="2824" y="2735"/>
            <a:chExt cx="1857" cy="505"/>
          </a:xfrm>
        </p:grpSpPr>
        <p:sp>
          <p:nvSpPr>
            <p:cNvPr id="8211" name="Rectangle 160" descr="Sphères"/>
            <p:cNvSpPr>
              <a:spLocks noChangeArrowheads="1"/>
            </p:cNvSpPr>
            <p:nvPr/>
          </p:nvSpPr>
          <p:spPr bwMode="auto">
            <a:xfrm>
              <a:off x="2824" y="2735"/>
              <a:ext cx="1857" cy="505"/>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a:p>
          </p:txBody>
        </p:sp>
        <p:sp>
          <p:nvSpPr>
            <p:cNvPr id="8212" name="Text Box 12"/>
            <p:cNvSpPr txBox="1">
              <a:spLocks noChangeArrowheads="1"/>
            </p:cNvSpPr>
            <p:nvPr/>
          </p:nvSpPr>
          <p:spPr bwMode="auto">
            <a:xfrm>
              <a:off x="2825" y="2842"/>
              <a:ext cx="18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2400" b="1">
                  <a:latin typeface="Calibri" pitchFamily="34" charset="0"/>
                  <a:cs typeface="Arial" charset="0"/>
                </a:rPr>
                <a:t>Simulation</a:t>
              </a:r>
            </a:p>
          </p:txBody>
        </p:sp>
      </p:grpSp>
      <p:grpSp>
        <p:nvGrpSpPr>
          <p:cNvPr id="40" name="Groupe 24"/>
          <p:cNvGrpSpPr>
            <a:grpSpLocks/>
          </p:cNvGrpSpPr>
          <p:nvPr/>
        </p:nvGrpSpPr>
        <p:grpSpPr bwMode="auto">
          <a:xfrm>
            <a:off x="3189288" y="2508250"/>
            <a:ext cx="2947987" cy="801688"/>
            <a:chOff x="3521075" y="2286000"/>
            <a:chExt cx="2947988" cy="801688"/>
          </a:xfrm>
        </p:grpSpPr>
        <p:sp>
          <p:nvSpPr>
            <p:cNvPr id="8209" name="Rectangle 160" descr="Sphères"/>
            <p:cNvSpPr>
              <a:spLocks noChangeArrowheads="1"/>
            </p:cNvSpPr>
            <p:nvPr/>
          </p:nvSpPr>
          <p:spPr bwMode="auto">
            <a:xfrm>
              <a:off x="3521075" y="2286000"/>
              <a:ext cx="2947988" cy="801688"/>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a:p>
          </p:txBody>
        </p:sp>
        <p:sp>
          <p:nvSpPr>
            <p:cNvPr id="8210" name="Text Box 34"/>
            <p:cNvSpPr txBox="1">
              <a:spLocks noChangeArrowheads="1"/>
            </p:cNvSpPr>
            <p:nvPr/>
          </p:nvSpPr>
          <p:spPr bwMode="auto">
            <a:xfrm>
              <a:off x="3522663" y="2400300"/>
              <a:ext cx="29178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lnSpc>
                  <a:spcPct val="60000"/>
                </a:lnSpc>
                <a:spcBef>
                  <a:spcPct val="50000"/>
                </a:spcBef>
              </a:pPr>
              <a:r>
                <a:rPr lang="fr-FR" sz="2000" b="1">
                  <a:latin typeface="Calibri" pitchFamily="34" charset="0"/>
                  <a:cs typeface="Arial" charset="0"/>
                </a:rPr>
                <a:t>Cahier des Charges</a:t>
              </a:r>
            </a:p>
            <a:p>
              <a:pPr algn="ctr" eaLnBrk="1" hangingPunct="1">
                <a:lnSpc>
                  <a:spcPct val="60000"/>
                </a:lnSpc>
                <a:spcBef>
                  <a:spcPct val="50000"/>
                </a:spcBef>
              </a:pPr>
              <a:r>
                <a:rPr lang="fr-FR" sz="2000" b="1">
                  <a:latin typeface="Calibri" pitchFamily="34" charset="0"/>
                  <a:cs typeface="Arial" charset="0"/>
                </a:rPr>
                <a:t>fonctionnel</a:t>
              </a:r>
            </a:p>
          </p:txBody>
        </p:sp>
      </p:grpSp>
      <p:grpSp>
        <p:nvGrpSpPr>
          <p:cNvPr id="43" name="Groupe 26"/>
          <p:cNvGrpSpPr>
            <a:grpSpLocks/>
          </p:cNvGrpSpPr>
          <p:nvPr/>
        </p:nvGrpSpPr>
        <p:grpSpPr bwMode="auto">
          <a:xfrm>
            <a:off x="6088063" y="2498725"/>
            <a:ext cx="3279775" cy="830263"/>
            <a:chOff x="6420444" y="2276132"/>
            <a:chExt cx="3279039" cy="830997"/>
          </a:xfrm>
        </p:grpSpPr>
        <p:sp>
          <p:nvSpPr>
            <p:cNvPr id="8207" name="Line 128"/>
            <p:cNvSpPr>
              <a:spLocks noChangeShapeType="1"/>
            </p:cNvSpPr>
            <p:nvPr/>
          </p:nvSpPr>
          <p:spPr bwMode="auto">
            <a:xfrm>
              <a:off x="6478588" y="2692400"/>
              <a:ext cx="3220895"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8208" name="Text Box 37"/>
            <p:cNvSpPr txBox="1">
              <a:spLocks noChangeArrowheads="1"/>
            </p:cNvSpPr>
            <p:nvPr/>
          </p:nvSpPr>
          <p:spPr bwMode="auto">
            <a:xfrm>
              <a:off x="6420444" y="2276132"/>
              <a:ext cx="179427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r>
                <a:rPr lang="fr-FR" sz="2400" dirty="0">
                  <a:latin typeface="Calibri" pitchFamily="34" charset="0"/>
                  <a:cs typeface="Arial" charset="0"/>
                </a:rPr>
                <a:t>Performance</a:t>
              </a:r>
            </a:p>
            <a:p>
              <a:pPr algn="ctr" eaLnBrk="1" hangingPunct="1"/>
              <a:r>
                <a:rPr lang="fr-FR" sz="2400" dirty="0">
                  <a:latin typeface="Calibri" pitchFamily="34" charset="0"/>
                  <a:cs typeface="Arial" charset="0"/>
                </a:rPr>
                <a:t>attendue</a:t>
              </a:r>
            </a:p>
          </p:txBody>
        </p:sp>
      </p:grpSp>
      <p:grpSp>
        <p:nvGrpSpPr>
          <p:cNvPr id="46" name="Groupe 27"/>
          <p:cNvGrpSpPr>
            <a:grpSpLocks/>
          </p:cNvGrpSpPr>
          <p:nvPr/>
        </p:nvGrpSpPr>
        <p:grpSpPr bwMode="auto">
          <a:xfrm>
            <a:off x="6073775" y="4197350"/>
            <a:ext cx="3294063" cy="831850"/>
            <a:chOff x="6406157" y="3975736"/>
            <a:chExt cx="3293326" cy="830997"/>
          </a:xfrm>
        </p:grpSpPr>
        <p:sp>
          <p:nvSpPr>
            <p:cNvPr id="8205" name="Line 128"/>
            <p:cNvSpPr>
              <a:spLocks noChangeShapeType="1"/>
            </p:cNvSpPr>
            <p:nvPr/>
          </p:nvSpPr>
          <p:spPr bwMode="auto">
            <a:xfrm>
              <a:off x="6448425" y="4381500"/>
              <a:ext cx="3251058"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8206" name="Text Box 38"/>
            <p:cNvSpPr txBox="1">
              <a:spLocks noChangeArrowheads="1"/>
            </p:cNvSpPr>
            <p:nvPr/>
          </p:nvSpPr>
          <p:spPr bwMode="auto">
            <a:xfrm>
              <a:off x="6406157" y="3975736"/>
              <a:ext cx="179427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r>
                <a:rPr lang="fr-FR" sz="2400">
                  <a:latin typeface="Calibri" pitchFamily="34" charset="0"/>
                  <a:cs typeface="Arial" charset="0"/>
                </a:rPr>
                <a:t>Performance</a:t>
              </a:r>
            </a:p>
            <a:p>
              <a:pPr algn="ctr" eaLnBrk="1" hangingPunct="1"/>
              <a:r>
                <a:rPr lang="fr-FR" sz="2400">
                  <a:latin typeface="Calibri" pitchFamily="34" charset="0"/>
                  <a:cs typeface="Arial" charset="0"/>
                </a:rPr>
                <a:t>simulée</a:t>
              </a:r>
            </a:p>
          </p:txBody>
        </p:sp>
      </p:grpSp>
      <p:sp>
        <p:nvSpPr>
          <p:cNvPr id="50" name="Line 46"/>
          <p:cNvSpPr>
            <a:spLocks noChangeShapeType="1"/>
          </p:cNvSpPr>
          <p:nvPr/>
        </p:nvSpPr>
        <p:spPr bwMode="auto">
          <a:xfrm>
            <a:off x="9348788" y="2908300"/>
            <a:ext cx="0" cy="1692275"/>
          </a:xfrm>
          <a:prstGeom prst="line">
            <a:avLst/>
          </a:prstGeom>
          <a:noFill/>
          <a:ln w="57150" cmpd="thinThick">
            <a:solidFill>
              <a:srgbClr val="009900"/>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fr-FR"/>
          </a:p>
        </p:txBody>
      </p:sp>
      <p:pic>
        <p:nvPicPr>
          <p:cNvPr id="51" name="Picture 47" descr="ZENTIM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3938" y="3387725"/>
            <a:ext cx="1198562"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1496"/>
                                        </p:tgtEl>
                                        <p:attrNameLst>
                                          <p:attrName>style.visibility</p:attrName>
                                        </p:attrNameLst>
                                      </p:cBhvr>
                                      <p:to>
                                        <p:strVal val="visible"/>
                                      </p:to>
                                    </p:set>
                                    <p:animEffect transition="in" filter="wipe(left)">
                                      <p:cBhvr>
                                        <p:cTn id="13" dur="500"/>
                                        <p:tgtEl>
                                          <p:spTgt spid="19149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1" presetClass="entr" presetSubtype="0"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p:cTn id="18" dur="1000" fill="hold"/>
                                        <p:tgtEl>
                                          <p:spTgt spid="34"/>
                                        </p:tgtEl>
                                        <p:attrNameLst>
                                          <p:attrName>ppt_w</p:attrName>
                                        </p:attrNameLst>
                                      </p:cBhvr>
                                      <p:tavLst>
                                        <p:tav tm="0">
                                          <p:val>
                                            <p:fltVal val="0"/>
                                          </p:val>
                                        </p:tav>
                                        <p:tav tm="100000">
                                          <p:val>
                                            <p:strVal val="#ppt_w"/>
                                          </p:val>
                                        </p:tav>
                                      </p:tavLst>
                                    </p:anim>
                                    <p:anim calcmode="lin" valueType="num">
                                      <p:cBhvr>
                                        <p:cTn id="19" dur="1000" fill="hold"/>
                                        <p:tgtEl>
                                          <p:spTgt spid="34"/>
                                        </p:tgtEl>
                                        <p:attrNameLst>
                                          <p:attrName>ppt_h</p:attrName>
                                        </p:attrNameLst>
                                      </p:cBhvr>
                                      <p:tavLst>
                                        <p:tav tm="0">
                                          <p:val>
                                            <p:fltVal val="0"/>
                                          </p:val>
                                        </p:tav>
                                        <p:tav tm="100000">
                                          <p:val>
                                            <p:strVal val="#ppt_h"/>
                                          </p:val>
                                        </p:tav>
                                      </p:tavLst>
                                    </p:anim>
                                    <p:anim calcmode="lin" valueType="num">
                                      <p:cBhvr>
                                        <p:cTn id="20" dur="1000" fill="hold"/>
                                        <p:tgtEl>
                                          <p:spTgt spid="34"/>
                                        </p:tgtEl>
                                        <p:attrNameLst>
                                          <p:attrName>style.rotation</p:attrName>
                                        </p:attrNameLst>
                                      </p:cBhvr>
                                      <p:tavLst>
                                        <p:tav tm="0">
                                          <p:val>
                                            <p:fltVal val="90"/>
                                          </p:val>
                                        </p:tav>
                                        <p:tav tm="100000">
                                          <p:val>
                                            <p:fltVal val="0"/>
                                          </p:val>
                                        </p:tav>
                                      </p:tavLst>
                                    </p:anim>
                                    <p:animEffect transition="in" filter="fade">
                                      <p:cBhvr>
                                        <p:cTn id="21" dur="1000"/>
                                        <p:tgtEl>
                                          <p:spTgt spid="3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1"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barn(inVertical)">
                                      <p:cBhvr>
                                        <p:cTn id="26" dur="500"/>
                                        <p:tgtEl>
                                          <p:spTgt spid="3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1"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barn(inVertical)">
                                      <p:cBhvr>
                                        <p:cTn id="31" dur="500"/>
                                        <p:tgtEl>
                                          <p:spTgt spid="4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left)">
                                      <p:cBhvr>
                                        <p:cTn id="36" dur="500"/>
                                        <p:tgtEl>
                                          <p:spTgt spid="4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wipe(left)">
                                      <p:cBhvr>
                                        <p:cTn id="41" dur="500"/>
                                        <p:tgtEl>
                                          <p:spTgt spid="4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6" presetClass="entr" presetSubtype="42" fill="hold" grpId="0" nodeType="click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barn(outHorizontal)">
                                      <p:cBhvr>
                                        <p:cTn id="46" dur="500"/>
                                        <p:tgtEl>
                                          <p:spTgt spid="50"/>
                                        </p:tgtEl>
                                      </p:cBhvr>
                                    </p:animEffect>
                                  </p:childTnLst>
                                </p:cTn>
                              </p:par>
                            </p:childTnLst>
                          </p:cTn>
                        </p:par>
                        <p:par>
                          <p:cTn id="47" fill="hold" nodeType="afterGroup">
                            <p:stCondLst>
                              <p:cond delay="500"/>
                            </p:stCondLst>
                            <p:childTnLst>
                              <p:par>
                                <p:cTn id="48" presetID="53" presetClass="entr" presetSubtype="16" fill="hold" nodeType="after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p:cTn id="50" dur="500" fill="hold"/>
                                        <p:tgtEl>
                                          <p:spTgt spid="51"/>
                                        </p:tgtEl>
                                        <p:attrNameLst>
                                          <p:attrName>ppt_w</p:attrName>
                                        </p:attrNameLst>
                                      </p:cBhvr>
                                      <p:tavLst>
                                        <p:tav tm="0">
                                          <p:val>
                                            <p:fltVal val="0"/>
                                          </p:val>
                                        </p:tav>
                                        <p:tav tm="100000">
                                          <p:val>
                                            <p:strVal val="#ppt_w"/>
                                          </p:val>
                                        </p:tav>
                                      </p:tavLst>
                                    </p:anim>
                                    <p:anim calcmode="lin" valueType="num">
                                      <p:cBhvr>
                                        <p:cTn id="51" dur="500" fill="hold"/>
                                        <p:tgtEl>
                                          <p:spTgt spid="51"/>
                                        </p:tgtEl>
                                        <p:attrNameLst>
                                          <p:attrName>ppt_h</p:attrName>
                                        </p:attrNameLst>
                                      </p:cBhvr>
                                      <p:tavLst>
                                        <p:tav tm="0">
                                          <p:val>
                                            <p:fltVal val="0"/>
                                          </p:val>
                                        </p:tav>
                                        <p:tav tm="100000">
                                          <p:val>
                                            <p:strVal val="#ppt_h"/>
                                          </p:val>
                                        </p:tav>
                                      </p:tavLst>
                                    </p:anim>
                                    <p:animEffect transition="in" filter="fade">
                                      <p:cBhvr>
                                        <p:cTn id="52" dur="500"/>
                                        <p:tgtEl>
                                          <p:spTgt spid="51"/>
                                        </p:tgtEl>
                                      </p:cBhvr>
                                    </p:animEffect>
                                  </p:childTnLst>
                                </p:cTn>
                              </p:par>
                            </p:childTnLst>
                          </p:cTn>
                        </p:par>
                        <p:par>
                          <p:cTn id="53" fill="hold" nodeType="afterGroup">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191496" grpId="0" autoUpdateAnimBg="0"/>
      <p:bldP spid="10" grpId="0" animBg="1" autoUpdateAnimBg="0"/>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0" y="1860550"/>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dirty="0">
                <a:solidFill>
                  <a:srgbClr val="FF6600"/>
                </a:solidFill>
                <a:latin typeface="Arial" charset="0"/>
                <a:cs typeface="Arial" charset="0"/>
              </a:rPr>
              <a:t>Méthodologie en 7 étapes</a:t>
            </a:r>
          </a:p>
        </p:txBody>
      </p:sp>
      <p:sp>
        <p:nvSpPr>
          <p:cNvPr id="191496" name="Rectangle 8"/>
          <p:cNvSpPr>
            <a:spLocks noChangeArrowheads="1"/>
          </p:cNvSpPr>
          <p:nvPr/>
        </p:nvSpPr>
        <p:spPr bwMode="auto">
          <a:xfrm>
            <a:off x="5324475" y="917575"/>
            <a:ext cx="4581525"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defTabSz="762000">
              <a:defRPr/>
            </a:pPr>
            <a:r>
              <a:rPr lang="fr-FR" sz="2000" b="1" dirty="0">
                <a:solidFill>
                  <a:srgbClr val="FF6600"/>
                </a:solidFill>
                <a:effectLst>
                  <a:outerShdw blurRad="38100" dist="38100" dir="2700000" algn="tl">
                    <a:srgbClr val="C0C0C0"/>
                  </a:outerShdw>
                </a:effectLst>
                <a:latin typeface="Comic Sans MS" pitchFamily="66" charset="0"/>
              </a:rPr>
              <a:t>Démarche de simulation</a:t>
            </a:r>
          </a:p>
        </p:txBody>
      </p:sp>
      <p:sp>
        <p:nvSpPr>
          <p:cNvPr id="10" name="Text Box 399"/>
          <p:cNvSpPr txBox="1">
            <a:spLocks noChangeArrowheads="1"/>
          </p:cNvSpPr>
          <p:nvPr/>
        </p:nvSpPr>
        <p:spPr bwMode="auto">
          <a:xfrm>
            <a:off x="1316038" y="6118225"/>
            <a:ext cx="8477250" cy="339725"/>
          </a:xfrm>
          <a:prstGeom prst="rect">
            <a:avLst/>
          </a:prstGeom>
          <a:noFill/>
          <a:ln w="28575">
            <a:solidFill>
              <a:schemeClr val="accent6">
                <a:lumMod val="75000"/>
              </a:schemeClr>
            </a:solidFill>
            <a:miter lim="800000"/>
            <a:headEnd type="none" w="sm" len="sm"/>
            <a:tailEnd type="none" w="sm" len="sm"/>
          </a:ln>
        </p:spPr>
        <p:txBody>
          <a:bodyPr>
            <a:spAutoFit/>
          </a:bodyPr>
          <a:lstStyle>
            <a:defPPr>
              <a:defRPr lang="fr-FR"/>
            </a:defPPr>
            <a:lvl1pPr algn="ctr" defTabSz="762000" eaLnBrk="1" hangingPunct="1">
              <a:spcBef>
                <a:spcPct val="50000"/>
              </a:spcBef>
              <a:defRPr sz="1600" b="1">
                <a:solidFill>
                  <a:schemeClr val="accent6">
                    <a:lumMod val="75000"/>
                  </a:schemeClr>
                </a:solidFill>
                <a:latin typeface="Comic Sans MS" pitchFamily="66" charset="0"/>
                <a:cs typeface="Arial" charset="0"/>
              </a:defRPr>
            </a:lvl1pPr>
            <a:lvl2pPr marL="742950" indent="-285750" defTabSz="762000" eaLnBrk="0" hangingPunct="0"/>
            <a:lvl3pPr marL="1143000" indent="-228600" defTabSz="762000" eaLnBrk="0" hangingPunct="0"/>
            <a:lvl4pPr marL="1600200" indent="-228600" defTabSz="762000" eaLnBrk="0" hangingPunct="0"/>
            <a:lvl5pPr marL="2057400" indent="-228600" defTabSz="762000" eaLnBrk="0" hangingPunct="0"/>
            <a:lvl6pPr marL="2514600" indent="-228600" defTabSz="762000" eaLnBrk="0" fontAlgn="base" hangingPunct="0">
              <a:spcBef>
                <a:spcPct val="0"/>
              </a:spcBef>
              <a:spcAft>
                <a:spcPct val="0"/>
              </a:spcAft>
            </a:lvl6pPr>
            <a:lvl7pPr marL="2971800" indent="-228600" defTabSz="762000" eaLnBrk="0" fontAlgn="base" hangingPunct="0">
              <a:spcBef>
                <a:spcPct val="0"/>
              </a:spcBef>
              <a:spcAft>
                <a:spcPct val="0"/>
              </a:spcAft>
            </a:lvl7pPr>
            <a:lvl8pPr marL="3429000" indent="-228600" defTabSz="762000" eaLnBrk="0" fontAlgn="base" hangingPunct="0">
              <a:spcBef>
                <a:spcPct val="0"/>
              </a:spcBef>
              <a:spcAft>
                <a:spcPct val="0"/>
              </a:spcAft>
            </a:lvl8pPr>
            <a:lvl9pPr marL="3886200" indent="-228600" defTabSz="762000" eaLnBrk="0" fontAlgn="base" hangingPunct="0">
              <a:spcBef>
                <a:spcPct val="0"/>
              </a:spcBef>
              <a:spcAft>
                <a:spcPct val="0"/>
              </a:spcAft>
            </a:lvl9pPr>
          </a:lstStyle>
          <a:p>
            <a:r>
              <a:rPr lang="fr-FR"/>
              <a:t>La démarche de simulation est une méthode qui se décompose en 7 étapes</a:t>
            </a:r>
          </a:p>
        </p:txBody>
      </p:sp>
      <p:grpSp>
        <p:nvGrpSpPr>
          <p:cNvPr id="23" name="Group 3"/>
          <p:cNvGrpSpPr>
            <a:grpSpLocks/>
          </p:cNvGrpSpPr>
          <p:nvPr/>
        </p:nvGrpSpPr>
        <p:grpSpPr bwMode="auto">
          <a:xfrm>
            <a:off x="2500313" y="3648075"/>
            <a:ext cx="5465762" cy="2179638"/>
            <a:chOff x="1333" y="2152"/>
            <a:chExt cx="3443" cy="1248"/>
          </a:xfrm>
        </p:grpSpPr>
        <p:sp>
          <p:nvSpPr>
            <p:cNvPr id="9281" name="Oval 5"/>
            <p:cNvSpPr>
              <a:spLocks noChangeArrowheads="1"/>
            </p:cNvSpPr>
            <p:nvPr/>
          </p:nvSpPr>
          <p:spPr bwMode="auto">
            <a:xfrm>
              <a:off x="1333" y="2152"/>
              <a:ext cx="3443" cy="1248"/>
            </a:xfrm>
            <a:prstGeom prst="ellipse">
              <a:avLst/>
            </a:prstGeom>
            <a:solidFill>
              <a:srgbClr val="FFCC00"/>
            </a:solidFill>
            <a:ln w="12700">
              <a:solidFill>
                <a:schemeClr val="tx1"/>
              </a:solidFill>
              <a:round/>
              <a:headEnd/>
              <a:tailEnd/>
            </a:ln>
          </p:spPr>
          <p:txBody>
            <a:bodyPr wrap="none" anchor="ctr"/>
            <a:lstStyle/>
            <a:p>
              <a:endParaRPr lang="fr-FR"/>
            </a:p>
          </p:txBody>
        </p:sp>
        <p:sp>
          <p:nvSpPr>
            <p:cNvPr id="9282" name="Text Box 26"/>
            <p:cNvSpPr txBox="1">
              <a:spLocks noChangeArrowheads="1"/>
            </p:cNvSpPr>
            <p:nvPr/>
          </p:nvSpPr>
          <p:spPr bwMode="auto">
            <a:xfrm>
              <a:off x="2153" y="2187"/>
              <a:ext cx="181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b="1">
                  <a:latin typeface="Arial" charset="0"/>
                  <a:cs typeface="Arial" charset="0"/>
                </a:rPr>
                <a:t>Domaine de la simulation</a:t>
              </a:r>
            </a:p>
          </p:txBody>
        </p:sp>
      </p:grpSp>
      <p:grpSp>
        <p:nvGrpSpPr>
          <p:cNvPr id="26" name="Groupe 67"/>
          <p:cNvGrpSpPr>
            <a:grpSpLocks/>
          </p:cNvGrpSpPr>
          <p:nvPr/>
        </p:nvGrpSpPr>
        <p:grpSpPr bwMode="auto">
          <a:xfrm>
            <a:off x="2940050" y="4162425"/>
            <a:ext cx="4684713" cy="1162050"/>
            <a:chOff x="2925763" y="3930650"/>
            <a:chExt cx="4534231" cy="823538"/>
          </a:xfrm>
        </p:grpSpPr>
        <p:sp>
          <p:nvSpPr>
            <p:cNvPr id="9279" name="Rectangle 160" descr="Sphères"/>
            <p:cNvSpPr>
              <a:spLocks noChangeArrowheads="1"/>
            </p:cNvSpPr>
            <p:nvPr/>
          </p:nvSpPr>
          <p:spPr bwMode="auto">
            <a:xfrm>
              <a:off x="2925763" y="3930650"/>
              <a:ext cx="4471987" cy="801688"/>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a:p>
          </p:txBody>
        </p:sp>
        <p:sp>
          <p:nvSpPr>
            <p:cNvPr id="9280" name="Text Box 161"/>
            <p:cNvSpPr txBox="1">
              <a:spLocks noChangeArrowheads="1"/>
            </p:cNvSpPr>
            <p:nvPr/>
          </p:nvSpPr>
          <p:spPr bwMode="auto">
            <a:xfrm>
              <a:off x="5408412" y="4559396"/>
              <a:ext cx="2051582" cy="19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r" eaLnBrk="1" hangingPunct="1">
                <a:spcBef>
                  <a:spcPct val="50000"/>
                </a:spcBef>
              </a:pPr>
              <a:r>
                <a:rPr lang="fr-FR" sz="1200" b="1">
                  <a:latin typeface="Calibri" pitchFamily="34" charset="0"/>
                  <a:cs typeface="Times New Roman" pitchFamily="18" charset="0"/>
                </a:rPr>
                <a:t>Domaine de validité</a:t>
              </a:r>
            </a:p>
          </p:txBody>
        </p:sp>
      </p:grpSp>
      <p:grpSp>
        <p:nvGrpSpPr>
          <p:cNvPr id="29" name="Groupe 65"/>
          <p:cNvGrpSpPr>
            <a:grpSpLocks/>
          </p:cNvGrpSpPr>
          <p:nvPr/>
        </p:nvGrpSpPr>
        <p:grpSpPr bwMode="auto">
          <a:xfrm>
            <a:off x="6643688" y="4413250"/>
            <a:ext cx="903287" cy="473075"/>
            <a:chOff x="6481762" y="3990975"/>
            <a:chExt cx="903287" cy="473075"/>
          </a:xfrm>
        </p:grpSpPr>
        <p:sp>
          <p:nvSpPr>
            <p:cNvPr id="9277" name="Rectangle 165"/>
            <p:cNvSpPr>
              <a:spLocks noChangeArrowheads="1"/>
            </p:cNvSpPr>
            <p:nvPr/>
          </p:nvSpPr>
          <p:spPr bwMode="auto">
            <a:xfrm>
              <a:off x="6550025" y="3990975"/>
              <a:ext cx="769938" cy="473075"/>
            </a:xfrm>
            <a:prstGeom prst="rect">
              <a:avLst/>
            </a:prstGeom>
            <a:solidFill>
              <a:srgbClr val="33CCCC"/>
            </a:solidFill>
            <a:ln w="9525">
              <a:solidFill>
                <a:schemeClr val="tx1"/>
              </a:solidFill>
              <a:miter lim="800000"/>
              <a:headEnd/>
              <a:tailEnd/>
            </a:ln>
          </p:spPr>
          <p:txBody>
            <a:bodyPr wrap="none" anchor="ctr"/>
            <a:lstStyle/>
            <a:p>
              <a:endParaRPr lang="fr-FR"/>
            </a:p>
          </p:txBody>
        </p:sp>
        <p:sp>
          <p:nvSpPr>
            <p:cNvPr id="9278" name="Text Box 166"/>
            <p:cNvSpPr txBox="1">
              <a:spLocks noChangeArrowheads="1"/>
            </p:cNvSpPr>
            <p:nvPr/>
          </p:nvSpPr>
          <p:spPr bwMode="auto">
            <a:xfrm>
              <a:off x="6481762" y="4075113"/>
              <a:ext cx="9032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a:latin typeface="Arial" charset="0"/>
                  <a:cs typeface="Arial" charset="0"/>
                </a:rPr>
                <a:t>Résultat</a:t>
              </a:r>
            </a:p>
          </p:txBody>
        </p:sp>
      </p:grpSp>
      <p:sp>
        <p:nvSpPr>
          <p:cNvPr id="32" name="Line 164"/>
          <p:cNvSpPr>
            <a:spLocks noChangeShapeType="1"/>
          </p:cNvSpPr>
          <p:nvPr/>
        </p:nvSpPr>
        <p:spPr bwMode="auto">
          <a:xfrm flipH="1">
            <a:off x="6529388" y="4659313"/>
            <a:ext cx="180975"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sp>
        <p:nvSpPr>
          <p:cNvPr id="33" name="Line 167"/>
          <p:cNvSpPr>
            <a:spLocks noChangeShapeType="1"/>
          </p:cNvSpPr>
          <p:nvPr/>
        </p:nvSpPr>
        <p:spPr bwMode="auto">
          <a:xfrm flipH="1">
            <a:off x="5589588" y="4656138"/>
            <a:ext cx="18256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nvGrpSpPr>
          <p:cNvPr id="49" name="Group 14"/>
          <p:cNvGrpSpPr>
            <a:grpSpLocks/>
          </p:cNvGrpSpPr>
          <p:nvPr/>
        </p:nvGrpSpPr>
        <p:grpSpPr bwMode="auto">
          <a:xfrm>
            <a:off x="5713413" y="4402138"/>
            <a:ext cx="868362" cy="484187"/>
            <a:chOff x="3412" y="2507"/>
            <a:chExt cx="547" cy="305"/>
          </a:xfrm>
        </p:grpSpPr>
        <p:sp>
          <p:nvSpPr>
            <p:cNvPr id="9275" name="Rectangle 168"/>
            <p:cNvSpPr>
              <a:spLocks noChangeArrowheads="1"/>
            </p:cNvSpPr>
            <p:nvPr/>
          </p:nvSpPr>
          <p:spPr bwMode="auto">
            <a:xfrm>
              <a:off x="3449" y="2514"/>
              <a:ext cx="485" cy="298"/>
            </a:xfrm>
            <a:prstGeom prst="rect">
              <a:avLst/>
            </a:prstGeom>
            <a:solidFill>
              <a:srgbClr val="FF8FBC"/>
            </a:solidFill>
            <a:ln w="9525">
              <a:solidFill>
                <a:schemeClr val="tx1"/>
              </a:solidFill>
              <a:miter lim="800000"/>
              <a:headEnd/>
              <a:tailEnd/>
            </a:ln>
          </p:spPr>
          <p:txBody>
            <a:bodyPr wrap="none" anchor="ctr"/>
            <a:lstStyle/>
            <a:p>
              <a:endParaRPr lang="fr-FR"/>
            </a:p>
          </p:txBody>
        </p:sp>
        <p:sp>
          <p:nvSpPr>
            <p:cNvPr id="9276" name="Text Box 169"/>
            <p:cNvSpPr txBox="1">
              <a:spLocks noChangeArrowheads="1"/>
            </p:cNvSpPr>
            <p:nvPr/>
          </p:nvSpPr>
          <p:spPr bwMode="auto">
            <a:xfrm>
              <a:off x="3412" y="2507"/>
              <a:ext cx="54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b="1">
                  <a:latin typeface="Arial" charset="0"/>
                  <a:cs typeface="Arial" charset="0"/>
                </a:rPr>
                <a:t>Solveur</a:t>
              </a:r>
            </a:p>
          </p:txBody>
        </p:sp>
      </p:grpSp>
      <p:grpSp>
        <p:nvGrpSpPr>
          <p:cNvPr id="54" name="Group 17"/>
          <p:cNvGrpSpPr>
            <a:grpSpLocks/>
          </p:cNvGrpSpPr>
          <p:nvPr/>
        </p:nvGrpSpPr>
        <p:grpSpPr bwMode="auto">
          <a:xfrm>
            <a:off x="5849938" y="4624388"/>
            <a:ext cx="666750" cy="274637"/>
            <a:chOff x="3498" y="2647"/>
            <a:chExt cx="420" cy="173"/>
          </a:xfrm>
        </p:grpSpPr>
        <p:sp>
          <p:nvSpPr>
            <p:cNvPr id="9273" name="Rectangle 179"/>
            <p:cNvSpPr>
              <a:spLocks noChangeArrowheads="1"/>
            </p:cNvSpPr>
            <p:nvPr/>
          </p:nvSpPr>
          <p:spPr bwMode="auto">
            <a:xfrm>
              <a:off x="3503" y="2677"/>
              <a:ext cx="382" cy="11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a:p>
          </p:txBody>
        </p:sp>
        <p:sp>
          <p:nvSpPr>
            <p:cNvPr id="9274" name="Text Box 180"/>
            <p:cNvSpPr txBox="1">
              <a:spLocks noChangeArrowheads="1"/>
            </p:cNvSpPr>
            <p:nvPr/>
          </p:nvSpPr>
          <p:spPr bwMode="auto">
            <a:xfrm>
              <a:off x="3498" y="2647"/>
              <a:ext cx="4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eaLnBrk="1" hangingPunct="1">
                <a:spcBef>
                  <a:spcPct val="50000"/>
                </a:spcBef>
              </a:pPr>
              <a:r>
                <a:rPr lang="fr-FR" sz="1200" b="1">
                  <a:latin typeface="Arial" charset="0"/>
                  <a:cs typeface="Arial" charset="0"/>
                </a:rPr>
                <a:t>calcul</a:t>
              </a:r>
            </a:p>
          </p:txBody>
        </p:sp>
      </p:grpSp>
      <p:grpSp>
        <p:nvGrpSpPr>
          <p:cNvPr id="57" name="Group 20"/>
          <p:cNvGrpSpPr>
            <a:grpSpLocks/>
          </p:cNvGrpSpPr>
          <p:nvPr/>
        </p:nvGrpSpPr>
        <p:grpSpPr bwMode="auto">
          <a:xfrm>
            <a:off x="7481888" y="4494213"/>
            <a:ext cx="1066800" cy="296862"/>
            <a:chOff x="4477" y="2630"/>
            <a:chExt cx="721" cy="187"/>
          </a:xfrm>
        </p:grpSpPr>
        <p:sp>
          <p:nvSpPr>
            <p:cNvPr id="9271" name="Rectangle 144"/>
            <p:cNvSpPr>
              <a:spLocks noChangeArrowheads="1"/>
            </p:cNvSpPr>
            <p:nvPr/>
          </p:nvSpPr>
          <p:spPr bwMode="auto">
            <a:xfrm>
              <a:off x="4649" y="2630"/>
              <a:ext cx="543" cy="187"/>
            </a:xfrm>
            <a:prstGeom prst="rect">
              <a:avLst/>
            </a:prstGeom>
            <a:solidFill>
              <a:srgbClr val="66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fr-FR"/>
            </a:p>
          </p:txBody>
        </p:sp>
        <p:sp>
          <p:nvSpPr>
            <p:cNvPr id="9272" name="Line 128"/>
            <p:cNvSpPr>
              <a:spLocks noChangeShapeType="1"/>
            </p:cNvSpPr>
            <p:nvPr/>
          </p:nvSpPr>
          <p:spPr bwMode="auto">
            <a:xfrm>
              <a:off x="4477" y="2721"/>
              <a:ext cx="721"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60" name="Group 23"/>
          <p:cNvGrpSpPr>
            <a:grpSpLocks/>
          </p:cNvGrpSpPr>
          <p:nvPr/>
        </p:nvGrpSpPr>
        <p:grpSpPr bwMode="auto">
          <a:xfrm>
            <a:off x="3022600" y="4194175"/>
            <a:ext cx="2568575" cy="1060450"/>
            <a:chOff x="1847" y="2488"/>
            <a:chExt cx="1488" cy="461"/>
          </a:xfrm>
        </p:grpSpPr>
        <p:sp>
          <p:nvSpPr>
            <p:cNvPr id="9269" name="Rectangle 242"/>
            <p:cNvSpPr>
              <a:spLocks noChangeArrowheads="1"/>
            </p:cNvSpPr>
            <p:nvPr/>
          </p:nvSpPr>
          <p:spPr bwMode="auto">
            <a:xfrm>
              <a:off x="1853" y="2498"/>
              <a:ext cx="1475" cy="451"/>
            </a:xfrm>
            <a:prstGeom prst="rect">
              <a:avLst/>
            </a:prstGeom>
            <a:solidFill>
              <a:srgbClr val="A9FFA9"/>
            </a:solidFill>
            <a:ln w="6350">
              <a:solidFill>
                <a:schemeClr val="tx1"/>
              </a:solidFill>
              <a:miter lim="800000"/>
              <a:headEnd/>
              <a:tailEnd/>
            </a:ln>
          </p:spPr>
          <p:txBody>
            <a:bodyPr wrap="none" anchor="ctr"/>
            <a:lstStyle/>
            <a:p>
              <a:endParaRPr lang="fr-FR"/>
            </a:p>
          </p:txBody>
        </p:sp>
        <p:sp>
          <p:nvSpPr>
            <p:cNvPr id="9270" name="Text Box 243"/>
            <p:cNvSpPr txBox="1">
              <a:spLocks noChangeArrowheads="1"/>
            </p:cNvSpPr>
            <p:nvPr/>
          </p:nvSpPr>
          <p:spPr bwMode="auto">
            <a:xfrm>
              <a:off x="1847" y="2488"/>
              <a:ext cx="148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b="1">
                  <a:latin typeface="Arial" charset="0"/>
                  <a:cs typeface="Arial" charset="0"/>
                </a:rPr>
                <a:t>Modèle de l’environnement</a:t>
              </a:r>
            </a:p>
          </p:txBody>
        </p:sp>
      </p:grpSp>
      <p:grpSp>
        <p:nvGrpSpPr>
          <p:cNvPr id="64" name="Group 267"/>
          <p:cNvGrpSpPr>
            <a:grpSpLocks/>
          </p:cNvGrpSpPr>
          <p:nvPr/>
        </p:nvGrpSpPr>
        <p:grpSpPr bwMode="auto">
          <a:xfrm>
            <a:off x="2646363" y="1635125"/>
            <a:ext cx="5103812" cy="1435100"/>
            <a:chOff x="963" y="980"/>
            <a:chExt cx="4941" cy="1502"/>
          </a:xfrm>
        </p:grpSpPr>
        <p:sp>
          <p:nvSpPr>
            <p:cNvPr id="9267" name="Oval 2"/>
            <p:cNvSpPr>
              <a:spLocks noChangeArrowheads="1"/>
            </p:cNvSpPr>
            <p:nvPr/>
          </p:nvSpPr>
          <p:spPr bwMode="auto">
            <a:xfrm>
              <a:off x="963" y="980"/>
              <a:ext cx="4941" cy="1502"/>
            </a:xfrm>
            <a:prstGeom prst="ellipse">
              <a:avLst/>
            </a:prstGeom>
            <a:solidFill>
              <a:srgbClr val="009900"/>
            </a:solidFill>
            <a:ln w="12700">
              <a:solidFill>
                <a:schemeClr val="tx1"/>
              </a:solidFill>
              <a:round/>
              <a:headEnd/>
              <a:tailEnd/>
            </a:ln>
          </p:spPr>
          <p:txBody>
            <a:bodyPr wrap="none" anchor="ctr"/>
            <a:lstStyle/>
            <a:p>
              <a:endParaRPr lang="fr-FR"/>
            </a:p>
          </p:txBody>
        </p:sp>
        <p:sp>
          <p:nvSpPr>
            <p:cNvPr id="9268" name="Text Box 4"/>
            <p:cNvSpPr txBox="1">
              <a:spLocks noChangeArrowheads="1"/>
            </p:cNvSpPr>
            <p:nvPr/>
          </p:nvSpPr>
          <p:spPr bwMode="auto">
            <a:xfrm>
              <a:off x="1243" y="1370"/>
              <a:ext cx="1301"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eaLnBrk="1" hangingPunct="1">
                <a:spcBef>
                  <a:spcPct val="50000"/>
                </a:spcBef>
              </a:pPr>
              <a:r>
                <a:rPr lang="fr-FR" sz="1600" b="1">
                  <a:solidFill>
                    <a:schemeClr val="bg1"/>
                  </a:solidFill>
                  <a:latin typeface="Arial" charset="0"/>
                  <a:cs typeface="Arial" charset="0"/>
                </a:rPr>
                <a:t>Domaine du réel</a:t>
              </a:r>
            </a:p>
          </p:txBody>
        </p:sp>
      </p:grpSp>
      <p:grpSp>
        <p:nvGrpSpPr>
          <p:cNvPr id="3" name="Groupe 2"/>
          <p:cNvGrpSpPr>
            <a:grpSpLocks/>
          </p:cNvGrpSpPr>
          <p:nvPr/>
        </p:nvGrpSpPr>
        <p:grpSpPr bwMode="auto">
          <a:xfrm>
            <a:off x="3975100" y="1922463"/>
            <a:ext cx="3306763" cy="800100"/>
            <a:chOff x="3975328" y="1922463"/>
            <a:chExt cx="3306763" cy="800100"/>
          </a:xfrm>
        </p:grpSpPr>
        <p:sp>
          <p:nvSpPr>
            <p:cNvPr id="9265" name="Oval 6"/>
            <p:cNvSpPr>
              <a:spLocks noChangeArrowheads="1"/>
            </p:cNvSpPr>
            <p:nvPr/>
          </p:nvSpPr>
          <p:spPr bwMode="auto">
            <a:xfrm>
              <a:off x="3975328" y="1922463"/>
              <a:ext cx="3306763" cy="800100"/>
            </a:xfrm>
            <a:prstGeom prst="ellipse">
              <a:avLst/>
            </a:prstGeom>
            <a:solidFill>
              <a:srgbClr val="A9FFA9"/>
            </a:solidFill>
            <a:ln w="12700">
              <a:solidFill>
                <a:schemeClr val="tx1"/>
              </a:solidFill>
              <a:round/>
              <a:headEnd/>
              <a:tailEnd/>
            </a:ln>
          </p:spPr>
          <p:txBody>
            <a:bodyPr wrap="none" anchor="ctr"/>
            <a:lstStyle/>
            <a:p>
              <a:endParaRPr lang="fr-FR"/>
            </a:p>
          </p:txBody>
        </p:sp>
        <p:sp>
          <p:nvSpPr>
            <p:cNvPr id="9266" name="Text Box 27"/>
            <p:cNvSpPr txBox="1">
              <a:spLocks noChangeArrowheads="1"/>
            </p:cNvSpPr>
            <p:nvPr/>
          </p:nvSpPr>
          <p:spPr bwMode="auto">
            <a:xfrm>
              <a:off x="4034066" y="2030413"/>
              <a:ext cx="13350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a:latin typeface="Arial" charset="0"/>
                  <a:cs typeface="Arial" charset="0"/>
                </a:rPr>
                <a:t>Domaine d’utilisation</a:t>
              </a:r>
            </a:p>
          </p:txBody>
        </p:sp>
      </p:grpSp>
      <p:grpSp>
        <p:nvGrpSpPr>
          <p:cNvPr id="71" name="Group 206"/>
          <p:cNvGrpSpPr>
            <a:grpSpLocks/>
          </p:cNvGrpSpPr>
          <p:nvPr/>
        </p:nvGrpSpPr>
        <p:grpSpPr bwMode="auto">
          <a:xfrm>
            <a:off x="6234113" y="2170113"/>
            <a:ext cx="925512" cy="298450"/>
            <a:chOff x="4414" y="1218"/>
            <a:chExt cx="565" cy="188"/>
          </a:xfrm>
        </p:grpSpPr>
        <p:sp>
          <p:nvSpPr>
            <p:cNvPr id="9262" name="Rectangle 133"/>
            <p:cNvSpPr>
              <a:spLocks noChangeArrowheads="1"/>
            </p:cNvSpPr>
            <p:nvPr/>
          </p:nvSpPr>
          <p:spPr bwMode="auto">
            <a:xfrm>
              <a:off x="4518" y="1223"/>
              <a:ext cx="424" cy="183"/>
            </a:xfrm>
            <a:prstGeom prst="rect">
              <a:avLst/>
            </a:prstGeom>
            <a:solidFill>
              <a:srgbClr val="33CCCC"/>
            </a:solidFill>
            <a:ln w="9525">
              <a:solidFill>
                <a:schemeClr val="tx1"/>
              </a:solidFill>
              <a:miter lim="800000"/>
              <a:headEnd/>
              <a:tailEnd/>
            </a:ln>
          </p:spPr>
          <p:txBody>
            <a:bodyPr wrap="none" anchor="ctr"/>
            <a:lstStyle/>
            <a:p>
              <a:endParaRPr lang="fr-FR"/>
            </a:p>
          </p:txBody>
        </p:sp>
        <p:sp>
          <p:nvSpPr>
            <p:cNvPr id="9263" name="Text Box 134"/>
            <p:cNvSpPr txBox="1">
              <a:spLocks noChangeArrowheads="1"/>
            </p:cNvSpPr>
            <p:nvPr/>
          </p:nvSpPr>
          <p:spPr bwMode="auto">
            <a:xfrm>
              <a:off x="4483" y="1218"/>
              <a:ext cx="4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a:latin typeface="Arial" charset="0"/>
                  <a:cs typeface="Arial" charset="0"/>
                </a:rPr>
                <a:t>Réponse</a:t>
              </a:r>
            </a:p>
          </p:txBody>
        </p:sp>
        <p:sp>
          <p:nvSpPr>
            <p:cNvPr id="9264" name="Line 136"/>
            <p:cNvSpPr>
              <a:spLocks noChangeShapeType="1"/>
            </p:cNvSpPr>
            <p:nvPr/>
          </p:nvSpPr>
          <p:spPr bwMode="auto">
            <a:xfrm flipH="1">
              <a:off x="4414" y="1309"/>
              <a:ext cx="111"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4" name="Groupe 3"/>
          <p:cNvGrpSpPr>
            <a:grpSpLocks/>
          </p:cNvGrpSpPr>
          <p:nvPr/>
        </p:nvGrpSpPr>
        <p:grpSpPr bwMode="auto">
          <a:xfrm>
            <a:off x="7086600" y="2179638"/>
            <a:ext cx="1463675" cy="296862"/>
            <a:chOff x="7086828" y="2179638"/>
            <a:chExt cx="1463675" cy="296863"/>
          </a:xfrm>
        </p:grpSpPr>
        <p:sp>
          <p:nvSpPr>
            <p:cNvPr id="9260" name="Rectangle 143"/>
            <p:cNvSpPr>
              <a:spLocks noChangeArrowheads="1"/>
            </p:cNvSpPr>
            <p:nvPr/>
          </p:nvSpPr>
          <p:spPr bwMode="auto">
            <a:xfrm>
              <a:off x="7486878" y="2179638"/>
              <a:ext cx="1063625" cy="296863"/>
            </a:xfrm>
            <a:prstGeom prst="rect">
              <a:avLst/>
            </a:prstGeom>
            <a:solidFill>
              <a:srgbClr val="66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fr-FR"/>
            </a:p>
          </p:txBody>
        </p:sp>
        <p:sp>
          <p:nvSpPr>
            <p:cNvPr id="9261" name="Line 137"/>
            <p:cNvSpPr>
              <a:spLocks noChangeShapeType="1"/>
            </p:cNvSpPr>
            <p:nvPr/>
          </p:nvSpPr>
          <p:spPr bwMode="auto">
            <a:xfrm>
              <a:off x="7086828" y="2330451"/>
              <a:ext cx="1463675"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78" name="Group 148"/>
          <p:cNvGrpSpPr>
            <a:grpSpLocks/>
          </p:cNvGrpSpPr>
          <p:nvPr/>
        </p:nvGrpSpPr>
        <p:grpSpPr bwMode="auto">
          <a:xfrm>
            <a:off x="7874000" y="2341563"/>
            <a:ext cx="369888" cy="2282825"/>
            <a:chOff x="5086" y="1312"/>
            <a:chExt cx="227" cy="624"/>
          </a:xfrm>
        </p:grpSpPr>
        <p:sp>
          <p:nvSpPr>
            <p:cNvPr id="9258" name="Text Box 142"/>
            <p:cNvSpPr txBox="1">
              <a:spLocks noChangeArrowheads="1"/>
            </p:cNvSpPr>
            <p:nvPr/>
          </p:nvSpPr>
          <p:spPr bwMode="auto">
            <a:xfrm rot="-5400000">
              <a:off x="4930" y="1486"/>
              <a:ext cx="54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800" b="1">
                  <a:solidFill>
                    <a:srgbClr val="003399"/>
                  </a:solidFill>
                  <a:latin typeface="Arial" charset="0"/>
                  <a:cs typeface="Arial" charset="0"/>
                </a:rPr>
                <a:t>Ecart</a:t>
              </a:r>
            </a:p>
          </p:txBody>
        </p:sp>
        <p:sp>
          <p:nvSpPr>
            <p:cNvPr id="9259" name="Line 138"/>
            <p:cNvSpPr>
              <a:spLocks noChangeShapeType="1"/>
            </p:cNvSpPr>
            <p:nvPr/>
          </p:nvSpPr>
          <p:spPr bwMode="auto">
            <a:xfrm flipV="1">
              <a:off x="5286" y="1312"/>
              <a:ext cx="0" cy="624"/>
            </a:xfrm>
            <a:prstGeom prst="line">
              <a:avLst/>
            </a:prstGeom>
            <a:noFill/>
            <a:ln w="38100">
              <a:solidFill>
                <a:srgbClr val="003399"/>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81" name="Group 50"/>
          <p:cNvGrpSpPr>
            <a:grpSpLocks/>
          </p:cNvGrpSpPr>
          <p:nvPr/>
        </p:nvGrpSpPr>
        <p:grpSpPr bwMode="auto">
          <a:xfrm>
            <a:off x="1616075" y="2085975"/>
            <a:ext cx="774700" cy="3144838"/>
            <a:chOff x="831" y="1363"/>
            <a:chExt cx="488" cy="1641"/>
          </a:xfrm>
        </p:grpSpPr>
        <p:sp>
          <p:nvSpPr>
            <p:cNvPr id="9256" name="AutoShape 93"/>
            <p:cNvSpPr>
              <a:spLocks noChangeArrowheads="1"/>
            </p:cNvSpPr>
            <p:nvPr/>
          </p:nvSpPr>
          <p:spPr bwMode="auto">
            <a:xfrm>
              <a:off x="1071" y="1363"/>
              <a:ext cx="248" cy="1641"/>
            </a:xfrm>
            <a:prstGeom prst="curvedRightArrow">
              <a:avLst>
                <a:gd name="adj1" fmla="val 132339"/>
                <a:gd name="adj2" fmla="val 264677"/>
                <a:gd name="adj3" fmla="val 33333"/>
              </a:avLst>
            </a:prstGeom>
            <a:solidFill>
              <a:schemeClr val="accent1"/>
            </a:solidFill>
            <a:ln w="9525">
              <a:solidFill>
                <a:schemeClr val="tx1"/>
              </a:solidFill>
              <a:miter lim="800000"/>
              <a:headEnd/>
              <a:tailEnd/>
            </a:ln>
          </p:spPr>
          <p:txBody>
            <a:bodyPr wrap="none" anchor="ctr"/>
            <a:lstStyle/>
            <a:p>
              <a:endParaRPr lang="fr-FR" sz="2000"/>
            </a:p>
          </p:txBody>
        </p:sp>
        <p:sp>
          <p:nvSpPr>
            <p:cNvPr id="9257" name="Text Box 142"/>
            <p:cNvSpPr txBox="1">
              <a:spLocks noChangeArrowheads="1"/>
            </p:cNvSpPr>
            <p:nvPr/>
          </p:nvSpPr>
          <p:spPr bwMode="auto">
            <a:xfrm rot="-5400000">
              <a:off x="395" y="1934"/>
              <a:ext cx="11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2000" b="1">
                  <a:solidFill>
                    <a:srgbClr val="003399"/>
                  </a:solidFill>
                  <a:latin typeface="Arial" charset="0"/>
                  <a:cs typeface="Arial" charset="0"/>
                </a:rPr>
                <a:t>Modéliser</a:t>
              </a:r>
            </a:p>
          </p:txBody>
        </p:sp>
      </p:grpSp>
      <p:grpSp>
        <p:nvGrpSpPr>
          <p:cNvPr id="84" name="Group 53"/>
          <p:cNvGrpSpPr>
            <a:grpSpLocks/>
          </p:cNvGrpSpPr>
          <p:nvPr/>
        </p:nvGrpSpPr>
        <p:grpSpPr bwMode="auto">
          <a:xfrm>
            <a:off x="8669338" y="1800225"/>
            <a:ext cx="757237" cy="3060700"/>
            <a:chOff x="5249" y="1237"/>
            <a:chExt cx="477" cy="1634"/>
          </a:xfrm>
        </p:grpSpPr>
        <p:sp>
          <p:nvSpPr>
            <p:cNvPr id="9254" name="AutoShape 94"/>
            <p:cNvSpPr>
              <a:spLocks noChangeArrowheads="1"/>
            </p:cNvSpPr>
            <p:nvPr/>
          </p:nvSpPr>
          <p:spPr bwMode="auto">
            <a:xfrm rot="10800000">
              <a:off x="5249" y="1237"/>
              <a:ext cx="244" cy="1634"/>
            </a:xfrm>
            <a:prstGeom prst="curvedRightArrow">
              <a:avLst>
                <a:gd name="adj1" fmla="val 133934"/>
                <a:gd name="adj2" fmla="val 267869"/>
                <a:gd name="adj3" fmla="val 33333"/>
              </a:avLst>
            </a:prstGeom>
            <a:solidFill>
              <a:schemeClr val="accent1"/>
            </a:solidFill>
            <a:ln w="9525">
              <a:solidFill>
                <a:schemeClr val="tx1"/>
              </a:solidFill>
              <a:miter lim="800000"/>
              <a:headEnd/>
              <a:tailEnd/>
            </a:ln>
          </p:spPr>
          <p:txBody>
            <a:bodyPr rot="10800000" wrap="none" anchor="ctr"/>
            <a:lstStyle/>
            <a:p>
              <a:endParaRPr lang="fr-FR" sz="2000"/>
            </a:p>
          </p:txBody>
        </p:sp>
        <p:sp>
          <p:nvSpPr>
            <p:cNvPr id="9255" name="Text Box 142"/>
            <p:cNvSpPr txBox="1">
              <a:spLocks noChangeArrowheads="1"/>
            </p:cNvSpPr>
            <p:nvPr/>
          </p:nvSpPr>
          <p:spPr bwMode="auto">
            <a:xfrm rot="-5400000">
              <a:off x="5038" y="1969"/>
              <a:ext cx="11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2000" b="1">
                  <a:solidFill>
                    <a:srgbClr val="003399"/>
                  </a:solidFill>
                  <a:latin typeface="Arial" charset="0"/>
                  <a:cs typeface="Arial" charset="0"/>
                </a:rPr>
                <a:t>Diagnostiquer</a:t>
              </a:r>
            </a:p>
          </p:txBody>
        </p:sp>
      </p:grpSp>
      <p:grpSp>
        <p:nvGrpSpPr>
          <p:cNvPr id="87" name="Group 73"/>
          <p:cNvGrpSpPr>
            <a:grpSpLocks/>
          </p:cNvGrpSpPr>
          <p:nvPr/>
        </p:nvGrpSpPr>
        <p:grpSpPr bwMode="auto">
          <a:xfrm>
            <a:off x="2952750" y="4462463"/>
            <a:ext cx="2898775" cy="722312"/>
            <a:chOff x="1648" y="2665"/>
            <a:chExt cx="1826" cy="455"/>
          </a:xfrm>
        </p:grpSpPr>
        <p:sp>
          <p:nvSpPr>
            <p:cNvPr id="9252" name="Rectangle 245"/>
            <p:cNvSpPr>
              <a:spLocks noChangeArrowheads="1"/>
            </p:cNvSpPr>
            <p:nvPr/>
          </p:nvSpPr>
          <p:spPr bwMode="auto">
            <a:xfrm>
              <a:off x="1773" y="2665"/>
              <a:ext cx="1458" cy="455"/>
            </a:xfrm>
            <a:prstGeom prst="rect">
              <a:avLst/>
            </a:prstGeom>
            <a:solidFill>
              <a:srgbClr val="FF0000"/>
            </a:solidFill>
            <a:ln w="6350">
              <a:solidFill>
                <a:schemeClr val="tx1"/>
              </a:solidFill>
              <a:miter lim="800000"/>
              <a:headEnd/>
              <a:tailEnd/>
            </a:ln>
          </p:spPr>
          <p:txBody>
            <a:bodyPr wrap="none" anchor="ctr"/>
            <a:lstStyle/>
            <a:p>
              <a:endParaRPr lang="fr-FR"/>
            </a:p>
          </p:txBody>
        </p:sp>
        <p:sp>
          <p:nvSpPr>
            <p:cNvPr id="9253" name="Text Box 246"/>
            <p:cNvSpPr txBox="1">
              <a:spLocks noChangeArrowheads="1"/>
            </p:cNvSpPr>
            <p:nvPr/>
          </p:nvSpPr>
          <p:spPr bwMode="auto">
            <a:xfrm>
              <a:off x="1648" y="2672"/>
              <a:ext cx="182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b="1">
                  <a:solidFill>
                    <a:schemeClr val="bg1"/>
                  </a:solidFill>
                  <a:latin typeface="Arial" charset="0"/>
                  <a:cs typeface="Arial" charset="0"/>
                </a:rPr>
                <a:t>Modèle du</a:t>
              </a:r>
              <a:r>
                <a:rPr lang="fr-FR" sz="1000" b="1">
                  <a:solidFill>
                    <a:schemeClr val="bg1"/>
                  </a:solidFill>
                  <a:latin typeface="Arial" charset="0"/>
                  <a:cs typeface="Arial" charset="0"/>
                </a:rPr>
                <a:t> </a:t>
              </a:r>
              <a:r>
                <a:rPr lang="fr-FR" sz="1200" b="1">
                  <a:solidFill>
                    <a:schemeClr val="bg1"/>
                  </a:solidFill>
                  <a:latin typeface="Arial" charset="0"/>
                  <a:cs typeface="Arial" charset="0"/>
                </a:rPr>
                <a:t>Produit</a:t>
              </a:r>
            </a:p>
          </p:txBody>
        </p:sp>
      </p:grpSp>
      <p:grpSp>
        <p:nvGrpSpPr>
          <p:cNvPr id="90" name="Group 56"/>
          <p:cNvGrpSpPr>
            <a:grpSpLocks/>
          </p:cNvGrpSpPr>
          <p:nvPr/>
        </p:nvGrpSpPr>
        <p:grpSpPr bwMode="auto">
          <a:xfrm>
            <a:off x="3157538" y="4767263"/>
            <a:ext cx="2354262" cy="357187"/>
            <a:chOff x="1932" y="2727"/>
            <a:chExt cx="1347" cy="169"/>
          </a:xfrm>
        </p:grpSpPr>
        <p:sp>
          <p:nvSpPr>
            <p:cNvPr id="9250" name="Rectangle 248"/>
            <p:cNvSpPr>
              <a:spLocks noChangeArrowheads="1"/>
            </p:cNvSpPr>
            <p:nvPr/>
          </p:nvSpPr>
          <p:spPr bwMode="auto">
            <a:xfrm>
              <a:off x="1981" y="2727"/>
              <a:ext cx="1241" cy="169"/>
            </a:xfrm>
            <a:prstGeom prst="rect">
              <a:avLst/>
            </a:prstGeom>
            <a:solidFill>
              <a:srgbClr val="CC6600"/>
            </a:solidFill>
            <a:ln w="9525">
              <a:solidFill>
                <a:schemeClr val="tx1"/>
              </a:solidFill>
              <a:miter lim="800000"/>
              <a:headEnd/>
              <a:tailEnd/>
            </a:ln>
          </p:spPr>
          <p:txBody>
            <a:bodyPr wrap="none" anchor="ctr"/>
            <a:lstStyle/>
            <a:p>
              <a:endParaRPr lang="fr-FR"/>
            </a:p>
          </p:txBody>
        </p:sp>
        <p:sp>
          <p:nvSpPr>
            <p:cNvPr id="9251" name="Text Box 249"/>
            <p:cNvSpPr txBox="1">
              <a:spLocks noChangeArrowheads="1"/>
            </p:cNvSpPr>
            <p:nvPr/>
          </p:nvSpPr>
          <p:spPr bwMode="auto">
            <a:xfrm>
              <a:off x="1932" y="2742"/>
              <a:ext cx="134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b="1">
                  <a:latin typeface="Arial" charset="0"/>
                  <a:cs typeface="Arial" charset="0"/>
                </a:rPr>
                <a:t>Modèle</a:t>
              </a:r>
              <a:r>
                <a:rPr lang="fr-FR" sz="1200">
                  <a:latin typeface="Arial" charset="0"/>
                  <a:cs typeface="Arial" charset="0"/>
                </a:rPr>
                <a:t> </a:t>
              </a:r>
              <a:r>
                <a:rPr lang="fr-FR" sz="1200" b="1">
                  <a:latin typeface="Arial" charset="0"/>
                  <a:cs typeface="Arial" charset="0"/>
                </a:rPr>
                <a:t>de comportement</a:t>
              </a:r>
              <a:r>
                <a:rPr lang="fr-FR" sz="1200">
                  <a:latin typeface="Arial" charset="0"/>
                  <a:cs typeface="Arial" charset="0"/>
                </a:rPr>
                <a:t> </a:t>
              </a:r>
            </a:p>
          </p:txBody>
        </p:sp>
      </p:grpSp>
      <p:sp>
        <p:nvSpPr>
          <p:cNvPr id="93" name="Oval 59"/>
          <p:cNvSpPr>
            <a:spLocks noChangeArrowheads="1"/>
          </p:cNvSpPr>
          <p:nvPr/>
        </p:nvSpPr>
        <p:spPr bwMode="auto">
          <a:xfrm>
            <a:off x="7810500" y="1931988"/>
            <a:ext cx="284163" cy="284162"/>
          </a:xfrm>
          <a:prstGeom prst="ellipse">
            <a:avLst/>
          </a:prstGeom>
          <a:solidFill>
            <a:srgbClr val="0000FF"/>
          </a:solidFill>
          <a:ln w="9525">
            <a:solidFill>
              <a:schemeClr val="tx1"/>
            </a:solidFill>
            <a:round/>
            <a:headEnd/>
            <a:tailEnd/>
          </a:ln>
        </p:spPr>
        <p:txBody>
          <a:bodyPr wrap="none" anchor="ctr"/>
          <a:lstStyle/>
          <a:p>
            <a:pPr algn="ctr"/>
            <a:r>
              <a:rPr lang="fr-FR" sz="2000" b="1">
                <a:solidFill>
                  <a:schemeClr val="bg1"/>
                </a:solidFill>
                <a:latin typeface="Arial" charset="0"/>
              </a:rPr>
              <a:t>1</a:t>
            </a:r>
          </a:p>
        </p:txBody>
      </p:sp>
      <p:sp>
        <p:nvSpPr>
          <p:cNvPr id="94" name="Oval 66"/>
          <p:cNvSpPr>
            <a:spLocks noChangeArrowheads="1"/>
          </p:cNvSpPr>
          <p:nvPr/>
        </p:nvSpPr>
        <p:spPr bwMode="auto">
          <a:xfrm>
            <a:off x="3165475" y="4946650"/>
            <a:ext cx="284163" cy="284163"/>
          </a:xfrm>
          <a:prstGeom prst="ellipse">
            <a:avLst/>
          </a:prstGeom>
          <a:solidFill>
            <a:srgbClr val="0000FF"/>
          </a:solidFill>
          <a:ln w="9525">
            <a:solidFill>
              <a:schemeClr val="tx1"/>
            </a:solidFill>
            <a:round/>
            <a:headEnd/>
            <a:tailEnd/>
          </a:ln>
        </p:spPr>
        <p:txBody>
          <a:bodyPr wrap="none" anchor="ctr"/>
          <a:lstStyle/>
          <a:p>
            <a:pPr algn="ctr"/>
            <a:r>
              <a:rPr lang="fr-FR" sz="2000" b="1">
                <a:solidFill>
                  <a:schemeClr val="bg1"/>
                </a:solidFill>
                <a:latin typeface="Arial" charset="0"/>
              </a:rPr>
              <a:t>2</a:t>
            </a:r>
          </a:p>
        </p:txBody>
      </p:sp>
      <p:sp>
        <p:nvSpPr>
          <p:cNvPr id="95" name="Oval 67"/>
          <p:cNvSpPr>
            <a:spLocks noChangeArrowheads="1"/>
          </p:cNvSpPr>
          <p:nvPr/>
        </p:nvSpPr>
        <p:spPr bwMode="auto">
          <a:xfrm>
            <a:off x="3367088" y="4452938"/>
            <a:ext cx="284162" cy="284162"/>
          </a:xfrm>
          <a:prstGeom prst="ellipse">
            <a:avLst/>
          </a:prstGeom>
          <a:solidFill>
            <a:srgbClr val="0000FF"/>
          </a:solidFill>
          <a:ln w="9525">
            <a:solidFill>
              <a:schemeClr val="tx1"/>
            </a:solidFill>
            <a:round/>
            <a:headEnd/>
            <a:tailEnd/>
          </a:ln>
        </p:spPr>
        <p:txBody>
          <a:bodyPr wrap="none" anchor="ctr"/>
          <a:lstStyle/>
          <a:p>
            <a:pPr algn="ctr"/>
            <a:r>
              <a:rPr lang="fr-FR" sz="2000" b="1">
                <a:solidFill>
                  <a:schemeClr val="bg1"/>
                </a:solidFill>
                <a:latin typeface="Arial" charset="0"/>
              </a:rPr>
              <a:t>4</a:t>
            </a:r>
          </a:p>
        </p:txBody>
      </p:sp>
      <p:sp>
        <p:nvSpPr>
          <p:cNvPr id="96" name="Oval 68"/>
          <p:cNvSpPr>
            <a:spLocks noChangeArrowheads="1"/>
          </p:cNvSpPr>
          <p:nvPr/>
        </p:nvSpPr>
        <p:spPr bwMode="auto">
          <a:xfrm>
            <a:off x="2984500" y="4156075"/>
            <a:ext cx="284163" cy="284163"/>
          </a:xfrm>
          <a:prstGeom prst="ellipse">
            <a:avLst/>
          </a:prstGeom>
          <a:solidFill>
            <a:srgbClr val="0000FF"/>
          </a:solidFill>
          <a:ln w="9525">
            <a:solidFill>
              <a:schemeClr val="tx1"/>
            </a:solidFill>
            <a:round/>
            <a:headEnd/>
            <a:tailEnd/>
          </a:ln>
        </p:spPr>
        <p:txBody>
          <a:bodyPr wrap="none" anchor="ctr"/>
          <a:lstStyle/>
          <a:p>
            <a:pPr algn="ctr"/>
            <a:r>
              <a:rPr lang="fr-FR" sz="2000" b="1">
                <a:solidFill>
                  <a:schemeClr val="bg1"/>
                </a:solidFill>
                <a:latin typeface="Arial" charset="0"/>
              </a:rPr>
              <a:t>5</a:t>
            </a:r>
          </a:p>
        </p:txBody>
      </p:sp>
      <p:sp>
        <p:nvSpPr>
          <p:cNvPr id="97" name="Oval 69"/>
          <p:cNvSpPr>
            <a:spLocks noChangeArrowheads="1"/>
          </p:cNvSpPr>
          <p:nvPr/>
        </p:nvSpPr>
        <p:spPr bwMode="auto">
          <a:xfrm>
            <a:off x="5662613" y="4225925"/>
            <a:ext cx="284162" cy="284163"/>
          </a:xfrm>
          <a:prstGeom prst="ellipse">
            <a:avLst/>
          </a:prstGeom>
          <a:solidFill>
            <a:srgbClr val="0000FF"/>
          </a:solidFill>
          <a:ln w="9525">
            <a:solidFill>
              <a:schemeClr val="tx1"/>
            </a:solidFill>
            <a:round/>
            <a:headEnd/>
            <a:tailEnd/>
          </a:ln>
        </p:spPr>
        <p:txBody>
          <a:bodyPr wrap="none" anchor="ctr"/>
          <a:lstStyle/>
          <a:p>
            <a:pPr algn="ctr"/>
            <a:r>
              <a:rPr lang="fr-FR" sz="2000" b="1">
                <a:solidFill>
                  <a:schemeClr val="bg1"/>
                </a:solidFill>
                <a:latin typeface="Arial" charset="0"/>
              </a:rPr>
              <a:t>3</a:t>
            </a:r>
          </a:p>
        </p:txBody>
      </p:sp>
      <p:sp>
        <p:nvSpPr>
          <p:cNvPr id="98" name="Oval 70"/>
          <p:cNvSpPr>
            <a:spLocks noChangeArrowheads="1"/>
          </p:cNvSpPr>
          <p:nvPr/>
        </p:nvSpPr>
        <p:spPr bwMode="auto">
          <a:xfrm>
            <a:off x="6492981" y="4741831"/>
            <a:ext cx="284162" cy="284162"/>
          </a:xfrm>
          <a:prstGeom prst="ellipse">
            <a:avLst/>
          </a:prstGeom>
          <a:solidFill>
            <a:srgbClr val="0000FF"/>
          </a:solidFill>
          <a:ln w="9525">
            <a:solidFill>
              <a:schemeClr val="tx1"/>
            </a:solidFill>
            <a:round/>
            <a:headEnd/>
            <a:tailEnd/>
          </a:ln>
        </p:spPr>
        <p:txBody>
          <a:bodyPr wrap="none" anchor="ctr"/>
          <a:lstStyle/>
          <a:p>
            <a:pPr algn="ctr"/>
            <a:r>
              <a:rPr lang="fr-FR" sz="2000" b="1" dirty="0">
                <a:solidFill>
                  <a:schemeClr val="bg1"/>
                </a:solidFill>
                <a:latin typeface="Arial" charset="0"/>
              </a:rPr>
              <a:t>6</a:t>
            </a:r>
          </a:p>
        </p:txBody>
      </p:sp>
      <p:sp>
        <p:nvSpPr>
          <p:cNvPr id="99" name="Oval 71"/>
          <p:cNvSpPr>
            <a:spLocks noChangeArrowheads="1"/>
          </p:cNvSpPr>
          <p:nvPr/>
        </p:nvSpPr>
        <p:spPr bwMode="auto">
          <a:xfrm>
            <a:off x="8215313" y="3554413"/>
            <a:ext cx="284162" cy="284162"/>
          </a:xfrm>
          <a:prstGeom prst="ellipse">
            <a:avLst/>
          </a:prstGeom>
          <a:solidFill>
            <a:srgbClr val="0000FF"/>
          </a:solidFill>
          <a:ln w="9525">
            <a:solidFill>
              <a:schemeClr val="tx1"/>
            </a:solidFill>
            <a:round/>
            <a:headEnd/>
            <a:tailEnd/>
          </a:ln>
        </p:spPr>
        <p:txBody>
          <a:bodyPr wrap="none" anchor="ctr"/>
          <a:lstStyle/>
          <a:p>
            <a:pPr algn="ctr"/>
            <a:r>
              <a:rPr lang="fr-FR" sz="2000" b="1">
                <a:solidFill>
                  <a:schemeClr val="bg1"/>
                </a:solidFill>
                <a:latin typeface="Arial" charset="0"/>
              </a:rPr>
              <a:t>7</a:t>
            </a:r>
          </a:p>
        </p:txBody>
      </p:sp>
      <p:grpSp>
        <p:nvGrpSpPr>
          <p:cNvPr id="2" name="Groupe 1"/>
          <p:cNvGrpSpPr>
            <a:grpSpLocks/>
          </p:cNvGrpSpPr>
          <p:nvPr/>
        </p:nvGrpSpPr>
        <p:grpSpPr bwMode="auto">
          <a:xfrm>
            <a:off x="5249863" y="2071688"/>
            <a:ext cx="1006475" cy="473075"/>
            <a:chOff x="5250091" y="2071688"/>
            <a:chExt cx="1006475" cy="473075"/>
          </a:xfrm>
        </p:grpSpPr>
        <p:sp>
          <p:nvSpPr>
            <p:cNvPr id="9248" name="Rectangle 21"/>
            <p:cNvSpPr>
              <a:spLocks noChangeArrowheads="1"/>
            </p:cNvSpPr>
            <p:nvPr/>
          </p:nvSpPr>
          <p:spPr bwMode="auto">
            <a:xfrm>
              <a:off x="5250091" y="2071688"/>
              <a:ext cx="1006475" cy="473075"/>
            </a:xfrm>
            <a:prstGeom prst="rect">
              <a:avLst/>
            </a:prstGeom>
            <a:solidFill>
              <a:srgbClr val="FF0000"/>
            </a:solidFill>
            <a:ln w="12700">
              <a:solidFill>
                <a:schemeClr val="tx1"/>
              </a:solidFill>
              <a:miter lim="800000"/>
              <a:headEnd/>
              <a:tailEnd/>
            </a:ln>
          </p:spPr>
          <p:txBody>
            <a:bodyPr wrap="none" anchor="ctr"/>
            <a:lstStyle/>
            <a:p>
              <a:endParaRPr lang="fr-FR"/>
            </a:p>
          </p:txBody>
        </p:sp>
        <p:sp>
          <p:nvSpPr>
            <p:cNvPr id="9249" name="Text Box 22"/>
            <p:cNvSpPr txBox="1">
              <a:spLocks noChangeArrowheads="1"/>
            </p:cNvSpPr>
            <p:nvPr/>
          </p:nvSpPr>
          <p:spPr bwMode="auto">
            <a:xfrm>
              <a:off x="5327878" y="2071688"/>
              <a:ext cx="904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b="1">
                  <a:solidFill>
                    <a:schemeClr val="bg1"/>
                  </a:solidFill>
                  <a:latin typeface="Arial" charset="0"/>
                  <a:cs typeface="Arial" charset="0"/>
                </a:rPr>
                <a:t>Produit industriel</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1496"/>
                                        </p:tgtEl>
                                        <p:attrNameLst>
                                          <p:attrName>style.visibility</p:attrName>
                                        </p:attrNameLst>
                                      </p:cBhvr>
                                      <p:to>
                                        <p:strVal val="visible"/>
                                      </p:to>
                                    </p:set>
                                    <p:animEffect transition="in" filter="wipe(left)">
                                      <p:cBhvr>
                                        <p:cTn id="13" dur="500"/>
                                        <p:tgtEl>
                                          <p:spTgt spid="19149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1" presetClass="entr" presetSubtype="0" fill="hold" nodeType="clickEffect">
                                  <p:stCondLst>
                                    <p:cond delay="0"/>
                                  </p:stCondLst>
                                  <p:childTnLst>
                                    <p:set>
                                      <p:cBhvr>
                                        <p:cTn id="17" dur="1" fill="hold">
                                          <p:stCondLst>
                                            <p:cond delay="0"/>
                                          </p:stCondLst>
                                        </p:cTn>
                                        <p:tgtEl>
                                          <p:spTgt spid="64"/>
                                        </p:tgtEl>
                                        <p:attrNameLst>
                                          <p:attrName>style.visibility</p:attrName>
                                        </p:attrNameLst>
                                      </p:cBhvr>
                                      <p:to>
                                        <p:strVal val="visible"/>
                                      </p:to>
                                    </p:set>
                                    <p:anim calcmode="lin" valueType="num">
                                      <p:cBhvr>
                                        <p:cTn id="18" dur="1000" fill="hold"/>
                                        <p:tgtEl>
                                          <p:spTgt spid="64"/>
                                        </p:tgtEl>
                                        <p:attrNameLst>
                                          <p:attrName>ppt_w</p:attrName>
                                        </p:attrNameLst>
                                      </p:cBhvr>
                                      <p:tavLst>
                                        <p:tav tm="0">
                                          <p:val>
                                            <p:fltVal val="0"/>
                                          </p:val>
                                        </p:tav>
                                        <p:tav tm="100000">
                                          <p:val>
                                            <p:strVal val="#ppt_w"/>
                                          </p:val>
                                        </p:tav>
                                      </p:tavLst>
                                    </p:anim>
                                    <p:anim calcmode="lin" valueType="num">
                                      <p:cBhvr>
                                        <p:cTn id="19" dur="1000" fill="hold"/>
                                        <p:tgtEl>
                                          <p:spTgt spid="64"/>
                                        </p:tgtEl>
                                        <p:attrNameLst>
                                          <p:attrName>ppt_h</p:attrName>
                                        </p:attrNameLst>
                                      </p:cBhvr>
                                      <p:tavLst>
                                        <p:tav tm="0">
                                          <p:val>
                                            <p:fltVal val="0"/>
                                          </p:val>
                                        </p:tav>
                                        <p:tav tm="100000">
                                          <p:val>
                                            <p:strVal val="#ppt_h"/>
                                          </p:val>
                                        </p:tav>
                                      </p:tavLst>
                                    </p:anim>
                                    <p:anim calcmode="lin" valueType="num">
                                      <p:cBhvr>
                                        <p:cTn id="20" dur="1000" fill="hold"/>
                                        <p:tgtEl>
                                          <p:spTgt spid="64"/>
                                        </p:tgtEl>
                                        <p:attrNameLst>
                                          <p:attrName>style.rotation</p:attrName>
                                        </p:attrNameLst>
                                      </p:cBhvr>
                                      <p:tavLst>
                                        <p:tav tm="0">
                                          <p:val>
                                            <p:fltVal val="90"/>
                                          </p:val>
                                        </p:tav>
                                        <p:tav tm="100000">
                                          <p:val>
                                            <p:fltVal val="0"/>
                                          </p:val>
                                        </p:tav>
                                      </p:tavLst>
                                    </p:anim>
                                    <p:animEffect transition="in" filter="fade">
                                      <p:cBhvr>
                                        <p:cTn id="21" dur="1000"/>
                                        <p:tgtEl>
                                          <p:spTgt spid="6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par>
                          <p:cTn id="33" fill="hold" nodeType="afterGroup">
                            <p:stCondLst>
                              <p:cond delay="0"/>
                            </p:stCondLst>
                            <p:childTnLst>
                              <p:par>
                                <p:cTn id="34" presetID="22" presetClass="entr" presetSubtype="8" fill="hold" nodeType="after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wipe(left)">
                                      <p:cBhvr>
                                        <p:cTn id="36" dur="500"/>
                                        <p:tgtEl>
                                          <p:spTgt spid="7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par>
                          <p:cTn id="42" fill="hold" nodeType="afterGroup">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9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31"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p:cTn id="49" dur="1000" fill="hold"/>
                                        <p:tgtEl>
                                          <p:spTgt spid="23"/>
                                        </p:tgtEl>
                                        <p:attrNameLst>
                                          <p:attrName>ppt_w</p:attrName>
                                        </p:attrNameLst>
                                      </p:cBhvr>
                                      <p:tavLst>
                                        <p:tav tm="0">
                                          <p:val>
                                            <p:fltVal val="0"/>
                                          </p:val>
                                        </p:tav>
                                        <p:tav tm="100000">
                                          <p:val>
                                            <p:strVal val="#ppt_w"/>
                                          </p:val>
                                        </p:tav>
                                      </p:tavLst>
                                    </p:anim>
                                    <p:anim calcmode="lin" valueType="num">
                                      <p:cBhvr>
                                        <p:cTn id="50" dur="1000" fill="hold"/>
                                        <p:tgtEl>
                                          <p:spTgt spid="23"/>
                                        </p:tgtEl>
                                        <p:attrNameLst>
                                          <p:attrName>ppt_h</p:attrName>
                                        </p:attrNameLst>
                                      </p:cBhvr>
                                      <p:tavLst>
                                        <p:tav tm="0">
                                          <p:val>
                                            <p:fltVal val="0"/>
                                          </p:val>
                                        </p:tav>
                                        <p:tav tm="100000">
                                          <p:val>
                                            <p:strVal val="#ppt_h"/>
                                          </p:val>
                                        </p:tav>
                                      </p:tavLst>
                                    </p:anim>
                                    <p:anim calcmode="lin" valueType="num">
                                      <p:cBhvr>
                                        <p:cTn id="51" dur="1000" fill="hold"/>
                                        <p:tgtEl>
                                          <p:spTgt spid="23"/>
                                        </p:tgtEl>
                                        <p:attrNameLst>
                                          <p:attrName>style.rotation</p:attrName>
                                        </p:attrNameLst>
                                      </p:cBhvr>
                                      <p:tavLst>
                                        <p:tav tm="0">
                                          <p:val>
                                            <p:fltVal val="90"/>
                                          </p:val>
                                        </p:tav>
                                        <p:tav tm="100000">
                                          <p:val>
                                            <p:fltVal val="0"/>
                                          </p:val>
                                        </p:tav>
                                      </p:tavLst>
                                    </p:anim>
                                    <p:animEffect transition="in" filter="fade">
                                      <p:cBhvr>
                                        <p:cTn id="52" dur="1000"/>
                                        <p:tgtEl>
                                          <p:spTgt spid="2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84"/>
                                        </p:tgtEl>
                                        <p:attrNameLst>
                                          <p:attrName>style.visibility</p:attrName>
                                        </p:attrNameLst>
                                      </p:cBhvr>
                                      <p:to>
                                        <p:strVal val="visible"/>
                                      </p:to>
                                    </p:set>
                                    <p:animEffect transition="in" filter="wipe(down)">
                                      <p:cBhvr>
                                        <p:cTn id="57" dur="1000"/>
                                        <p:tgtEl>
                                          <p:spTgt spid="84"/>
                                        </p:tgtEl>
                                      </p:cBhvr>
                                    </p:animEffect>
                                  </p:childTnLst>
                                </p:cTn>
                              </p:par>
                              <p:par>
                                <p:cTn id="58" presetID="22" presetClass="entr" presetSubtype="1" fill="hold" nodeType="withEffect">
                                  <p:stCondLst>
                                    <p:cond delay="0"/>
                                  </p:stCondLst>
                                  <p:childTnLst>
                                    <p:set>
                                      <p:cBhvr>
                                        <p:cTn id="59" dur="1" fill="hold">
                                          <p:stCondLst>
                                            <p:cond delay="0"/>
                                          </p:stCondLst>
                                        </p:cTn>
                                        <p:tgtEl>
                                          <p:spTgt spid="81"/>
                                        </p:tgtEl>
                                        <p:attrNameLst>
                                          <p:attrName>style.visibility</p:attrName>
                                        </p:attrNameLst>
                                      </p:cBhvr>
                                      <p:to>
                                        <p:strVal val="visible"/>
                                      </p:to>
                                    </p:set>
                                    <p:animEffect transition="in" filter="wipe(up)">
                                      <p:cBhvr>
                                        <p:cTn id="60" dur="1000"/>
                                        <p:tgtEl>
                                          <p:spTgt spid="8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90"/>
                                        </p:tgtEl>
                                        <p:attrNameLst>
                                          <p:attrName>style.visibility</p:attrName>
                                        </p:attrNameLst>
                                      </p:cBhvr>
                                      <p:to>
                                        <p:strVal val="visible"/>
                                      </p:to>
                                    </p:set>
                                  </p:childTnLst>
                                </p:cTn>
                              </p:par>
                            </p:childTnLst>
                          </p:cTn>
                        </p:par>
                        <p:par>
                          <p:cTn id="65" fill="hold" nodeType="afterGroup">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94"/>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49"/>
                                        </p:tgtEl>
                                        <p:attrNameLst>
                                          <p:attrName>style.visibility</p:attrName>
                                        </p:attrNameLst>
                                      </p:cBhvr>
                                      <p:to>
                                        <p:strVal val="visible"/>
                                      </p:to>
                                    </p:set>
                                  </p:childTnLst>
                                </p:cTn>
                              </p:par>
                            </p:childTnLst>
                          </p:cTn>
                        </p:par>
                        <p:par>
                          <p:cTn id="72" fill="hold" nodeType="afterGroup">
                            <p:stCondLst>
                              <p:cond delay="0"/>
                            </p:stCondLst>
                            <p:childTnLst>
                              <p:par>
                                <p:cTn id="73" presetID="1" presetClass="entr" presetSubtype="0" fill="hold" grpId="0" nodeType="afterEffect">
                                  <p:stCondLst>
                                    <p:cond delay="0"/>
                                  </p:stCondLst>
                                  <p:childTnLst>
                                    <p:set>
                                      <p:cBhvr>
                                        <p:cTn id="74" dur="1" fill="hold">
                                          <p:stCondLst>
                                            <p:cond delay="0"/>
                                          </p:stCondLst>
                                        </p:cTn>
                                        <p:tgtEl>
                                          <p:spTgt spid="97"/>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87"/>
                                        </p:tgtEl>
                                        <p:attrNameLst>
                                          <p:attrName>style.visibility</p:attrName>
                                        </p:attrNameLst>
                                      </p:cBhvr>
                                      <p:to>
                                        <p:strVal val="visible"/>
                                      </p:to>
                                    </p:set>
                                  </p:childTnLst>
                                </p:cTn>
                              </p:par>
                            </p:childTnLst>
                          </p:cTn>
                        </p:par>
                        <p:par>
                          <p:cTn id="79" fill="hold" nodeType="afterGroup">
                            <p:stCondLst>
                              <p:cond delay="0"/>
                            </p:stCondLst>
                            <p:childTnLst>
                              <p:par>
                                <p:cTn id="80" presetID="1" presetClass="entr" presetSubtype="0" fill="hold" grpId="0" nodeType="afterEffect">
                                  <p:stCondLst>
                                    <p:cond delay="0"/>
                                  </p:stCondLst>
                                  <p:childTnLst>
                                    <p:set>
                                      <p:cBhvr>
                                        <p:cTn id="81" dur="1" fill="hold">
                                          <p:stCondLst>
                                            <p:cond delay="0"/>
                                          </p:stCondLst>
                                        </p:cTn>
                                        <p:tgtEl>
                                          <p:spTgt spid="95"/>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nodeType="clickEffect">
                                  <p:stCondLst>
                                    <p:cond delay="0"/>
                                  </p:stCondLst>
                                  <p:childTnLst>
                                    <p:set>
                                      <p:cBhvr>
                                        <p:cTn id="85" dur="1" fill="hold">
                                          <p:stCondLst>
                                            <p:cond delay="0"/>
                                          </p:stCondLst>
                                        </p:cTn>
                                        <p:tgtEl>
                                          <p:spTgt spid="60"/>
                                        </p:tgtEl>
                                        <p:attrNameLst>
                                          <p:attrName>style.visibility</p:attrName>
                                        </p:attrNameLst>
                                      </p:cBhvr>
                                      <p:to>
                                        <p:strVal val="visible"/>
                                      </p:to>
                                    </p:set>
                                  </p:childTnLst>
                                </p:cTn>
                              </p:par>
                            </p:childTnLst>
                          </p:cTn>
                        </p:par>
                        <p:par>
                          <p:cTn id="86" fill="hold" nodeType="afterGroup">
                            <p:stCondLst>
                              <p:cond delay="0"/>
                            </p:stCondLst>
                            <p:childTnLst>
                              <p:par>
                                <p:cTn id="87" presetID="1" presetClass="entr" presetSubtype="0" fill="hold" grpId="0" nodeType="afterEffect">
                                  <p:stCondLst>
                                    <p:cond delay="0"/>
                                  </p:stCondLst>
                                  <p:childTnLst>
                                    <p:set>
                                      <p:cBhvr>
                                        <p:cTn id="88" dur="1" fill="hold">
                                          <p:stCondLst>
                                            <p:cond delay="0"/>
                                          </p:stCondLst>
                                        </p:cTn>
                                        <p:tgtEl>
                                          <p:spTgt spid="96"/>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0"/>
                                          </p:stCondLst>
                                        </p:cTn>
                                        <p:tgtEl>
                                          <p:spTgt spid="54"/>
                                        </p:tgtEl>
                                        <p:attrNameLst>
                                          <p:attrName>style.visibility</p:attrName>
                                        </p:attrNameLst>
                                      </p:cBhvr>
                                      <p:to>
                                        <p:strVal val="visible"/>
                                      </p:to>
                                    </p:set>
                                  </p:childTnLst>
                                </p:cTn>
                              </p:par>
                              <p:par>
                                <p:cTn id="93" presetID="22" presetClass="entr" presetSubtype="8" fill="hold" grpId="0" nodeType="withEffect">
                                  <p:stCondLst>
                                    <p:cond delay="0"/>
                                  </p:stCondLst>
                                  <p:childTnLst>
                                    <p:set>
                                      <p:cBhvr>
                                        <p:cTn id="94" dur="1" fill="hold">
                                          <p:stCondLst>
                                            <p:cond delay="0"/>
                                          </p:stCondLst>
                                        </p:cTn>
                                        <p:tgtEl>
                                          <p:spTgt spid="32"/>
                                        </p:tgtEl>
                                        <p:attrNameLst>
                                          <p:attrName>style.visibility</p:attrName>
                                        </p:attrNameLst>
                                      </p:cBhvr>
                                      <p:to>
                                        <p:strVal val="visible"/>
                                      </p:to>
                                    </p:set>
                                    <p:animEffect transition="in" filter="wipe(left)">
                                      <p:cBhvr>
                                        <p:cTn id="95" dur="1000"/>
                                        <p:tgtEl>
                                          <p:spTgt spid="32"/>
                                        </p:tgtEl>
                                      </p:cBhvr>
                                    </p:animEffect>
                                  </p:childTnLst>
                                </p:cTn>
                              </p:par>
                              <p:par>
                                <p:cTn id="96" presetID="22" presetClass="entr" presetSubtype="8" fill="hold" nodeType="with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wipe(left)">
                                      <p:cBhvr>
                                        <p:cTn id="98" dur="1000"/>
                                        <p:tgtEl>
                                          <p:spTgt spid="29"/>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left)">
                                      <p:cBhvr>
                                        <p:cTn id="101" dur="1000"/>
                                        <p:tgtEl>
                                          <p:spTgt spid="33"/>
                                        </p:tgtEl>
                                      </p:cBhvr>
                                    </p:animEffect>
                                  </p:childTnLst>
                                </p:cTn>
                              </p:par>
                            </p:childTnLst>
                          </p:cTn>
                        </p:par>
                        <p:par>
                          <p:cTn id="102" fill="hold" nodeType="afterGroup">
                            <p:stCondLst>
                              <p:cond delay="1000"/>
                            </p:stCondLst>
                            <p:childTnLst>
                              <p:par>
                                <p:cTn id="103" presetID="1" presetClass="entr" presetSubtype="0" fill="hold" grpId="0" nodeType="afterEffect">
                                  <p:stCondLst>
                                    <p:cond delay="0"/>
                                  </p:stCondLst>
                                  <p:childTnLst>
                                    <p:set>
                                      <p:cBhvr>
                                        <p:cTn id="104" dur="1" fill="hold">
                                          <p:stCondLst>
                                            <p:cond delay="0"/>
                                          </p:stCondLst>
                                        </p:cTn>
                                        <p:tgtEl>
                                          <p:spTgt spid="98"/>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0"/>
                                          </p:stCondLst>
                                        </p:cTn>
                                        <p:tgtEl>
                                          <p:spTgt spid="26"/>
                                        </p:tgtEl>
                                        <p:attrNameLst>
                                          <p:attrName>style.visibility</p:attrName>
                                        </p:attrNameLst>
                                      </p:cBhvr>
                                      <p:to>
                                        <p:strVal val="visible"/>
                                      </p:to>
                                    </p:set>
                                  </p:childTnLst>
                                </p:cTn>
                              </p:par>
                            </p:childTnLst>
                          </p:cTn>
                        </p:par>
                        <p:par>
                          <p:cTn id="109" fill="hold" nodeType="afterGroup">
                            <p:stCondLst>
                              <p:cond delay="0"/>
                            </p:stCondLst>
                            <p:childTnLst>
                              <p:par>
                                <p:cTn id="110" presetID="22" presetClass="entr" presetSubtype="8" fill="hold" nodeType="afterEffect">
                                  <p:stCondLst>
                                    <p:cond delay="0"/>
                                  </p:stCondLst>
                                  <p:childTnLst>
                                    <p:set>
                                      <p:cBhvr>
                                        <p:cTn id="111" dur="1" fill="hold">
                                          <p:stCondLst>
                                            <p:cond delay="0"/>
                                          </p:stCondLst>
                                        </p:cTn>
                                        <p:tgtEl>
                                          <p:spTgt spid="57"/>
                                        </p:tgtEl>
                                        <p:attrNameLst>
                                          <p:attrName>style.visibility</p:attrName>
                                        </p:attrNameLst>
                                      </p:cBhvr>
                                      <p:to>
                                        <p:strVal val="visible"/>
                                      </p:to>
                                    </p:set>
                                    <p:animEffect transition="in" filter="wipe(left)">
                                      <p:cBhvr>
                                        <p:cTn id="112" dur="1000"/>
                                        <p:tgtEl>
                                          <p:spTgt spid="5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3" presetClass="entr" presetSubtype="16" fill="hold" nodeType="clickEffect">
                                  <p:stCondLst>
                                    <p:cond delay="0"/>
                                  </p:stCondLst>
                                  <p:childTnLst>
                                    <p:set>
                                      <p:cBhvr>
                                        <p:cTn id="116" dur="1" fill="hold">
                                          <p:stCondLst>
                                            <p:cond delay="0"/>
                                          </p:stCondLst>
                                        </p:cTn>
                                        <p:tgtEl>
                                          <p:spTgt spid="78"/>
                                        </p:tgtEl>
                                        <p:attrNameLst>
                                          <p:attrName>style.visibility</p:attrName>
                                        </p:attrNameLst>
                                      </p:cBhvr>
                                      <p:to>
                                        <p:strVal val="visible"/>
                                      </p:to>
                                    </p:set>
                                    <p:anim calcmode="lin" valueType="num">
                                      <p:cBhvr>
                                        <p:cTn id="117" dur="1000" fill="hold"/>
                                        <p:tgtEl>
                                          <p:spTgt spid="78"/>
                                        </p:tgtEl>
                                        <p:attrNameLst>
                                          <p:attrName>ppt_w</p:attrName>
                                        </p:attrNameLst>
                                      </p:cBhvr>
                                      <p:tavLst>
                                        <p:tav tm="0">
                                          <p:val>
                                            <p:fltVal val="0"/>
                                          </p:val>
                                        </p:tav>
                                        <p:tav tm="100000">
                                          <p:val>
                                            <p:strVal val="#ppt_w"/>
                                          </p:val>
                                        </p:tav>
                                      </p:tavLst>
                                    </p:anim>
                                    <p:anim calcmode="lin" valueType="num">
                                      <p:cBhvr>
                                        <p:cTn id="118" dur="1000" fill="hold"/>
                                        <p:tgtEl>
                                          <p:spTgt spid="78"/>
                                        </p:tgtEl>
                                        <p:attrNameLst>
                                          <p:attrName>ppt_h</p:attrName>
                                        </p:attrNameLst>
                                      </p:cBhvr>
                                      <p:tavLst>
                                        <p:tav tm="0">
                                          <p:val>
                                            <p:fltVal val="0"/>
                                          </p:val>
                                        </p:tav>
                                        <p:tav tm="100000">
                                          <p:val>
                                            <p:strVal val="#ppt_h"/>
                                          </p:val>
                                        </p:tav>
                                      </p:tavLst>
                                    </p:anim>
                                  </p:childTnLst>
                                </p:cTn>
                              </p:par>
                            </p:childTnLst>
                          </p:cTn>
                        </p:par>
                        <p:par>
                          <p:cTn id="119" fill="hold" nodeType="afterGroup">
                            <p:stCondLst>
                              <p:cond delay="1000"/>
                            </p:stCondLst>
                            <p:childTnLst>
                              <p:par>
                                <p:cTn id="120" presetID="1" presetClass="entr" presetSubtype="0" fill="hold" grpId="0" nodeType="afterEffect">
                                  <p:stCondLst>
                                    <p:cond delay="0"/>
                                  </p:stCondLst>
                                  <p:childTnLst>
                                    <p:set>
                                      <p:cBhvr>
                                        <p:cTn id="121" dur="1" fill="hold">
                                          <p:stCondLst>
                                            <p:cond delay="0"/>
                                          </p:stCondLst>
                                        </p:cTn>
                                        <p:tgtEl>
                                          <p:spTgt spid="99"/>
                                        </p:tgtEl>
                                        <p:attrNameLst>
                                          <p:attrName>style.visibility</p:attrName>
                                        </p:attrNameLst>
                                      </p:cBhvr>
                                      <p:to>
                                        <p:strVal val="visible"/>
                                      </p:to>
                                    </p:set>
                                  </p:childTnLst>
                                </p:cTn>
                              </p:par>
                            </p:childTnLst>
                          </p:cTn>
                        </p:par>
                        <p:par>
                          <p:cTn id="122" fill="hold" nodeType="afterGroup">
                            <p:stCondLst>
                              <p:cond delay="1000"/>
                            </p:stCondLst>
                            <p:childTnLst>
                              <p:par>
                                <p:cTn id="123" presetID="22" presetClass="entr" presetSubtype="8" fill="hold" grpId="0" nodeType="afterEffect">
                                  <p:stCondLst>
                                    <p:cond delay="0"/>
                                  </p:stCondLst>
                                  <p:childTnLst>
                                    <p:set>
                                      <p:cBhvr>
                                        <p:cTn id="124" dur="1" fill="hold">
                                          <p:stCondLst>
                                            <p:cond delay="0"/>
                                          </p:stCondLst>
                                        </p:cTn>
                                        <p:tgtEl>
                                          <p:spTgt spid="10"/>
                                        </p:tgtEl>
                                        <p:attrNameLst>
                                          <p:attrName>style.visibility</p:attrName>
                                        </p:attrNameLst>
                                      </p:cBhvr>
                                      <p:to>
                                        <p:strVal val="visible"/>
                                      </p:to>
                                    </p:set>
                                    <p:animEffect transition="in" filter="wipe(left)">
                                      <p:cBhvr>
                                        <p:cTn id="1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191496" grpId="0" autoUpdateAnimBg="0"/>
      <p:bldP spid="10" grpId="0" animBg="1" autoUpdateAnimBg="0"/>
      <p:bldP spid="32" grpId="0" animBg="1"/>
      <p:bldP spid="33" grpId="0" animBg="1"/>
      <p:bldP spid="93" grpId="0" animBg="1"/>
      <p:bldP spid="94" grpId="0" animBg="1"/>
      <p:bldP spid="95" grpId="0" animBg="1"/>
      <p:bldP spid="96" grpId="0" animBg="1"/>
      <p:bldP spid="97" grpId="0" animBg="1"/>
      <p:bldP spid="98" grpId="0" animBg="1"/>
      <p:bldP spid="9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0" y="1860550"/>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a:solidFill>
                  <a:srgbClr val="FF6600"/>
                </a:solidFill>
                <a:latin typeface="Arial" charset="0"/>
                <a:cs typeface="Arial" charset="0"/>
              </a:rPr>
              <a:t>Méthodologie en 7 étapes</a:t>
            </a:r>
          </a:p>
        </p:txBody>
      </p:sp>
      <p:sp>
        <p:nvSpPr>
          <p:cNvPr id="191496" name="Rectangle 8"/>
          <p:cNvSpPr>
            <a:spLocks noChangeArrowheads="1"/>
          </p:cNvSpPr>
          <p:nvPr/>
        </p:nvSpPr>
        <p:spPr bwMode="auto">
          <a:xfrm>
            <a:off x="5324475" y="917575"/>
            <a:ext cx="458152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defTabSz="762000">
              <a:defRPr/>
            </a:pPr>
            <a:r>
              <a:rPr lang="fr-FR" sz="2000" b="1" dirty="0" smtClean="0">
                <a:solidFill>
                  <a:srgbClr val="FF6600"/>
                </a:solidFill>
                <a:effectLst>
                  <a:outerShdw blurRad="38100" dist="38100" dir="2700000" algn="tl">
                    <a:srgbClr val="C0C0C0"/>
                  </a:outerShdw>
                </a:effectLst>
                <a:latin typeface="Comic Sans MS" pitchFamily="66" charset="0"/>
              </a:rPr>
              <a:t>1 : S’approprier </a:t>
            </a:r>
            <a:r>
              <a:rPr lang="fr-FR" sz="2000" b="1" dirty="0">
                <a:solidFill>
                  <a:srgbClr val="FF6600"/>
                </a:solidFill>
                <a:effectLst>
                  <a:outerShdw blurRad="38100" dist="38100" dir="2700000" algn="tl">
                    <a:srgbClr val="C0C0C0"/>
                  </a:outerShdw>
                </a:effectLst>
                <a:latin typeface="Comic Sans MS" pitchFamily="66" charset="0"/>
              </a:rPr>
              <a:t>l’objectif</a:t>
            </a:r>
          </a:p>
        </p:txBody>
      </p:sp>
      <p:sp>
        <p:nvSpPr>
          <p:cNvPr id="10" name="Text Box 399"/>
          <p:cNvSpPr txBox="1">
            <a:spLocks noChangeArrowheads="1"/>
          </p:cNvSpPr>
          <p:nvPr/>
        </p:nvSpPr>
        <p:spPr bwMode="auto">
          <a:xfrm>
            <a:off x="1316038" y="6178607"/>
            <a:ext cx="8477250" cy="339725"/>
          </a:xfrm>
          <a:prstGeom prst="rect">
            <a:avLst/>
          </a:prstGeom>
          <a:noFill/>
          <a:ln w="28575">
            <a:solidFill>
              <a:schemeClr val="accent6">
                <a:lumMod val="75000"/>
              </a:schemeClr>
            </a:solidFill>
            <a:miter lim="800000"/>
            <a:headEnd type="none" w="sm" len="sm"/>
            <a:tailEnd type="none" w="sm" len="sm"/>
          </a:ln>
        </p:spPr>
        <p:txBody>
          <a:bodyPr>
            <a:spAutoFit/>
          </a:bodyPr>
          <a:lstStyle>
            <a:defPPr>
              <a:defRPr lang="fr-FR"/>
            </a:defPPr>
            <a:lvl1pPr algn="ctr" defTabSz="762000" eaLnBrk="1" hangingPunct="1">
              <a:spcBef>
                <a:spcPct val="50000"/>
              </a:spcBef>
              <a:defRPr sz="1600" b="1">
                <a:solidFill>
                  <a:schemeClr val="accent6">
                    <a:lumMod val="75000"/>
                  </a:schemeClr>
                </a:solidFill>
                <a:latin typeface="Comic Sans MS" pitchFamily="66" charset="0"/>
                <a:cs typeface="Arial" charset="0"/>
              </a:defRPr>
            </a:lvl1pPr>
            <a:lvl2pPr marL="742950" indent="-285750" defTabSz="762000" eaLnBrk="0" hangingPunct="0"/>
            <a:lvl3pPr marL="1143000" indent="-228600" defTabSz="762000" eaLnBrk="0" hangingPunct="0"/>
            <a:lvl4pPr marL="1600200" indent="-228600" defTabSz="762000" eaLnBrk="0" hangingPunct="0"/>
            <a:lvl5pPr marL="2057400" indent="-228600" defTabSz="762000" eaLnBrk="0" hangingPunct="0"/>
            <a:lvl6pPr marL="2514600" indent="-228600" defTabSz="762000" eaLnBrk="0" fontAlgn="base" hangingPunct="0">
              <a:spcBef>
                <a:spcPct val="0"/>
              </a:spcBef>
              <a:spcAft>
                <a:spcPct val="0"/>
              </a:spcAft>
            </a:lvl6pPr>
            <a:lvl7pPr marL="2971800" indent="-228600" defTabSz="762000" eaLnBrk="0" fontAlgn="base" hangingPunct="0">
              <a:spcBef>
                <a:spcPct val="0"/>
              </a:spcBef>
              <a:spcAft>
                <a:spcPct val="0"/>
              </a:spcAft>
            </a:lvl7pPr>
            <a:lvl8pPr marL="3429000" indent="-228600" defTabSz="762000" eaLnBrk="0" fontAlgn="base" hangingPunct="0">
              <a:spcBef>
                <a:spcPct val="0"/>
              </a:spcBef>
              <a:spcAft>
                <a:spcPct val="0"/>
              </a:spcAft>
            </a:lvl8pPr>
            <a:lvl9pPr marL="3886200" indent="-228600" defTabSz="762000" eaLnBrk="0" fontAlgn="base" hangingPunct="0">
              <a:spcBef>
                <a:spcPct val="0"/>
              </a:spcBef>
              <a:spcAft>
                <a:spcPct val="0"/>
              </a:spcAft>
            </a:lvl9pPr>
          </a:lstStyle>
          <a:p>
            <a:r>
              <a:rPr lang="fr-FR"/>
              <a:t>Cette démarche est inductive, c’est-à-dire pilotée par l’objectif</a:t>
            </a:r>
          </a:p>
        </p:txBody>
      </p:sp>
      <p:sp>
        <p:nvSpPr>
          <p:cNvPr id="10246" name="ZoneTexte 4"/>
          <p:cNvSpPr txBox="1">
            <a:spLocks noChangeArrowheads="1"/>
          </p:cNvSpPr>
          <p:nvPr/>
        </p:nvSpPr>
        <p:spPr bwMode="auto">
          <a:xfrm>
            <a:off x="1316038" y="1521625"/>
            <a:ext cx="84772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eaLnBrk="1" hangingPunct="1"/>
            <a:r>
              <a:rPr lang="fr-FR" sz="2000" dirty="0"/>
              <a:t>La modélisation d'un produit </a:t>
            </a:r>
            <a:r>
              <a:rPr lang="fr-FR" sz="2000" dirty="0" smtClean="0"/>
              <a:t>industriel est </a:t>
            </a:r>
            <a:r>
              <a:rPr lang="fr-FR" sz="2000" dirty="0"/>
              <a:t>un </a:t>
            </a:r>
            <a:r>
              <a:rPr lang="fr-FR" sz="2000" b="1" dirty="0">
                <a:solidFill>
                  <a:srgbClr val="FF0000"/>
                </a:solidFill>
              </a:rPr>
              <a:t>problème </a:t>
            </a:r>
            <a:r>
              <a:rPr lang="fr-FR" sz="2000" b="1" dirty="0" smtClean="0">
                <a:solidFill>
                  <a:srgbClr val="FF0000"/>
                </a:solidFill>
              </a:rPr>
              <a:t>non déterministe </a:t>
            </a:r>
            <a:r>
              <a:rPr lang="fr-FR" sz="2000" dirty="0"/>
              <a:t>:</a:t>
            </a:r>
          </a:p>
          <a:p>
            <a:pPr eaLnBrk="1" hangingPunct="1"/>
            <a:r>
              <a:rPr lang="fr-FR" sz="2000" dirty="0" smtClean="0"/>
              <a:t>il </a:t>
            </a:r>
            <a:r>
              <a:rPr lang="fr-FR" sz="2000" dirty="0"/>
              <a:t>existe plusieurs modélisations </a:t>
            </a:r>
            <a:r>
              <a:rPr lang="fr-FR" sz="2000" dirty="0" smtClean="0"/>
              <a:t>pertinentes qui </a:t>
            </a:r>
            <a:r>
              <a:rPr lang="fr-FR" sz="2000" dirty="0"/>
              <a:t>répondent à des choix différents. </a:t>
            </a:r>
          </a:p>
        </p:txBody>
      </p:sp>
      <p:pic>
        <p:nvPicPr>
          <p:cNvPr id="10247" name="Image 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3271" y="2647907"/>
            <a:ext cx="2281237" cy="174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ZoneTexte 5"/>
          <p:cNvSpPr txBox="1">
            <a:spLocks noChangeArrowheads="1"/>
          </p:cNvSpPr>
          <p:nvPr/>
        </p:nvSpPr>
        <p:spPr bwMode="auto">
          <a:xfrm>
            <a:off x="1621632" y="4931704"/>
            <a:ext cx="78660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just" eaLnBrk="1" hangingPunct="1"/>
            <a:r>
              <a:rPr lang="fr-FR" sz="2000" dirty="0"/>
              <a:t>Le choix du modèle de comportement utilisé, le choix des grandeurs calculées, la modélisation du produit, ... sont </a:t>
            </a:r>
            <a:r>
              <a:rPr lang="fr-FR" sz="2000" b="1" dirty="0">
                <a:solidFill>
                  <a:srgbClr val="FF0000"/>
                </a:solidFill>
              </a:rPr>
              <a:t>pilotés par l’objectif </a:t>
            </a:r>
            <a:r>
              <a:rPr lang="fr-FR" sz="2000" dirty="0"/>
              <a:t>de l’étude.</a:t>
            </a:r>
          </a:p>
        </p:txBody>
      </p:sp>
      <p:grpSp>
        <p:nvGrpSpPr>
          <p:cNvPr id="9" name="Groupe 8"/>
          <p:cNvGrpSpPr/>
          <p:nvPr/>
        </p:nvGrpSpPr>
        <p:grpSpPr>
          <a:xfrm>
            <a:off x="1706975" y="2819940"/>
            <a:ext cx="5903912" cy="1435100"/>
            <a:chOff x="2646363" y="1635125"/>
            <a:chExt cx="5903912" cy="1435100"/>
          </a:xfrm>
        </p:grpSpPr>
        <p:grpSp>
          <p:nvGrpSpPr>
            <p:cNvPr id="11" name="Group 267"/>
            <p:cNvGrpSpPr>
              <a:grpSpLocks/>
            </p:cNvGrpSpPr>
            <p:nvPr/>
          </p:nvGrpSpPr>
          <p:grpSpPr bwMode="auto">
            <a:xfrm>
              <a:off x="2646363" y="1635125"/>
              <a:ext cx="5103812" cy="1435100"/>
              <a:chOff x="963" y="980"/>
              <a:chExt cx="4941" cy="1502"/>
            </a:xfrm>
          </p:grpSpPr>
          <p:sp>
            <p:nvSpPr>
              <p:cNvPr id="27" name="Oval 2"/>
              <p:cNvSpPr>
                <a:spLocks noChangeArrowheads="1"/>
              </p:cNvSpPr>
              <p:nvPr/>
            </p:nvSpPr>
            <p:spPr bwMode="auto">
              <a:xfrm>
                <a:off x="963" y="980"/>
                <a:ext cx="4941" cy="1502"/>
              </a:xfrm>
              <a:prstGeom prst="ellipse">
                <a:avLst/>
              </a:prstGeom>
              <a:solidFill>
                <a:srgbClr val="009900"/>
              </a:solidFill>
              <a:ln w="12700">
                <a:solidFill>
                  <a:schemeClr val="tx1"/>
                </a:solidFill>
                <a:round/>
                <a:headEnd/>
                <a:tailEnd/>
              </a:ln>
            </p:spPr>
            <p:txBody>
              <a:bodyPr wrap="none" anchor="ctr"/>
              <a:lstStyle/>
              <a:p>
                <a:endParaRPr lang="fr-FR"/>
              </a:p>
            </p:txBody>
          </p:sp>
          <p:sp>
            <p:nvSpPr>
              <p:cNvPr id="28" name="Text Box 4"/>
              <p:cNvSpPr txBox="1">
                <a:spLocks noChangeArrowheads="1"/>
              </p:cNvSpPr>
              <p:nvPr/>
            </p:nvSpPr>
            <p:spPr bwMode="auto">
              <a:xfrm>
                <a:off x="1243" y="1370"/>
                <a:ext cx="1301"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eaLnBrk="1" hangingPunct="1">
                  <a:spcBef>
                    <a:spcPct val="50000"/>
                  </a:spcBef>
                </a:pPr>
                <a:r>
                  <a:rPr lang="fr-FR" sz="1600" b="1" dirty="0">
                    <a:solidFill>
                      <a:schemeClr val="bg1"/>
                    </a:solidFill>
                    <a:latin typeface="Arial" charset="0"/>
                    <a:cs typeface="Arial" charset="0"/>
                  </a:rPr>
                  <a:t>Domaine du réel</a:t>
                </a:r>
              </a:p>
            </p:txBody>
          </p:sp>
        </p:grpSp>
        <p:grpSp>
          <p:nvGrpSpPr>
            <p:cNvPr id="12" name="Groupe 11"/>
            <p:cNvGrpSpPr>
              <a:grpSpLocks/>
            </p:cNvGrpSpPr>
            <p:nvPr/>
          </p:nvGrpSpPr>
          <p:grpSpPr bwMode="auto">
            <a:xfrm>
              <a:off x="3975100" y="1922463"/>
              <a:ext cx="3306763" cy="800100"/>
              <a:chOff x="3975328" y="1922463"/>
              <a:chExt cx="3306763" cy="800100"/>
            </a:xfrm>
          </p:grpSpPr>
          <p:sp>
            <p:nvSpPr>
              <p:cNvPr id="25" name="Oval 6"/>
              <p:cNvSpPr>
                <a:spLocks noChangeArrowheads="1"/>
              </p:cNvSpPr>
              <p:nvPr/>
            </p:nvSpPr>
            <p:spPr bwMode="auto">
              <a:xfrm>
                <a:off x="3975328" y="1922463"/>
                <a:ext cx="3306763" cy="800100"/>
              </a:xfrm>
              <a:prstGeom prst="ellipse">
                <a:avLst/>
              </a:prstGeom>
              <a:solidFill>
                <a:srgbClr val="A9FFA9"/>
              </a:solidFill>
              <a:ln w="12700">
                <a:solidFill>
                  <a:schemeClr val="tx1"/>
                </a:solidFill>
                <a:round/>
                <a:headEnd/>
                <a:tailEnd/>
              </a:ln>
            </p:spPr>
            <p:txBody>
              <a:bodyPr wrap="none" anchor="ctr"/>
              <a:lstStyle/>
              <a:p>
                <a:endParaRPr lang="fr-FR"/>
              </a:p>
            </p:txBody>
          </p:sp>
          <p:sp>
            <p:nvSpPr>
              <p:cNvPr id="26" name="Text Box 27"/>
              <p:cNvSpPr txBox="1">
                <a:spLocks noChangeArrowheads="1"/>
              </p:cNvSpPr>
              <p:nvPr/>
            </p:nvSpPr>
            <p:spPr bwMode="auto">
              <a:xfrm>
                <a:off x="4034066" y="2030413"/>
                <a:ext cx="13350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600">
                    <a:latin typeface="Arial" charset="0"/>
                    <a:cs typeface="Arial" charset="0"/>
                  </a:rPr>
                  <a:t>Domaine d’utilisation</a:t>
                </a:r>
              </a:p>
            </p:txBody>
          </p:sp>
        </p:grpSp>
        <p:grpSp>
          <p:nvGrpSpPr>
            <p:cNvPr id="13" name="Group 206"/>
            <p:cNvGrpSpPr>
              <a:grpSpLocks/>
            </p:cNvGrpSpPr>
            <p:nvPr/>
          </p:nvGrpSpPr>
          <p:grpSpPr bwMode="auto">
            <a:xfrm>
              <a:off x="6234113" y="2170113"/>
              <a:ext cx="925512" cy="298450"/>
              <a:chOff x="4414" y="1218"/>
              <a:chExt cx="565" cy="188"/>
            </a:xfrm>
          </p:grpSpPr>
          <p:sp>
            <p:nvSpPr>
              <p:cNvPr id="22" name="Rectangle 133"/>
              <p:cNvSpPr>
                <a:spLocks noChangeArrowheads="1"/>
              </p:cNvSpPr>
              <p:nvPr/>
            </p:nvSpPr>
            <p:spPr bwMode="auto">
              <a:xfrm>
                <a:off x="4518" y="1223"/>
                <a:ext cx="424" cy="183"/>
              </a:xfrm>
              <a:prstGeom prst="rect">
                <a:avLst/>
              </a:prstGeom>
              <a:solidFill>
                <a:srgbClr val="33CCCC"/>
              </a:solidFill>
              <a:ln w="9525">
                <a:solidFill>
                  <a:schemeClr val="tx1"/>
                </a:solidFill>
                <a:miter lim="800000"/>
                <a:headEnd/>
                <a:tailEnd/>
              </a:ln>
            </p:spPr>
            <p:txBody>
              <a:bodyPr wrap="none" anchor="ctr"/>
              <a:lstStyle/>
              <a:p>
                <a:endParaRPr lang="fr-FR"/>
              </a:p>
            </p:txBody>
          </p:sp>
          <p:sp>
            <p:nvSpPr>
              <p:cNvPr id="23" name="Text Box 134"/>
              <p:cNvSpPr txBox="1">
                <a:spLocks noChangeArrowheads="1"/>
              </p:cNvSpPr>
              <p:nvPr/>
            </p:nvSpPr>
            <p:spPr bwMode="auto">
              <a:xfrm>
                <a:off x="4483" y="1218"/>
                <a:ext cx="4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a:latin typeface="Arial" charset="0"/>
                    <a:cs typeface="Arial" charset="0"/>
                  </a:rPr>
                  <a:t>Réponse</a:t>
                </a:r>
              </a:p>
            </p:txBody>
          </p:sp>
          <p:sp>
            <p:nvSpPr>
              <p:cNvPr id="24" name="Line 136"/>
              <p:cNvSpPr>
                <a:spLocks noChangeShapeType="1"/>
              </p:cNvSpPr>
              <p:nvPr/>
            </p:nvSpPr>
            <p:spPr bwMode="auto">
              <a:xfrm flipH="1">
                <a:off x="4414" y="1309"/>
                <a:ext cx="111"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14" name="Groupe 13"/>
            <p:cNvGrpSpPr>
              <a:grpSpLocks/>
            </p:cNvGrpSpPr>
            <p:nvPr/>
          </p:nvGrpSpPr>
          <p:grpSpPr bwMode="auto">
            <a:xfrm>
              <a:off x="7086600" y="2179638"/>
              <a:ext cx="1463675" cy="296862"/>
              <a:chOff x="7086828" y="2179638"/>
              <a:chExt cx="1463675" cy="296863"/>
            </a:xfrm>
          </p:grpSpPr>
          <p:sp>
            <p:nvSpPr>
              <p:cNvPr id="20" name="Rectangle 143"/>
              <p:cNvSpPr>
                <a:spLocks noChangeArrowheads="1"/>
              </p:cNvSpPr>
              <p:nvPr/>
            </p:nvSpPr>
            <p:spPr bwMode="auto">
              <a:xfrm>
                <a:off x="7486878" y="2179638"/>
                <a:ext cx="1063625" cy="296863"/>
              </a:xfrm>
              <a:prstGeom prst="rect">
                <a:avLst/>
              </a:prstGeom>
              <a:solidFill>
                <a:srgbClr val="66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fr-FR"/>
              </a:p>
            </p:txBody>
          </p:sp>
          <p:sp>
            <p:nvSpPr>
              <p:cNvPr id="21" name="Line 137"/>
              <p:cNvSpPr>
                <a:spLocks noChangeShapeType="1"/>
              </p:cNvSpPr>
              <p:nvPr/>
            </p:nvSpPr>
            <p:spPr bwMode="auto">
              <a:xfrm>
                <a:off x="7086828" y="2330451"/>
                <a:ext cx="1463675"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grpSp>
        <p:sp>
          <p:nvSpPr>
            <p:cNvPr id="15" name="Oval 59"/>
            <p:cNvSpPr>
              <a:spLocks noChangeArrowheads="1"/>
            </p:cNvSpPr>
            <p:nvPr/>
          </p:nvSpPr>
          <p:spPr bwMode="auto">
            <a:xfrm>
              <a:off x="7810500" y="1931988"/>
              <a:ext cx="284163" cy="284162"/>
            </a:xfrm>
            <a:prstGeom prst="ellipse">
              <a:avLst/>
            </a:prstGeom>
            <a:solidFill>
              <a:srgbClr val="0000FF"/>
            </a:solidFill>
            <a:ln w="9525">
              <a:solidFill>
                <a:schemeClr val="tx1"/>
              </a:solidFill>
              <a:round/>
              <a:headEnd/>
              <a:tailEnd/>
            </a:ln>
          </p:spPr>
          <p:txBody>
            <a:bodyPr wrap="none" anchor="ctr"/>
            <a:lstStyle/>
            <a:p>
              <a:pPr algn="ctr"/>
              <a:r>
                <a:rPr lang="fr-FR" sz="2000" b="1">
                  <a:solidFill>
                    <a:schemeClr val="bg1"/>
                  </a:solidFill>
                  <a:latin typeface="Arial" charset="0"/>
                </a:rPr>
                <a:t>1</a:t>
              </a:r>
            </a:p>
          </p:txBody>
        </p:sp>
        <p:grpSp>
          <p:nvGrpSpPr>
            <p:cNvPr id="17" name="Groupe 16"/>
            <p:cNvGrpSpPr>
              <a:grpSpLocks/>
            </p:cNvGrpSpPr>
            <p:nvPr/>
          </p:nvGrpSpPr>
          <p:grpSpPr bwMode="auto">
            <a:xfrm>
              <a:off x="5249863" y="2071688"/>
              <a:ext cx="1006475" cy="473075"/>
              <a:chOff x="5250091" y="2071688"/>
              <a:chExt cx="1006475" cy="473075"/>
            </a:xfrm>
          </p:grpSpPr>
          <p:sp>
            <p:nvSpPr>
              <p:cNvPr id="18" name="Rectangle 21"/>
              <p:cNvSpPr>
                <a:spLocks noChangeArrowheads="1"/>
              </p:cNvSpPr>
              <p:nvPr/>
            </p:nvSpPr>
            <p:spPr bwMode="auto">
              <a:xfrm>
                <a:off x="5250091" y="2071688"/>
                <a:ext cx="1006475" cy="473075"/>
              </a:xfrm>
              <a:prstGeom prst="rect">
                <a:avLst/>
              </a:prstGeom>
              <a:solidFill>
                <a:srgbClr val="FF0000"/>
              </a:solidFill>
              <a:ln w="12700">
                <a:solidFill>
                  <a:schemeClr val="tx1"/>
                </a:solidFill>
                <a:miter lim="800000"/>
                <a:headEnd/>
                <a:tailEnd/>
              </a:ln>
            </p:spPr>
            <p:txBody>
              <a:bodyPr wrap="none" anchor="ctr"/>
              <a:lstStyle/>
              <a:p>
                <a:endParaRPr lang="fr-FR"/>
              </a:p>
            </p:txBody>
          </p:sp>
          <p:sp>
            <p:nvSpPr>
              <p:cNvPr id="19" name="Text Box 22"/>
              <p:cNvSpPr txBox="1">
                <a:spLocks noChangeArrowheads="1"/>
              </p:cNvSpPr>
              <p:nvPr/>
            </p:nvSpPr>
            <p:spPr bwMode="auto">
              <a:xfrm>
                <a:off x="5327878" y="2071688"/>
                <a:ext cx="904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200" b="1">
                    <a:solidFill>
                      <a:schemeClr val="bg1"/>
                    </a:solidFill>
                    <a:latin typeface="Arial" charset="0"/>
                    <a:cs typeface="Arial" charset="0"/>
                  </a:rPr>
                  <a:t>Produit industriel</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1496"/>
                                        </p:tgtEl>
                                        <p:attrNameLst>
                                          <p:attrName>style.visibility</p:attrName>
                                        </p:attrNameLst>
                                      </p:cBhvr>
                                      <p:to>
                                        <p:strVal val="visible"/>
                                      </p:to>
                                    </p:set>
                                    <p:animEffect transition="in" filter="wipe(left)">
                                      <p:cBhvr>
                                        <p:cTn id="13" dur="500"/>
                                        <p:tgtEl>
                                          <p:spTgt spid="191496"/>
                                        </p:tgtEl>
                                      </p:cBhvr>
                                    </p:animEffect>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grpId="0" nodeType="clickEffect">
                                  <p:stCondLst>
                                    <p:cond delay="0"/>
                                  </p:stCondLst>
                                  <p:childTnLst>
                                    <p:set>
                                      <p:cBhvr>
                                        <p:cTn id="17" dur="1" fill="hold">
                                          <p:stCondLst>
                                            <p:cond delay="0"/>
                                          </p:stCondLst>
                                        </p:cTn>
                                        <p:tgtEl>
                                          <p:spTgt spid="10246"/>
                                        </p:tgtEl>
                                        <p:attrNameLst>
                                          <p:attrName>style.visibility</p:attrName>
                                        </p:attrNameLst>
                                      </p:cBhvr>
                                      <p:to>
                                        <p:strVal val="visible"/>
                                      </p:to>
                                    </p:set>
                                    <p:animEffect transition="in" filter="fade">
                                      <p:cBhvr>
                                        <p:cTn id="18" dur="1000"/>
                                        <p:tgtEl>
                                          <p:spTgt spid="10246"/>
                                        </p:tgtEl>
                                      </p:cBhvr>
                                    </p:animEffect>
                                    <p:anim calcmode="lin" valueType="num">
                                      <p:cBhvr>
                                        <p:cTn id="19" dur="1000" fill="hold"/>
                                        <p:tgtEl>
                                          <p:spTgt spid="10246"/>
                                        </p:tgtEl>
                                        <p:attrNameLst>
                                          <p:attrName>ppt_x</p:attrName>
                                        </p:attrNameLst>
                                      </p:cBhvr>
                                      <p:tavLst>
                                        <p:tav tm="0">
                                          <p:val>
                                            <p:strVal val="#ppt_x"/>
                                          </p:val>
                                        </p:tav>
                                        <p:tav tm="100000">
                                          <p:val>
                                            <p:strVal val="#ppt_x"/>
                                          </p:val>
                                        </p:tav>
                                      </p:tavLst>
                                    </p:anim>
                                    <p:anim calcmode="lin" valueType="num">
                                      <p:cBhvr>
                                        <p:cTn id="20" dur="1000" fill="hold"/>
                                        <p:tgtEl>
                                          <p:spTgt spid="1024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500"/>
                            </p:stCondLst>
                            <p:childTnLst>
                              <p:par>
                                <p:cTn id="27" presetID="53" presetClass="entr" presetSubtype="16" fill="hold" nodeType="afterEffect">
                                  <p:stCondLst>
                                    <p:cond delay="0"/>
                                  </p:stCondLst>
                                  <p:childTnLst>
                                    <p:set>
                                      <p:cBhvr>
                                        <p:cTn id="28" dur="1" fill="hold">
                                          <p:stCondLst>
                                            <p:cond delay="0"/>
                                          </p:stCondLst>
                                        </p:cTn>
                                        <p:tgtEl>
                                          <p:spTgt spid="10247"/>
                                        </p:tgtEl>
                                        <p:attrNameLst>
                                          <p:attrName>style.visibility</p:attrName>
                                        </p:attrNameLst>
                                      </p:cBhvr>
                                      <p:to>
                                        <p:strVal val="visible"/>
                                      </p:to>
                                    </p:set>
                                    <p:anim calcmode="lin" valueType="num">
                                      <p:cBhvr>
                                        <p:cTn id="29" dur="500" fill="hold"/>
                                        <p:tgtEl>
                                          <p:spTgt spid="10247"/>
                                        </p:tgtEl>
                                        <p:attrNameLst>
                                          <p:attrName>ppt_w</p:attrName>
                                        </p:attrNameLst>
                                      </p:cBhvr>
                                      <p:tavLst>
                                        <p:tav tm="0">
                                          <p:val>
                                            <p:fltVal val="0"/>
                                          </p:val>
                                        </p:tav>
                                        <p:tav tm="100000">
                                          <p:val>
                                            <p:strVal val="#ppt_w"/>
                                          </p:val>
                                        </p:tav>
                                      </p:tavLst>
                                    </p:anim>
                                    <p:anim calcmode="lin" valueType="num">
                                      <p:cBhvr>
                                        <p:cTn id="30" dur="500" fill="hold"/>
                                        <p:tgtEl>
                                          <p:spTgt spid="10247"/>
                                        </p:tgtEl>
                                        <p:attrNameLst>
                                          <p:attrName>ppt_h</p:attrName>
                                        </p:attrNameLst>
                                      </p:cBhvr>
                                      <p:tavLst>
                                        <p:tav tm="0">
                                          <p:val>
                                            <p:fltVal val="0"/>
                                          </p:val>
                                        </p:tav>
                                        <p:tav tm="100000">
                                          <p:val>
                                            <p:strVal val="#ppt_h"/>
                                          </p:val>
                                        </p:tav>
                                      </p:tavLst>
                                    </p:anim>
                                    <p:animEffect transition="in" filter="fade">
                                      <p:cBhvr>
                                        <p:cTn id="31" dur="500"/>
                                        <p:tgtEl>
                                          <p:spTgt spid="1024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0248"/>
                                        </p:tgtEl>
                                        <p:attrNameLst>
                                          <p:attrName>style.visibility</p:attrName>
                                        </p:attrNameLst>
                                      </p:cBhvr>
                                      <p:to>
                                        <p:strVal val="visible"/>
                                      </p:to>
                                    </p:set>
                                    <p:animEffect transition="in" filter="wipe(up)">
                                      <p:cBhvr>
                                        <p:cTn id="36" dur="500"/>
                                        <p:tgtEl>
                                          <p:spTgt spid="10248"/>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191496" grpId="0" autoUpdateAnimBg="0"/>
      <p:bldP spid="10" grpId="0" animBg="1" autoUpdateAnimBg="0"/>
      <p:bldP spid="10246" grpId="0"/>
      <p:bldP spid="102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7"/>
          <p:cNvSpPr txBox="1">
            <a:spLocks noChangeArrowheads="1"/>
          </p:cNvSpPr>
          <p:nvPr/>
        </p:nvSpPr>
        <p:spPr bwMode="auto">
          <a:xfrm>
            <a:off x="-7620" y="6173470"/>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dirty="0" smtClean="0">
                <a:solidFill>
                  <a:srgbClr val="FF6600"/>
                </a:solidFill>
                <a:latin typeface="Arial" charset="0"/>
                <a:cs typeface="Arial" charset="0"/>
              </a:rPr>
              <a:t>Exemple de simulation</a:t>
            </a:r>
            <a:endParaRPr lang="fr-FR" sz="1100" b="1" dirty="0">
              <a:solidFill>
                <a:srgbClr val="FF6600"/>
              </a:solidFill>
              <a:latin typeface="Arial" charset="0"/>
              <a:cs typeface="Arial" charset="0"/>
            </a:endParaRPr>
          </a:p>
        </p:txBody>
      </p:sp>
      <p:pic>
        <p:nvPicPr>
          <p:cNvPr id="23554" name="Picture 2" descr="Fichier:Electric mo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4564" y="1741805"/>
            <a:ext cx="2751889" cy="2751889"/>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2171700" y="1201854"/>
            <a:ext cx="2779928" cy="1015663"/>
          </a:xfrm>
          <a:prstGeom prst="rect">
            <a:avLst/>
          </a:prstGeom>
          <a:noFill/>
        </p:spPr>
        <p:txBody>
          <a:bodyPr wrap="none" rtlCol="0">
            <a:spAutoFit/>
          </a:bodyPr>
          <a:lstStyle/>
          <a:p>
            <a:r>
              <a:rPr lang="fr-FR" sz="2000" u="sng" dirty="0" smtClean="0"/>
              <a:t>Produit étudié </a:t>
            </a:r>
            <a:r>
              <a:rPr lang="fr-FR" sz="2000" dirty="0" smtClean="0"/>
              <a:t>:</a:t>
            </a:r>
          </a:p>
          <a:p>
            <a:endParaRPr lang="fr-FR" sz="2000" dirty="0"/>
          </a:p>
          <a:p>
            <a:r>
              <a:rPr lang="fr-FR" sz="2000" dirty="0" smtClean="0"/>
              <a:t>Moteur à courant continu</a:t>
            </a:r>
            <a:endParaRPr lang="fr-FR" sz="2000" dirty="0"/>
          </a:p>
        </p:txBody>
      </p:sp>
      <p:sp>
        <p:nvSpPr>
          <p:cNvPr id="30" name="ZoneTexte 29"/>
          <p:cNvSpPr txBox="1"/>
          <p:nvPr/>
        </p:nvSpPr>
        <p:spPr>
          <a:xfrm>
            <a:off x="2164080" y="4836594"/>
            <a:ext cx="7010702" cy="1015663"/>
          </a:xfrm>
          <a:prstGeom prst="rect">
            <a:avLst/>
          </a:prstGeom>
          <a:noFill/>
        </p:spPr>
        <p:txBody>
          <a:bodyPr wrap="none" rtlCol="0">
            <a:spAutoFit/>
          </a:bodyPr>
          <a:lstStyle/>
          <a:p>
            <a:r>
              <a:rPr lang="fr-FR" sz="2000" u="sng" dirty="0" smtClean="0"/>
              <a:t>Objectif </a:t>
            </a:r>
            <a:r>
              <a:rPr lang="fr-FR" sz="2000" dirty="0" smtClean="0"/>
              <a:t>:</a:t>
            </a:r>
          </a:p>
          <a:p>
            <a:endParaRPr lang="fr-FR" sz="2000" dirty="0"/>
          </a:p>
          <a:p>
            <a:r>
              <a:rPr lang="fr-FR" sz="2000" dirty="0" smtClean="0"/>
              <a:t>Valider que son temps de réponse à 5% (à vide) est inférieur à 0,5s.</a:t>
            </a:r>
            <a:endParaRPr lang="fr-FR" sz="2000" dirty="0"/>
          </a:p>
        </p:txBody>
      </p:sp>
      <p:sp>
        <p:nvSpPr>
          <p:cNvPr id="6" name="Rectangle 8"/>
          <p:cNvSpPr>
            <a:spLocks noChangeArrowheads="1"/>
          </p:cNvSpPr>
          <p:nvPr/>
        </p:nvSpPr>
        <p:spPr bwMode="auto">
          <a:xfrm>
            <a:off x="5324475" y="917575"/>
            <a:ext cx="458152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defTabSz="762000">
              <a:defRPr/>
            </a:pPr>
            <a:r>
              <a:rPr lang="fr-FR" sz="2000" b="1" dirty="0" smtClean="0">
                <a:solidFill>
                  <a:srgbClr val="FF6600"/>
                </a:solidFill>
                <a:effectLst>
                  <a:outerShdw blurRad="38100" dist="38100" dir="2700000" algn="tl">
                    <a:srgbClr val="C0C0C0"/>
                  </a:outerShdw>
                </a:effectLst>
                <a:latin typeface="Comic Sans MS" pitchFamily="66" charset="0"/>
              </a:rPr>
              <a:t>Moteur à courant continu</a:t>
            </a:r>
            <a:endParaRPr lang="fr-FR" sz="2000" b="1" dirty="0">
              <a:solidFill>
                <a:srgbClr val="FF6600"/>
              </a:solidFill>
              <a:effectLst>
                <a:outerShdw blurRad="38100" dist="38100" dir="2700000" algn="tl">
                  <a:srgbClr val="C0C0C0"/>
                </a:outerShdw>
              </a:effectLst>
              <a:latin typeface="Comic Sans MS" pitchFamily="66" charset="0"/>
            </a:endParaRPr>
          </a:p>
        </p:txBody>
      </p:sp>
    </p:spTree>
    <p:extLst>
      <p:ext uri="{BB962C8B-B14F-4D97-AF65-F5344CB8AC3E}">
        <p14:creationId xmlns:p14="http://schemas.microsoft.com/office/powerpoint/2010/main" val="13262214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par>
                          <p:cTn id="19" fill="hold">
                            <p:stCondLst>
                              <p:cond delay="500"/>
                            </p:stCondLst>
                            <p:childTnLst>
                              <p:par>
                                <p:cTn id="20" presetID="53" presetClass="entr" presetSubtype="16" fill="hold" nodeType="afterEffect">
                                  <p:stCondLst>
                                    <p:cond delay="0"/>
                                  </p:stCondLst>
                                  <p:childTnLst>
                                    <p:set>
                                      <p:cBhvr>
                                        <p:cTn id="21" dur="1" fill="hold">
                                          <p:stCondLst>
                                            <p:cond delay="0"/>
                                          </p:stCondLst>
                                        </p:cTn>
                                        <p:tgtEl>
                                          <p:spTgt spid="23554"/>
                                        </p:tgtEl>
                                        <p:attrNameLst>
                                          <p:attrName>style.visibility</p:attrName>
                                        </p:attrNameLst>
                                      </p:cBhvr>
                                      <p:to>
                                        <p:strVal val="visible"/>
                                      </p:to>
                                    </p:set>
                                    <p:anim calcmode="lin" valueType="num">
                                      <p:cBhvr>
                                        <p:cTn id="22" dur="500" fill="hold"/>
                                        <p:tgtEl>
                                          <p:spTgt spid="23554"/>
                                        </p:tgtEl>
                                        <p:attrNameLst>
                                          <p:attrName>ppt_w</p:attrName>
                                        </p:attrNameLst>
                                      </p:cBhvr>
                                      <p:tavLst>
                                        <p:tav tm="0">
                                          <p:val>
                                            <p:fltVal val="0"/>
                                          </p:val>
                                        </p:tav>
                                        <p:tav tm="100000">
                                          <p:val>
                                            <p:strVal val="#ppt_w"/>
                                          </p:val>
                                        </p:tav>
                                      </p:tavLst>
                                    </p:anim>
                                    <p:anim calcmode="lin" valueType="num">
                                      <p:cBhvr>
                                        <p:cTn id="23" dur="500" fill="hold"/>
                                        <p:tgtEl>
                                          <p:spTgt spid="23554"/>
                                        </p:tgtEl>
                                        <p:attrNameLst>
                                          <p:attrName>ppt_h</p:attrName>
                                        </p:attrNameLst>
                                      </p:cBhvr>
                                      <p:tavLst>
                                        <p:tav tm="0">
                                          <p:val>
                                            <p:fltVal val="0"/>
                                          </p:val>
                                        </p:tav>
                                        <p:tav tm="100000">
                                          <p:val>
                                            <p:strVal val="#ppt_h"/>
                                          </p:val>
                                        </p:tav>
                                      </p:tavLst>
                                    </p:anim>
                                    <p:animEffect transition="in" filter="fade">
                                      <p:cBhvr>
                                        <p:cTn id="24" dur="500"/>
                                        <p:tgtEl>
                                          <p:spTgt spid="2355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p:bldP spid="30" grpId="0"/>
      <p:bldP spid="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0" y="1860550"/>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a:solidFill>
                  <a:srgbClr val="FF6600"/>
                </a:solidFill>
                <a:latin typeface="Arial" charset="0"/>
                <a:cs typeface="Arial" charset="0"/>
              </a:rPr>
              <a:t>Méthodologie en 7 étapes</a:t>
            </a:r>
          </a:p>
        </p:txBody>
      </p:sp>
      <p:sp>
        <p:nvSpPr>
          <p:cNvPr id="191496" name="Rectangle 8"/>
          <p:cNvSpPr>
            <a:spLocks noChangeArrowheads="1"/>
          </p:cNvSpPr>
          <p:nvPr/>
        </p:nvSpPr>
        <p:spPr bwMode="auto">
          <a:xfrm>
            <a:off x="4840699" y="917575"/>
            <a:ext cx="506530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defTabSz="762000">
              <a:defRPr/>
            </a:pPr>
            <a:r>
              <a:rPr lang="fr-FR" sz="2000" b="1" dirty="0" smtClean="0">
                <a:solidFill>
                  <a:srgbClr val="FF6600"/>
                </a:solidFill>
                <a:effectLst>
                  <a:outerShdw blurRad="38100" dist="38100" dir="2700000" algn="tl">
                    <a:srgbClr val="C0C0C0"/>
                  </a:outerShdw>
                </a:effectLst>
                <a:latin typeface="Comic Sans MS" pitchFamily="66" charset="0"/>
              </a:rPr>
              <a:t>2 : Choisir le modèle de comportement</a:t>
            </a:r>
            <a:endParaRPr lang="fr-FR" sz="2000" b="1" dirty="0">
              <a:solidFill>
                <a:srgbClr val="FF6600"/>
              </a:solidFill>
              <a:effectLst>
                <a:outerShdw blurRad="38100" dist="38100" dir="2700000" algn="tl">
                  <a:srgbClr val="C0C0C0"/>
                </a:outerShdw>
              </a:effectLst>
              <a:latin typeface="Comic Sans MS" pitchFamily="66" charset="0"/>
            </a:endParaRPr>
          </a:p>
        </p:txBody>
      </p:sp>
      <p:sp>
        <p:nvSpPr>
          <p:cNvPr id="10" name="Text Box 399"/>
          <p:cNvSpPr txBox="1">
            <a:spLocks noChangeArrowheads="1"/>
          </p:cNvSpPr>
          <p:nvPr/>
        </p:nvSpPr>
        <p:spPr bwMode="auto">
          <a:xfrm>
            <a:off x="1316038" y="6156325"/>
            <a:ext cx="8477250" cy="339725"/>
          </a:xfrm>
          <a:prstGeom prst="rect">
            <a:avLst/>
          </a:prstGeom>
          <a:noFill/>
          <a:ln w="28575">
            <a:solidFill>
              <a:schemeClr val="accent6">
                <a:lumMod val="75000"/>
              </a:schemeClr>
            </a:solidFill>
            <a:miter lim="800000"/>
            <a:headEnd type="none" w="sm" len="sm"/>
            <a:tailEnd type="none" w="sm" len="sm"/>
          </a:ln>
        </p:spPr>
        <p:txBody>
          <a:bodyPr>
            <a:spAutoFit/>
          </a:bodyPr>
          <a:lstStyle>
            <a:defPPr>
              <a:defRPr lang="fr-FR"/>
            </a:defPPr>
            <a:lvl1pPr algn="ctr" defTabSz="762000" eaLnBrk="1" hangingPunct="1">
              <a:spcBef>
                <a:spcPct val="50000"/>
              </a:spcBef>
              <a:defRPr sz="1600" b="1">
                <a:solidFill>
                  <a:schemeClr val="accent6">
                    <a:lumMod val="75000"/>
                  </a:schemeClr>
                </a:solidFill>
                <a:latin typeface="Comic Sans MS" pitchFamily="66" charset="0"/>
                <a:cs typeface="Arial" charset="0"/>
              </a:defRPr>
            </a:lvl1pPr>
            <a:lvl2pPr marL="742950" indent="-285750" defTabSz="762000" eaLnBrk="0" hangingPunct="0"/>
            <a:lvl3pPr marL="1143000" indent="-228600" defTabSz="762000" eaLnBrk="0" hangingPunct="0"/>
            <a:lvl4pPr marL="1600200" indent="-228600" defTabSz="762000" eaLnBrk="0" hangingPunct="0"/>
            <a:lvl5pPr marL="2057400" indent="-228600" defTabSz="762000" eaLnBrk="0" hangingPunct="0"/>
            <a:lvl6pPr marL="2514600" indent="-228600" defTabSz="762000" eaLnBrk="0" fontAlgn="base" hangingPunct="0">
              <a:spcBef>
                <a:spcPct val="0"/>
              </a:spcBef>
              <a:spcAft>
                <a:spcPct val="0"/>
              </a:spcAft>
            </a:lvl6pPr>
            <a:lvl7pPr marL="2971800" indent="-228600" defTabSz="762000" eaLnBrk="0" fontAlgn="base" hangingPunct="0">
              <a:spcBef>
                <a:spcPct val="0"/>
              </a:spcBef>
              <a:spcAft>
                <a:spcPct val="0"/>
              </a:spcAft>
            </a:lvl7pPr>
            <a:lvl8pPr marL="3429000" indent="-228600" defTabSz="762000" eaLnBrk="0" fontAlgn="base" hangingPunct="0">
              <a:spcBef>
                <a:spcPct val="0"/>
              </a:spcBef>
              <a:spcAft>
                <a:spcPct val="0"/>
              </a:spcAft>
            </a:lvl8pPr>
            <a:lvl9pPr marL="3886200" indent="-228600" defTabSz="762000" eaLnBrk="0" fontAlgn="base" hangingPunct="0">
              <a:spcBef>
                <a:spcPct val="0"/>
              </a:spcBef>
              <a:spcAft>
                <a:spcPct val="0"/>
              </a:spcAft>
            </a:lvl9pPr>
          </a:lstStyle>
          <a:p>
            <a:r>
              <a:rPr lang="fr-FR" dirty="0"/>
              <a:t>Choisir les modèles de comportement/connaissance utilisés pour la simulation</a:t>
            </a:r>
          </a:p>
        </p:txBody>
      </p:sp>
      <p:grpSp>
        <p:nvGrpSpPr>
          <p:cNvPr id="29" name="Group 3"/>
          <p:cNvGrpSpPr>
            <a:grpSpLocks/>
          </p:cNvGrpSpPr>
          <p:nvPr/>
        </p:nvGrpSpPr>
        <p:grpSpPr bwMode="auto">
          <a:xfrm>
            <a:off x="2455262" y="2034672"/>
            <a:ext cx="6128165" cy="2881312"/>
            <a:chOff x="1333" y="2152"/>
            <a:chExt cx="3040" cy="1248"/>
          </a:xfrm>
        </p:grpSpPr>
        <p:sp>
          <p:nvSpPr>
            <p:cNvPr id="30" name="Oval 5"/>
            <p:cNvSpPr>
              <a:spLocks noChangeArrowheads="1"/>
            </p:cNvSpPr>
            <p:nvPr/>
          </p:nvSpPr>
          <p:spPr bwMode="auto">
            <a:xfrm>
              <a:off x="1333" y="2152"/>
              <a:ext cx="3040" cy="1248"/>
            </a:xfrm>
            <a:prstGeom prst="ellipse">
              <a:avLst/>
            </a:prstGeom>
            <a:solidFill>
              <a:srgbClr val="FFCC00"/>
            </a:solidFill>
            <a:ln w="12700">
              <a:solidFill>
                <a:schemeClr val="tx1"/>
              </a:solidFill>
              <a:round/>
              <a:headEnd/>
              <a:tailEnd/>
            </a:ln>
          </p:spPr>
          <p:txBody>
            <a:bodyPr wrap="none" anchor="ctr"/>
            <a:lstStyle/>
            <a:p>
              <a:endParaRPr lang="fr-FR"/>
            </a:p>
          </p:txBody>
        </p:sp>
        <p:sp>
          <p:nvSpPr>
            <p:cNvPr id="31" name="Text Box 26"/>
            <p:cNvSpPr txBox="1">
              <a:spLocks noChangeArrowheads="1"/>
            </p:cNvSpPr>
            <p:nvPr/>
          </p:nvSpPr>
          <p:spPr bwMode="auto">
            <a:xfrm>
              <a:off x="1947" y="2188"/>
              <a:ext cx="181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600" b="1" dirty="0">
                  <a:latin typeface="Arial" charset="0"/>
                </a:rPr>
                <a:t>Domaine de la simulation</a:t>
              </a:r>
            </a:p>
          </p:txBody>
        </p:sp>
      </p:grpSp>
      <p:grpSp>
        <p:nvGrpSpPr>
          <p:cNvPr id="55" name="Group 56"/>
          <p:cNvGrpSpPr>
            <a:grpSpLocks/>
          </p:cNvGrpSpPr>
          <p:nvPr/>
        </p:nvGrpSpPr>
        <p:grpSpPr bwMode="auto">
          <a:xfrm>
            <a:off x="4070432" y="2857896"/>
            <a:ext cx="2890473" cy="1306481"/>
            <a:chOff x="1918" y="2632"/>
            <a:chExt cx="1526" cy="452"/>
          </a:xfrm>
        </p:grpSpPr>
        <p:sp>
          <p:nvSpPr>
            <p:cNvPr id="56" name="Rectangle 248"/>
            <p:cNvSpPr>
              <a:spLocks noChangeArrowheads="1"/>
            </p:cNvSpPr>
            <p:nvPr/>
          </p:nvSpPr>
          <p:spPr bwMode="auto">
            <a:xfrm>
              <a:off x="1918" y="2636"/>
              <a:ext cx="1526" cy="448"/>
            </a:xfrm>
            <a:prstGeom prst="rect">
              <a:avLst/>
            </a:prstGeom>
            <a:solidFill>
              <a:srgbClr val="CC6600"/>
            </a:solidFill>
            <a:ln w="57150">
              <a:solidFill>
                <a:srgbClr val="0000FF"/>
              </a:solidFill>
              <a:miter lim="800000"/>
              <a:headEnd/>
              <a:tailEnd/>
            </a:ln>
          </p:spPr>
          <p:txBody>
            <a:bodyPr wrap="none" anchor="ctr"/>
            <a:lstStyle/>
            <a:p>
              <a:endParaRPr lang="fr-FR" sz="1100" b="1" i="1">
                <a:solidFill>
                  <a:schemeClr val="bg1"/>
                </a:solidFill>
              </a:endParaRPr>
            </a:p>
          </p:txBody>
        </p:sp>
        <p:sp>
          <p:nvSpPr>
            <p:cNvPr id="57" name="Text Box 249"/>
            <p:cNvSpPr txBox="1">
              <a:spLocks noChangeArrowheads="1"/>
            </p:cNvSpPr>
            <p:nvPr/>
          </p:nvSpPr>
          <p:spPr bwMode="auto">
            <a:xfrm>
              <a:off x="1927" y="2632"/>
              <a:ext cx="151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400" b="1" dirty="0">
                  <a:effectLst>
                    <a:outerShdw blurRad="38100" dist="38100" dir="2700000" algn="tl">
                      <a:srgbClr val="000000">
                        <a:alpha val="43137"/>
                      </a:srgbClr>
                    </a:outerShdw>
                  </a:effectLst>
                  <a:latin typeface="Arial" charset="0"/>
                </a:rPr>
                <a:t>Modèle de </a:t>
              </a:r>
              <a:r>
                <a:rPr lang="fr-FR" sz="1400" b="1" dirty="0" smtClean="0">
                  <a:effectLst>
                    <a:outerShdw blurRad="38100" dist="38100" dir="2700000" algn="tl">
                      <a:srgbClr val="000000">
                        <a:alpha val="43137"/>
                      </a:srgbClr>
                    </a:outerShdw>
                  </a:effectLst>
                  <a:latin typeface="Arial" charset="0"/>
                </a:rPr>
                <a:t>comportement/connaissance </a:t>
              </a:r>
              <a:endParaRPr lang="fr-FR" sz="1400" b="1" dirty="0">
                <a:effectLst>
                  <a:outerShdw blurRad="38100" dist="38100" dir="2700000" algn="tl">
                    <a:srgbClr val="000000">
                      <a:alpha val="43137"/>
                    </a:srgbClr>
                  </a:outerShdw>
                </a:effectLst>
                <a:latin typeface="Arial" charset="0"/>
              </a:endParaRPr>
            </a:p>
          </p:txBody>
        </p:sp>
      </p:grpSp>
      <p:sp>
        <p:nvSpPr>
          <p:cNvPr id="58" name="ZoneTexte 9"/>
          <p:cNvSpPr txBox="1">
            <a:spLocks noChangeArrowheads="1"/>
          </p:cNvSpPr>
          <p:nvPr/>
        </p:nvSpPr>
        <p:spPr bwMode="auto">
          <a:xfrm>
            <a:off x="4067049" y="3288911"/>
            <a:ext cx="3017681"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1300" b="1" i="1" dirty="0">
                <a:solidFill>
                  <a:schemeClr val="bg1"/>
                </a:solidFill>
              </a:rPr>
              <a:t>Principe Fondamental de la Dynamique, loi de Hooke, Système Linéaire Continu Invariant, liaisons parfaites, lois de Coulomb, solides indéformables, …</a:t>
            </a:r>
          </a:p>
          <a:p>
            <a:pPr eaLnBrk="1" hangingPunct="1"/>
            <a:endParaRPr lang="fr-FR" sz="1300" dirty="0"/>
          </a:p>
        </p:txBody>
      </p:sp>
      <p:grpSp>
        <p:nvGrpSpPr>
          <p:cNvPr id="60" name="Groupe 12"/>
          <p:cNvGrpSpPr>
            <a:grpSpLocks/>
          </p:cNvGrpSpPr>
          <p:nvPr/>
        </p:nvGrpSpPr>
        <p:grpSpPr bwMode="auto">
          <a:xfrm>
            <a:off x="3908508" y="2663572"/>
            <a:ext cx="339725" cy="509632"/>
            <a:chOff x="1900021" y="4557059"/>
            <a:chExt cx="340158" cy="461665"/>
          </a:xfrm>
        </p:grpSpPr>
        <p:sp>
          <p:nvSpPr>
            <p:cNvPr id="61" name="Ellipse 60"/>
            <p:cNvSpPr/>
            <p:nvPr/>
          </p:nvSpPr>
          <p:spPr>
            <a:xfrm>
              <a:off x="1904790" y="4628450"/>
              <a:ext cx="317905" cy="31888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62" name="ZoneTexte 11"/>
            <p:cNvSpPr txBox="1">
              <a:spLocks noChangeArrowheads="1"/>
            </p:cNvSpPr>
            <p:nvPr/>
          </p:nvSpPr>
          <p:spPr bwMode="auto">
            <a:xfrm>
              <a:off x="1900021" y="4557059"/>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2400" b="1" dirty="0">
                  <a:solidFill>
                    <a:schemeClr val="bg1"/>
                  </a:solidFill>
                </a:rPr>
                <a:t>2</a:t>
              </a:r>
            </a:p>
          </p:txBody>
        </p:sp>
      </p:grpSp>
      <p:sp>
        <p:nvSpPr>
          <p:cNvPr id="2" name="ZoneTexte 1"/>
          <p:cNvSpPr txBox="1"/>
          <p:nvPr/>
        </p:nvSpPr>
        <p:spPr>
          <a:xfrm>
            <a:off x="1223010" y="1442085"/>
            <a:ext cx="8667750" cy="384721"/>
          </a:xfrm>
          <a:prstGeom prst="rect">
            <a:avLst/>
          </a:prstGeom>
          <a:noFill/>
        </p:spPr>
        <p:txBody>
          <a:bodyPr wrap="square" rtlCol="0">
            <a:spAutoFit/>
          </a:bodyPr>
          <a:lstStyle/>
          <a:p>
            <a:pPr algn="ctr"/>
            <a:r>
              <a:rPr lang="fr-FR" sz="1900" dirty="0" smtClean="0"/>
              <a:t>Modéliser </a:t>
            </a:r>
            <a:r>
              <a:rPr lang="fr-FR" sz="1900" b="1" u="sng" dirty="0" smtClean="0"/>
              <a:t>les phénomènes physiques </a:t>
            </a:r>
            <a:r>
              <a:rPr lang="fr-FR" sz="1900" dirty="0" smtClean="0"/>
              <a:t>mis en œuvre dans le comportement du produit.</a:t>
            </a:r>
            <a:endParaRPr lang="fr-FR" sz="1900" dirty="0"/>
          </a:p>
        </p:txBody>
      </p:sp>
      <p:sp>
        <p:nvSpPr>
          <p:cNvPr id="3" name="ZoneTexte 2"/>
          <p:cNvSpPr txBox="1"/>
          <p:nvPr/>
        </p:nvSpPr>
        <p:spPr>
          <a:xfrm>
            <a:off x="1423035" y="5154930"/>
            <a:ext cx="8286750" cy="707886"/>
          </a:xfrm>
          <a:prstGeom prst="rect">
            <a:avLst/>
          </a:prstGeom>
          <a:noFill/>
        </p:spPr>
        <p:txBody>
          <a:bodyPr wrap="square" rtlCol="0">
            <a:spAutoFit/>
          </a:bodyPr>
          <a:lstStyle/>
          <a:p>
            <a:r>
              <a:rPr lang="fr-FR" sz="2000" dirty="0" smtClean="0"/>
              <a:t>Le modèle est dit 		</a:t>
            </a:r>
            <a:r>
              <a:rPr lang="fr-FR" sz="2000" i="1" dirty="0" smtClean="0">
                <a:effectLst>
                  <a:outerShdw blurRad="38100" dist="38100" dir="2700000" algn="tl">
                    <a:srgbClr val="000000">
                      <a:alpha val="43137"/>
                    </a:srgbClr>
                  </a:outerShdw>
                </a:effectLst>
              </a:rPr>
              <a:t>de comportement  </a:t>
            </a:r>
            <a:r>
              <a:rPr lang="fr-FR" sz="2000" dirty="0" smtClean="0"/>
              <a:t>s’il est issu d’expérimentation</a:t>
            </a:r>
          </a:p>
          <a:p>
            <a:r>
              <a:rPr lang="fr-FR" sz="2000" dirty="0" smtClean="0"/>
              <a:t>ou 			</a:t>
            </a:r>
            <a:r>
              <a:rPr lang="fr-FR" sz="2000" i="1" dirty="0" smtClean="0">
                <a:effectLst>
                  <a:outerShdw blurRad="38100" dist="38100" dir="2700000" algn="tl">
                    <a:srgbClr val="000000">
                      <a:alpha val="43137"/>
                    </a:srgbClr>
                  </a:outerShdw>
                </a:effectLst>
              </a:rPr>
              <a:t>de connaissance  </a:t>
            </a:r>
            <a:r>
              <a:rPr lang="fr-FR" sz="2000" dirty="0" smtClean="0"/>
              <a:t>s’il est démontré par une théorie.</a:t>
            </a:r>
            <a:endParaRPr lang="fr-FR" sz="2000" dirty="0"/>
          </a:p>
        </p:txBody>
      </p:sp>
    </p:spTree>
    <p:extLst>
      <p:ext uri="{BB962C8B-B14F-4D97-AF65-F5344CB8AC3E}">
        <p14:creationId xmlns:p14="http://schemas.microsoft.com/office/powerpoint/2010/main" val="19499705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1496"/>
                                        </p:tgtEl>
                                        <p:attrNameLst>
                                          <p:attrName>style.visibility</p:attrName>
                                        </p:attrNameLst>
                                      </p:cBhvr>
                                      <p:to>
                                        <p:strVal val="visible"/>
                                      </p:to>
                                    </p:set>
                                    <p:animEffect transition="in" filter="wipe(left)">
                                      <p:cBhvr>
                                        <p:cTn id="13" dur="500"/>
                                        <p:tgtEl>
                                          <p:spTgt spid="191496"/>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p:cTn id="18" dur="500" fill="hold"/>
                                        <p:tgtEl>
                                          <p:spTgt spid="29"/>
                                        </p:tgtEl>
                                        <p:attrNameLst>
                                          <p:attrName>ppt_w</p:attrName>
                                        </p:attrNameLst>
                                      </p:cBhvr>
                                      <p:tavLst>
                                        <p:tav tm="0">
                                          <p:val>
                                            <p:fltVal val="0"/>
                                          </p:val>
                                        </p:tav>
                                        <p:tav tm="100000">
                                          <p:val>
                                            <p:strVal val="#ppt_w"/>
                                          </p:val>
                                        </p:tav>
                                      </p:tavLst>
                                    </p:anim>
                                    <p:anim calcmode="lin" valueType="num">
                                      <p:cBhvr>
                                        <p:cTn id="19" dur="500" fill="hold"/>
                                        <p:tgtEl>
                                          <p:spTgt spid="29"/>
                                        </p:tgtEl>
                                        <p:attrNameLst>
                                          <p:attrName>ppt_h</p:attrName>
                                        </p:attrNameLst>
                                      </p:cBhvr>
                                      <p:tavLst>
                                        <p:tav tm="0">
                                          <p:val>
                                            <p:fltVal val="0"/>
                                          </p:val>
                                        </p:tav>
                                        <p:tav tm="100000">
                                          <p:val>
                                            <p:strVal val="#ppt_h"/>
                                          </p:val>
                                        </p:tav>
                                      </p:tavLst>
                                    </p:anim>
                                    <p:animEffect transition="in" filter="fade">
                                      <p:cBhvr>
                                        <p:cTn id="20" dur="500"/>
                                        <p:tgtEl>
                                          <p:spTgt spid="29"/>
                                        </p:tgtEl>
                                      </p:cBhvr>
                                    </p:animEffect>
                                  </p:childTnLst>
                                </p:cTn>
                              </p:par>
                            </p:childTnLst>
                          </p:cTn>
                        </p:par>
                        <p:par>
                          <p:cTn id="21" fill="hold">
                            <p:stCondLst>
                              <p:cond delay="500"/>
                            </p:stCondLst>
                            <p:childTnLst>
                              <p:par>
                                <p:cTn id="22" presetID="31" presetClass="entr" presetSubtype="0" fill="hold"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p:cTn id="24" dur="1000" fill="hold"/>
                                        <p:tgtEl>
                                          <p:spTgt spid="60"/>
                                        </p:tgtEl>
                                        <p:attrNameLst>
                                          <p:attrName>ppt_w</p:attrName>
                                        </p:attrNameLst>
                                      </p:cBhvr>
                                      <p:tavLst>
                                        <p:tav tm="0">
                                          <p:val>
                                            <p:fltVal val="0"/>
                                          </p:val>
                                        </p:tav>
                                        <p:tav tm="100000">
                                          <p:val>
                                            <p:strVal val="#ppt_w"/>
                                          </p:val>
                                        </p:tav>
                                      </p:tavLst>
                                    </p:anim>
                                    <p:anim calcmode="lin" valueType="num">
                                      <p:cBhvr>
                                        <p:cTn id="25" dur="1000" fill="hold"/>
                                        <p:tgtEl>
                                          <p:spTgt spid="60"/>
                                        </p:tgtEl>
                                        <p:attrNameLst>
                                          <p:attrName>ppt_h</p:attrName>
                                        </p:attrNameLst>
                                      </p:cBhvr>
                                      <p:tavLst>
                                        <p:tav tm="0">
                                          <p:val>
                                            <p:fltVal val="0"/>
                                          </p:val>
                                        </p:tav>
                                        <p:tav tm="100000">
                                          <p:val>
                                            <p:strVal val="#ppt_h"/>
                                          </p:val>
                                        </p:tav>
                                      </p:tavLst>
                                    </p:anim>
                                    <p:anim calcmode="lin" valueType="num">
                                      <p:cBhvr>
                                        <p:cTn id="26" dur="1000" fill="hold"/>
                                        <p:tgtEl>
                                          <p:spTgt spid="60"/>
                                        </p:tgtEl>
                                        <p:attrNameLst>
                                          <p:attrName>style.rotation</p:attrName>
                                        </p:attrNameLst>
                                      </p:cBhvr>
                                      <p:tavLst>
                                        <p:tav tm="0">
                                          <p:val>
                                            <p:fltVal val="90"/>
                                          </p:val>
                                        </p:tav>
                                        <p:tav tm="100000">
                                          <p:val>
                                            <p:fltVal val="0"/>
                                          </p:val>
                                        </p:tav>
                                      </p:tavLst>
                                    </p:anim>
                                    <p:animEffect transition="in" filter="fade">
                                      <p:cBhvr>
                                        <p:cTn id="27" dur="1000"/>
                                        <p:tgtEl>
                                          <p:spTgt spid="60"/>
                                        </p:tgtEl>
                                      </p:cBhvr>
                                    </p:animEffect>
                                  </p:childTnLst>
                                </p:cTn>
                              </p:par>
                            </p:childTnLst>
                          </p:cTn>
                        </p:par>
                        <p:par>
                          <p:cTn id="28" fill="hold">
                            <p:stCondLst>
                              <p:cond delay="1500"/>
                            </p:stCondLst>
                            <p:childTnLst>
                              <p:par>
                                <p:cTn id="29" presetID="31" presetClass="entr" presetSubtype="0" fill="hold" nodeType="after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1000" fill="hold"/>
                                        <p:tgtEl>
                                          <p:spTgt spid="55"/>
                                        </p:tgtEl>
                                        <p:attrNameLst>
                                          <p:attrName>ppt_w</p:attrName>
                                        </p:attrNameLst>
                                      </p:cBhvr>
                                      <p:tavLst>
                                        <p:tav tm="0">
                                          <p:val>
                                            <p:fltVal val="0"/>
                                          </p:val>
                                        </p:tav>
                                        <p:tav tm="100000">
                                          <p:val>
                                            <p:strVal val="#ppt_w"/>
                                          </p:val>
                                        </p:tav>
                                      </p:tavLst>
                                    </p:anim>
                                    <p:anim calcmode="lin" valueType="num">
                                      <p:cBhvr>
                                        <p:cTn id="32" dur="1000" fill="hold"/>
                                        <p:tgtEl>
                                          <p:spTgt spid="55"/>
                                        </p:tgtEl>
                                        <p:attrNameLst>
                                          <p:attrName>ppt_h</p:attrName>
                                        </p:attrNameLst>
                                      </p:cBhvr>
                                      <p:tavLst>
                                        <p:tav tm="0">
                                          <p:val>
                                            <p:fltVal val="0"/>
                                          </p:val>
                                        </p:tav>
                                        <p:tav tm="100000">
                                          <p:val>
                                            <p:strVal val="#ppt_h"/>
                                          </p:val>
                                        </p:tav>
                                      </p:tavLst>
                                    </p:anim>
                                    <p:anim calcmode="lin" valueType="num">
                                      <p:cBhvr>
                                        <p:cTn id="33" dur="1000" fill="hold"/>
                                        <p:tgtEl>
                                          <p:spTgt spid="55"/>
                                        </p:tgtEl>
                                        <p:attrNameLst>
                                          <p:attrName>style.rotation</p:attrName>
                                        </p:attrNameLst>
                                      </p:cBhvr>
                                      <p:tavLst>
                                        <p:tav tm="0">
                                          <p:val>
                                            <p:fltVal val="90"/>
                                          </p:val>
                                        </p:tav>
                                        <p:tav tm="100000">
                                          <p:val>
                                            <p:fltVal val="0"/>
                                          </p:val>
                                        </p:tav>
                                      </p:tavLst>
                                    </p:anim>
                                    <p:animEffect transition="in" filter="fade">
                                      <p:cBhvr>
                                        <p:cTn id="34" dur="1000"/>
                                        <p:tgtEl>
                                          <p:spTgt spid="5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wipe(up)">
                                      <p:cBhvr>
                                        <p:cTn id="44" dur="500"/>
                                        <p:tgtEl>
                                          <p:spTgt spid="5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left)">
                                      <p:cBhvr>
                                        <p:cTn id="49" dur="500"/>
                                        <p:tgtEl>
                                          <p:spTgt spid="3"/>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left)">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191496" grpId="0" autoUpdateAnimBg="0"/>
      <p:bldP spid="10" grpId="0" animBg="1" autoUpdateAnimBg="0"/>
      <p:bldP spid="58" grpId="0"/>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0" y="1860550"/>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a:solidFill>
                  <a:srgbClr val="FF6600"/>
                </a:solidFill>
                <a:latin typeface="Arial" charset="0"/>
                <a:cs typeface="Arial" charset="0"/>
              </a:rPr>
              <a:t>Méthodologie en 7 étapes</a:t>
            </a:r>
          </a:p>
        </p:txBody>
      </p:sp>
      <p:sp>
        <p:nvSpPr>
          <p:cNvPr id="191496" name="Rectangle 8"/>
          <p:cNvSpPr>
            <a:spLocks noChangeArrowheads="1"/>
          </p:cNvSpPr>
          <p:nvPr/>
        </p:nvSpPr>
        <p:spPr bwMode="auto">
          <a:xfrm>
            <a:off x="4840699" y="917575"/>
            <a:ext cx="506530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defTabSz="762000">
              <a:defRPr/>
            </a:pPr>
            <a:r>
              <a:rPr lang="fr-FR" sz="2000" b="1" dirty="0" smtClean="0">
                <a:solidFill>
                  <a:srgbClr val="FF6600"/>
                </a:solidFill>
                <a:effectLst>
                  <a:outerShdw blurRad="38100" dist="38100" dir="2700000" algn="tl">
                    <a:srgbClr val="C0C0C0"/>
                  </a:outerShdw>
                </a:effectLst>
                <a:latin typeface="Comic Sans MS" pitchFamily="66" charset="0"/>
              </a:rPr>
              <a:t>2 : Choisir le modèle de comportement</a:t>
            </a:r>
            <a:endParaRPr lang="fr-FR" sz="2000" b="1" dirty="0">
              <a:solidFill>
                <a:srgbClr val="FF6600"/>
              </a:solidFill>
              <a:effectLst>
                <a:outerShdw blurRad="38100" dist="38100" dir="2700000" algn="tl">
                  <a:srgbClr val="C0C0C0"/>
                </a:outerShdw>
              </a:effectLst>
              <a:latin typeface="Comic Sans MS" pitchFamily="66" charset="0"/>
            </a:endParaRPr>
          </a:p>
        </p:txBody>
      </p:sp>
      <p:sp>
        <p:nvSpPr>
          <p:cNvPr id="10" name="Text Box 399"/>
          <p:cNvSpPr txBox="1">
            <a:spLocks noChangeArrowheads="1"/>
          </p:cNvSpPr>
          <p:nvPr/>
        </p:nvSpPr>
        <p:spPr bwMode="auto">
          <a:xfrm>
            <a:off x="1316038" y="6175375"/>
            <a:ext cx="8477250" cy="339725"/>
          </a:xfrm>
          <a:prstGeom prst="rect">
            <a:avLst/>
          </a:prstGeom>
          <a:noFill/>
          <a:ln w="28575">
            <a:solidFill>
              <a:schemeClr val="accent6">
                <a:lumMod val="75000"/>
              </a:schemeClr>
            </a:solidFill>
            <a:miter lim="800000"/>
            <a:headEnd type="none" w="sm" len="sm"/>
            <a:tailEnd type="none" w="sm" len="sm"/>
          </a:ln>
        </p:spPr>
        <p:txBody>
          <a:bodyPr>
            <a:spAutoFit/>
          </a:bodyPr>
          <a:lstStyle>
            <a:defPPr>
              <a:defRPr lang="fr-FR"/>
            </a:defPPr>
            <a:lvl1pPr algn="ctr" defTabSz="762000" eaLnBrk="1" hangingPunct="1">
              <a:spcBef>
                <a:spcPct val="50000"/>
              </a:spcBef>
              <a:defRPr sz="1600" b="1">
                <a:solidFill>
                  <a:schemeClr val="accent6">
                    <a:lumMod val="75000"/>
                  </a:schemeClr>
                </a:solidFill>
                <a:latin typeface="Comic Sans MS" pitchFamily="66" charset="0"/>
                <a:cs typeface="Arial" charset="0"/>
              </a:defRPr>
            </a:lvl1pPr>
            <a:lvl2pPr marL="742950" indent="-285750" defTabSz="762000" eaLnBrk="0" hangingPunct="0"/>
            <a:lvl3pPr marL="1143000" indent="-228600" defTabSz="762000" eaLnBrk="0" hangingPunct="0"/>
            <a:lvl4pPr marL="1600200" indent="-228600" defTabSz="762000" eaLnBrk="0" hangingPunct="0"/>
            <a:lvl5pPr marL="2057400" indent="-228600" defTabSz="762000" eaLnBrk="0" hangingPunct="0"/>
            <a:lvl6pPr marL="2514600" indent="-228600" defTabSz="762000" eaLnBrk="0" fontAlgn="base" hangingPunct="0">
              <a:spcBef>
                <a:spcPct val="0"/>
              </a:spcBef>
              <a:spcAft>
                <a:spcPct val="0"/>
              </a:spcAft>
            </a:lvl6pPr>
            <a:lvl7pPr marL="2971800" indent="-228600" defTabSz="762000" eaLnBrk="0" fontAlgn="base" hangingPunct="0">
              <a:spcBef>
                <a:spcPct val="0"/>
              </a:spcBef>
              <a:spcAft>
                <a:spcPct val="0"/>
              </a:spcAft>
            </a:lvl7pPr>
            <a:lvl8pPr marL="3429000" indent="-228600" defTabSz="762000" eaLnBrk="0" fontAlgn="base" hangingPunct="0">
              <a:spcBef>
                <a:spcPct val="0"/>
              </a:spcBef>
              <a:spcAft>
                <a:spcPct val="0"/>
              </a:spcAft>
            </a:lvl8pPr>
            <a:lvl9pPr marL="3886200" indent="-228600" defTabSz="762000" eaLnBrk="0" fontAlgn="base" hangingPunct="0">
              <a:spcBef>
                <a:spcPct val="0"/>
              </a:spcBef>
              <a:spcAft>
                <a:spcPct val="0"/>
              </a:spcAft>
            </a:lvl9pPr>
          </a:lstStyle>
          <a:p>
            <a:r>
              <a:rPr lang="fr-FR" dirty="0"/>
              <a:t>Les hypothèses, les limitations, … constituent le domaine de validité du modèle</a:t>
            </a:r>
          </a:p>
        </p:txBody>
      </p:sp>
      <p:grpSp>
        <p:nvGrpSpPr>
          <p:cNvPr id="29" name="Group 3"/>
          <p:cNvGrpSpPr>
            <a:grpSpLocks/>
          </p:cNvGrpSpPr>
          <p:nvPr/>
        </p:nvGrpSpPr>
        <p:grpSpPr bwMode="auto">
          <a:xfrm>
            <a:off x="2488372" y="2069002"/>
            <a:ext cx="6164450" cy="2881312"/>
            <a:chOff x="1333" y="2152"/>
            <a:chExt cx="3058" cy="1248"/>
          </a:xfrm>
        </p:grpSpPr>
        <p:sp>
          <p:nvSpPr>
            <p:cNvPr id="30" name="Oval 5"/>
            <p:cNvSpPr>
              <a:spLocks noChangeArrowheads="1"/>
            </p:cNvSpPr>
            <p:nvPr/>
          </p:nvSpPr>
          <p:spPr bwMode="auto">
            <a:xfrm>
              <a:off x="1333" y="2152"/>
              <a:ext cx="3058" cy="1248"/>
            </a:xfrm>
            <a:prstGeom prst="ellipse">
              <a:avLst/>
            </a:prstGeom>
            <a:solidFill>
              <a:srgbClr val="FFCC00"/>
            </a:solidFill>
            <a:ln w="12700">
              <a:solidFill>
                <a:schemeClr val="tx1"/>
              </a:solidFill>
              <a:round/>
              <a:headEnd/>
              <a:tailEnd/>
            </a:ln>
          </p:spPr>
          <p:txBody>
            <a:bodyPr wrap="none" anchor="ctr"/>
            <a:lstStyle/>
            <a:p>
              <a:endParaRPr lang="fr-FR"/>
            </a:p>
          </p:txBody>
        </p:sp>
        <p:sp>
          <p:nvSpPr>
            <p:cNvPr id="31" name="Text Box 26"/>
            <p:cNvSpPr txBox="1">
              <a:spLocks noChangeArrowheads="1"/>
            </p:cNvSpPr>
            <p:nvPr/>
          </p:nvSpPr>
          <p:spPr bwMode="auto">
            <a:xfrm>
              <a:off x="1959" y="2188"/>
              <a:ext cx="181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600" b="1" dirty="0">
                  <a:latin typeface="Arial" charset="0"/>
                </a:rPr>
                <a:t>Domaine de la simulation</a:t>
              </a:r>
            </a:p>
          </p:txBody>
        </p:sp>
      </p:grpSp>
      <p:grpSp>
        <p:nvGrpSpPr>
          <p:cNvPr id="32" name="Groupe 67"/>
          <p:cNvGrpSpPr>
            <a:grpSpLocks/>
          </p:cNvGrpSpPr>
          <p:nvPr/>
        </p:nvGrpSpPr>
        <p:grpSpPr bwMode="auto">
          <a:xfrm>
            <a:off x="3941830" y="2675161"/>
            <a:ext cx="3335413" cy="1774728"/>
            <a:chOff x="2925763" y="3930650"/>
            <a:chExt cx="4725036" cy="897730"/>
          </a:xfrm>
        </p:grpSpPr>
        <p:sp>
          <p:nvSpPr>
            <p:cNvPr id="33" name="Rectangle 160" descr="Sphères"/>
            <p:cNvSpPr>
              <a:spLocks noChangeArrowheads="1"/>
            </p:cNvSpPr>
            <p:nvPr/>
          </p:nvSpPr>
          <p:spPr bwMode="auto">
            <a:xfrm>
              <a:off x="2925763" y="3930650"/>
              <a:ext cx="4644331" cy="880953"/>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a:p>
          </p:txBody>
        </p:sp>
        <p:sp>
          <p:nvSpPr>
            <p:cNvPr id="34" name="Text Box 161"/>
            <p:cNvSpPr txBox="1">
              <a:spLocks noChangeArrowheads="1"/>
            </p:cNvSpPr>
            <p:nvPr/>
          </p:nvSpPr>
          <p:spPr bwMode="auto">
            <a:xfrm>
              <a:off x="4079557" y="4688230"/>
              <a:ext cx="3571242" cy="1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r" eaLnBrk="1" hangingPunct="1">
                <a:spcBef>
                  <a:spcPct val="50000"/>
                </a:spcBef>
              </a:pPr>
              <a:r>
                <a:rPr lang="fr-FR" sz="1200" b="1" dirty="0">
                  <a:cs typeface="Times New Roman" pitchFamily="18" charset="0"/>
                </a:rPr>
                <a:t>Domaine de validité</a:t>
              </a:r>
            </a:p>
          </p:txBody>
        </p:sp>
      </p:grpSp>
      <p:grpSp>
        <p:nvGrpSpPr>
          <p:cNvPr id="55" name="Group 56"/>
          <p:cNvGrpSpPr>
            <a:grpSpLocks/>
          </p:cNvGrpSpPr>
          <p:nvPr/>
        </p:nvGrpSpPr>
        <p:grpSpPr bwMode="auto">
          <a:xfrm>
            <a:off x="4069038" y="2728332"/>
            <a:ext cx="2890473" cy="1306481"/>
            <a:chOff x="1918" y="2632"/>
            <a:chExt cx="1526" cy="452"/>
          </a:xfrm>
        </p:grpSpPr>
        <p:sp>
          <p:nvSpPr>
            <p:cNvPr id="56" name="Rectangle 248"/>
            <p:cNvSpPr>
              <a:spLocks noChangeArrowheads="1"/>
            </p:cNvSpPr>
            <p:nvPr/>
          </p:nvSpPr>
          <p:spPr bwMode="auto">
            <a:xfrm>
              <a:off x="1918" y="2636"/>
              <a:ext cx="1526" cy="448"/>
            </a:xfrm>
            <a:prstGeom prst="rect">
              <a:avLst/>
            </a:prstGeom>
            <a:solidFill>
              <a:srgbClr val="CC6600"/>
            </a:solidFill>
            <a:ln w="57150">
              <a:solidFill>
                <a:srgbClr val="0000FF"/>
              </a:solidFill>
              <a:miter lim="800000"/>
              <a:headEnd/>
              <a:tailEnd/>
            </a:ln>
          </p:spPr>
          <p:txBody>
            <a:bodyPr wrap="none" anchor="ctr"/>
            <a:lstStyle/>
            <a:p>
              <a:endParaRPr lang="fr-FR" sz="1100" b="1" i="1">
                <a:solidFill>
                  <a:schemeClr val="bg1"/>
                </a:solidFill>
              </a:endParaRPr>
            </a:p>
          </p:txBody>
        </p:sp>
        <p:sp>
          <p:nvSpPr>
            <p:cNvPr id="57" name="Text Box 249"/>
            <p:cNvSpPr txBox="1">
              <a:spLocks noChangeArrowheads="1"/>
            </p:cNvSpPr>
            <p:nvPr/>
          </p:nvSpPr>
          <p:spPr bwMode="auto">
            <a:xfrm>
              <a:off x="1927" y="2632"/>
              <a:ext cx="151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400" b="1" dirty="0">
                  <a:effectLst>
                    <a:outerShdw blurRad="38100" dist="38100" dir="2700000" algn="tl">
                      <a:srgbClr val="000000">
                        <a:alpha val="43137"/>
                      </a:srgbClr>
                    </a:outerShdw>
                  </a:effectLst>
                  <a:latin typeface="Arial" charset="0"/>
                </a:rPr>
                <a:t>Modèle de </a:t>
              </a:r>
              <a:r>
                <a:rPr lang="fr-FR" sz="1400" b="1" dirty="0" smtClean="0">
                  <a:effectLst>
                    <a:outerShdw blurRad="38100" dist="38100" dir="2700000" algn="tl">
                      <a:srgbClr val="000000">
                        <a:alpha val="43137"/>
                      </a:srgbClr>
                    </a:outerShdw>
                  </a:effectLst>
                  <a:latin typeface="Arial" charset="0"/>
                </a:rPr>
                <a:t>comportement/connaissance </a:t>
              </a:r>
              <a:endParaRPr lang="fr-FR" sz="1400" b="1" dirty="0">
                <a:effectLst>
                  <a:outerShdw blurRad="38100" dist="38100" dir="2700000" algn="tl">
                    <a:srgbClr val="000000">
                      <a:alpha val="43137"/>
                    </a:srgbClr>
                  </a:outerShdw>
                </a:effectLst>
                <a:latin typeface="Arial" charset="0"/>
              </a:endParaRPr>
            </a:p>
          </p:txBody>
        </p:sp>
      </p:grpSp>
      <p:sp>
        <p:nvSpPr>
          <p:cNvPr id="58" name="ZoneTexte 9"/>
          <p:cNvSpPr txBox="1">
            <a:spLocks noChangeArrowheads="1"/>
          </p:cNvSpPr>
          <p:nvPr/>
        </p:nvSpPr>
        <p:spPr bwMode="auto">
          <a:xfrm>
            <a:off x="4065655" y="3159348"/>
            <a:ext cx="3025223"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1300" b="1" i="1" dirty="0">
                <a:solidFill>
                  <a:schemeClr val="bg1"/>
                </a:solidFill>
              </a:rPr>
              <a:t>Principe Fondamental de la Dynamique, loi de Hooke, Système Linéaire Continu Invariant, liaisons parfaites, lois de Coulomb, solides indéformables, …</a:t>
            </a:r>
          </a:p>
          <a:p>
            <a:pPr eaLnBrk="1" hangingPunct="1"/>
            <a:endParaRPr lang="fr-FR" sz="1300" dirty="0"/>
          </a:p>
        </p:txBody>
      </p:sp>
      <p:grpSp>
        <p:nvGrpSpPr>
          <p:cNvPr id="60" name="Groupe 12"/>
          <p:cNvGrpSpPr>
            <a:grpSpLocks/>
          </p:cNvGrpSpPr>
          <p:nvPr/>
        </p:nvGrpSpPr>
        <p:grpSpPr bwMode="auto">
          <a:xfrm>
            <a:off x="3907114" y="2534008"/>
            <a:ext cx="339725" cy="509632"/>
            <a:chOff x="1900021" y="4557059"/>
            <a:chExt cx="340158" cy="461665"/>
          </a:xfrm>
        </p:grpSpPr>
        <p:sp>
          <p:nvSpPr>
            <p:cNvPr id="61" name="Ellipse 60"/>
            <p:cNvSpPr/>
            <p:nvPr/>
          </p:nvSpPr>
          <p:spPr>
            <a:xfrm>
              <a:off x="1904790" y="4628450"/>
              <a:ext cx="317905" cy="31888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62" name="ZoneTexte 11"/>
            <p:cNvSpPr txBox="1">
              <a:spLocks noChangeArrowheads="1"/>
            </p:cNvSpPr>
            <p:nvPr/>
          </p:nvSpPr>
          <p:spPr bwMode="auto">
            <a:xfrm>
              <a:off x="1900021" y="4557059"/>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2400" b="1" dirty="0">
                  <a:solidFill>
                    <a:schemeClr val="bg1"/>
                  </a:solidFill>
                </a:rPr>
                <a:t>2</a:t>
              </a:r>
            </a:p>
          </p:txBody>
        </p:sp>
      </p:grpSp>
      <p:sp>
        <p:nvSpPr>
          <p:cNvPr id="3" name="ZoneTexte 2"/>
          <p:cNvSpPr txBox="1"/>
          <p:nvPr/>
        </p:nvSpPr>
        <p:spPr>
          <a:xfrm>
            <a:off x="1664563" y="5111800"/>
            <a:ext cx="7695091" cy="707886"/>
          </a:xfrm>
          <a:prstGeom prst="rect">
            <a:avLst/>
          </a:prstGeom>
          <a:noFill/>
        </p:spPr>
        <p:txBody>
          <a:bodyPr wrap="square" rtlCol="0">
            <a:spAutoFit/>
          </a:bodyPr>
          <a:lstStyle/>
          <a:p>
            <a:pPr algn="ctr"/>
            <a:r>
              <a:rPr lang="fr-FR" sz="2000" dirty="0"/>
              <a:t>L</a:t>
            </a:r>
            <a:r>
              <a:rPr lang="fr-FR" sz="2000" dirty="0" smtClean="0"/>
              <a:t>es grandeurs physiques sont représentées par des objets mathématiques</a:t>
            </a:r>
          </a:p>
          <a:p>
            <a:pPr algn="ctr"/>
            <a:r>
              <a:rPr lang="fr-FR" sz="2000" dirty="0" smtClean="0"/>
              <a:t>sous certaines hypothèses, conditions, limitations, …</a:t>
            </a:r>
            <a:endParaRPr lang="fr-FR" sz="2000" dirty="0"/>
          </a:p>
        </p:txBody>
      </p:sp>
      <p:sp>
        <p:nvSpPr>
          <p:cNvPr id="63" name="ZoneTexte 62"/>
          <p:cNvSpPr txBox="1"/>
          <p:nvPr/>
        </p:nvSpPr>
        <p:spPr>
          <a:xfrm>
            <a:off x="1502099" y="1499164"/>
            <a:ext cx="8107727" cy="400110"/>
          </a:xfrm>
          <a:prstGeom prst="rect">
            <a:avLst/>
          </a:prstGeom>
          <a:noFill/>
        </p:spPr>
        <p:txBody>
          <a:bodyPr wrap="square" rtlCol="0">
            <a:spAutoFit/>
          </a:bodyPr>
          <a:lstStyle/>
          <a:p>
            <a:pPr algn="ctr"/>
            <a:r>
              <a:rPr lang="fr-FR" sz="2000" i="1" dirty="0" smtClean="0"/>
              <a:t>Le modèle est formalisé par une relation mathématique</a:t>
            </a:r>
            <a:endParaRPr lang="fr-FR" sz="2000" i="1" dirty="0"/>
          </a:p>
        </p:txBody>
      </p:sp>
    </p:spTree>
    <p:extLst>
      <p:ext uri="{BB962C8B-B14F-4D97-AF65-F5344CB8AC3E}">
        <p14:creationId xmlns:p14="http://schemas.microsoft.com/office/powerpoint/2010/main" val="3338903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1496"/>
                                        </p:tgtEl>
                                        <p:attrNameLst>
                                          <p:attrName>style.visibility</p:attrName>
                                        </p:attrNameLst>
                                      </p:cBhvr>
                                      <p:to>
                                        <p:strVal val="visible"/>
                                      </p:to>
                                    </p:set>
                                    <p:animEffect transition="in" filter="wipe(left)">
                                      <p:cBhvr>
                                        <p:cTn id="13" dur="500"/>
                                        <p:tgtEl>
                                          <p:spTgt spid="191496"/>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p:cTn id="18" dur="500" fill="hold"/>
                                        <p:tgtEl>
                                          <p:spTgt spid="29"/>
                                        </p:tgtEl>
                                        <p:attrNameLst>
                                          <p:attrName>ppt_w</p:attrName>
                                        </p:attrNameLst>
                                      </p:cBhvr>
                                      <p:tavLst>
                                        <p:tav tm="0">
                                          <p:val>
                                            <p:fltVal val="0"/>
                                          </p:val>
                                        </p:tav>
                                        <p:tav tm="100000">
                                          <p:val>
                                            <p:strVal val="#ppt_w"/>
                                          </p:val>
                                        </p:tav>
                                      </p:tavLst>
                                    </p:anim>
                                    <p:anim calcmode="lin" valueType="num">
                                      <p:cBhvr>
                                        <p:cTn id="19" dur="500" fill="hold"/>
                                        <p:tgtEl>
                                          <p:spTgt spid="29"/>
                                        </p:tgtEl>
                                        <p:attrNameLst>
                                          <p:attrName>ppt_h</p:attrName>
                                        </p:attrNameLst>
                                      </p:cBhvr>
                                      <p:tavLst>
                                        <p:tav tm="0">
                                          <p:val>
                                            <p:fltVal val="0"/>
                                          </p:val>
                                        </p:tav>
                                        <p:tav tm="100000">
                                          <p:val>
                                            <p:strVal val="#ppt_h"/>
                                          </p:val>
                                        </p:tav>
                                      </p:tavLst>
                                    </p:anim>
                                    <p:animEffect transition="in" filter="fade">
                                      <p:cBhvr>
                                        <p:cTn id="20" dur="500"/>
                                        <p:tgtEl>
                                          <p:spTgt spid="29"/>
                                        </p:tgtEl>
                                      </p:cBhvr>
                                    </p:animEffect>
                                  </p:childTnLst>
                                </p:cTn>
                              </p:par>
                            </p:childTnLst>
                          </p:cTn>
                        </p:par>
                        <p:par>
                          <p:cTn id="21" fill="hold">
                            <p:stCondLst>
                              <p:cond delay="500"/>
                            </p:stCondLst>
                            <p:childTnLst>
                              <p:par>
                                <p:cTn id="22" presetID="31" presetClass="entr" presetSubtype="0" fill="hold"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p:cTn id="24" dur="1000" fill="hold"/>
                                        <p:tgtEl>
                                          <p:spTgt spid="60"/>
                                        </p:tgtEl>
                                        <p:attrNameLst>
                                          <p:attrName>ppt_w</p:attrName>
                                        </p:attrNameLst>
                                      </p:cBhvr>
                                      <p:tavLst>
                                        <p:tav tm="0">
                                          <p:val>
                                            <p:fltVal val="0"/>
                                          </p:val>
                                        </p:tav>
                                        <p:tav tm="100000">
                                          <p:val>
                                            <p:strVal val="#ppt_w"/>
                                          </p:val>
                                        </p:tav>
                                      </p:tavLst>
                                    </p:anim>
                                    <p:anim calcmode="lin" valueType="num">
                                      <p:cBhvr>
                                        <p:cTn id="25" dur="1000" fill="hold"/>
                                        <p:tgtEl>
                                          <p:spTgt spid="60"/>
                                        </p:tgtEl>
                                        <p:attrNameLst>
                                          <p:attrName>ppt_h</p:attrName>
                                        </p:attrNameLst>
                                      </p:cBhvr>
                                      <p:tavLst>
                                        <p:tav tm="0">
                                          <p:val>
                                            <p:fltVal val="0"/>
                                          </p:val>
                                        </p:tav>
                                        <p:tav tm="100000">
                                          <p:val>
                                            <p:strVal val="#ppt_h"/>
                                          </p:val>
                                        </p:tav>
                                      </p:tavLst>
                                    </p:anim>
                                    <p:anim calcmode="lin" valueType="num">
                                      <p:cBhvr>
                                        <p:cTn id="26" dur="1000" fill="hold"/>
                                        <p:tgtEl>
                                          <p:spTgt spid="60"/>
                                        </p:tgtEl>
                                        <p:attrNameLst>
                                          <p:attrName>style.rotation</p:attrName>
                                        </p:attrNameLst>
                                      </p:cBhvr>
                                      <p:tavLst>
                                        <p:tav tm="0">
                                          <p:val>
                                            <p:fltVal val="90"/>
                                          </p:val>
                                        </p:tav>
                                        <p:tav tm="100000">
                                          <p:val>
                                            <p:fltVal val="0"/>
                                          </p:val>
                                        </p:tav>
                                      </p:tavLst>
                                    </p:anim>
                                    <p:animEffect transition="in" filter="fade">
                                      <p:cBhvr>
                                        <p:cTn id="27" dur="1000"/>
                                        <p:tgtEl>
                                          <p:spTgt spid="60"/>
                                        </p:tgtEl>
                                      </p:cBhvr>
                                    </p:animEffect>
                                  </p:childTnLst>
                                </p:cTn>
                              </p:par>
                            </p:childTnLst>
                          </p:cTn>
                        </p:par>
                        <p:par>
                          <p:cTn id="28" fill="hold">
                            <p:stCondLst>
                              <p:cond delay="1500"/>
                            </p:stCondLst>
                            <p:childTnLst>
                              <p:par>
                                <p:cTn id="29" presetID="31" presetClass="entr" presetSubtype="0" fill="hold" nodeType="after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1000" fill="hold"/>
                                        <p:tgtEl>
                                          <p:spTgt spid="55"/>
                                        </p:tgtEl>
                                        <p:attrNameLst>
                                          <p:attrName>ppt_w</p:attrName>
                                        </p:attrNameLst>
                                      </p:cBhvr>
                                      <p:tavLst>
                                        <p:tav tm="0">
                                          <p:val>
                                            <p:fltVal val="0"/>
                                          </p:val>
                                        </p:tav>
                                        <p:tav tm="100000">
                                          <p:val>
                                            <p:strVal val="#ppt_w"/>
                                          </p:val>
                                        </p:tav>
                                      </p:tavLst>
                                    </p:anim>
                                    <p:anim calcmode="lin" valueType="num">
                                      <p:cBhvr>
                                        <p:cTn id="32" dur="1000" fill="hold"/>
                                        <p:tgtEl>
                                          <p:spTgt spid="55"/>
                                        </p:tgtEl>
                                        <p:attrNameLst>
                                          <p:attrName>ppt_h</p:attrName>
                                        </p:attrNameLst>
                                      </p:cBhvr>
                                      <p:tavLst>
                                        <p:tav tm="0">
                                          <p:val>
                                            <p:fltVal val="0"/>
                                          </p:val>
                                        </p:tav>
                                        <p:tav tm="100000">
                                          <p:val>
                                            <p:strVal val="#ppt_h"/>
                                          </p:val>
                                        </p:tav>
                                      </p:tavLst>
                                    </p:anim>
                                    <p:anim calcmode="lin" valueType="num">
                                      <p:cBhvr>
                                        <p:cTn id="33" dur="1000" fill="hold"/>
                                        <p:tgtEl>
                                          <p:spTgt spid="55"/>
                                        </p:tgtEl>
                                        <p:attrNameLst>
                                          <p:attrName>style.rotation</p:attrName>
                                        </p:attrNameLst>
                                      </p:cBhvr>
                                      <p:tavLst>
                                        <p:tav tm="0">
                                          <p:val>
                                            <p:fltVal val="90"/>
                                          </p:val>
                                        </p:tav>
                                        <p:tav tm="100000">
                                          <p:val>
                                            <p:fltVal val="0"/>
                                          </p:val>
                                        </p:tav>
                                      </p:tavLst>
                                    </p:anim>
                                    <p:animEffect transition="in" filter="fade">
                                      <p:cBhvr>
                                        <p:cTn id="34" dur="1000"/>
                                        <p:tgtEl>
                                          <p:spTgt spid="55"/>
                                        </p:tgtEl>
                                      </p:cBhvr>
                                    </p:animEffect>
                                  </p:childTnLst>
                                </p:cTn>
                              </p:par>
                            </p:childTnLst>
                          </p:cTn>
                        </p:par>
                        <p:par>
                          <p:cTn id="35" fill="hold">
                            <p:stCondLst>
                              <p:cond delay="2500"/>
                            </p:stCondLst>
                            <p:childTnLst>
                              <p:par>
                                <p:cTn id="36" presetID="22" presetClass="entr" presetSubtype="1" fill="hold" grpId="0" nodeType="after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wipe(up)">
                                      <p:cBhvr>
                                        <p:cTn id="38" dur="500"/>
                                        <p:tgtEl>
                                          <p:spTgt spid="58"/>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p:cTn id="43" dur="500" fill="hold"/>
                                        <p:tgtEl>
                                          <p:spTgt spid="63"/>
                                        </p:tgtEl>
                                        <p:attrNameLst>
                                          <p:attrName>ppt_w</p:attrName>
                                        </p:attrNameLst>
                                      </p:cBhvr>
                                      <p:tavLst>
                                        <p:tav tm="0">
                                          <p:val>
                                            <p:fltVal val="0"/>
                                          </p:val>
                                        </p:tav>
                                        <p:tav tm="100000">
                                          <p:val>
                                            <p:strVal val="#ppt_w"/>
                                          </p:val>
                                        </p:tav>
                                      </p:tavLst>
                                    </p:anim>
                                    <p:anim calcmode="lin" valueType="num">
                                      <p:cBhvr>
                                        <p:cTn id="44" dur="500" fill="hold"/>
                                        <p:tgtEl>
                                          <p:spTgt spid="63"/>
                                        </p:tgtEl>
                                        <p:attrNameLst>
                                          <p:attrName>ppt_h</p:attrName>
                                        </p:attrNameLst>
                                      </p:cBhvr>
                                      <p:tavLst>
                                        <p:tav tm="0">
                                          <p:val>
                                            <p:fltVal val="0"/>
                                          </p:val>
                                        </p:tav>
                                        <p:tav tm="100000">
                                          <p:val>
                                            <p:strVal val="#ppt_h"/>
                                          </p:val>
                                        </p:tav>
                                      </p:tavLst>
                                    </p:anim>
                                    <p:animEffect transition="in" filter="fade">
                                      <p:cBhvr>
                                        <p:cTn id="45" dur="500"/>
                                        <p:tgtEl>
                                          <p:spTgt spid="6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wipe(left)">
                                      <p:cBhvr>
                                        <p:cTn id="50" dur="500"/>
                                        <p:tgtEl>
                                          <p:spTgt spid="3"/>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nodeType="click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p:cTn id="55" dur="1000" fill="hold"/>
                                        <p:tgtEl>
                                          <p:spTgt spid="32"/>
                                        </p:tgtEl>
                                        <p:attrNameLst>
                                          <p:attrName>ppt_w</p:attrName>
                                        </p:attrNameLst>
                                      </p:cBhvr>
                                      <p:tavLst>
                                        <p:tav tm="0">
                                          <p:val>
                                            <p:fltVal val="0"/>
                                          </p:val>
                                        </p:tav>
                                        <p:tav tm="100000">
                                          <p:val>
                                            <p:strVal val="#ppt_w"/>
                                          </p:val>
                                        </p:tav>
                                      </p:tavLst>
                                    </p:anim>
                                    <p:anim calcmode="lin" valueType="num">
                                      <p:cBhvr>
                                        <p:cTn id="56" dur="1000" fill="hold"/>
                                        <p:tgtEl>
                                          <p:spTgt spid="32"/>
                                        </p:tgtEl>
                                        <p:attrNameLst>
                                          <p:attrName>ppt_h</p:attrName>
                                        </p:attrNameLst>
                                      </p:cBhvr>
                                      <p:tavLst>
                                        <p:tav tm="0">
                                          <p:val>
                                            <p:fltVal val="0"/>
                                          </p:val>
                                        </p:tav>
                                        <p:tav tm="100000">
                                          <p:val>
                                            <p:strVal val="#ppt_h"/>
                                          </p:val>
                                        </p:tav>
                                      </p:tavLst>
                                    </p:anim>
                                    <p:anim calcmode="lin" valueType="num">
                                      <p:cBhvr>
                                        <p:cTn id="57" dur="1000" fill="hold"/>
                                        <p:tgtEl>
                                          <p:spTgt spid="32"/>
                                        </p:tgtEl>
                                        <p:attrNameLst>
                                          <p:attrName>style.rotation</p:attrName>
                                        </p:attrNameLst>
                                      </p:cBhvr>
                                      <p:tavLst>
                                        <p:tav tm="0">
                                          <p:val>
                                            <p:fltVal val="90"/>
                                          </p:val>
                                        </p:tav>
                                        <p:tav tm="100000">
                                          <p:val>
                                            <p:fltVal val="0"/>
                                          </p:val>
                                        </p:tav>
                                      </p:tavLst>
                                    </p:anim>
                                    <p:animEffect transition="in" filter="fade">
                                      <p:cBhvr>
                                        <p:cTn id="58" dur="1000"/>
                                        <p:tgtEl>
                                          <p:spTgt spid="32"/>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191496" grpId="0" autoUpdateAnimBg="0"/>
      <p:bldP spid="10" grpId="0" animBg="1" autoUpdateAnimBg="0"/>
      <p:bldP spid="58" grpId="0"/>
      <p:bldP spid="3" grpId="0"/>
      <p:bldP spid="6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8626" y="6171780"/>
            <a:ext cx="1169988" cy="5016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0000"/>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eaLnBrk="1" hangingPunct="1">
              <a:spcBef>
                <a:spcPct val="50000"/>
              </a:spcBef>
            </a:pPr>
            <a:r>
              <a:rPr lang="fr-FR" sz="1100" b="1" dirty="0" smtClean="0">
                <a:solidFill>
                  <a:srgbClr val="FF6600"/>
                </a:solidFill>
                <a:latin typeface="Arial" charset="0"/>
                <a:cs typeface="Arial" charset="0"/>
              </a:rPr>
              <a:t>Exemple de simulation</a:t>
            </a:r>
            <a:endParaRPr lang="fr-FR" sz="1100" b="1" dirty="0">
              <a:solidFill>
                <a:srgbClr val="FF6600"/>
              </a:solidFill>
              <a:latin typeface="Arial" charset="0"/>
              <a:cs typeface="Arial" charset="0"/>
            </a:endParaRPr>
          </a:p>
        </p:txBody>
      </p:sp>
      <p:grpSp>
        <p:nvGrpSpPr>
          <p:cNvPr id="29" name="Group 3"/>
          <p:cNvGrpSpPr>
            <a:grpSpLocks/>
          </p:cNvGrpSpPr>
          <p:nvPr/>
        </p:nvGrpSpPr>
        <p:grpSpPr bwMode="auto">
          <a:xfrm>
            <a:off x="1293951" y="1130225"/>
            <a:ext cx="8549194" cy="5485575"/>
            <a:chOff x="1254" y="1517"/>
            <a:chExt cx="4241" cy="2376"/>
          </a:xfrm>
        </p:grpSpPr>
        <p:sp>
          <p:nvSpPr>
            <p:cNvPr id="30" name="Oval 5"/>
            <p:cNvSpPr>
              <a:spLocks noChangeArrowheads="1"/>
            </p:cNvSpPr>
            <p:nvPr/>
          </p:nvSpPr>
          <p:spPr bwMode="auto">
            <a:xfrm>
              <a:off x="1254" y="1517"/>
              <a:ext cx="4241" cy="2376"/>
            </a:xfrm>
            <a:prstGeom prst="ellipse">
              <a:avLst/>
            </a:prstGeom>
            <a:solidFill>
              <a:srgbClr val="FFCC00"/>
            </a:solidFill>
            <a:ln w="12700">
              <a:solidFill>
                <a:schemeClr val="tx1"/>
              </a:solidFill>
              <a:round/>
              <a:headEnd/>
              <a:tailEnd/>
            </a:ln>
          </p:spPr>
          <p:txBody>
            <a:bodyPr wrap="none" anchor="ctr"/>
            <a:lstStyle/>
            <a:p>
              <a:endParaRPr lang="fr-FR"/>
            </a:p>
          </p:txBody>
        </p:sp>
        <p:sp>
          <p:nvSpPr>
            <p:cNvPr id="31" name="Text Box 26"/>
            <p:cNvSpPr txBox="1">
              <a:spLocks noChangeArrowheads="1"/>
            </p:cNvSpPr>
            <p:nvPr/>
          </p:nvSpPr>
          <p:spPr bwMode="auto">
            <a:xfrm>
              <a:off x="2470" y="1547"/>
              <a:ext cx="181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600" b="1" dirty="0">
                  <a:latin typeface="Arial" charset="0"/>
                </a:rPr>
                <a:t>Domaine de la simulation</a:t>
              </a:r>
            </a:p>
          </p:txBody>
        </p:sp>
      </p:grpSp>
      <p:grpSp>
        <p:nvGrpSpPr>
          <p:cNvPr id="32" name="Groupe 67"/>
          <p:cNvGrpSpPr>
            <a:grpSpLocks/>
          </p:cNvGrpSpPr>
          <p:nvPr/>
        </p:nvGrpSpPr>
        <p:grpSpPr bwMode="auto">
          <a:xfrm>
            <a:off x="2880783" y="1736438"/>
            <a:ext cx="5391947" cy="4333497"/>
            <a:chOff x="2925763" y="3534532"/>
            <a:chExt cx="7638379" cy="2192061"/>
          </a:xfrm>
        </p:grpSpPr>
        <p:sp>
          <p:nvSpPr>
            <p:cNvPr id="33" name="Rectangle 160" descr="Sphères"/>
            <p:cNvSpPr>
              <a:spLocks noChangeArrowheads="1"/>
            </p:cNvSpPr>
            <p:nvPr/>
          </p:nvSpPr>
          <p:spPr bwMode="auto">
            <a:xfrm>
              <a:off x="2925763" y="3534532"/>
              <a:ext cx="7565060" cy="2164773"/>
            </a:xfrm>
            <a:prstGeom prst="rect">
              <a:avLst/>
            </a:prstGeom>
            <a:pattFill prst="sphere">
              <a:fgClr>
                <a:srgbClr val="FFCC00"/>
              </a:fgClr>
              <a:bgClr>
                <a:srgbClr val="FFFFFF"/>
              </a:bgClr>
            </a:pattFill>
            <a:ln w="12700">
              <a:solidFill>
                <a:schemeClr val="tx1"/>
              </a:solidFill>
              <a:miter lim="800000"/>
              <a:headEnd/>
              <a:tailEnd/>
            </a:ln>
          </p:spPr>
          <p:txBody>
            <a:bodyPr wrap="none" anchor="ctr"/>
            <a:lstStyle/>
            <a:p>
              <a:endParaRPr lang="fr-FR"/>
            </a:p>
          </p:txBody>
        </p:sp>
        <p:sp>
          <p:nvSpPr>
            <p:cNvPr id="34" name="Text Box 161"/>
            <p:cNvSpPr txBox="1">
              <a:spLocks noChangeArrowheads="1"/>
            </p:cNvSpPr>
            <p:nvPr/>
          </p:nvSpPr>
          <p:spPr bwMode="auto">
            <a:xfrm>
              <a:off x="6992900" y="5586443"/>
              <a:ext cx="3571242" cy="1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r" eaLnBrk="1" hangingPunct="1">
                <a:spcBef>
                  <a:spcPct val="50000"/>
                </a:spcBef>
              </a:pPr>
              <a:r>
                <a:rPr lang="fr-FR" sz="1200" b="1" dirty="0">
                  <a:cs typeface="Times New Roman" pitchFamily="18" charset="0"/>
                </a:rPr>
                <a:t>Domaine de validité</a:t>
              </a:r>
            </a:p>
          </p:txBody>
        </p:sp>
      </p:grpSp>
      <p:grpSp>
        <p:nvGrpSpPr>
          <p:cNvPr id="55" name="Group 56"/>
          <p:cNvGrpSpPr>
            <a:grpSpLocks/>
          </p:cNvGrpSpPr>
          <p:nvPr/>
        </p:nvGrpSpPr>
        <p:grpSpPr bwMode="auto">
          <a:xfrm>
            <a:off x="3016617" y="1834408"/>
            <a:ext cx="5092214" cy="3959919"/>
            <a:chOff x="1918" y="2467"/>
            <a:chExt cx="1526" cy="885"/>
          </a:xfrm>
        </p:grpSpPr>
        <p:sp>
          <p:nvSpPr>
            <p:cNvPr id="56" name="Rectangle 248"/>
            <p:cNvSpPr>
              <a:spLocks noChangeArrowheads="1"/>
            </p:cNvSpPr>
            <p:nvPr/>
          </p:nvSpPr>
          <p:spPr bwMode="auto">
            <a:xfrm>
              <a:off x="1918" y="2473"/>
              <a:ext cx="1526" cy="879"/>
            </a:xfrm>
            <a:prstGeom prst="rect">
              <a:avLst/>
            </a:prstGeom>
            <a:solidFill>
              <a:srgbClr val="CC6600"/>
            </a:solidFill>
            <a:ln w="57150">
              <a:solidFill>
                <a:srgbClr val="0000FF"/>
              </a:solidFill>
              <a:miter lim="800000"/>
              <a:headEnd/>
              <a:tailEnd/>
            </a:ln>
          </p:spPr>
          <p:txBody>
            <a:bodyPr wrap="none" anchor="ctr"/>
            <a:lstStyle/>
            <a:p>
              <a:endParaRPr lang="fr-FR" sz="1100" b="1" i="1">
                <a:solidFill>
                  <a:schemeClr val="bg1"/>
                </a:solidFill>
              </a:endParaRPr>
            </a:p>
          </p:txBody>
        </p:sp>
        <p:sp>
          <p:nvSpPr>
            <p:cNvPr id="57" name="Text Box 249"/>
            <p:cNvSpPr txBox="1">
              <a:spLocks noChangeArrowheads="1"/>
            </p:cNvSpPr>
            <p:nvPr/>
          </p:nvSpPr>
          <p:spPr bwMode="auto">
            <a:xfrm>
              <a:off x="1927" y="2467"/>
              <a:ext cx="1517"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pPr>
              <a:r>
                <a:rPr lang="fr-FR" sz="1600" b="1" dirty="0">
                  <a:effectLst>
                    <a:outerShdw blurRad="38100" dist="38100" dir="2700000" algn="tl">
                      <a:srgbClr val="000000">
                        <a:alpha val="43137"/>
                      </a:srgbClr>
                    </a:outerShdw>
                  </a:effectLst>
                  <a:latin typeface="Arial" charset="0"/>
                </a:rPr>
                <a:t>Modèle de </a:t>
              </a:r>
              <a:r>
                <a:rPr lang="fr-FR" sz="1600" b="1" dirty="0" smtClean="0">
                  <a:effectLst>
                    <a:outerShdw blurRad="38100" dist="38100" dir="2700000" algn="tl">
                      <a:srgbClr val="000000">
                        <a:alpha val="43137"/>
                      </a:srgbClr>
                    </a:outerShdw>
                  </a:effectLst>
                  <a:latin typeface="Arial" charset="0"/>
                </a:rPr>
                <a:t>comportement ou de connaissance </a:t>
              </a:r>
              <a:endParaRPr lang="fr-FR" sz="1600" b="1" dirty="0">
                <a:effectLst>
                  <a:outerShdw blurRad="38100" dist="38100" dir="2700000" algn="tl">
                    <a:srgbClr val="000000">
                      <a:alpha val="43137"/>
                    </a:srgbClr>
                  </a:outerShdw>
                </a:effectLst>
                <a:latin typeface="Arial" charset="0"/>
              </a:endParaRPr>
            </a:p>
          </p:txBody>
        </p:sp>
      </p:grpSp>
      <p:sp>
        <p:nvSpPr>
          <p:cNvPr id="58" name="ZoneTexte 9"/>
          <p:cNvSpPr txBox="1">
            <a:spLocks noChangeArrowheads="1"/>
          </p:cNvSpPr>
          <p:nvPr/>
        </p:nvSpPr>
        <p:spPr bwMode="auto">
          <a:xfrm>
            <a:off x="3055481" y="2072141"/>
            <a:ext cx="501896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1800" b="1" i="1" dirty="0">
                <a:solidFill>
                  <a:schemeClr val="bg1"/>
                </a:solidFill>
              </a:rPr>
              <a:t>Principe Fondamental de la </a:t>
            </a:r>
            <a:r>
              <a:rPr lang="fr-FR" sz="1800" b="1" i="1" dirty="0" smtClean="0">
                <a:solidFill>
                  <a:schemeClr val="bg1"/>
                </a:solidFill>
              </a:rPr>
              <a:t>Dynamique</a:t>
            </a:r>
          </a:p>
          <a:p>
            <a:pPr algn="r" eaLnBrk="1" hangingPunct="1"/>
            <a:r>
              <a:rPr lang="fr-FR" sz="1200" b="1" i="1" dirty="0" smtClean="0">
                <a:solidFill>
                  <a:schemeClr val="bg1"/>
                </a:solidFill>
              </a:rPr>
              <a:t>L’accélération angulaire galiléenne est proportionnelle à la somme</a:t>
            </a:r>
          </a:p>
          <a:p>
            <a:pPr algn="r" eaLnBrk="1" hangingPunct="1"/>
            <a:r>
              <a:rPr lang="fr-FR" sz="1200" b="1" i="1" dirty="0" smtClean="0">
                <a:solidFill>
                  <a:schemeClr val="bg1"/>
                </a:solidFill>
              </a:rPr>
              <a:t>des moments et inversement proportionnelle au moment d’inertie</a:t>
            </a:r>
          </a:p>
          <a:p>
            <a:pPr eaLnBrk="1" hangingPunct="1"/>
            <a:endParaRPr lang="fr-FR" sz="1800" b="1" i="1" dirty="0" smtClean="0">
              <a:solidFill>
                <a:schemeClr val="bg1"/>
              </a:solidFill>
            </a:endParaRPr>
          </a:p>
          <a:p>
            <a:pPr eaLnBrk="1" hangingPunct="1"/>
            <a:r>
              <a:rPr lang="fr-FR" sz="1800" b="1" i="1" dirty="0" smtClean="0">
                <a:solidFill>
                  <a:schemeClr val="bg1"/>
                </a:solidFill>
              </a:rPr>
              <a:t>Loi de Lenz</a:t>
            </a:r>
          </a:p>
          <a:p>
            <a:pPr algn="r" eaLnBrk="1" hangingPunct="1"/>
            <a:r>
              <a:rPr lang="fr-FR" sz="1200" b="1" i="1" dirty="0" smtClean="0">
                <a:solidFill>
                  <a:schemeClr val="bg1"/>
                </a:solidFill>
              </a:rPr>
              <a:t>courant induit proportionnel au champ </a:t>
            </a:r>
            <a:r>
              <a:rPr lang="fr-FR" sz="1200" b="1" i="1" dirty="0" err="1" smtClean="0">
                <a:solidFill>
                  <a:schemeClr val="bg1"/>
                </a:solidFill>
              </a:rPr>
              <a:t>statorique</a:t>
            </a:r>
            <a:r>
              <a:rPr lang="fr-FR" sz="1200" b="1" i="1" dirty="0" smtClean="0">
                <a:solidFill>
                  <a:schemeClr val="bg1"/>
                </a:solidFill>
              </a:rPr>
              <a:t> et à la vitesse</a:t>
            </a:r>
          </a:p>
          <a:p>
            <a:pPr eaLnBrk="1" hangingPunct="1"/>
            <a:endParaRPr lang="fr-FR" sz="1800" b="1" i="1" dirty="0" smtClean="0">
              <a:solidFill>
                <a:schemeClr val="bg1"/>
              </a:solidFill>
            </a:endParaRPr>
          </a:p>
          <a:p>
            <a:pPr eaLnBrk="1" hangingPunct="1"/>
            <a:r>
              <a:rPr lang="fr-FR" sz="1800" b="1" i="1" dirty="0" smtClean="0">
                <a:solidFill>
                  <a:schemeClr val="bg1"/>
                </a:solidFill>
              </a:rPr>
              <a:t>Loi d’Ohm</a:t>
            </a:r>
          </a:p>
          <a:p>
            <a:pPr algn="r" eaLnBrk="1" hangingPunct="1"/>
            <a:r>
              <a:rPr lang="fr-FR" sz="1200" b="1" i="1" dirty="0" smtClean="0">
                <a:solidFill>
                  <a:schemeClr val="bg1"/>
                </a:solidFill>
              </a:rPr>
              <a:t>La tension aux bornes d’une résistance est proportionnelle à l’intensité</a:t>
            </a:r>
          </a:p>
          <a:p>
            <a:pPr eaLnBrk="1" hangingPunct="1"/>
            <a:endParaRPr lang="fr-FR" sz="1800" b="1" i="1" dirty="0" smtClean="0">
              <a:solidFill>
                <a:schemeClr val="bg1"/>
              </a:solidFill>
            </a:endParaRPr>
          </a:p>
          <a:p>
            <a:pPr eaLnBrk="1" hangingPunct="1"/>
            <a:r>
              <a:rPr lang="fr-FR" sz="1800" b="1" i="1" dirty="0" smtClean="0">
                <a:solidFill>
                  <a:schemeClr val="bg1"/>
                </a:solidFill>
              </a:rPr>
              <a:t>Liaison parfaite</a:t>
            </a:r>
          </a:p>
          <a:p>
            <a:pPr algn="r" eaLnBrk="1" hangingPunct="1"/>
            <a:r>
              <a:rPr lang="fr-FR" sz="1200" b="1" i="1" dirty="0" smtClean="0">
                <a:solidFill>
                  <a:schemeClr val="bg1"/>
                </a:solidFill>
              </a:rPr>
              <a:t>Solides indéformables, liaison sans jeu et sans frottement</a:t>
            </a:r>
          </a:p>
          <a:p>
            <a:pPr eaLnBrk="1" hangingPunct="1"/>
            <a:endParaRPr lang="fr-FR" sz="2000" b="1" i="1" dirty="0" smtClean="0">
              <a:solidFill>
                <a:schemeClr val="bg1"/>
              </a:solidFill>
            </a:endParaRPr>
          </a:p>
          <a:p>
            <a:pPr eaLnBrk="1" hangingPunct="1"/>
            <a:r>
              <a:rPr lang="fr-FR" sz="2000" b="1" i="1" dirty="0" smtClean="0">
                <a:solidFill>
                  <a:schemeClr val="bg1"/>
                </a:solidFill>
              </a:rPr>
              <a:t>SLCI</a:t>
            </a:r>
            <a:endParaRPr lang="fr-FR" sz="2000" b="1" i="1" dirty="0">
              <a:solidFill>
                <a:schemeClr val="bg1"/>
              </a:solidFill>
            </a:endParaRPr>
          </a:p>
          <a:p>
            <a:pPr algn="r" eaLnBrk="1" hangingPunct="1"/>
            <a:r>
              <a:rPr lang="fr-FR" sz="1200" b="1" i="1" dirty="0" smtClean="0">
                <a:solidFill>
                  <a:schemeClr val="bg1"/>
                </a:solidFill>
              </a:rPr>
              <a:t>Système Linéaire Continu Invariant</a:t>
            </a:r>
            <a:endParaRPr lang="fr-FR" sz="1200" dirty="0"/>
          </a:p>
        </p:txBody>
      </p:sp>
      <p:grpSp>
        <p:nvGrpSpPr>
          <p:cNvPr id="60" name="Groupe 12"/>
          <p:cNvGrpSpPr>
            <a:grpSpLocks/>
          </p:cNvGrpSpPr>
          <p:nvPr/>
        </p:nvGrpSpPr>
        <p:grpSpPr bwMode="auto">
          <a:xfrm>
            <a:off x="2875277" y="1670683"/>
            <a:ext cx="339725" cy="509632"/>
            <a:chOff x="1900021" y="4557059"/>
            <a:chExt cx="340158" cy="461665"/>
          </a:xfrm>
        </p:grpSpPr>
        <p:sp>
          <p:nvSpPr>
            <p:cNvPr id="61" name="Ellipse 60"/>
            <p:cNvSpPr/>
            <p:nvPr/>
          </p:nvSpPr>
          <p:spPr>
            <a:xfrm>
              <a:off x="1904790" y="4628450"/>
              <a:ext cx="317905" cy="31888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62" name="ZoneTexte 11"/>
            <p:cNvSpPr txBox="1">
              <a:spLocks noChangeArrowheads="1"/>
            </p:cNvSpPr>
            <p:nvPr/>
          </p:nvSpPr>
          <p:spPr bwMode="auto">
            <a:xfrm>
              <a:off x="1900021" y="4557059"/>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fr-FR" sz="2400" b="1" dirty="0">
                  <a:solidFill>
                    <a:schemeClr val="bg1"/>
                  </a:solidFill>
                </a:rPr>
                <a:t>2</a:t>
              </a:r>
            </a:p>
          </p:txBody>
        </p:sp>
      </p:grpSp>
    </p:spTree>
    <p:extLst>
      <p:ext uri="{BB962C8B-B14F-4D97-AF65-F5344CB8AC3E}">
        <p14:creationId xmlns:p14="http://schemas.microsoft.com/office/powerpoint/2010/main" val="32690693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p:cTn id="14" dur="500" fill="hold"/>
                                        <p:tgtEl>
                                          <p:spTgt spid="29"/>
                                        </p:tgtEl>
                                        <p:attrNameLst>
                                          <p:attrName>ppt_w</p:attrName>
                                        </p:attrNameLst>
                                      </p:cBhvr>
                                      <p:tavLst>
                                        <p:tav tm="0">
                                          <p:val>
                                            <p:fltVal val="0"/>
                                          </p:val>
                                        </p:tav>
                                        <p:tav tm="100000">
                                          <p:val>
                                            <p:strVal val="#ppt_w"/>
                                          </p:val>
                                        </p:tav>
                                      </p:tavLst>
                                    </p:anim>
                                    <p:anim calcmode="lin" valueType="num">
                                      <p:cBhvr>
                                        <p:cTn id="15" dur="500" fill="hold"/>
                                        <p:tgtEl>
                                          <p:spTgt spid="29"/>
                                        </p:tgtEl>
                                        <p:attrNameLst>
                                          <p:attrName>ppt_h</p:attrName>
                                        </p:attrNameLst>
                                      </p:cBhvr>
                                      <p:tavLst>
                                        <p:tav tm="0">
                                          <p:val>
                                            <p:fltVal val="0"/>
                                          </p:val>
                                        </p:tav>
                                        <p:tav tm="100000">
                                          <p:val>
                                            <p:strVal val="#ppt_h"/>
                                          </p:val>
                                        </p:tav>
                                      </p:tavLst>
                                    </p:anim>
                                    <p:animEffect transition="in" filter="fade">
                                      <p:cBhvr>
                                        <p:cTn id="16" dur="500"/>
                                        <p:tgtEl>
                                          <p:spTgt spid="29"/>
                                        </p:tgtEl>
                                      </p:cBhvr>
                                    </p:animEffect>
                                  </p:childTnLst>
                                </p:cTn>
                              </p:par>
                            </p:childTnLst>
                          </p:cTn>
                        </p:par>
                        <p:par>
                          <p:cTn id="17" fill="hold">
                            <p:stCondLst>
                              <p:cond delay="500"/>
                            </p:stCondLst>
                            <p:childTnLst>
                              <p:par>
                                <p:cTn id="18" presetID="3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anim calcmode="lin" valueType="num">
                                      <p:cBhvr>
                                        <p:cTn id="20" dur="1000" fill="hold"/>
                                        <p:tgtEl>
                                          <p:spTgt spid="60"/>
                                        </p:tgtEl>
                                        <p:attrNameLst>
                                          <p:attrName>ppt_w</p:attrName>
                                        </p:attrNameLst>
                                      </p:cBhvr>
                                      <p:tavLst>
                                        <p:tav tm="0">
                                          <p:val>
                                            <p:fltVal val="0"/>
                                          </p:val>
                                        </p:tav>
                                        <p:tav tm="100000">
                                          <p:val>
                                            <p:strVal val="#ppt_w"/>
                                          </p:val>
                                        </p:tav>
                                      </p:tavLst>
                                    </p:anim>
                                    <p:anim calcmode="lin" valueType="num">
                                      <p:cBhvr>
                                        <p:cTn id="21" dur="1000" fill="hold"/>
                                        <p:tgtEl>
                                          <p:spTgt spid="60"/>
                                        </p:tgtEl>
                                        <p:attrNameLst>
                                          <p:attrName>ppt_h</p:attrName>
                                        </p:attrNameLst>
                                      </p:cBhvr>
                                      <p:tavLst>
                                        <p:tav tm="0">
                                          <p:val>
                                            <p:fltVal val="0"/>
                                          </p:val>
                                        </p:tav>
                                        <p:tav tm="100000">
                                          <p:val>
                                            <p:strVal val="#ppt_h"/>
                                          </p:val>
                                        </p:tav>
                                      </p:tavLst>
                                    </p:anim>
                                    <p:anim calcmode="lin" valueType="num">
                                      <p:cBhvr>
                                        <p:cTn id="22" dur="1000" fill="hold"/>
                                        <p:tgtEl>
                                          <p:spTgt spid="60"/>
                                        </p:tgtEl>
                                        <p:attrNameLst>
                                          <p:attrName>style.rotation</p:attrName>
                                        </p:attrNameLst>
                                      </p:cBhvr>
                                      <p:tavLst>
                                        <p:tav tm="0">
                                          <p:val>
                                            <p:fltVal val="90"/>
                                          </p:val>
                                        </p:tav>
                                        <p:tav tm="100000">
                                          <p:val>
                                            <p:fltVal val="0"/>
                                          </p:val>
                                        </p:tav>
                                      </p:tavLst>
                                    </p:anim>
                                    <p:animEffect transition="in" filter="fade">
                                      <p:cBhvr>
                                        <p:cTn id="23" dur="1000"/>
                                        <p:tgtEl>
                                          <p:spTgt spid="60"/>
                                        </p:tgtEl>
                                      </p:cBhvr>
                                    </p:animEffect>
                                  </p:childTnLst>
                                </p:cTn>
                              </p:par>
                            </p:childTnLst>
                          </p:cTn>
                        </p:par>
                        <p:par>
                          <p:cTn id="24" fill="hold">
                            <p:stCondLst>
                              <p:cond delay="1500"/>
                            </p:stCondLst>
                            <p:childTnLst>
                              <p:par>
                                <p:cTn id="25" presetID="31" presetClass="entr" presetSubtype="0" fill="hold" nodeType="after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p:cTn id="27" dur="1000" fill="hold"/>
                                        <p:tgtEl>
                                          <p:spTgt spid="55"/>
                                        </p:tgtEl>
                                        <p:attrNameLst>
                                          <p:attrName>ppt_w</p:attrName>
                                        </p:attrNameLst>
                                      </p:cBhvr>
                                      <p:tavLst>
                                        <p:tav tm="0">
                                          <p:val>
                                            <p:fltVal val="0"/>
                                          </p:val>
                                        </p:tav>
                                        <p:tav tm="100000">
                                          <p:val>
                                            <p:strVal val="#ppt_w"/>
                                          </p:val>
                                        </p:tav>
                                      </p:tavLst>
                                    </p:anim>
                                    <p:anim calcmode="lin" valueType="num">
                                      <p:cBhvr>
                                        <p:cTn id="28" dur="1000" fill="hold"/>
                                        <p:tgtEl>
                                          <p:spTgt spid="55"/>
                                        </p:tgtEl>
                                        <p:attrNameLst>
                                          <p:attrName>ppt_h</p:attrName>
                                        </p:attrNameLst>
                                      </p:cBhvr>
                                      <p:tavLst>
                                        <p:tav tm="0">
                                          <p:val>
                                            <p:fltVal val="0"/>
                                          </p:val>
                                        </p:tav>
                                        <p:tav tm="100000">
                                          <p:val>
                                            <p:strVal val="#ppt_h"/>
                                          </p:val>
                                        </p:tav>
                                      </p:tavLst>
                                    </p:anim>
                                    <p:anim calcmode="lin" valueType="num">
                                      <p:cBhvr>
                                        <p:cTn id="29" dur="1000" fill="hold"/>
                                        <p:tgtEl>
                                          <p:spTgt spid="55"/>
                                        </p:tgtEl>
                                        <p:attrNameLst>
                                          <p:attrName>style.rotation</p:attrName>
                                        </p:attrNameLst>
                                      </p:cBhvr>
                                      <p:tavLst>
                                        <p:tav tm="0">
                                          <p:val>
                                            <p:fltVal val="90"/>
                                          </p:val>
                                        </p:tav>
                                        <p:tav tm="100000">
                                          <p:val>
                                            <p:fltVal val="0"/>
                                          </p:val>
                                        </p:tav>
                                      </p:tavLst>
                                    </p:anim>
                                    <p:animEffect transition="in" filter="fade">
                                      <p:cBhvr>
                                        <p:cTn id="30" dur="1000"/>
                                        <p:tgtEl>
                                          <p:spTgt spid="55"/>
                                        </p:tgtEl>
                                      </p:cBhvr>
                                    </p:animEffect>
                                  </p:childTnLst>
                                </p:cTn>
                              </p:par>
                            </p:childTnLst>
                          </p:cTn>
                        </p:par>
                        <p:par>
                          <p:cTn id="31" fill="hold">
                            <p:stCondLst>
                              <p:cond delay="2500"/>
                            </p:stCondLst>
                            <p:childTnLst>
                              <p:par>
                                <p:cTn id="32" presetID="22" presetClass="entr" presetSubtype="1" fill="hold" grpId="0" nodeType="afterEffect">
                                  <p:stCondLst>
                                    <p:cond delay="0"/>
                                  </p:stCondLst>
                                  <p:childTnLst>
                                    <p:set>
                                      <p:cBhvr>
                                        <p:cTn id="33" dur="1" fill="hold">
                                          <p:stCondLst>
                                            <p:cond delay="0"/>
                                          </p:stCondLst>
                                        </p:cTn>
                                        <p:tgtEl>
                                          <p:spTgt spid="58">
                                            <p:txEl>
                                              <p:pRg st="0" end="0"/>
                                            </p:txEl>
                                          </p:spTgt>
                                        </p:tgtEl>
                                        <p:attrNameLst>
                                          <p:attrName>style.visibility</p:attrName>
                                        </p:attrNameLst>
                                      </p:cBhvr>
                                      <p:to>
                                        <p:strVal val="visible"/>
                                      </p:to>
                                    </p:set>
                                    <p:animEffect transition="in" filter="wipe(up)">
                                      <p:cBhvr>
                                        <p:cTn id="34" dur="500"/>
                                        <p:tgtEl>
                                          <p:spTgt spid="58">
                                            <p:txEl>
                                              <p:pRg st="0" end="0"/>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58">
                                            <p:txEl>
                                              <p:pRg st="1" end="1"/>
                                            </p:txEl>
                                          </p:spTgt>
                                        </p:tgtEl>
                                        <p:attrNameLst>
                                          <p:attrName>style.visibility</p:attrName>
                                        </p:attrNameLst>
                                      </p:cBhvr>
                                      <p:to>
                                        <p:strVal val="visible"/>
                                      </p:to>
                                    </p:set>
                                    <p:animEffect transition="in" filter="wipe(up)">
                                      <p:cBhvr>
                                        <p:cTn id="37" dur="500"/>
                                        <p:tgtEl>
                                          <p:spTgt spid="58">
                                            <p:txEl>
                                              <p:pRg st="1" end="1"/>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8">
                                            <p:txEl>
                                              <p:pRg st="2" end="2"/>
                                            </p:txEl>
                                          </p:spTgt>
                                        </p:tgtEl>
                                        <p:attrNameLst>
                                          <p:attrName>style.visibility</p:attrName>
                                        </p:attrNameLst>
                                      </p:cBhvr>
                                      <p:to>
                                        <p:strVal val="visible"/>
                                      </p:to>
                                    </p:set>
                                    <p:animEffect transition="in" filter="wipe(up)">
                                      <p:cBhvr>
                                        <p:cTn id="40" dur="500"/>
                                        <p:tgtEl>
                                          <p:spTgt spid="58">
                                            <p:txEl>
                                              <p:pRg st="2" end="2"/>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58">
                                            <p:txEl>
                                              <p:pRg st="4" end="4"/>
                                            </p:txEl>
                                          </p:spTgt>
                                        </p:tgtEl>
                                        <p:attrNameLst>
                                          <p:attrName>style.visibility</p:attrName>
                                        </p:attrNameLst>
                                      </p:cBhvr>
                                      <p:to>
                                        <p:strVal val="visible"/>
                                      </p:to>
                                    </p:set>
                                    <p:animEffect transition="in" filter="wipe(up)">
                                      <p:cBhvr>
                                        <p:cTn id="43" dur="500"/>
                                        <p:tgtEl>
                                          <p:spTgt spid="58">
                                            <p:txEl>
                                              <p:pRg st="4" end="4"/>
                                            </p:txEl>
                                          </p:spTgt>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58">
                                            <p:txEl>
                                              <p:pRg st="5" end="5"/>
                                            </p:txEl>
                                          </p:spTgt>
                                        </p:tgtEl>
                                        <p:attrNameLst>
                                          <p:attrName>style.visibility</p:attrName>
                                        </p:attrNameLst>
                                      </p:cBhvr>
                                      <p:to>
                                        <p:strVal val="visible"/>
                                      </p:to>
                                    </p:set>
                                    <p:animEffect transition="in" filter="wipe(up)">
                                      <p:cBhvr>
                                        <p:cTn id="46" dur="500"/>
                                        <p:tgtEl>
                                          <p:spTgt spid="58">
                                            <p:txEl>
                                              <p:pRg st="5" end="5"/>
                                            </p:txEl>
                                          </p:spTgt>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58">
                                            <p:txEl>
                                              <p:pRg st="7" end="7"/>
                                            </p:txEl>
                                          </p:spTgt>
                                        </p:tgtEl>
                                        <p:attrNameLst>
                                          <p:attrName>style.visibility</p:attrName>
                                        </p:attrNameLst>
                                      </p:cBhvr>
                                      <p:to>
                                        <p:strVal val="visible"/>
                                      </p:to>
                                    </p:set>
                                    <p:animEffect transition="in" filter="wipe(up)">
                                      <p:cBhvr>
                                        <p:cTn id="49" dur="500"/>
                                        <p:tgtEl>
                                          <p:spTgt spid="58">
                                            <p:txEl>
                                              <p:pRg st="7" end="7"/>
                                            </p:txEl>
                                          </p:spTgt>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58">
                                            <p:txEl>
                                              <p:pRg st="8" end="8"/>
                                            </p:txEl>
                                          </p:spTgt>
                                        </p:tgtEl>
                                        <p:attrNameLst>
                                          <p:attrName>style.visibility</p:attrName>
                                        </p:attrNameLst>
                                      </p:cBhvr>
                                      <p:to>
                                        <p:strVal val="visible"/>
                                      </p:to>
                                    </p:set>
                                    <p:animEffect transition="in" filter="wipe(up)">
                                      <p:cBhvr>
                                        <p:cTn id="52" dur="500"/>
                                        <p:tgtEl>
                                          <p:spTgt spid="58">
                                            <p:txEl>
                                              <p:pRg st="8" end="8"/>
                                            </p:txEl>
                                          </p:spTgt>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58">
                                            <p:txEl>
                                              <p:pRg st="10" end="10"/>
                                            </p:txEl>
                                          </p:spTgt>
                                        </p:tgtEl>
                                        <p:attrNameLst>
                                          <p:attrName>style.visibility</p:attrName>
                                        </p:attrNameLst>
                                      </p:cBhvr>
                                      <p:to>
                                        <p:strVal val="visible"/>
                                      </p:to>
                                    </p:set>
                                    <p:animEffect transition="in" filter="wipe(up)">
                                      <p:cBhvr>
                                        <p:cTn id="55" dur="500"/>
                                        <p:tgtEl>
                                          <p:spTgt spid="58">
                                            <p:txEl>
                                              <p:pRg st="10" end="10"/>
                                            </p:tx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58">
                                            <p:txEl>
                                              <p:pRg st="11" end="11"/>
                                            </p:txEl>
                                          </p:spTgt>
                                        </p:tgtEl>
                                        <p:attrNameLst>
                                          <p:attrName>style.visibility</p:attrName>
                                        </p:attrNameLst>
                                      </p:cBhvr>
                                      <p:to>
                                        <p:strVal val="visible"/>
                                      </p:to>
                                    </p:set>
                                    <p:animEffect transition="in" filter="wipe(up)">
                                      <p:cBhvr>
                                        <p:cTn id="58" dur="500"/>
                                        <p:tgtEl>
                                          <p:spTgt spid="58">
                                            <p:txEl>
                                              <p:pRg st="11" end="11"/>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58">
                                            <p:txEl>
                                              <p:pRg st="13" end="13"/>
                                            </p:txEl>
                                          </p:spTgt>
                                        </p:tgtEl>
                                        <p:attrNameLst>
                                          <p:attrName>style.visibility</p:attrName>
                                        </p:attrNameLst>
                                      </p:cBhvr>
                                      <p:to>
                                        <p:strVal val="visible"/>
                                      </p:to>
                                    </p:set>
                                    <p:animEffect transition="in" filter="wipe(up)">
                                      <p:cBhvr>
                                        <p:cTn id="61" dur="500"/>
                                        <p:tgtEl>
                                          <p:spTgt spid="58">
                                            <p:txEl>
                                              <p:pRg st="13" end="1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1" presetClass="entr" presetSubtype="0" fill="hold" nodeType="clickEffect">
                                  <p:stCondLst>
                                    <p:cond delay="0"/>
                                  </p:stCondLst>
                                  <p:childTnLst>
                                    <p:set>
                                      <p:cBhvr>
                                        <p:cTn id="65" dur="1" fill="hold">
                                          <p:stCondLst>
                                            <p:cond delay="0"/>
                                          </p:stCondLst>
                                        </p:cTn>
                                        <p:tgtEl>
                                          <p:spTgt spid="32"/>
                                        </p:tgtEl>
                                        <p:attrNameLst>
                                          <p:attrName>style.visibility</p:attrName>
                                        </p:attrNameLst>
                                      </p:cBhvr>
                                      <p:to>
                                        <p:strVal val="visible"/>
                                      </p:to>
                                    </p:set>
                                    <p:anim calcmode="lin" valueType="num">
                                      <p:cBhvr>
                                        <p:cTn id="66" dur="1000" fill="hold"/>
                                        <p:tgtEl>
                                          <p:spTgt spid="32"/>
                                        </p:tgtEl>
                                        <p:attrNameLst>
                                          <p:attrName>ppt_w</p:attrName>
                                        </p:attrNameLst>
                                      </p:cBhvr>
                                      <p:tavLst>
                                        <p:tav tm="0">
                                          <p:val>
                                            <p:fltVal val="0"/>
                                          </p:val>
                                        </p:tav>
                                        <p:tav tm="100000">
                                          <p:val>
                                            <p:strVal val="#ppt_w"/>
                                          </p:val>
                                        </p:tav>
                                      </p:tavLst>
                                    </p:anim>
                                    <p:anim calcmode="lin" valueType="num">
                                      <p:cBhvr>
                                        <p:cTn id="67" dur="1000" fill="hold"/>
                                        <p:tgtEl>
                                          <p:spTgt spid="32"/>
                                        </p:tgtEl>
                                        <p:attrNameLst>
                                          <p:attrName>ppt_h</p:attrName>
                                        </p:attrNameLst>
                                      </p:cBhvr>
                                      <p:tavLst>
                                        <p:tav tm="0">
                                          <p:val>
                                            <p:fltVal val="0"/>
                                          </p:val>
                                        </p:tav>
                                        <p:tav tm="100000">
                                          <p:val>
                                            <p:strVal val="#ppt_h"/>
                                          </p:val>
                                        </p:tav>
                                      </p:tavLst>
                                    </p:anim>
                                    <p:anim calcmode="lin" valueType="num">
                                      <p:cBhvr>
                                        <p:cTn id="68" dur="1000" fill="hold"/>
                                        <p:tgtEl>
                                          <p:spTgt spid="32"/>
                                        </p:tgtEl>
                                        <p:attrNameLst>
                                          <p:attrName>style.rotation</p:attrName>
                                        </p:attrNameLst>
                                      </p:cBhvr>
                                      <p:tavLst>
                                        <p:tav tm="0">
                                          <p:val>
                                            <p:fltVal val="90"/>
                                          </p:val>
                                        </p:tav>
                                        <p:tav tm="100000">
                                          <p:val>
                                            <p:fltVal val="0"/>
                                          </p:val>
                                        </p:tav>
                                      </p:tavLst>
                                    </p:anim>
                                    <p:animEffect transition="in" filter="fade">
                                      <p:cBhvr>
                                        <p:cTn id="69"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58" grpId="0" build="allAtOnce"/>
    </p:bldLst>
  </p:timing>
</p:sld>
</file>

<file path=ppt/theme/theme1.xml><?xml version="1.0" encoding="utf-8"?>
<a:theme xmlns:a="http://schemas.openxmlformats.org/drawingml/2006/main" name="cotation fonctionnelle">
  <a:themeElements>
    <a:clrScheme name="cotation fonctionnell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otation fonctionnell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altLang="fr-FR" sz="3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altLang="fr-FR" sz="3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tation fonctionnell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tation fonctionnell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otation fonctionnell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tation fonctionnell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tation fonctionnell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tation fonctionnell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otation fonctionnell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Portable JMV:utilisateurs:stage cotation :présentation :cotation fonctionnelle</Template>
  <TotalTime>21139</TotalTime>
  <Words>3824</Words>
  <Application>Microsoft Office PowerPoint</Application>
  <PresentationFormat>Format A4 (210 x 297 mm)</PresentationFormat>
  <Paragraphs>577</Paragraphs>
  <Slides>29</Slides>
  <Notes>29</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29</vt:i4>
      </vt:variant>
    </vt:vector>
  </HeadingPairs>
  <TitlesOfParts>
    <vt:vector size="31" baseType="lpstr">
      <vt:lpstr>cotation fonctionnelle</vt:lpstr>
      <vt:lpstr>Equation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dc:title>
  <dc:creator>CG</dc:creator>
  <cp:lastModifiedBy>pt_ptsi</cp:lastModifiedBy>
  <cp:revision>568</cp:revision>
  <cp:lastPrinted>2014-09-08T09:07:40Z</cp:lastPrinted>
  <dcterms:created xsi:type="dcterms:W3CDTF">1998-07-21T13:17:54Z</dcterms:created>
  <dcterms:modified xsi:type="dcterms:W3CDTF">2015-09-04T11:33:47Z</dcterms:modified>
</cp:coreProperties>
</file>