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322" r:id="rId3"/>
    <p:sldId id="323" r:id="rId4"/>
    <p:sldId id="311" r:id="rId5"/>
    <p:sldId id="312" r:id="rId6"/>
    <p:sldId id="313" r:id="rId7"/>
    <p:sldId id="316" r:id="rId8"/>
    <p:sldId id="314" r:id="rId9"/>
    <p:sldId id="318" r:id="rId10"/>
    <p:sldId id="319" r:id="rId11"/>
    <p:sldId id="317" r:id="rId12"/>
    <p:sldId id="321" r:id="rId13"/>
    <p:sldId id="31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>
      <p:cViewPr>
        <p:scale>
          <a:sx n="290" d="100"/>
          <a:sy n="290" d="100"/>
        </p:scale>
        <p:origin x="144" y="-6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srv-fic1\organisa_ptsi2\PT-PTstar%202016-2017\Cycle_06_Dyn_AnalyserCaract&#233;ristiquesInertielles\TP_ChevilleNAO\OLD\mesures%20dynamiques%20corrig&#233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srv-fic1\organisa_ptsi2\PT-PTstar%202016-2017\Cycle_06_Dyn_AnalyserCaract&#233;ristiquesInertielles\TP_ChevilleNAO\OLD\mesures%20dynamiques%20corrig&#233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Feuil1!$B$5:$B$12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xVal>
          <c:yVal>
            <c:numRef>
              <c:f>Feuil1!$J$5:$J$12</c:f>
              <c:numCache>
                <c:formatCode>General</c:formatCode>
                <c:ptCount val="8"/>
                <c:pt idx="0">
                  <c:v>0.0</c:v>
                </c:pt>
                <c:pt idx="1">
                  <c:v>0.190373924053723</c:v>
                </c:pt>
                <c:pt idx="2">
                  <c:v>0.270269740072318</c:v>
                </c:pt>
                <c:pt idx="3">
                  <c:v>0.310473129978767</c:v>
                </c:pt>
                <c:pt idx="4">
                  <c:v>0.343246208636734</c:v>
                </c:pt>
                <c:pt idx="5">
                  <c:v>0.342970329020663</c:v>
                </c:pt>
                <c:pt idx="6">
                  <c:v>0.39988890112741</c:v>
                </c:pt>
                <c:pt idx="7">
                  <c:v>0.429340885117697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28D-4680-AED3-8FD2C89DF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6578512"/>
        <c:axId val="59634416"/>
      </c:scatterChart>
      <c:valAx>
        <c:axId val="-76578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PWM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59634416"/>
        <c:crosses val="autoZero"/>
        <c:crossBetween val="midCat"/>
      </c:valAx>
      <c:valAx>
        <c:axId val="596344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765785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Feuil1!$C$17:$C$22</c:f>
              <c:numCache>
                <c:formatCode>General</c:formatCode>
                <c:ptCount val="6"/>
                <c:pt idx="0">
                  <c:v>0.0</c:v>
                </c:pt>
                <c:pt idx="1">
                  <c:v>100.0</c:v>
                </c:pt>
                <c:pt idx="2">
                  <c:v>200.0</c:v>
                </c:pt>
                <c:pt idx="3">
                  <c:v>300.0</c:v>
                </c:pt>
                <c:pt idx="4">
                  <c:v>400.0</c:v>
                </c:pt>
                <c:pt idx="5">
                  <c:v>500.0</c:v>
                </c:pt>
              </c:numCache>
            </c:numRef>
          </c:xVal>
          <c:yVal>
            <c:numRef>
              <c:f>Feuil1!$J$17:$J$22</c:f>
              <c:numCache>
                <c:formatCode>General</c:formatCode>
                <c:ptCount val="6"/>
                <c:pt idx="0">
                  <c:v>0.0</c:v>
                </c:pt>
                <c:pt idx="1">
                  <c:v>0.277169783856477</c:v>
                </c:pt>
                <c:pt idx="2">
                  <c:v>0.398468188208044</c:v>
                </c:pt>
                <c:pt idx="3">
                  <c:v>0.429340885117697</c:v>
                </c:pt>
                <c:pt idx="4">
                  <c:v>0.433749225705631</c:v>
                </c:pt>
                <c:pt idx="5">
                  <c:v>0.0231801205640256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207-4E44-96A1-DB2D253D5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471936"/>
        <c:axId val="60475968"/>
      </c:scatterChart>
      <c:valAx>
        <c:axId val="60471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Masse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0475968"/>
        <c:crosses val="autoZero"/>
        <c:crossBetween val="midCat"/>
      </c:valAx>
      <c:valAx>
        <c:axId val="604759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04719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01/02/2018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01/02/2018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01/02/2018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01/02/2018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01/02/2018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01/02/2018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01/02/2018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01/02/2018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01/02/2018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01/02/2018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01/02/2018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01/02/2018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01/02/2018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4" Type="http://schemas.openxmlformats.org/officeDocument/2006/relationships/image" Target="../media/image210.png"/><Relationship Id="rId5" Type="http://schemas.openxmlformats.org/officeDocument/2006/relationships/image" Target="../media/image220.png"/><Relationship Id="rId6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6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8.png"/><Relationship Id="rId9" Type="http://schemas.openxmlformats.org/officeDocument/2006/relationships/image" Target="../media/image121.png"/><Relationship Id="rId10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/>
              <a:t>Cycle </a:t>
            </a:r>
            <a:r>
              <a:rPr lang="fr-FR" dirty="0" smtClean="0"/>
              <a:t>5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Évaluation de la consommation énergétique de la cheville NAO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Cheville NAO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0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Réel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961113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de laboratoire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922225" y="2183811"/>
            <a:ext cx="322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Modélisé</a:t>
            </a:r>
          </a:p>
          <a:p>
            <a:pPr algn="ctr"/>
            <a:r>
              <a:rPr lang="fr-FR" i="1" dirty="0"/>
              <a:t>(SolidWorks &amp; Matlab)</a:t>
            </a:r>
          </a:p>
        </p:txBody>
      </p:sp>
      <p:pic>
        <p:nvPicPr>
          <p:cNvPr id="1026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3721"/>
            <a:ext cx="2338468" cy="17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7" y="106458"/>
            <a:ext cx="2640758" cy="101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60" y="106458"/>
            <a:ext cx="1152128" cy="188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2764"/>
            <a:ext cx="1728192" cy="199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Renseignement du modèle multiphysique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5" y="1412776"/>
            <a:ext cx="8411080" cy="322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528" y="3271516"/>
            <a:ext cx="1152128" cy="504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51920" y="2407420"/>
            <a:ext cx="864096" cy="12241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76056" y="1837433"/>
            <a:ext cx="576064" cy="17941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25760" y="3884523"/>
            <a:ext cx="154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en PWM en BO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50345" y="1706176"/>
            <a:ext cx="377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frottement sec vient toujours en opposition (pas forcément en BF…)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1960" y="1216870"/>
            <a:ext cx="39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couple résistant est en opposition (pas forcément en BF).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7" y="4613343"/>
            <a:ext cx="2484300" cy="206281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189141" y="4909444"/>
            <a:ext cx="2057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Angle de la cheville en fonction du temps </a:t>
            </a:r>
          </a:p>
          <a:p>
            <a:r>
              <a:rPr lang="fr-FR" sz="1400" b="1" dirty="0"/>
              <a:t>0,45 secondes pour faire 90° avec une masse de 300g et un PWM de 45.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488" y="4468395"/>
            <a:ext cx="3744512" cy="2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Réponse à la problématique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6 articulations sont nécessaire pour lever le robot</a:t>
                </a:r>
              </a:p>
              <a:p>
                <a:pPr marL="274320" lvl="1" indent="0">
                  <a:buNone/>
                </a:pPr>
                <a:r>
                  <a:rPr lang="fr-FR" dirty="0"/>
                  <a:t>    (2 chevilles, 2 genoux, 2 hanches.</a:t>
                </a:r>
              </a:p>
              <a:p>
                <a:pPr lvl="1"/>
                <a:r>
                  <a:rPr lang="fr-FR" dirty="0"/>
                  <a:t>Pour lever 830 g (5kg/6) </a:t>
                </a:r>
              </a:p>
              <a:p>
                <a:pPr lvl="1"/>
                <a:r>
                  <a:rPr lang="fr-FR" dirty="0"/>
                  <a:t>Capacité de la batterie: 27,6 Wh soient 99 360 J</a:t>
                </a:r>
              </a:p>
              <a:p>
                <a:endParaRPr lang="fr-FR" dirty="0"/>
              </a:p>
              <a:p>
                <a:r>
                  <a:rPr lang="fr-FR" dirty="0"/>
                  <a:t>Approche « modèle » :</a:t>
                </a:r>
              </a:p>
              <a:p>
                <a:pPr lvl="1"/>
                <a:r>
                  <a:rPr lang="fr-FR" dirty="0"/>
                  <a:t>Il faut 0,57 s et 2,1 joules sont consommés soient 12,6 joules pour une extension soient 25,2 joules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Au total 3942 squats</a:t>
                </a:r>
                <a:r>
                  <a:rPr lang="fr-FR" dirty="0"/>
                  <a:t> (soient 1h15 de fonctionnement)</a:t>
                </a:r>
              </a:p>
              <a:p>
                <a:endParaRPr lang="fr-FR" dirty="0"/>
              </a:p>
              <a:p>
                <a:r>
                  <a:rPr lang="fr-FR" dirty="0"/>
                  <a:t>Approche « expérimentale » :</a:t>
                </a:r>
              </a:p>
              <a:p>
                <a:pPr lvl="1"/>
                <a:r>
                  <a:rPr lang="fr-FR" dirty="0"/>
                  <a:t>Énergie nécessaire pour lever le robot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𝑚𝑔h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=5⋅9,8⋅0,14=6,86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fr-FR" dirty="0"/>
                  <a:t> soient 13,72 J pour une flexion extension. </a:t>
                </a:r>
              </a:p>
              <a:p>
                <a:pPr lvl="1"/>
                <a:r>
                  <a:rPr lang="fr-FR" dirty="0"/>
                  <a:t>Pour un rendement (au mieux) de 50% 13,72*2 =27,44 J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Soient 3621 squats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  <a:blipFill rotWithShape="1">
                <a:blip r:embed="rId2"/>
                <a:stretch>
                  <a:fillRect l="-338" t="-2099" b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6156176" y="1855577"/>
            <a:ext cx="289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Énergie dépensée dans le déplacement de la masse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0826"/>
            <a:ext cx="2896901" cy="1669218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604626" y="2636912"/>
            <a:ext cx="0" cy="3456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 rot="16200000">
            <a:off x="6353488" y="388805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A prendre avec des pincettes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0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075658" y="1352729"/>
            <a:ext cx="3024521" cy="4937760"/>
          </a:xfrm>
        </p:spPr>
        <p:txBody>
          <a:bodyPr/>
          <a:lstStyle/>
          <a:p>
            <a:r>
              <a:rPr lang="fr-FR" dirty="0"/>
              <a:t>Critiques et pistes d’amélioration : </a:t>
            </a:r>
          </a:p>
          <a:p>
            <a:pPr lvl="1"/>
            <a:r>
              <a:rPr lang="fr-FR" dirty="0"/>
              <a:t>Prise en charge du fait que la charge peut devenir </a:t>
            </a:r>
            <a:r>
              <a:rPr lang="fr-FR" dirty="0" smtClean="0"/>
              <a:t>motrice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Énergie dépensée dans le contrôleur de la cheville</a:t>
            </a:r>
          </a:p>
          <a:p>
            <a:pPr lvl="1"/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BILAN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832464" y="1549192"/>
            <a:ext cx="4367276" cy="4364172"/>
            <a:chOff x="2771800" y="1772816"/>
            <a:chExt cx="4891501" cy="4888024"/>
          </a:xfrm>
        </p:grpSpPr>
        <p:sp>
          <p:nvSpPr>
            <p:cNvPr id="7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client</a:t>
              </a:r>
            </a:p>
          </p:txBody>
        </p:sp>
        <p:sp>
          <p:nvSpPr>
            <p:cNvPr id="8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laboratoire</a:t>
              </a:r>
            </a:p>
          </p:txBody>
        </p:sp>
        <p:sp>
          <p:nvSpPr>
            <p:cNvPr id="9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de la simulation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054787" y="1807966"/>
              <a:ext cx="1469538" cy="120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</a:t>
              </a:r>
            </a:p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Attendues 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INCONNUES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948359" y="3769357"/>
              <a:ext cx="1714942" cy="14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 mesurées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3621</a:t>
              </a:r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054787" y="5730094"/>
              <a:ext cx="1469538" cy="930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 simulées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3942</a:t>
              </a:r>
            </a:p>
          </p:txBody>
        </p:sp>
        <p:sp>
          <p:nvSpPr>
            <p:cNvPr id="13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 rot="16200000">
              <a:off x="5282292" y="4781678"/>
              <a:ext cx="1944216" cy="68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err="1">
                  <a:solidFill>
                    <a:srgbClr val="FF0000"/>
                  </a:solidFill>
                </a:rPr>
                <a:t>Ecart</a:t>
              </a:r>
              <a:r>
                <a:rPr lang="fr-FR" sz="1050" b="1" dirty="0">
                  <a:solidFill>
                    <a:srgbClr val="FF0000"/>
                  </a:solidFill>
                </a:rPr>
                <a:t> 2</a:t>
              </a:r>
            </a:p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6%</a:t>
              </a:r>
            </a:p>
          </p:txBody>
        </p:sp>
        <p:sp>
          <p:nvSpPr>
            <p:cNvPr id="18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>
                  <a:solidFill>
                    <a:prstClr val="white"/>
                  </a:solidFill>
                </a:rPr>
                <a:t>  </a:t>
              </a:r>
            </a:p>
          </p:txBody>
        </p:sp>
      </p:grpSp>
      <p:pic>
        <p:nvPicPr>
          <p:cNvPr id="19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9" y="1357347"/>
            <a:ext cx="1005026" cy="7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" y="5083960"/>
            <a:ext cx="1692495" cy="64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4" y="2991919"/>
            <a:ext cx="830842" cy="136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739089" y="40381"/>
            <a:ext cx="7165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Objectif : </a:t>
            </a:r>
          </a:p>
          <a:p>
            <a:pPr lvl="1"/>
            <a:r>
              <a:rPr lang="fr-FR" sz="2400" dirty="0"/>
              <a:t>Caractériser le nombre de squats que peut faire le robot NAO avec une batterie chargée.</a:t>
            </a:r>
          </a:p>
        </p:txBody>
      </p:sp>
    </p:spTree>
    <p:extLst>
      <p:ext uri="{BB962C8B-B14F-4D97-AF65-F5344CB8AC3E}">
        <p14:creationId xmlns:p14="http://schemas.microsoft.com/office/powerpoint/2010/main" val="168919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62" name="Groupe 61"/>
          <p:cNvGrpSpPr/>
          <p:nvPr/>
        </p:nvGrpSpPr>
        <p:grpSpPr>
          <a:xfrm>
            <a:off x="1045512" y="1619955"/>
            <a:ext cx="2257766" cy="2159947"/>
            <a:chOff x="1045512" y="1619955"/>
            <a:chExt cx="2257766" cy="2159947"/>
          </a:xfrm>
        </p:grpSpPr>
        <p:sp>
          <p:nvSpPr>
            <p:cNvPr id="5" name="Ellipse 4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" name="Connecteur droit 9"/>
            <p:cNvCxnSpPr>
              <a:stCxn id="6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stCxn id="5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3" name="Connecteur droit 22"/>
            <p:cNvCxnSpPr>
              <a:stCxn id="22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>
              <a:stCxn id="21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>
              <a:stCxn id="20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necteur droit 42"/>
            <p:cNvCxnSpPr>
              <a:stCxn id="22" idx="2"/>
              <a:endCxn id="6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/>
            <p:cNvCxnSpPr>
              <a:stCxn id="22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/>
            <p:cNvCxnSpPr>
              <a:stCxn id="20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/>
            <p:cNvCxnSpPr>
              <a:stCxn id="5" idx="6"/>
              <a:endCxn id="20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9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93164" y="1478468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422938" y="1219200"/>
                <a:ext cx="6541550" cy="5162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b="0" i="1" smtClean="0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 charset="0"/>
                                <a:ea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acc>
                    <m:r>
                      <a:rPr lang="fr-FR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20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sz="2000" b="0" i="1" smtClean="0">
                            <a:latin typeface="Cambria Math" charset="0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sz="2000" dirty="0" smtClean="0"/>
                  <a:t> connue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/>
              </a:p>
              <a:p>
                <a:r>
                  <a:rPr lang="fr-FR" dirty="0" smtClean="0"/>
                  <a:t>On </a:t>
                </a:r>
                <a:r>
                  <a:rPr lang="fr-FR" dirty="0"/>
                  <a:t>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sub>
                        </m:sSub>
                      </m:den>
                    </m:f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dirty="0"/>
                  <a:t> et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dirty="0"/>
              </a:p>
              <a:p>
                <a:pPr lvl="1"/>
                <a:endParaRPr lang="fr-FR" dirty="0" smtClean="0">
                  <a:ea typeface="Cambria Math"/>
                </a:endParaRPr>
              </a:p>
              <a:p>
                <a:pPr lvl="1"/>
                <a:endParaRPr lang="fr-FR" sz="1600" dirty="0" smtClean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150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422938" y="1219200"/>
                <a:ext cx="6541550" cy="5162128"/>
              </a:xfrm>
              <a:blipFill rotWithShape="0">
                <a:blip r:embed="rId8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80396" y="3809404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96" y="3809404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93164" y="1478468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b="0" i="1" smtClean="0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 charset="0"/>
                                <a:ea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i="1">
                        <a:latin typeface="Cambria Math"/>
                        <a:ea typeface="Cambria Math"/>
                      </a:rPr>
                      <m:t>𝑚</m:t>
                    </m:r>
                    <m:sSup>
                      <m:sSupPr>
                        <m:ctrlPr>
                          <a:rPr lang="fr-FR" sz="1800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fr-FR" sz="1800" i="1">
                                <a:latin typeface="Cambria Math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fr-FR" sz="18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</m:acc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sz="1800" b="0" i="1" smtClean="0">
                            <a:latin typeface="Cambria Math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b="0" i="1" smtClean="0">
                        <a:latin typeface="Cambria Math"/>
                        <a:ea typeface="Cambria Math"/>
                      </a:rPr>
                      <m:t>𝑚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fr-FR" sz="1800" i="1">
                            <a:latin typeface="Cambria Math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  <m:sup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FR" sz="1800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fr-FR" sz="1800" b="0" i="1" smtClean="0">
                                <a:latin typeface="Cambria Math" charset="0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charset="0"/>
                                    <a:ea typeface="Cambria Math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1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800" b="0" i="1" smtClean="0">
                                        <a:latin typeface="Cambria Math" charset="0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fr-FR" sz="1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i="1">
                        <a:latin typeface="Cambria Math"/>
                        <a:ea typeface="Cambria Math"/>
                      </a:rPr>
                      <m:t>𝑚</m:t>
                    </m:r>
                    <m:sSubSup>
                      <m:sSubSupPr>
                        <m:ctrlPr>
                          <a:rPr lang="fr-FR" sz="1800" i="1">
                            <a:latin typeface="Cambria Math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fr-FR" sz="1800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i="1" smtClean="0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 charset="0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charset="0"/>
                                    <a:ea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sz="1800" b="0" i="1" smtClean="0">
                            <a:latin typeface="Cambria Math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fr-FR" sz="18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FR" sz="1800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i="1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800" b="0" i="1" smtClean="0">
                                <a:latin typeface="Cambria Math" charset="0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charset="0"/>
                                    <a:ea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sz="1800" b="0" i="1" smtClean="0">
                            <a:latin typeface="Cambria Math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fr-FR" sz="1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800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  <m:sup>
                        <m:r>
                          <a:rPr lang="fr-FR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fr-FR" sz="2100" dirty="0" smtClean="0">
                  <a:ea typeface="Cambria Math"/>
                </a:endParaRPr>
              </a:p>
              <a:p>
                <a:endParaRPr lang="fr-FR" sz="2400" dirty="0" smtClean="0"/>
              </a:p>
              <a:p>
                <a:endParaRPr lang="fr-FR" sz="2400" dirty="0"/>
              </a:p>
              <a:p>
                <a:pPr lvl="1"/>
                <a:endParaRPr lang="fr-FR" sz="1600" dirty="0" smtClean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150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5162128"/>
              </a:xfrm>
              <a:blipFill rotWithShape="0">
                <a:blip r:embed="rId8"/>
                <a:stretch>
                  <a:fillRect l="-1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2" y="3768046"/>
                <a:ext cx="3029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95" y="4013958"/>
                <a:ext cx="30835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4395249"/>
                <a:ext cx="302519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" y="4776540"/>
                <a:ext cx="311880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5" y="5239372"/>
                <a:ext cx="305084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5" y="5158308"/>
                <a:ext cx="272062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Caractériser le nombre de squats que peut faire le robot NAO avec une batterie chargée.</a:t>
            </a:r>
          </a:p>
          <a:p>
            <a:endParaRPr lang="fr-FR" dirty="0"/>
          </a:p>
          <a:p>
            <a:r>
              <a:rPr lang="fr-FR" dirty="0"/>
              <a:t>Démarche</a:t>
            </a:r>
          </a:p>
          <a:p>
            <a:pPr lvl="1"/>
            <a:r>
              <a:rPr lang="fr-FR" dirty="0"/>
              <a:t>Déterminer l’inertie équivalente des pièces en mouvement</a:t>
            </a:r>
          </a:p>
          <a:p>
            <a:pPr lvl="1"/>
            <a:r>
              <a:rPr lang="fr-FR" dirty="0"/>
              <a:t>Caractériser le frottement sec</a:t>
            </a:r>
          </a:p>
          <a:p>
            <a:pPr lvl="1"/>
            <a:r>
              <a:rPr lang="fr-FR" dirty="0"/>
              <a:t>Renseigner le modèle multiphysique de la cheville</a:t>
            </a:r>
          </a:p>
          <a:p>
            <a:pPr lvl="1"/>
            <a:r>
              <a:rPr lang="fr-FR" dirty="0"/>
              <a:t>Déterminer l’énergie consommée par une articulation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Conclure sur la problématique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2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fr-FR" dirty="0"/>
                  <a:t>Méthode : </a:t>
                </a:r>
              </a:p>
              <a:p>
                <a:pPr lvl="1"/>
                <a:r>
                  <a:rPr lang="fr-FR" dirty="0"/>
                  <a:t>Définition de l’énergie cinétique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/>
                                    </a:rPr>
                                    <m:t>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 : pesée !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Les pignons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  <m:r>
                      <a:rPr lang="fr-FR" b="0" i="1" smtClean="0">
                        <a:latin typeface="Cambria Math"/>
                      </a:rPr>
                      <m:t>=1, 2, 3+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rotor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 ont deux plans de symétrie et tournent tous autour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dirty="0"/>
              </a:p>
              <a:p>
                <a:pPr lvl="3"/>
                <a:r>
                  <a:rPr lang="fr-FR" b="1" dirty="0"/>
                  <a:t>Hypothèse : les pignons sont assimilés à des cylindres </a:t>
                </a:r>
                <a:r>
                  <a:rPr lang="fr-FR" dirty="0"/>
                  <a:t>de rayon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,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on estime le rayon grâce à SolidWorks (ou au pied à coulisse) et on pèse les pignons pour avoir les masses.</a:t>
                </a:r>
              </a:p>
              <a:p>
                <a:pPr lvl="3"/>
                <a:r>
                  <a:rPr lang="fr-FR" dirty="0"/>
                  <a:t>Calculer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r>
                  <a:rPr lang="fr-FR" dirty="0"/>
                  <a:t> !!</a:t>
                </a:r>
              </a:p>
              <a:p>
                <a:pPr lvl="3"/>
                <a:r>
                  <a:rPr lang="fr-FR" dirty="0"/>
                  <a:t>Au final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fr-FR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1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/>
                                      </a:rPr>
                                      <m:t>𝑽</m:t>
                                    </m:r>
                                    <m:d>
                                      <m:dPr>
                                        <m:ctrlPr>
                                          <a:rPr lang="fr-FR" b="1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𝑮</m:t>
                                        </m:r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𝑹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FR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/>
                  <a:t>   (à ramener sur la pivot 0/Tibia)</a:t>
                </a:r>
              </a:p>
              <a:p>
                <a:pPr lvl="2"/>
                <a:r>
                  <a:rPr lang="fr-FR" dirty="0"/>
                  <a:t>Inertie du tibia</a:t>
                </a:r>
              </a:p>
              <a:p>
                <a:pPr lvl="3"/>
                <a:r>
                  <a:rPr lang="fr-FR" b="1" dirty="0"/>
                  <a:t>Hypothèse : les différents constituants considérés comme des masses ponctuelles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1235" r="-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6977878" y="0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3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4372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Influence de la translation est négligeable (mais ce n’est pas une raison pour ne pas en parler)</a:t>
                </a:r>
              </a:p>
              <a:p>
                <a:endParaRPr lang="fr-FR" dirty="0"/>
              </a:p>
              <a:p>
                <a:r>
                  <a:rPr lang="fr-FR" b="1" dirty="0">
                    <a:solidFill>
                      <a:srgbClr val="FF0000"/>
                    </a:solidFill>
                  </a:rPr>
                  <a:t>Problème : estimer l’inertie équivalente ramenée sur la pivot 0/tibia.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Résultat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𝐉</m:t>
                        </m:r>
                      </m:e>
                      <m:sub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𝐞𝐪</m:t>
                        </m:r>
                      </m:sub>
                    </m:sSub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𝟐𝟔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p>
                    </m:sSup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𝐠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𝐦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𝐦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  <a:blipFill rotWithShape="1">
                <a:blip r:embed="rId2"/>
                <a:stretch>
                  <a:fillRect l="-296" t="-4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72" y="1268760"/>
            <a:ext cx="8229600" cy="27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1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Détermination du couple de frottement sec : </a:t>
                </a:r>
              </a:p>
              <a:p>
                <a:pPr lvl="1"/>
                <a:r>
                  <a:rPr lang="fr-FR" dirty="0"/>
                  <a:t>on cherche la masse à partir de laquelle la cheville se met en mouvement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𝑚𝑔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fr-FR" dirty="0"/>
                  <a:t> (l : bras de levier : « distance » poulie – axe pivot)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Discussion possible : doit-on mesure le </a:t>
                </a:r>
                <a:r>
                  <a:rPr lang="fr-FR" dirty="0" err="1">
                    <a:solidFill>
                      <a:srgbClr val="FF0000"/>
                    </a:solidFill>
                  </a:rPr>
                  <a:t>Cf</a:t>
                </a:r>
                <a:r>
                  <a:rPr lang="fr-FR" dirty="0">
                    <a:solidFill>
                      <a:srgbClr val="FF0000"/>
                    </a:solidFill>
                  </a:rPr>
                  <a:t> moteur branché ou débranché… 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Influence de la commande sur le rendement</a:t>
                </a:r>
              </a:p>
              <a:p>
                <a:pPr lvl="1"/>
                <a:r>
                  <a:rPr lang="fr-FR" dirty="0"/>
                  <a:t>Mesure de la puissance en RP pour PWM croissant avec masse constante </a:t>
                </a:r>
              </a:p>
              <a:p>
                <a:pPr lvl="1"/>
                <a:r>
                  <a:rPr lang="fr-FR" dirty="0"/>
                  <a:t>Remarques : </a:t>
                </a:r>
              </a:p>
              <a:p>
                <a:pPr lvl="2"/>
                <a:r>
                  <a:rPr lang="fr-FR" dirty="0"/>
                  <a:t>Rendement en régime permanent uniquement</a:t>
                </a:r>
              </a:p>
              <a:p>
                <a:pPr lvl="2"/>
                <a:r>
                  <a:rPr lang="fr-FR" dirty="0"/>
                  <a:t>La puissance développée par les frottements n’a « rien à faire » dans les </a:t>
                </a:r>
                <a:r>
                  <a:rPr lang="fr-FR" dirty="0" smtClean="0"/>
                  <a:t>rendements.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  <a:blipFill rotWithShape="1">
                <a:blip r:embed="rId2"/>
                <a:stretch>
                  <a:fillRect l="-534" t="-1728" r="-14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736139"/>
              </p:ext>
            </p:extLst>
          </p:nvPr>
        </p:nvGraphicFramePr>
        <p:xfrm>
          <a:off x="6948264" y="1988840"/>
          <a:ext cx="2267744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83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r>
              <a:rPr lang="fr-FR" dirty="0"/>
              <a:t>Influence de la masse sur le rendement</a:t>
            </a:r>
          </a:p>
          <a:p>
            <a:pPr lvl="1"/>
            <a:r>
              <a:rPr lang="fr-FR" dirty="0"/>
              <a:t>Mesure de la puissance en RP pour masse croissante avec PWM constant</a:t>
            </a:r>
          </a:p>
          <a:p>
            <a:pPr lvl="1"/>
            <a:r>
              <a:rPr lang="fr-FR" dirty="0"/>
              <a:t>Remarques : 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Conclusion : le rendement augmente lorsque la masse augmente... Jusqu’à ce que le moteur ne soit plus assez puissant pour soulever la masse. 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801671"/>
              </p:ext>
            </p:extLst>
          </p:nvPr>
        </p:nvGraphicFramePr>
        <p:xfrm>
          <a:off x="4067944" y="3789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9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fluide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Hypothèse : modèle de frottement fluide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Expérimentation possible : </a:t>
                </a:r>
                <a:endParaRPr lang="fr-FR" dirty="0" smtClean="0"/>
              </a:p>
              <a:p>
                <a:pPr lvl="3"/>
                <a:r>
                  <a:rPr lang="fr-FR" dirty="0" smtClean="0"/>
                  <a:t>1</a:t>
                </a:r>
              </a:p>
              <a:p>
                <a:pPr lvl="4"/>
                <a:r>
                  <a:rPr lang="fr-FR" dirty="0" smtClean="0"/>
                  <a:t>Chute libre d’une masse</a:t>
                </a:r>
              </a:p>
              <a:p>
                <a:pPr lvl="3"/>
                <a:r>
                  <a:rPr lang="fr-FR" dirty="0"/>
                  <a:t>2</a:t>
                </a:r>
              </a:p>
              <a:p>
                <a:pPr lvl="4"/>
                <a:r>
                  <a:rPr lang="fr-FR" dirty="0"/>
                  <a:t>Piloter la cheville à vitesse constante (en RP)</a:t>
                </a:r>
              </a:p>
              <a:p>
                <a:pPr lvl="4"/>
                <a:r>
                  <a:rPr lang="fr-FR" dirty="0"/>
                  <a:t>Mesurer le couple en utilisant le courant consommé par le moteur</a:t>
                </a:r>
              </a:p>
              <a:p>
                <a:pPr lvl="3"/>
                <a:endParaRPr lang="fr-FR" dirty="0"/>
              </a:p>
              <a:p>
                <a:pPr lvl="2"/>
                <a:r>
                  <a:rPr lang="fr-FR" dirty="0"/>
                  <a:t>Résultat : on trace une courbe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en ordonnée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dirty="0"/>
                  <a:t> en abscisse. </a:t>
                </a:r>
              </a:p>
              <a:p>
                <a:pPr lvl="2"/>
                <a:r>
                  <a:rPr lang="fr-FR" dirty="0"/>
                  <a:t>Si on observe une droite : l’ordonnée à l’origine est probablement le couple de frottement sec et la pente le coefficient de frottement visqueux. </a:t>
                </a:r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  <a:blipFill rotWithShape="1">
                <a:blip r:embed="rId2"/>
                <a:stretch>
                  <a:fillRect l="-437" t="-988" r="-5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1777</TotalTime>
  <Words>1398</Words>
  <Application>Microsoft Macintosh PowerPoint</Application>
  <PresentationFormat>Présentation à l'écran (4:3)</PresentationFormat>
  <Paragraphs>244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Bookman Old Style</vt:lpstr>
      <vt:lpstr>Calibri</vt:lpstr>
      <vt:lpstr>Cambria Math</vt:lpstr>
      <vt:lpstr>Gill Sans MT</vt:lpstr>
      <vt:lpstr>Wingdings</vt:lpstr>
      <vt:lpstr>Wingdings 3</vt:lpstr>
      <vt:lpstr>Origine</vt:lpstr>
      <vt:lpstr>Cycle 5 Évaluation de la consommation énergétique de la cheville NAO</vt:lpstr>
      <vt:lpstr>Présentation PowerPoint</vt:lpstr>
      <vt:lpstr>Présentation PowerPoint</vt:lpstr>
      <vt:lpstr>Présentation PowerPoint</vt:lpstr>
      <vt:lpstr>Détermination de l’inertie équivalente</vt:lpstr>
      <vt:lpstr>Détermination de l’inertie équivalente</vt:lpstr>
      <vt:lpstr>Caractérisation du frottement sec</vt:lpstr>
      <vt:lpstr>Caractérisation du frottement sec</vt:lpstr>
      <vt:lpstr>Caractérisation du frottement fluide</vt:lpstr>
      <vt:lpstr>Renseignement du modèle multiphysique</vt:lpstr>
      <vt:lpstr>Réponse à la problématique</vt:lpstr>
      <vt:lpstr>BILAN</vt:lpstr>
      <vt:lpstr>Présentation PowerPoint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4_x000b_Modélisation des mécanismes et détermination d’une loi Entrée – Sortie</dc:title>
  <dc:creator>XP</dc:creator>
  <cp:lastModifiedBy>émilien durif</cp:lastModifiedBy>
  <cp:revision>152</cp:revision>
  <dcterms:created xsi:type="dcterms:W3CDTF">2014-09-30T07:33:25Z</dcterms:created>
  <dcterms:modified xsi:type="dcterms:W3CDTF">2018-02-01T14:45:20Z</dcterms:modified>
</cp:coreProperties>
</file>