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webp" ContentType="image/webp"/>
  <Default Extension="gif" ContentType="image/gif"/>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5" Type="http://schemas.openxmlformats.org/officeDocument/2006/relationships/viewProps" Target="viewProps.xml" /><Relationship Id="rId84" Type="http://schemas.openxmlformats.org/officeDocument/2006/relationships/presProps" Target="presProps.xml" /><Relationship Id="rId1" Type="http://schemas.openxmlformats.org/officeDocument/2006/relationships/slideMaster" Target="slideMasters/slideMaster1.xml" /><Relationship Id="rId87" Type="http://schemas.openxmlformats.org/officeDocument/2006/relationships/tableStyles" Target="tableStyles.xml" /><Relationship Id="rId8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smbc-comics.com/comic/science-fictions" TargetMode="External" /><Relationship Id="rId2" Type="http://schemas.openxmlformats.org/officeDocument/2006/relationships/image" Target="../media/image5.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webp"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grammes.polytechnique.edu/master/programmes/master-data-and-economics-for-public-policy-x-ensae-telecom" TargetMode="External" /><Relationship Id="rId3" Type="http://schemas.openxmlformats.org/officeDocument/2006/relationships/hyperlink" Target="https://programmes.polytechnique.edu/master/programmes/master-data-and-economics-for-public-policy-x-ensae-telecom" TargetMode="External" /><Relationship Id="rId4" Type="http://schemas.openxmlformats.org/officeDocument/2006/relationships/hyperlink" Target="https://programmes.polytechnique.edu/master/programmes/master-data-and-economics-for-public-policy-x-ensae-telecom" TargetMode="External" /><Relationship Id="rId5" Type="http://schemas.openxmlformats.org/officeDocument/2006/relationships/hyperlink" Target="https://programmes.polytechnique.edu/master/programmes/master-data-and-economics-for-public-policy-x-ensae-telecom"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yxia.lab.groupe-genes.fr/account/user-interface" TargetMode="External" /><Relationship Id="rId3" Type="http://schemas.openxmlformats.org/officeDocument/2006/relationships/hyperlink" Target="https://docs.onyxia.sh/user-doc/user-guide"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gif"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milienschultz/pia-dataproject-2025"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uides.libraries.psu.edu/c.php?g=1244435&amp;p=9105494"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xkcd.com/1683/" TargetMode="External" /><Relationship Id="rId2"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jp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edialab/xan" TargetMode="Externa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a.ec.europa.eu/open-science_en" TargetMode="Externa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jp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sv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the-turing-way.org/" TargetMode="External" /><Relationship Id="rId3" Type="http://schemas.openxmlformats.org/officeDocument/2006/relationships/hyperlink" Target="https://www.youtube.com/watch?v=n8s6j6Yrcg8" TargetMode="External" /><Relationship Id="rId4" Type="http://schemas.openxmlformats.org/officeDocument/2006/relationships/hyperlink" Target="https://swcarpentry.github.io/shell-novice/01-intro.html" TargetMode="External" /><Relationship Id="rId5" Type="http://schemas.openxmlformats.org/officeDocument/2006/relationships/hyperlink" Target="https://journals.plos.org/ploscompbiol/article?id=10.1371/journal.pcbi.1012232" TargetMode="External" /><Relationship Id="rId6" Type="http://schemas.openxmlformats.org/officeDocument/2006/relationships/hyperlink" Target="https://vita.had.co.nz/papers/tidy-data.pdf"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Starting a data project</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Management, data and computation</a:t>
            </a:r>
            <a:br/>
            <a:br/>
            <a:r>
              <a:rPr/>
              <a:t>Émilien Schultz - emilien.schultz@ensae.fr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reproducibility</a:t>
            </a:r>
          </a:p>
        </p:txBody>
      </p:sp>
      <p:sp>
        <p:nvSpPr>
          <p:cNvPr id="3" name="Content Placeholder 2"/>
          <p:cNvSpPr>
            <a:spLocks noGrp="1"/>
          </p:cNvSpPr>
          <p:nvPr>
            <p:ph idx="1"/>
          </p:nvPr>
        </p:nvSpPr>
        <p:spPr/>
        <p:txBody>
          <a:bodyPr/>
          <a:lstStyle/>
          <a:p>
            <a:pPr lvl="0" indent="0" marL="0">
              <a:buNone/>
            </a:pPr>
            <a:r>
              <a:rPr/>
              <a:t>A result or project is never not a one shoot</a:t>
            </a:r>
          </a:p>
          <a:p>
            <a:pPr lvl="0" indent="0" marL="0">
              <a:buNone/>
            </a:pPr>
            <a:r>
              <a:rPr/>
              <a:t>A result is reproducible when the same analysis steps performed on the same dataset consistently produces the same answer.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howscientist.png" id="0" name="Picture 1"/>
          <p:cNvPicPr>
            <a:picLocks noGrp="1" noChangeAspect="1"/>
          </p:cNvPicPr>
          <p:nvPr/>
        </p:nvPicPr>
        <p:blipFill>
          <a:blip r:embed="rId2"/>
          <a:stretch>
            <a:fillRect/>
          </a:stretch>
        </p:blipFill>
        <p:spPr bwMode="auto">
          <a:xfrm>
            <a:off x="3670300" y="1193800"/>
            <a:ext cx="18034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flavour of reproducibility</a:t>
            </a:r>
          </a:p>
        </p:txBody>
      </p:sp>
      <p:pic>
        <p:nvPicPr>
          <p:cNvPr descr="./img/differentrepro.jpg" id="0" name="Picture 1"/>
          <p:cNvPicPr>
            <a:picLocks noGrp="1" noChangeAspect="1"/>
          </p:cNvPicPr>
          <p:nvPr/>
        </p:nvPicPr>
        <p:blipFill>
          <a:blip r:embed="rId2"/>
          <a:stretch>
            <a:fillRect/>
          </a:stretch>
        </p:blipFill>
        <p:spPr bwMode="auto">
          <a:xfrm>
            <a:off x="1270000" y="1193800"/>
            <a:ext cx="65913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it entails to be reproducible</a:t>
            </a:r>
          </a:p>
        </p:txBody>
      </p:sp>
      <p:sp>
        <p:nvSpPr>
          <p:cNvPr id="4" name="Text Placeholder 3"/>
          <p:cNvSpPr>
            <a:spLocks noGrp="1"/>
          </p:cNvSpPr>
          <p:nvPr>
            <p:ph idx="2" sz="half" type="body"/>
          </p:nvPr>
        </p:nvSpPr>
        <p:spPr/>
        <p:txBody>
          <a:bodyPr/>
          <a:lstStyle/>
          <a:p>
            <a:pPr lvl="0" indent="0" marL="0">
              <a:buNone/>
            </a:pPr>
            <a:r>
              <a:rPr/>
              <a:t>Be able to walk the path again : connecting data, software and questions</a:t>
            </a:r>
          </a:p>
        </p:txBody>
      </p:sp>
      <p:pic>
        <p:nvPicPr>
          <p:cNvPr descr="./img/repro.jpg" id="0" name="Picture 1"/>
          <p:cNvPicPr>
            <a:picLocks noGrp="1" noChangeAspect="1"/>
          </p:cNvPicPr>
          <p:nvPr/>
        </p:nvPicPr>
        <p:blipFill>
          <a:blip r:embed="rId2"/>
          <a:stretch>
            <a:fillRect/>
          </a:stretch>
        </p:blipFill>
        <p:spPr bwMode="auto">
          <a:xfrm>
            <a:off x="3568700" y="584200"/>
            <a:ext cx="5105400" cy="3606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Openness</a:t>
            </a:r>
          </a:p>
        </p:txBody>
      </p:sp>
      <p:sp>
        <p:nvSpPr>
          <p:cNvPr id="4" name="Text Placeholder 3"/>
          <p:cNvSpPr>
            <a:spLocks noGrp="1"/>
          </p:cNvSpPr>
          <p:nvPr>
            <p:ph idx="2" sz="half" type="body"/>
          </p:nvPr>
        </p:nvSpPr>
        <p:spPr/>
        <p:txBody>
          <a:bodyPr/>
          <a:lstStyle/>
          <a:p>
            <a:pPr lvl="0" indent="0" marL="0">
              <a:buNone/>
            </a:pPr>
            <a:r>
              <a:rPr/>
              <a:t>Both for data and code, create the possibility of reproducibility</a:t>
            </a:r>
          </a:p>
        </p:txBody>
      </p:sp>
      <p:pic>
        <p:nvPicPr>
          <p:cNvPr descr="./img/datafriend.jpeg" id="0" name="Picture 1">
            <a:hlinkClick r:id="rId3"/>
          </p:cNvPr>
          <p:cNvPicPr>
            <a:picLocks noGrp="1" noChangeAspect="1"/>
          </p:cNvPicPr>
          <p:nvPr/>
        </p:nvPicPr>
        <p:blipFill>
          <a:blip r:embed="rId2"/>
          <a:stretch>
            <a:fillRect/>
          </a:stretch>
        </p:blipFill>
        <p:spPr bwMode="auto">
          <a:xfrm>
            <a:off x="3568700" y="787400"/>
            <a:ext cx="5105400" cy="3200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Not always possible for 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openness</a:t>
            </a:r>
          </a:p>
        </p:txBody>
      </p:sp>
      <p:sp>
        <p:nvSpPr>
          <p:cNvPr id="3" name="Content Placeholder 2"/>
          <p:cNvSpPr>
            <a:spLocks noGrp="1"/>
          </p:cNvSpPr>
          <p:nvPr>
            <p:ph idx="1"/>
          </p:nvPr>
        </p:nvSpPr>
        <p:spPr/>
        <p:txBody>
          <a:bodyPr/>
          <a:lstStyle/>
          <a:p>
            <a:pPr lvl="0"/>
            <a:r>
              <a:rPr/>
              <a:t>Clear methodologies</a:t>
            </a:r>
          </a:p>
          <a:p>
            <a:pPr lvl="0"/>
            <a:r>
              <a:rPr/>
              <a:t>Data accessibility</a:t>
            </a:r>
          </a:p>
          <a:p>
            <a:pPr lvl="0"/>
            <a:r>
              <a:rPr/>
              <a:t>Reusable software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Explainability &amp; Maintainability</a:t>
            </a:r>
          </a:p>
        </p:txBody>
      </p:sp>
      <p:sp>
        <p:nvSpPr>
          <p:cNvPr id="3" name="Content Placeholder 2"/>
          <p:cNvSpPr>
            <a:spLocks noGrp="1"/>
          </p:cNvSpPr>
          <p:nvPr>
            <p:ph idx="1"/>
          </p:nvPr>
        </p:nvSpPr>
        <p:spPr/>
        <p:txBody>
          <a:bodyPr/>
          <a:lstStyle/>
          <a:p>
            <a:pPr lvl="0" indent="0" marL="0">
              <a:buNone/>
            </a:pPr>
            <a:r>
              <a:rPr/>
              <a:t>The idea is to increase stability and the possibility to modify elements</a:t>
            </a:r>
          </a:p>
          <a:p>
            <a:pPr lvl="0"/>
            <a:r>
              <a:rPr/>
              <a:t>Avoid dependencies of paid services and black boxes</a:t>
            </a:r>
          </a:p>
          <a:p>
            <a:pPr lvl="0"/>
            <a:r>
              <a:rPr/>
              <a:t>Use technologies you understand</a:t>
            </a:r>
          </a:p>
          <a:p>
            <a:pPr lvl="0"/>
            <a:r>
              <a:rPr/>
              <a:t>Use technologies used by others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challenge of working together</a:t>
            </a:r>
          </a:p>
        </p:txBody>
      </p:sp>
      <p:sp>
        <p:nvSpPr>
          <p:cNvPr id="3" name="Content Placeholder 2"/>
          <p:cNvSpPr>
            <a:spLocks noGrp="1"/>
          </p:cNvSpPr>
          <p:nvPr>
            <p:ph idx="1"/>
          </p:nvPr>
        </p:nvSpPr>
        <p:spPr/>
        <p:txBody>
          <a:bodyPr/>
          <a:lstStyle/>
          <a:p>
            <a:pPr lvl="0" indent="0" marL="0">
              <a:buNone/>
            </a:pPr>
            <a:r>
              <a:rPr/>
              <a:t>data science project / software programming</a:t>
            </a:r>
          </a:p>
          <a:p>
            <a:pPr lvl="0"/>
            <a:r>
              <a:rPr/>
              <a:t>Sharing storage</a:t>
            </a:r>
          </a:p>
          <a:p>
            <a:pPr lvl="0"/>
            <a:r>
              <a:rPr/>
              <a:t>Communicating over various channels</a:t>
            </a:r>
          </a:p>
          <a:p>
            <a:pPr lvl="0"/>
            <a:r>
              <a:rPr/>
              <a:t>Keeping track of various versions</a:t>
            </a:r>
          </a:p>
          <a:p>
            <a:pPr lvl="0"/>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 who’s who, and what do you use ?</a:t>
            </a:r>
          </a:p>
        </p:txBody>
      </p:sp>
      <p:pic>
        <p:nvPicPr>
          <p:cNvPr descr="./img/tools.webp"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skills for the Policy-in-action Project</a:t>
            </a:r>
          </a:p>
        </p:txBody>
      </p:sp>
      <p:sp>
        <p:nvSpPr>
          <p:cNvPr id="3" name="Content Placeholder 2"/>
          <p:cNvSpPr>
            <a:spLocks noGrp="1"/>
          </p:cNvSpPr>
          <p:nvPr>
            <p:ph idx="1"/>
          </p:nvPr>
        </p:nvSpPr>
        <p:spPr/>
        <p:txBody>
          <a:bodyPr/>
          <a:lstStyle/>
          <a:p>
            <a:pPr lvl="0"/>
            <a:r>
              <a:rPr/>
              <a:t>You : carring out a </a:t>
            </a:r>
            <a:r>
              <a:rPr b="1">
                <a:hlinkClick r:id="rId2"/>
              </a:rPr>
              <a:t>collaborative</a:t>
            </a:r>
            <a:r>
              <a:rPr>
                <a:hlinkClick r:id="rId3"/>
              </a:rPr>
              <a:t> </a:t>
            </a:r>
            <a:r>
              <a:rPr b="1">
                <a:hlinkClick r:id="rId4"/>
              </a:rPr>
              <a:t>data</a:t>
            </a:r>
            <a:r>
              <a:rPr>
                <a:hlinkClick r:id="rId5"/>
              </a:rPr>
              <a:t> project</a:t>
            </a:r>
          </a:p>
          <a:p>
            <a:pPr lvl="1"/>
            <a:r>
              <a:rPr/>
              <a:t>What’s your background ?</a:t>
            </a:r>
          </a:p>
          <a:p>
            <a:pPr lvl="0"/>
            <a:r>
              <a:rPr/>
              <a:t>Me : </a:t>
            </a:r>
            <a:r>
              <a:rPr b="1"/>
              <a:t>helping</a:t>
            </a:r>
            <a:r>
              <a:rPr/>
              <a:t> on data &amp; code</a:t>
            </a:r>
          </a:p>
          <a:p>
            <a:pPr lvl="1"/>
            <a:r>
              <a:rPr/>
              <a:t>emilien.schultz@ensae.fr / office 4044</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Software has consequences</a:t>
            </a:r>
          </a:p>
        </p:txBody>
      </p:sp>
      <p:sp>
        <p:nvSpPr>
          <p:cNvPr id="4" name="Text Placeholder 3"/>
          <p:cNvSpPr>
            <a:spLocks noGrp="1"/>
          </p:cNvSpPr>
          <p:nvPr>
            <p:ph idx="2" sz="half" type="body"/>
          </p:nvPr>
        </p:nvSpPr>
        <p:spPr/>
        <p:txBody>
          <a:bodyPr/>
          <a:lstStyle/>
          <a:p>
            <a:pPr lvl="0"/>
            <a:r>
              <a:rPr/>
              <a:t>Open/proprietary</a:t>
            </a:r>
          </a:p>
          <a:p>
            <a:pPr lvl="0"/>
            <a:r>
              <a:rPr/>
              <a:t>Software/programming</a:t>
            </a:r>
          </a:p>
          <a:p>
            <a:pPr lvl="0"/>
            <a:r>
              <a:rPr/>
              <a:t>Specialized/general purposes</a:t>
            </a:r>
          </a:p>
        </p:txBody>
      </p:sp>
      <p:pic>
        <p:nvPicPr>
          <p:cNvPr descr="./img/allyouneed.jpe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You can resist genAI (yes, it is hard)</a:t>
            </a:r>
          </a:p>
        </p:txBody>
      </p:sp>
      <p:sp>
        <p:nvSpPr>
          <p:cNvPr id="4" name="Text Placeholder 3"/>
          <p:cNvSpPr>
            <a:spLocks noGrp="1"/>
          </p:cNvSpPr>
          <p:nvPr>
            <p:ph idx="2" sz="half" type="body"/>
          </p:nvPr>
        </p:nvSpPr>
        <p:spPr/>
        <p:txBody>
          <a:bodyPr/>
          <a:lstStyle/>
          <a:p>
            <a:pPr lvl="0" indent="0" marL="0">
              <a:buNone/>
            </a:pPr>
            <a:r>
              <a:rPr/>
              <a:t>Different uses, some more clever than other.</a:t>
            </a:r>
          </a:p>
        </p:txBody>
      </p:sp>
      <p:pic>
        <p:nvPicPr>
          <p:cNvPr descr="./img/genai.jpeg" id="0" name="Picture 1"/>
          <p:cNvPicPr>
            <a:picLocks noGrp="1" noChangeAspect="1"/>
          </p:cNvPicPr>
          <p:nvPr/>
        </p:nvPicPr>
        <p:blipFill>
          <a:blip r:embed="rId2"/>
          <a:stretch>
            <a:fillRect/>
          </a:stretch>
        </p:blipFill>
        <p:spPr bwMode="auto">
          <a:xfrm>
            <a:off x="3949700" y="203200"/>
            <a:ext cx="4343400" cy="4381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programming in data science</a:t>
            </a:r>
          </a:p>
        </p:txBody>
      </p:sp>
      <p:sp>
        <p:nvSpPr>
          <p:cNvPr id="3" name="Content Placeholder 2"/>
          <p:cNvSpPr>
            <a:spLocks noGrp="1"/>
          </p:cNvSpPr>
          <p:nvPr>
            <p:ph idx="1"/>
          </p:nvPr>
        </p:nvSpPr>
        <p:spPr/>
        <p:txBody>
          <a:bodyPr/>
          <a:lstStyle/>
          <a:p>
            <a:pPr lvl="0" indent="0" marL="0">
              <a:buNone/>
            </a:pPr>
            <a:r>
              <a:rPr/>
              <a:t>Important for the flexibility of the workflow</a:t>
            </a:r>
          </a:p>
          <a:p>
            <a:pPr lvl="0"/>
            <a:r>
              <a:rPr/>
              <a:t>Different languages</a:t>
            </a:r>
          </a:p>
          <a:p>
            <a:pPr lvl="0"/>
            <a:r>
              <a:rPr/>
              <a:t>Different tools</a:t>
            </a:r>
          </a:p>
          <a:p>
            <a:pPr lvl="0"/>
            <a:r>
              <a:rPr/>
              <a:t>Different workflow</a:t>
            </a:r>
          </a:p>
          <a:p>
            <a:pPr lvl="0" indent="0" marL="0">
              <a:buNone/>
            </a:pPr>
            <a:r>
              <a:rPr b="1"/>
              <a:t>What do you use for programming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Scripts, notebooks and packages</a:t>
            </a:r>
          </a:p>
        </p:txBody>
      </p:sp>
      <p:sp>
        <p:nvSpPr>
          <p:cNvPr id="3" name="Content Placeholder 2"/>
          <p:cNvSpPr>
            <a:spLocks noGrp="1"/>
          </p:cNvSpPr>
          <p:nvPr>
            <p:ph idx="1"/>
          </p:nvPr>
        </p:nvSpPr>
        <p:spPr/>
        <p:txBody>
          <a:bodyPr/>
          <a:lstStyle/>
          <a:p>
            <a:pPr lvl="0"/>
            <a:r>
              <a:rPr/>
              <a:t>Notebooks allows litterate programming</a:t>
            </a:r>
          </a:p>
          <a:p>
            <a:pPr lvl="0"/>
            <a:r>
              <a:rPr/>
              <a:t>Very useful for data exploration / prototyping</a:t>
            </a:r>
          </a:p>
          <a:p>
            <a:pPr lvl="1"/>
            <a:r>
              <a:rPr/>
              <a:t>Convert to dashboard</a:t>
            </a:r>
          </a:p>
          <a:p>
            <a:pPr lvl="0"/>
            <a:r>
              <a:rPr/>
              <a:t>Scripts are better for stability</a:t>
            </a:r>
          </a:p>
          <a:p>
            <a:pPr lvl="0"/>
            <a:r>
              <a:rPr/>
              <a:t>A pathway from scripts to packages</a:t>
            </a:r>
          </a:p>
          <a:p>
            <a:pPr lvl="0" indent="0" marL="0">
              <a:buNone/>
            </a:pPr>
            <a:r>
              <a:rPr b="1"/>
              <a:t>What is your experience with notebooks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unholy trinity</a:t>
            </a:r>
          </a:p>
        </p:txBody>
      </p:sp>
      <p:sp>
        <p:nvSpPr>
          <p:cNvPr id="3" name="Content Placeholder 2"/>
          <p:cNvSpPr>
            <a:spLocks noGrp="1"/>
          </p:cNvSpPr>
          <p:nvPr>
            <p:ph idx="1"/>
          </p:nvPr>
        </p:nvSpPr>
        <p:spPr/>
        <p:txBody>
          <a:bodyPr/>
          <a:lstStyle/>
          <a:p>
            <a:pPr lvl="0"/>
            <a:r>
              <a:rPr/>
              <a:t>Computational service</a:t>
            </a:r>
          </a:p>
          <a:p>
            <a:pPr lvl="0"/>
            <a:r>
              <a:rPr/>
              <a:t>Scripts/treatments</a:t>
            </a:r>
          </a:p>
          <a:p>
            <a:pPr lvl="0"/>
            <a:r>
              <a:rPr/>
              <a:t>Data</a:t>
            </a:r>
          </a:p>
          <a:p>
            <a:pPr lvl="0" indent="0" marL="0">
              <a:buNone/>
            </a:pPr>
            <a:r>
              <a:rPr b="1"/>
              <a:t>What hardware do you need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could you run your code ?</a:t>
            </a:r>
          </a:p>
        </p:txBody>
      </p:sp>
      <p:sp>
        <p:nvSpPr>
          <p:cNvPr id="3" name="Content Placeholder 2"/>
          <p:cNvSpPr>
            <a:spLocks noGrp="1"/>
          </p:cNvSpPr>
          <p:nvPr>
            <p:ph idx="1"/>
          </p:nvPr>
        </p:nvSpPr>
        <p:spPr/>
        <p:txBody>
          <a:bodyPr/>
          <a:lstStyle/>
          <a:p>
            <a:pPr lvl="0"/>
            <a:r>
              <a:rPr/>
              <a:t>Local computer</a:t>
            </a:r>
          </a:p>
          <a:p>
            <a:pPr lvl="1"/>
            <a:r>
              <a:rPr/>
              <a:t>Limit of ressources / not collaborative / messy</a:t>
            </a:r>
          </a:p>
          <a:p>
            <a:pPr lvl="0"/>
            <a:r>
              <a:rPr/>
              <a:t>Cloud services as Google Colab, Kaggle</a:t>
            </a:r>
          </a:p>
          <a:p>
            <a:pPr lvl="1"/>
            <a:r>
              <a:rPr/>
              <a:t>Proprietary systems</a:t>
            </a:r>
          </a:p>
          <a:p>
            <a:pPr lvl="1"/>
            <a:r>
              <a:rPr/>
              <a:t>Limit of ressources</a:t>
            </a:r>
          </a:p>
          <a:p>
            <a:pPr lvl="0"/>
            <a:r>
              <a:rPr/>
              <a:t>Dedicated institution services (Onyxia, Jean Zay)</a:t>
            </a:r>
          </a:p>
          <a:p>
            <a:pPr lvl="1"/>
            <a:r>
              <a:rPr/>
              <a:t>Condition of access</a:t>
            </a:r>
          </a:p>
          <a:p>
            <a:pPr lvl="1"/>
            <a:r>
              <a:rPr/>
              <a:t>Availability</a:t>
            </a:r>
          </a:p>
          <a:p>
            <a:pPr lvl="0" indent="0" marL="0">
              <a:buNone/>
            </a:pPr>
            <a:r>
              <a:rPr b="1"/>
              <a:t>How to size ressources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Onyxia</a:t>
            </a:r>
          </a:p>
        </p:txBody>
      </p:sp>
      <p:sp>
        <p:nvSpPr>
          <p:cNvPr id="3" name="Content Placeholder 2"/>
          <p:cNvSpPr>
            <a:spLocks noGrp="1"/>
          </p:cNvSpPr>
          <p:nvPr>
            <p:ph idx="1"/>
          </p:nvPr>
        </p:nvSpPr>
        <p:spPr/>
        <p:txBody>
          <a:bodyPr/>
          <a:lstStyle/>
          <a:p>
            <a:pPr lvl="0"/>
            <a:r>
              <a:rPr>
                <a:hlinkClick r:id="rId2"/>
              </a:rPr>
              <a:t>GENES Data Lab</a:t>
            </a:r>
            <a:r>
              <a:rPr/>
              <a:t>, based on a plateforme developed by INSEE</a:t>
            </a:r>
          </a:p>
          <a:p>
            <a:pPr lvl="0"/>
            <a:r>
              <a:rPr/>
              <a:t>Possibility to create temporary services</a:t>
            </a:r>
          </a:p>
          <a:p>
            <a:pPr lvl="1"/>
            <a:r>
              <a:rPr/>
              <a:t>catalogs and services launched by the users (Kubernetes access)</a:t>
            </a:r>
          </a:p>
          <a:p>
            <a:pPr lvl="1"/>
            <a:r>
              <a:rPr/>
              <a:t>a file browser (S3 access)</a:t>
            </a:r>
          </a:p>
          <a:p>
            <a:pPr lvl="1"/>
            <a:r>
              <a:rPr/>
              <a:t>secret browser (Vault access)</a:t>
            </a:r>
          </a:p>
          <a:p>
            <a:pPr lvl="0" indent="0" marL="0">
              <a:buNone/>
            </a:pPr>
            <a:r>
              <a:rPr>
                <a:hlinkClick r:id="rId3"/>
              </a:rPr>
              <a:t>Starting with Onyxia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Connext to Onyxia : https://onyxia.lab.groupe-genes.fr</a:t>
            </a:r>
          </a:p>
          <a:p>
            <a:pPr lvl="0"/>
            <a:r>
              <a:rPr/>
              <a:t>Create a Jupyter Lab project with 2 CPU and 20 Go of RAM</a:t>
            </a:r>
          </a:p>
          <a:p>
            <a:pPr lvl="0"/>
            <a:r>
              <a:rPr/>
              <a:t>Run a script that get the course page (you can use genIA ^^)</a:t>
            </a:r>
          </a:p>
          <a:p>
            <a:pPr lvl="0" indent="0" marL="0">
              <a:buNone/>
            </a:pPr>
            <a:r>
              <a:rPr b="1"/>
              <a:t>If you need a project group on Onyxia, please send a mail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Manipulate data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is central</a:t>
            </a:r>
          </a:p>
        </p:txBody>
      </p:sp>
      <p:pic>
        <p:nvPicPr>
          <p:cNvPr descr="./img/garbagein.jpeg" id="0" name="Picture 1"/>
          <p:cNvPicPr>
            <a:picLocks noGrp="1" noChangeAspect="1"/>
          </p:cNvPicPr>
          <p:nvPr/>
        </p:nvPicPr>
        <p:blipFill>
          <a:blip r:embed="rId2"/>
          <a:stretch>
            <a:fillRect/>
          </a:stretch>
        </p:blipFill>
        <p:spPr bwMode="auto">
          <a:xfrm>
            <a:off x="3060700" y="1193800"/>
            <a:ext cx="30226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ideas of this workshop</a:t>
            </a:r>
          </a:p>
        </p:txBody>
      </p:sp>
      <p:sp>
        <p:nvSpPr>
          <p:cNvPr id="3" name="Content Placeholder 2"/>
          <p:cNvSpPr>
            <a:spLocks noGrp="1"/>
          </p:cNvSpPr>
          <p:nvPr>
            <p:ph idx="1"/>
          </p:nvPr>
        </p:nvSpPr>
        <p:spPr/>
        <p:txBody>
          <a:bodyPr/>
          <a:lstStyle/>
          <a:p>
            <a:pPr lvl="0"/>
            <a:r>
              <a:rPr/>
              <a:t>Discussing best practices for collaboration</a:t>
            </a:r>
          </a:p>
          <a:p>
            <a:pPr lvl="0"/>
            <a:r>
              <a:rPr/>
              <a:t>Showase existing computational resources</a:t>
            </a:r>
          </a:p>
          <a:p>
            <a:pPr lvl="0"/>
            <a:r>
              <a:rPr/>
              <a:t>Starting the structure of a project</a:t>
            </a:r>
          </a:p>
          <a:p>
            <a:pPr lvl="0"/>
            <a:r>
              <a:rPr/>
              <a:t>Getting familiar with code versioning (Git/GitHub)</a:t>
            </a:r>
          </a:p>
          <a:p>
            <a:pPr lvl="0"/>
            <a:r>
              <a:rPr/>
              <a:t>Discussing about coding practices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theory</a:t>
            </a:r>
          </a:p>
        </p:txBody>
      </p:sp>
      <p:pic>
        <p:nvPicPr>
          <p:cNvPr descr="./img/dataprocess.jpeg" id="0" name="Picture 1"/>
          <p:cNvPicPr>
            <a:picLocks noGrp="1" noChangeAspect="1"/>
          </p:cNvPicPr>
          <p:nvPr/>
        </p:nvPicPr>
        <p:blipFill>
          <a:blip r:embed="rId2"/>
          <a:stretch>
            <a:fillRect/>
          </a:stretch>
        </p:blipFill>
        <p:spPr bwMode="auto">
          <a:xfrm>
            <a:off x="3543300" y="1193800"/>
            <a:ext cx="20574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reality</a:t>
            </a:r>
          </a:p>
        </p:txBody>
      </p:sp>
      <p:pic>
        <p:nvPicPr>
          <p:cNvPr descr="./img/realdata.jpe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middle ground</a:t>
            </a:r>
          </a:p>
        </p:txBody>
      </p:sp>
      <p:pic>
        <p:nvPicPr>
          <p:cNvPr descr="./img/realxp.gif" id="0" name="Picture 1"/>
          <p:cNvPicPr>
            <a:picLocks noGrp="1" noChangeAspect="1"/>
          </p:cNvPicPr>
          <p:nvPr/>
        </p:nvPicPr>
        <p:blipFill>
          <a:blip r:embed="rId2"/>
          <a:stretch>
            <a:fillRect/>
          </a:stretch>
        </p:blipFill>
        <p:spPr bwMode="auto">
          <a:xfrm>
            <a:off x="914400" y="1193800"/>
            <a:ext cx="73152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 many questions…</a:t>
            </a:r>
          </a:p>
        </p:txBody>
      </p:sp>
      <p:sp>
        <p:nvSpPr>
          <p:cNvPr id="3" name="Content Placeholder 2"/>
          <p:cNvSpPr>
            <a:spLocks noGrp="1"/>
          </p:cNvSpPr>
          <p:nvPr>
            <p:ph idx="1"/>
          </p:nvPr>
        </p:nvSpPr>
        <p:spPr/>
        <p:txBody>
          <a:bodyPr/>
          <a:lstStyle/>
          <a:p>
            <a:pPr lvl="0"/>
            <a:r>
              <a:rPr/>
              <a:t>How to scrap online data ?</a:t>
            </a:r>
          </a:p>
          <a:p>
            <a:pPr lvl="0"/>
            <a:r>
              <a:rPr/>
              <a:t>What are the best format to use ?</a:t>
            </a:r>
          </a:p>
          <a:p>
            <a:pPr lvl="0"/>
            <a:r>
              <a:rPr/>
              <a:t>What is encoding ?</a:t>
            </a:r>
          </a:p>
          <a:p>
            <a:pPr lvl="0"/>
            <a:r>
              <a:rPr/>
              <a:t>What can I do if my dataset is too large ?</a:t>
            </a:r>
          </a:p>
          <a:p>
            <a:pPr lvl="0"/>
            <a:r>
              <a:rPr/>
              <a:t>What can I do if my scripts take too much time ?</a:t>
            </a:r>
          </a:p>
          <a:p>
            <a:pPr lvl="0"/>
            <a:r>
              <a:rPr/>
              <a:t>What if my computer is too old ?</a:t>
            </a:r>
          </a:p>
          <a:p>
            <a:pPr lvl="0"/>
            <a:r>
              <a:rPr/>
              <a: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stages</a:t>
            </a:r>
          </a:p>
        </p:txBody>
      </p:sp>
      <p:pic>
        <p:nvPicPr>
          <p:cNvPr descr="./img/diagram-data-workflow-steps.png" id="0" name="Picture 1"/>
          <p:cNvPicPr>
            <a:picLocks noGrp="1" noChangeAspect="1"/>
          </p:cNvPicPr>
          <p:nvPr/>
        </p:nvPicPr>
        <p:blipFill>
          <a:blip r:embed="rId2"/>
          <a:stretch>
            <a:fillRect/>
          </a:stretch>
        </p:blipFill>
        <p:spPr bwMode="auto">
          <a:xfrm>
            <a:off x="3302000" y="1193800"/>
            <a:ext cx="25527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FAIR data</a:t>
            </a:r>
          </a:p>
        </p:txBody>
      </p:sp>
      <p:pic>
        <p:nvPicPr>
          <p:cNvPr descr="./img/faire.sv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0 : know your data</a:t>
            </a:r>
          </a:p>
        </p:txBody>
      </p:sp>
      <p:sp>
        <p:nvSpPr>
          <p:cNvPr id="3" name="Content Placeholder 2"/>
          <p:cNvSpPr>
            <a:spLocks noGrp="1"/>
          </p:cNvSpPr>
          <p:nvPr>
            <p:ph idx="1"/>
          </p:nvPr>
        </p:nvSpPr>
        <p:spPr/>
        <p:txBody>
          <a:bodyPr/>
          <a:lstStyle/>
          <a:p>
            <a:pPr lvl="0"/>
            <a:r>
              <a:rPr/>
              <a:t>Have a look to your data</a:t>
            </a:r>
          </a:p>
          <a:p>
            <a:pPr lvl="1"/>
            <a:r>
              <a:rPr/>
              <a:t>Duplicates</a:t>
            </a:r>
          </a:p>
          <a:p>
            <a:pPr lvl="1"/>
            <a:r>
              <a:rPr/>
              <a:t>Empty data</a:t>
            </a:r>
          </a:p>
          <a:p>
            <a:pPr lvl="0"/>
            <a:r>
              <a:rPr/>
              <a:t>Before starting complex treatments</a:t>
            </a:r>
          </a:p>
          <a:p>
            <a:pPr lvl="1"/>
            <a:r>
              <a:rPr/>
              <a:t>Do simple treatments</a:t>
            </a:r>
          </a:p>
          <a:p>
            <a:pPr lvl="1"/>
            <a:r>
              <a:rPr/>
              <a:t>Ask yourself if the question and the data match</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1 : Structuring a Project</a:t>
            </a:r>
          </a:p>
        </p:txBody>
      </p:sp>
      <p:sp>
        <p:nvSpPr>
          <p:cNvPr id="3" name="Content Placeholder 2"/>
          <p:cNvSpPr>
            <a:spLocks noGrp="1"/>
          </p:cNvSpPr>
          <p:nvPr>
            <p:ph idx="1"/>
          </p:nvPr>
        </p:nvSpPr>
        <p:spPr/>
        <p:txBody>
          <a:bodyPr/>
          <a:lstStyle/>
          <a:p>
            <a:pPr lvl="0"/>
            <a:r>
              <a:rPr/>
              <a:t>Separate code from data</a:t>
            </a:r>
          </a:p>
          <a:p>
            <a:pPr lvl="1"/>
            <a:r>
              <a:rPr/>
              <a:t>Different logic</a:t>
            </a:r>
          </a:p>
          <a:p>
            <a:pPr lvl="1"/>
            <a:r>
              <a:rPr/>
              <a:t>Different tools</a:t>
            </a:r>
          </a:p>
          <a:p>
            <a:pPr lvl="0"/>
            <a:r>
              <a:rPr/>
              <a:t>Document / Comment your productions</a:t>
            </a:r>
          </a:p>
          <a:p>
            <a:pPr lvl="1"/>
            <a:r>
              <a:rPr/>
              <a:t>Be explicit (variables, document file)</a:t>
            </a:r>
          </a:p>
          <a:p>
            <a:pPr lvl="1"/>
            <a:r>
              <a:rPr i="1"/>
              <a:t>Yes, it is boring, but useful</a:t>
            </a:r>
          </a:p>
          <a:p>
            <a:pPr lvl="0"/>
            <a:r>
              <a:rPr/>
              <a:t>Modularize : create distinct elements</a:t>
            </a:r>
          </a:p>
          <a:p>
            <a:pPr lvl="1"/>
            <a:r>
              <a:rPr/>
              <a:t>One file per element</a:t>
            </a:r>
          </a:p>
          <a:p>
            <a:pPr lvl="1"/>
            <a:r>
              <a:rPr/>
              <a:t>Function rather than repeating code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will always be another monday</a:t>
            </a:r>
          </a:p>
        </p:txBody>
      </p:sp>
      <p:pic>
        <p:nvPicPr>
          <p:cNvPr descr="./img/comment.png" id="0" name="Picture 1"/>
          <p:cNvPicPr>
            <a:picLocks noGrp="1" noChangeAspect="1"/>
          </p:cNvPicPr>
          <p:nvPr/>
        </p:nvPicPr>
        <p:blipFill>
          <a:blip r:embed="rId2"/>
          <a:stretch>
            <a:fillRect/>
          </a:stretch>
        </p:blipFill>
        <p:spPr bwMode="auto">
          <a:xfrm>
            <a:off x="2933700" y="1193800"/>
            <a:ext cx="32766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2 : a common file system</a:t>
            </a:r>
          </a:p>
        </p:txBody>
      </p:sp>
      <p:sp>
        <p:nvSpPr>
          <p:cNvPr id="3" name="Content Placeholder 2"/>
          <p:cNvSpPr>
            <a:spLocks noGrp="1"/>
          </p:cNvSpPr>
          <p:nvPr>
            <p:ph idx="1"/>
          </p:nvPr>
        </p:nvSpPr>
        <p:spPr/>
        <p:txBody>
          <a:bodyPr/>
          <a:lstStyle/>
          <a:p>
            <a:pPr lvl="0"/>
            <a:r>
              <a:rPr/>
              <a:t>Organize your project</a:t>
            </a:r>
          </a:p>
          <a:p>
            <a:pPr lvl="1"/>
            <a:r>
              <a:rPr b="1"/>
              <a:t>data</a:t>
            </a:r>
            <a:r>
              <a:rPr/>
              <a:t> in a data directory</a:t>
            </a:r>
          </a:p>
          <a:p>
            <a:pPr lvl="1"/>
            <a:r>
              <a:rPr b="1"/>
              <a:t>scripts</a:t>
            </a:r>
            <a:r>
              <a:rPr/>
              <a:t> in a script directory</a:t>
            </a:r>
          </a:p>
          <a:p>
            <a:pPr lvl="1"/>
            <a:r>
              <a:rPr i="1"/>
              <a:t>what else ?</a:t>
            </a:r>
          </a:p>
          <a:p>
            <a:pPr lvl="0"/>
            <a:r>
              <a:rPr/>
              <a:t>Create a common place to store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Planned schedule</a:t>
            </a:r>
          </a:p>
        </p:txBody>
      </p:sp>
      <p:sp>
        <p:nvSpPr>
          <p:cNvPr id="3" name="Content Placeholder 2"/>
          <p:cNvSpPr>
            <a:spLocks noGrp="1"/>
          </p:cNvSpPr>
          <p:nvPr>
            <p:ph idx="1"/>
          </p:nvPr>
        </p:nvSpPr>
        <p:spPr/>
        <p:txBody>
          <a:bodyPr/>
          <a:lstStyle/>
          <a:p>
            <a:pPr lvl="0"/>
            <a:r>
              <a:rPr b="1"/>
              <a:t>Session 1</a:t>
            </a:r>
            <a:r>
              <a:rPr/>
              <a:t> (26/09/2025): Data science project : Management, data and computation</a:t>
            </a:r>
          </a:p>
          <a:p>
            <a:pPr lvl="0"/>
            <a:r>
              <a:rPr b="1"/>
              <a:t>Session 2</a:t>
            </a:r>
            <a:r>
              <a:rPr/>
              <a:t> (23/10/2025) : Code management and best practices</a:t>
            </a:r>
          </a:p>
          <a:p>
            <a:pPr lvl="0"/>
            <a:r>
              <a:rPr/>
              <a:t>Group support for projects (zoom / office)</a:t>
            </a:r>
          </a:p>
          <a:p>
            <a:pPr lvl="0" indent="0" marL="0">
              <a:buNone/>
            </a:pPr>
            <a:r>
              <a:rPr/>
              <a:t>All information here : </a:t>
            </a:r>
            <a:r>
              <a:rPr>
                <a:hlinkClick r:id="rId2"/>
              </a:rPr>
              <a:t>https://github.com/emilienschultz/pia-dataproject-2025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a file system</a:t>
            </a:r>
          </a:p>
        </p:txBody>
      </p:sp>
      <p:sp>
        <p:nvSpPr>
          <p:cNvPr id="3" name="Content Placeholder 2"/>
          <p:cNvSpPr>
            <a:spLocks noGrp="1"/>
          </p:cNvSpPr>
          <p:nvPr>
            <p:ph idx="1"/>
          </p:nvPr>
        </p:nvSpPr>
        <p:spPr/>
        <p:txBody>
          <a:bodyPr/>
          <a:lstStyle/>
          <a:p>
            <a:pPr lvl="0" indent="0">
              <a:buNone/>
            </a:pPr>
            <a:r>
              <a:rPr>
                <a:latin typeface="Courier"/>
              </a:rPr>
              <a:t>project-name/
│
├── README.md
├── data/
│   ├── raw/                   # Unprocessed, original data
│   ├── intermediate/          # Data after cleaning
│   └── final/                 # Cleaned, analysis-ready data
├── src/                
│   ├── notebooks/              
│   └── scripts/  
├── docs
└── outputs/ 
    ├── figures/
    ├── tables/
    └── reports/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Ideally, a DMP</a:t>
            </a:r>
          </a:p>
        </p:txBody>
      </p:sp>
      <p:sp>
        <p:nvSpPr>
          <p:cNvPr id="3" name="Content Placeholder 2"/>
          <p:cNvSpPr>
            <a:spLocks noGrp="1"/>
          </p:cNvSpPr>
          <p:nvPr>
            <p:ph idx="1"/>
          </p:nvPr>
        </p:nvSpPr>
        <p:spPr/>
        <p:txBody>
          <a:bodyPr/>
          <a:lstStyle/>
          <a:p>
            <a:pPr lvl="0" indent="0" marL="0">
              <a:buNone/>
            </a:pPr>
            <a:r>
              <a:rPr>
                <a:hlinkClick r:id="rId2"/>
              </a:rPr>
              <a:t>Data management plan</a:t>
            </a:r>
            <a:r>
              <a:rPr/>
              <a:t> : Document that list the data and how you handle it</a:t>
            </a:r>
          </a:p>
          <a:p>
            <a:pPr lvl="0"/>
            <a:r>
              <a:rPr/>
              <a:t>What types of data will I have?</a:t>
            </a:r>
          </a:p>
          <a:p>
            <a:pPr lvl="0"/>
            <a:r>
              <a:rPr/>
              <a:t>What kind of file formats will my data be in?</a:t>
            </a:r>
          </a:p>
          <a:p>
            <a:pPr lvl="0"/>
            <a:r>
              <a:rPr/>
              <a:t>Would a user of the data require special software to open/use the data?</a:t>
            </a:r>
          </a:p>
          <a:p>
            <a:pPr lvl="0"/>
            <a:r>
              <a:rPr/>
              <a:t>What is the approximate volume of data to be generated?</a:t>
            </a:r>
          </a:p>
          <a:p>
            <a:pPr lvl="0"/>
            <a:r>
              <a:rPr/>
              <a:t>What methods will I utilize to collect the data, including how they will be standardized for consistency and future re-use?</a:t>
            </a:r>
          </a:p>
          <a:p>
            <a:pPr lvl="0"/>
            <a:r>
              <a:rPr/>
              <a:t>What is your naming and versioning strategy for storing the data that is collected?</a:t>
            </a:r>
          </a:p>
          <a:p>
            <a:pPr lvl="0"/>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3 : accept to spend time on data preparations</a:t>
            </a:r>
          </a:p>
        </p:txBody>
      </p:sp>
      <p:pic>
        <p:nvPicPr>
          <p:cNvPr descr="./img/iceberg.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types of data</a:t>
            </a:r>
          </a:p>
        </p:txBody>
      </p:sp>
      <p:sp>
        <p:nvSpPr>
          <p:cNvPr id="3" name="Content Placeholder 2"/>
          <p:cNvSpPr>
            <a:spLocks noGrp="1"/>
          </p:cNvSpPr>
          <p:nvPr>
            <p:ph idx="1"/>
          </p:nvPr>
        </p:nvSpPr>
        <p:spPr/>
        <p:txBody>
          <a:bodyPr/>
          <a:lstStyle/>
          <a:p>
            <a:pPr lvl="0"/>
            <a:r>
              <a:rPr/>
              <a:t>Small (&lt; 1 Go) : no pressure</a:t>
            </a:r>
          </a:p>
          <a:p>
            <a:pPr lvl="0"/>
            <a:r>
              <a:rPr/>
              <a:t>Middle (&lt; 10 Go) : some problem can arise</a:t>
            </a:r>
          </a:p>
          <a:p>
            <a:pPr lvl="0"/>
            <a:r>
              <a:rPr/>
              <a:t>Large (~ 100 Go) : take some time to think</a:t>
            </a:r>
          </a:p>
          <a:p>
            <a:pPr lvl="0" indent="0" marL="0">
              <a:buNone/>
            </a:pPr>
            <a:r>
              <a:rPr b="1"/>
              <a:t>Could you think of examples for each category ?</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adequate tools</a:t>
            </a:r>
          </a:p>
        </p:txBody>
      </p:sp>
      <p:pic>
        <p:nvPicPr>
          <p:cNvPr descr="./img/exceldatabase.jpeg" id="0" name="Picture 1"/>
          <p:cNvPicPr>
            <a:picLocks noGrp="1" noChangeAspect="1"/>
          </p:cNvPicPr>
          <p:nvPr/>
        </p:nvPicPr>
        <p:blipFill>
          <a:blip r:embed="rId2"/>
          <a:stretch>
            <a:fillRect/>
          </a:stretch>
        </p:blipFill>
        <p:spPr bwMode="auto">
          <a:xfrm>
            <a:off x="2857500" y="1193800"/>
            <a:ext cx="34163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fact Excel-like tooks are fine for specific uses)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Let’s talk about data format</a:t>
            </a:r>
          </a:p>
        </p:txBody>
      </p:sp>
      <p:sp>
        <p:nvSpPr>
          <p:cNvPr id="4" name="Text Placeholder 3"/>
          <p:cNvSpPr>
            <a:spLocks noGrp="1"/>
          </p:cNvSpPr>
          <p:nvPr>
            <p:ph idx="2" sz="half" type="body"/>
          </p:nvPr>
        </p:nvSpPr>
        <p:spPr/>
        <p:txBody>
          <a:bodyPr/>
          <a:lstStyle/>
          <a:p>
            <a:pPr lvl="0" indent="0" marL="0">
              <a:buNone/>
            </a:pPr>
            <a:r>
              <a:rPr/>
              <a:t>Format is both information &amp; affordance</a:t>
            </a:r>
          </a:p>
        </p:txBody>
      </p:sp>
      <p:pic>
        <p:nvPicPr>
          <p:cNvPr descr="./img/dataloss.png" id="0" name="Picture 1">
            <a:hlinkClick r:id="rId3"/>
          </p:cNvPr>
          <p:cNvPicPr>
            <a:picLocks noGrp="1" noChangeAspect="1"/>
          </p:cNvPicPr>
          <p:nvPr/>
        </p:nvPicPr>
        <p:blipFill>
          <a:blip r:embed="rId2"/>
          <a:stretch>
            <a:fillRect/>
          </a:stretch>
        </p:blipFill>
        <p:spPr bwMode="auto">
          <a:xfrm>
            <a:off x="3568700" y="1422400"/>
            <a:ext cx="5105400" cy="19431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the best data format</a:t>
            </a:r>
          </a:p>
        </p:txBody>
      </p:sp>
      <p:pic>
        <p:nvPicPr>
          <p:cNvPr descr="./img/normformat.png" id="0" name="Picture 1"/>
          <p:cNvPicPr>
            <a:picLocks noGrp="1" noChangeAspect="1"/>
          </p:cNvPicPr>
          <p:nvPr/>
        </p:nvPicPr>
        <p:blipFill>
          <a:blip r:embed="rId2"/>
          <a:stretch>
            <a:fillRect/>
          </a:stretch>
        </p:blipFill>
        <p:spPr bwMode="auto">
          <a:xfrm>
            <a:off x="3492500" y="1193800"/>
            <a:ext cx="21717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suggestion</a:t>
            </a:r>
          </a:p>
        </p:txBody>
      </p:sp>
      <p:sp>
        <p:nvSpPr>
          <p:cNvPr id="3" name="Content Placeholder 2"/>
          <p:cNvSpPr>
            <a:spLocks noGrp="1"/>
          </p:cNvSpPr>
          <p:nvPr>
            <p:ph idx="1"/>
          </p:nvPr>
        </p:nvSpPr>
        <p:spPr/>
        <p:txBody>
          <a:bodyPr/>
          <a:lstStyle/>
          <a:p>
            <a:pPr lvl="0" indent="0" marL="0">
              <a:buNone/>
            </a:pPr>
            <a:r>
              <a:rPr/>
              <a:t>There is no silver bullet, but : open format + think the way you need to access them</a:t>
            </a:r>
          </a:p>
          <a:p>
            <a:pPr lvl="0"/>
            <a:r>
              <a:rPr/>
              <a:t>CSV : read by chunck, easy to check</a:t>
            </a:r>
          </a:p>
          <a:p>
            <a:pPr lvl="0"/>
            <a:r>
              <a:rPr/>
              <a:t>Parquet : compressed + duck duck go</a:t>
            </a:r>
          </a:p>
          <a:p>
            <a:pPr lvl="0"/>
            <a:r>
              <a:rPr/>
              <a:t>SQLITE : if relational</a:t>
            </a:r>
          </a:p>
          <a:p>
            <a:pPr lvl="0"/>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architecture : aim for tidy data</a:t>
            </a:r>
          </a:p>
        </p:txBody>
      </p:sp>
      <p:sp>
        <p:nvSpPr>
          <p:cNvPr id="4" name="Text Placeholder 3"/>
          <p:cNvSpPr>
            <a:spLocks noGrp="1"/>
          </p:cNvSpPr>
          <p:nvPr>
            <p:ph idx="2" sz="half" type="body"/>
          </p:nvPr>
        </p:nvSpPr>
        <p:spPr/>
        <p:txBody>
          <a:bodyPr/>
          <a:lstStyle/>
          <a:p>
            <a:pPr lvl="0"/>
            <a:r>
              <a:rPr/>
              <a:t>Separate raw data from transformed data</a:t>
            </a:r>
          </a:p>
          <a:p>
            <a:pPr lvl="0"/>
            <a:r>
              <a:rPr/>
              <a:t>Move from unstructured to structured</a:t>
            </a:r>
          </a:p>
          <a:p>
            <a:pPr lvl="0"/>
            <a:r>
              <a:rPr/>
              <a:t>Tidy data</a:t>
            </a:r>
          </a:p>
        </p:txBody>
      </p:sp>
      <p:pic>
        <p:nvPicPr>
          <p:cNvPr descr="./img/tidydata.png" id="0" name="Picture 1"/>
          <p:cNvPicPr>
            <a:picLocks noGrp="1" noChangeAspect="1"/>
          </p:cNvPicPr>
          <p:nvPr/>
        </p:nvPicPr>
        <p:blipFill>
          <a:blip r:embed="rId2"/>
          <a:stretch>
            <a:fillRect/>
          </a:stretch>
        </p:blipFill>
        <p:spPr bwMode="auto">
          <a:xfrm>
            <a:off x="3568700" y="1600200"/>
            <a:ext cx="5105400" cy="1600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indent="-342900" marL="342900">
              <a:buAutoNum type="arabicPeriod"/>
            </a:pPr>
            <a:r>
              <a:rPr/>
              <a:t>Values &amp; tools for data science</a:t>
            </a:r>
          </a:p>
          <a:p>
            <a:pPr lvl="0" indent="-342900" marL="342900">
              <a:buAutoNum type="arabicPeriod"/>
            </a:pPr>
            <a:r>
              <a:rPr/>
              <a:t>Manipulate data</a:t>
            </a:r>
          </a:p>
          <a:p>
            <a:pPr lvl="0" indent="-342900" marL="342900">
              <a:buAutoNum type="arabicPeriod"/>
            </a:pPr>
            <a:r>
              <a:rPr/>
              <a:t>Basics of Command Line Interfaces / *nux</a:t>
            </a:r>
          </a:p>
          <a:p>
            <a:pPr lvl="0" indent="0" marL="0">
              <a:buNone/>
            </a:pPr>
            <a:r>
              <a:rPr i="1"/>
              <a:t>Hands on</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Avoid to correct your data manually</a:t>
            </a:r>
          </a:p>
        </p:txBody>
      </p:sp>
      <p:sp>
        <p:nvSpPr>
          <p:cNvPr id="4" name="Text Placeholder 3"/>
          <p:cNvSpPr>
            <a:spLocks noGrp="1"/>
          </p:cNvSpPr>
          <p:nvPr>
            <p:ph idx="2" sz="half" type="body"/>
          </p:nvPr>
        </p:nvSpPr>
        <p:spPr/>
        <p:txBody>
          <a:bodyPr/>
          <a:lstStyle/>
          <a:p>
            <a:pPr lvl="0" indent="0" marL="0">
              <a:buNone/>
            </a:pPr>
            <a:r>
              <a:rPr/>
              <a:t>Build a workflow - write some scripts</a:t>
            </a:r>
          </a:p>
        </p:txBody>
      </p:sp>
      <p:pic>
        <p:nvPicPr>
          <p:cNvPr descr="img/datafix.jpg" id="0" name="Picture 1"/>
          <p:cNvPicPr>
            <a:picLocks noGrp="1" noChangeAspect="1"/>
          </p:cNvPicPr>
          <p:nvPr/>
        </p:nvPicPr>
        <p:blipFill>
          <a:blip r:embed="rId2"/>
          <a:stretch>
            <a:fillRect/>
          </a:stretch>
        </p:blipFill>
        <p:spPr bwMode="auto">
          <a:xfrm>
            <a:off x="4838700" y="203200"/>
            <a:ext cx="2565400" cy="43815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case of Big Data</a:t>
            </a:r>
          </a:p>
        </p:txBody>
      </p:sp>
      <p:sp>
        <p:nvSpPr>
          <p:cNvPr id="4" name="Text Placeholder 3"/>
          <p:cNvSpPr>
            <a:spLocks noGrp="1"/>
          </p:cNvSpPr>
          <p:nvPr>
            <p:ph idx="2" sz="half" type="body"/>
          </p:nvPr>
        </p:nvSpPr>
        <p:spPr/>
        <p:txBody>
          <a:bodyPr/>
          <a:lstStyle/>
          <a:p>
            <a:pPr lvl="0" indent="0" marL="0">
              <a:buNone/>
            </a:pPr>
            <a:r>
              <a:rPr/>
              <a:t>Favour small data if you can</a:t>
            </a:r>
          </a:p>
        </p:txBody>
      </p:sp>
      <p:pic>
        <p:nvPicPr>
          <p:cNvPr descr="./img/smalldata.png" id="0" name="Picture 1"/>
          <p:cNvPicPr>
            <a:picLocks noGrp="1" noChangeAspect="1"/>
          </p:cNvPicPr>
          <p:nvPr/>
        </p:nvPicPr>
        <p:blipFill>
          <a:blip r:embed="rId2"/>
          <a:stretch>
            <a:fillRect/>
          </a:stretch>
        </p:blipFill>
        <p:spPr bwMode="auto">
          <a:xfrm>
            <a:off x="3860800" y="203200"/>
            <a:ext cx="4508500" cy="43815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Otherwise</a:t>
            </a:r>
          </a:p>
        </p:txBody>
      </p:sp>
      <p:sp>
        <p:nvSpPr>
          <p:cNvPr id="3" name="Content Placeholder 2"/>
          <p:cNvSpPr>
            <a:spLocks noGrp="1"/>
          </p:cNvSpPr>
          <p:nvPr>
            <p:ph idx="1"/>
          </p:nvPr>
        </p:nvSpPr>
        <p:spPr/>
        <p:txBody>
          <a:bodyPr/>
          <a:lstStyle/>
          <a:p>
            <a:pPr lvl="0" indent="0" marL="0">
              <a:buNone/>
            </a:pPr>
            <a:r>
              <a:rPr b="1"/>
              <a:t>Solution 1 : reduce your data</a:t>
            </a:r>
          </a:p>
          <a:p>
            <a:pPr lvl="0"/>
            <a:r>
              <a:rPr/>
              <a:t>Work on subset</a:t>
            </a:r>
          </a:p>
          <a:p>
            <a:pPr lvl="0"/>
            <a:r>
              <a:rPr/>
              <a:t>Sample</a:t>
            </a:r>
          </a:p>
          <a:p>
            <a:pPr lvl="0"/>
            <a:r>
              <a:rPr/>
              <a:t>Batch</a:t>
            </a:r>
          </a:p>
          <a:p>
            <a:pPr lvl="0" indent="0" marL="0">
              <a:buNone/>
            </a:pPr>
            <a:r>
              <a:rPr b="1"/>
              <a:t>Solution 2 : parallelize</a:t>
            </a:r>
          </a:p>
          <a:p>
            <a:pPr lvl="0"/>
            <a:r>
              <a:rPr/>
              <a:t>Dedicated data architecture</a:t>
            </a:r>
          </a:p>
          <a:p>
            <a:pPr lvl="0"/>
            <a:r>
              <a:rPr/>
              <a:t>Parallelize (Dask)</a:t>
            </a:r>
          </a:p>
          <a:p>
            <a:pPr lvl="0"/>
            <a:r>
              <a:rPr/>
              <a:t>Dedicated tools : </a:t>
            </a:r>
            <a:r>
              <a:rPr>
                <a:hlinkClick r:id="rId2"/>
              </a:rPr>
              <a:t>Xan</a:t>
            </a:r>
            <a:r>
              <a:rPr/>
              <a:t> for csv</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 aware of data privacy</a:t>
            </a:r>
          </a:p>
        </p:txBody>
      </p:sp>
      <p:pic>
        <p:nvPicPr>
          <p:cNvPr descr="./img/privacy.png" id="0" name="Picture 1"/>
          <p:cNvPicPr>
            <a:picLocks noGrp="1" noChangeAspect="1"/>
          </p:cNvPicPr>
          <p:nvPr/>
        </p:nvPicPr>
        <p:blipFill>
          <a:blip r:embed="rId2"/>
          <a:stretch>
            <a:fillRect/>
          </a:stretch>
        </p:blipFill>
        <p:spPr bwMode="auto">
          <a:xfrm>
            <a:off x="2260600" y="1193800"/>
            <a:ext cx="4622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conciliate privacy with reproducibility</a:t>
            </a:r>
          </a:p>
        </p:txBody>
      </p:sp>
      <p:sp>
        <p:nvSpPr>
          <p:cNvPr id="3" name="Content Placeholder 2"/>
          <p:cNvSpPr>
            <a:spLocks noGrp="1"/>
          </p:cNvSpPr>
          <p:nvPr>
            <p:ph idx="1"/>
          </p:nvPr>
        </p:nvSpPr>
        <p:spPr/>
        <p:txBody>
          <a:bodyPr/>
          <a:lstStyle/>
          <a:p>
            <a:pPr lvl="0"/>
            <a:r>
              <a:rPr>
                <a:hlinkClick r:id="rId2"/>
              </a:rPr>
              <a:t>As open as possible, as closed as necessary</a:t>
            </a:r>
          </a:p>
          <a:p>
            <a:pPr lvl="0"/>
            <a:r>
              <a:rPr/>
              <a:t>Anonymize / pseudonymize</a:t>
            </a:r>
          </a:p>
          <a:p>
            <a:pPr lvl="0"/>
            <a:r>
              <a:rPr/>
              <a:t>Agregate</a:t>
            </a:r>
          </a:p>
          <a:p>
            <a:pPr lvl="0"/>
            <a:r>
              <a:rPr/>
              <a:t>Use synthetic data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store the data</a:t>
            </a:r>
          </a:p>
        </p:txBody>
      </p:sp>
      <p:sp>
        <p:nvSpPr>
          <p:cNvPr id="3" name="Content Placeholder 2"/>
          <p:cNvSpPr>
            <a:spLocks noGrp="1"/>
          </p:cNvSpPr>
          <p:nvPr>
            <p:ph idx="1"/>
          </p:nvPr>
        </p:nvSpPr>
        <p:spPr/>
        <p:txBody>
          <a:bodyPr/>
          <a:lstStyle/>
          <a:p>
            <a:pPr lvl="0" indent="0" marL="0">
              <a:buNone/>
            </a:pPr>
            <a:r>
              <a:rPr/>
              <a:t>During the project</a:t>
            </a:r>
          </a:p>
          <a:p>
            <a:pPr lvl="0"/>
            <a:r>
              <a:rPr/>
              <a:t>institutional solutions (S3 Onyxia)</a:t>
            </a:r>
          </a:p>
          <a:p>
            <a:pPr lvl="0"/>
            <a:r>
              <a:rPr/>
              <a:t>cloud solutions</a:t>
            </a:r>
          </a:p>
          <a:p>
            <a:pPr lvl="0" indent="0" marL="0">
              <a:buNone/>
            </a:pPr>
            <a:r>
              <a:rPr/>
              <a:t>After the project</a:t>
            </a:r>
          </a:p>
          <a:p>
            <a:pPr lvl="0"/>
            <a:r>
              <a:rPr/>
              <a:t>Zenodo, Figshare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Get the French association database https://www.data.gouv.fr/datasets/repertoire-national-des-associations/</a:t>
            </a:r>
          </a:p>
          <a:p>
            <a:pPr lvl="0"/>
            <a:r>
              <a:rPr/>
              <a:t>Build a parquet file</a:t>
            </a:r>
          </a:p>
          <a:p>
            <a:pPr lvl="0"/>
            <a:r>
              <a:rPr/>
              <a:t>Upload the database on the S3</a:t>
            </a:r>
          </a:p>
          <a:p>
            <a:pPr lvl="0"/>
            <a:r>
              <a:rPr/>
              <a:t>Launch a service that can access the S3</a:t>
            </a:r>
          </a:p>
          <a:p>
            <a:pPr lvl="0"/>
            <a:r>
              <a:rPr/>
              <a:t>Create a tidy data file with associations mentionning data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br/>
            <a:r>
              <a:rPr b="1">
                <a:solidFill>
                  <a:srgbClr val="008000"/>
                </a:solidFill>
                <a:latin typeface="Courier"/>
              </a:rPr>
              <a:t>import</a:t>
            </a:r>
            <a:r>
              <a:rPr>
                <a:latin typeface="Courier"/>
              </a:rPr>
              <a:t> pandas </a:t>
            </a:r>
            <a:r>
              <a:rPr b="1">
                <a:solidFill>
                  <a:srgbClr val="008000"/>
                </a:solidFill>
                <a:latin typeface="Courier"/>
              </a:rPr>
              <a:t>as</a:t>
            </a:r>
            <a:r>
              <a:rPr>
                <a:latin typeface="Courier"/>
              </a:rPr>
              <a:t> pd</a:t>
            </a:r>
            <a:br/>
            <a:r>
              <a:rPr>
                <a:latin typeface="Courier"/>
              </a:rPr>
              <a:t>df</a:t>
            </a:r>
            <a:r>
              <a:rPr>
                <a:solidFill>
                  <a:srgbClr val="666666"/>
                </a:solidFill>
                <a:latin typeface="Courier"/>
              </a:rPr>
              <a:t>=</a:t>
            </a:r>
            <a:r>
              <a:rPr>
                <a:latin typeface="Courier"/>
              </a:rPr>
              <a:t>pd.read_parquet(</a:t>
            </a:r>
            <a:r>
              <a:rPr>
                <a:solidFill>
                  <a:srgbClr val="4070A0"/>
                </a:solidFill>
                <a:latin typeface="Courier"/>
              </a:rPr>
              <a:t>'s3://eschultz-ensae/association.parquet'</a:t>
            </a:r>
            <a:r>
              <a:rPr>
                <a:latin typeface="Courier"/>
              </a:rPr>
              <a:t>,  </a:t>
            </a:r>
            <a:br/>
            <a:r>
              <a:rPr>
                <a:latin typeface="Courier"/>
              </a:rPr>
              <a:t>        storage_options</a:t>
            </a:r>
            <a:r>
              <a:rPr>
                <a:solidFill>
                  <a:srgbClr val="666666"/>
                </a:solidFill>
                <a:latin typeface="Courier"/>
              </a:rPr>
              <a:t>=</a:t>
            </a:r>
            <a:r>
              <a:rPr>
                <a:latin typeface="Courier"/>
              </a:rPr>
              <a:t>{</a:t>
            </a:r>
            <a:br/>
            <a:r>
              <a:rPr>
                <a:latin typeface="Courier"/>
              </a:rPr>
              <a:t>        </a:t>
            </a:r>
            <a:r>
              <a:rPr>
                <a:solidFill>
                  <a:srgbClr val="4070A0"/>
                </a:solidFill>
                <a:latin typeface="Courier"/>
              </a:rPr>
              <a:t>"client_kwargs"</a:t>
            </a:r>
            <a:r>
              <a:rPr>
                <a:latin typeface="Courier"/>
              </a:rPr>
              <a:t>: {</a:t>
            </a:r>
            <a:br/>
            <a:r>
              <a:rPr>
                <a:latin typeface="Courier"/>
              </a:rPr>
              <a:t>            </a:t>
            </a:r>
            <a:r>
              <a:rPr>
                <a:solidFill>
                  <a:srgbClr val="4070A0"/>
                </a:solidFill>
                <a:latin typeface="Courier"/>
              </a:rPr>
              <a:t>"endpoint_url"</a:t>
            </a:r>
            <a:r>
              <a:rPr>
                <a:latin typeface="Courier"/>
              </a:rPr>
              <a:t>: S3_ENDPOINT_URL,</a:t>
            </a:r>
            <a:br/>
            <a:r>
              <a:rPr>
                <a:latin typeface="Courier"/>
              </a:rPr>
              <a:t>        },</a:t>
            </a:r>
            <a:br/>
            <a:r>
              <a:rPr>
                <a:latin typeface="Courier"/>
              </a:rPr>
              <a:t>        </a:t>
            </a:r>
            <a:r>
              <a:rPr>
                <a:solidFill>
                  <a:srgbClr val="4070A0"/>
                </a:solidFill>
                <a:latin typeface="Courier"/>
              </a:rPr>
              <a:t>'key'</a:t>
            </a:r>
            <a:r>
              <a:rPr>
                <a:latin typeface="Courier"/>
              </a:rPr>
              <a:t> :os.environ[</a:t>
            </a:r>
            <a:r>
              <a:rPr>
                <a:solidFill>
                  <a:srgbClr val="4070A0"/>
                </a:solidFill>
                <a:latin typeface="Courier"/>
              </a:rPr>
              <a:t>"AWS_ACCESS_KEY_ID"</a:t>
            </a:r>
            <a:r>
              <a:rPr>
                <a:latin typeface="Courier"/>
              </a:rPr>
              <a:t>], </a:t>
            </a:r>
            <a:br/>
            <a:r>
              <a:rPr>
                <a:latin typeface="Courier"/>
              </a:rPr>
              <a:t>        </a:t>
            </a:r>
            <a:r>
              <a:rPr>
                <a:solidFill>
                  <a:srgbClr val="4070A0"/>
                </a:solidFill>
                <a:latin typeface="Courier"/>
              </a:rPr>
              <a:t>'secret'</a:t>
            </a:r>
            <a:r>
              <a:rPr>
                <a:latin typeface="Courier"/>
              </a:rPr>
              <a:t> :os.environ[</a:t>
            </a:r>
            <a:r>
              <a:rPr>
                <a:solidFill>
                  <a:srgbClr val="4070A0"/>
                </a:solidFill>
                <a:latin typeface="Courier"/>
              </a:rPr>
              <a:t>"AWS_SECRET_ACCESS_KEY"</a:t>
            </a:r>
            <a:r>
              <a:rPr>
                <a:latin typeface="Courier"/>
              </a:rPr>
              <a:t>], </a:t>
            </a:r>
            <a:br/>
            <a:r>
              <a:rPr>
                <a:latin typeface="Courier"/>
              </a:rPr>
              <a:t>        </a:t>
            </a:r>
            <a:r>
              <a:rPr>
                <a:solidFill>
                  <a:srgbClr val="4070A0"/>
                </a:solidFill>
                <a:latin typeface="Courier"/>
              </a:rPr>
              <a:t>'token'</a:t>
            </a:r>
            <a:r>
              <a:rPr>
                <a:latin typeface="Courier"/>
              </a:rPr>
              <a:t> : os.environ[</a:t>
            </a:r>
            <a:r>
              <a:rPr>
                <a:solidFill>
                  <a:srgbClr val="4070A0"/>
                </a:solidFill>
                <a:latin typeface="Courier"/>
              </a:rPr>
              <a:t>"AWS_SESSION_TOKEN"</a:t>
            </a:r>
            <a:r>
              <a:rPr>
                <a:latin typeface="Courier"/>
              </a:rPr>
              <a:t>]</a:t>
            </a:r>
            <a:br/>
            <a:r>
              <a:rPr>
                <a:latin typeface="Courier"/>
              </a:rPr>
              <a:t>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 to CLI</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great divide</a:t>
            </a:r>
          </a:p>
        </p:txBody>
      </p:sp>
      <p:sp>
        <p:nvSpPr>
          <p:cNvPr id="3" name="Content Placeholder 2"/>
          <p:cNvSpPr>
            <a:spLocks noGrp="1"/>
          </p:cNvSpPr>
          <p:nvPr>
            <p:ph idx="1"/>
          </p:nvPr>
        </p:nvSpPr>
        <p:spPr/>
        <p:txBody>
          <a:bodyPr/>
          <a:lstStyle/>
          <a:p>
            <a:pPr lvl="0" indent="0" marL="0">
              <a:buNone/>
            </a:pPr>
            <a:r>
              <a:rPr/>
              <a:t>2 different traditions/philosophies</a:t>
            </a:r>
          </a:p>
          <a:p>
            <a:pPr lvl="0"/>
            <a:r>
              <a:rPr/>
              <a:t>graphical user interface (GUI)</a:t>
            </a:r>
          </a:p>
          <a:p>
            <a:pPr lvl="1"/>
            <a:r>
              <a:rPr/>
              <a:t>mouse + everything visible</a:t>
            </a:r>
          </a:p>
          <a:p>
            <a:pPr lvl="1"/>
            <a:r>
              <a:rPr/>
              <a:t>massive software</a:t>
            </a:r>
          </a:p>
          <a:p>
            <a:pPr lvl="0"/>
            <a:r>
              <a:rPr/>
              <a:t>command-line interface (CLI)</a:t>
            </a:r>
          </a:p>
          <a:p>
            <a:pPr lvl="1"/>
            <a:r>
              <a:rPr/>
              <a:t>keyboard (text-based) + everything hidden</a:t>
            </a:r>
          </a:p>
          <a:p>
            <a:pPr lvl="1"/>
            <a:r>
              <a:rPr/>
              <a:t>one command per tool</a:t>
            </a:r>
          </a:p>
          <a:p>
            <a:pPr lvl="0" indent="0" marL="1270000">
              <a:buNone/>
            </a:pPr>
            <a:r>
              <a:rPr sz="2000"/>
              <a:t>small, simple programs with clean interfaces can be combined to build larger systems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Values &amp; tools for data science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 interface ?</a:t>
            </a:r>
          </a:p>
        </p:txBody>
      </p:sp>
      <p:sp>
        <p:nvSpPr>
          <p:cNvPr id="3" name="Content Placeholder 2"/>
          <p:cNvSpPr>
            <a:spLocks noGrp="1"/>
          </p:cNvSpPr>
          <p:nvPr>
            <p:ph idx="1"/>
          </p:nvPr>
        </p:nvSpPr>
        <p:spPr/>
        <p:txBody>
          <a:bodyPr/>
          <a:lstStyle/>
          <a:p>
            <a:pPr lvl="0" indent="0" marL="1270000">
              <a:buNone/>
            </a:pPr>
            <a:r>
              <a:rPr sz="2000"/>
              <a:t>A command-line interface (CLI) is a means of interacting with a computer program by inputting lines of text called command-lines</a:t>
            </a:r>
          </a:p>
          <a:p>
            <a:pPr lvl="0" indent="0" marL="1270000">
              <a:buNone/>
            </a:pPr>
            <a:r>
              <a:rPr sz="2000"/>
              <a:t>A shell/terminal is a process that serves as a command processor</a:t>
            </a:r>
          </a:p>
          <a:p>
            <a:pPr lvl="0"/>
            <a:r>
              <a:rPr/>
              <a:t>In the past, every computer</a:t>
            </a:r>
          </a:p>
          <a:p>
            <a:pPr lvl="0"/>
            <a:r>
              <a:rPr/>
              <a:t>Now, mainly unix systems (linux, mac…)</a:t>
            </a:r>
          </a:p>
          <a:p>
            <a:pPr lvl="1"/>
            <a:r>
              <a:rPr/>
              <a:t>And in programming</a:t>
            </a:r>
          </a:p>
          <a:p>
            <a:pPr lvl="0"/>
            <a:r>
              <a:rPr/>
              <a:t>Different terminal (bash, zsh…)</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I have to care about CLI ?</a:t>
            </a:r>
          </a:p>
        </p:txBody>
      </p:sp>
      <p:sp>
        <p:nvSpPr>
          <p:cNvPr id="3" name="Content Placeholder 2"/>
          <p:cNvSpPr>
            <a:spLocks noGrp="1"/>
          </p:cNvSpPr>
          <p:nvPr>
            <p:ph idx="1"/>
          </p:nvPr>
        </p:nvSpPr>
        <p:spPr/>
        <p:txBody>
          <a:bodyPr/>
          <a:lstStyle/>
          <a:p>
            <a:pPr lvl="0"/>
            <a:r>
              <a:rPr/>
              <a:t>Formalize all treatments to allow reproducibility</a:t>
            </a:r>
          </a:p>
          <a:p>
            <a:pPr lvl="0"/>
            <a:r>
              <a:rPr/>
              <a:t>To be able to use different types of remote computer (high-performance computing)</a:t>
            </a:r>
          </a:p>
          <a:p>
            <a:pPr lvl="0"/>
            <a:r>
              <a:rPr/>
              <a:t>To mix it with scripts (Python, R)</a:t>
            </a:r>
          </a:p>
          <a:p>
            <a:pPr lvl="0"/>
            <a:r>
              <a:rPr/>
              <a:t>To use specific tools</a:t>
            </a:r>
          </a:p>
          <a:p>
            <a:pPr lvl="0"/>
            <a:r>
              <a:rPr/>
              <a:t>Combine existing tools into powerful pipelines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matrix-cli.jpg" id="0" name="Picture 1"/>
          <p:cNvPicPr>
            <a:picLocks noGrp="1" noChangeAspect="1"/>
          </p:cNvPicPr>
          <p:nvPr/>
        </p:nvPicPr>
        <p:blipFill>
          <a:blip r:embed="rId2"/>
          <a:stretch>
            <a:fillRect/>
          </a:stretch>
        </p:blipFill>
        <p:spPr bwMode="auto">
          <a:xfrm>
            <a:off x="1409700" y="1193800"/>
            <a:ext cx="6311900" cy="339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CLI is a general philosophy</a:t>
            </a:r>
          </a:p>
        </p:txBody>
      </p:sp>
      <p:sp>
        <p:nvSpPr>
          <p:cNvPr id="3" name="Content Placeholder 2"/>
          <p:cNvSpPr>
            <a:spLocks noGrp="1"/>
          </p:cNvSpPr>
          <p:nvPr>
            <p:ph idx="1"/>
          </p:nvPr>
        </p:nvSpPr>
        <p:spPr/>
        <p:txBody>
          <a:bodyPr/>
          <a:lstStyle/>
          <a:p>
            <a:pPr lvl="0"/>
            <a:r>
              <a:rPr/>
              <a:t>Build-in commands (Unix/linux)</a:t>
            </a:r>
          </a:p>
          <a:p>
            <a:pPr lvl="0"/>
            <a:r>
              <a:rPr/>
              <a:t>OS specific commands (Windows, Mac)</a:t>
            </a:r>
          </a:p>
          <a:p>
            <a:pPr lvl="0"/>
            <a:r>
              <a:rPr/>
              <a:t>Specific tools command (once installed)</a:t>
            </a:r>
          </a:p>
          <a:p>
            <a:pPr lvl="0" indent="0" marL="0">
              <a:buNone/>
            </a:pPr>
            <a:r>
              <a:rPr/>
              <a:t>Using CLI mix general principles and some familiary with unix systems.</a:t>
            </a:r>
          </a:p>
          <a:p>
            <a:pPr lvl="0" indent="0" marL="1270000">
              <a:buNone/>
            </a:pPr>
            <a:r>
              <a:rPr sz="2000" b="1"/>
              <a:t>For instance always find help the same way</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*nux systems in research</a:t>
            </a:r>
          </a:p>
        </p:txBody>
      </p:sp>
      <p:sp>
        <p:nvSpPr>
          <p:cNvPr id="3" name="Content Placeholder 2"/>
          <p:cNvSpPr>
            <a:spLocks noGrp="1"/>
          </p:cNvSpPr>
          <p:nvPr>
            <p:ph idx="1"/>
          </p:nvPr>
        </p:nvSpPr>
        <p:spPr/>
        <p:txBody>
          <a:bodyPr/>
          <a:lstStyle/>
          <a:p>
            <a:pPr lvl="0" indent="0" marL="0">
              <a:buNone/>
            </a:pPr>
            <a:r>
              <a:rPr/>
              <a:t>Linux (and Unix)</a:t>
            </a:r>
          </a:p>
          <a:p>
            <a:pPr lvl="0"/>
            <a:r>
              <a:rPr/>
              <a:t>largely used in research</a:t>
            </a:r>
          </a:p>
          <a:p>
            <a:pPr lvl="0"/>
            <a:r>
              <a:rPr/>
              <a:t>infrastructure of computing resources (Linux runs all the TOP500 supercomputer)</a:t>
            </a:r>
          </a:p>
          <a:p>
            <a:pPr lvl="0"/>
            <a:r>
              <a:rPr/>
              <a:t>pervasive in a lot of tools</a:t>
            </a:r>
          </a:p>
          <a:p>
            <a:pPr lvl="0" indent="0" marL="0">
              <a:buNone/>
            </a:pPr>
            <a:r>
              <a:rPr/>
              <a:t>Beyond</a:t>
            </a:r>
          </a:p>
          <a:p>
            <a:pPr lvl="0"/>
            <a:r>
              <a:rPr/>
              <a:t>Free and open (nobody owns it)</a:t>
            </a:r>
          </a:p>
          <a:p>
            <a:pPr lvl="0"/>
            <a:r>
              <a:rPr/>
              <a:t>Diversity of versions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info on GNU-Linux</a:t>
            </a:r>
          </a:p>
        </p:txBody>
      </p:sp>
      <p:sp>
        <p:nvSpPr>
          <p:cNvPr id="3" name="Content Placeholder 2"/>
          <p:cNvSpPr>
            <a:spLocks noGrp="1"/>
          </p:cNvSpPr>
          <p:nvPr>
            <p:ph idx="1"/>
          </p:nvPr>
        </p:nvSpPr>
        <p:spPr/>
        <p:txBody>
          <a:bodyPr/>
          <a:lstStyle/>
          <a:p>
            <a:pPr lvl="0"/>
            <a:r>
              <a:rPr/>
              <a:t>originated from Unix (1969); opened up by Linus Torvalds’ “Linux” kernel (1991)</a:t>
            </a:r>
          </a:p>
          <a:p>
            <a:pPr lvl="0"/>
            <a:r>
              <a:rPr/>
              <a:t>different flavours : Debian (Ubuntu), Red Hat (CentOS), SUSE</a:t>
            </a:r>
          </a:p>
          <a:p>
            <a:pPr lvl="0"/>
            <a:r>
              <a:rPr/>
              <a:t>Kernel / Desktop experience</a:t>
            </a:r>
          </a:p>
          <a:p>
            <a:pPr lvl="0"/>
            <a:r>
              <a:rPr/>
              <a:t>centrality of command line</a:t>
            </a:r>
          </a:p>
          <a:p>
            <a:pPr lvl="0"/>
            <a:r>
              <a:rPr/>
              <a:t>possibility to be close to the hardware / low level operations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examples</a:t>
            </a:r>
          </a:p>
        </p:txBody>
      </p:sp>
      <p:sp>
        <p:nvSpPr>
          <p:cNvPr id="3" name="Content Placeholder 2"/>
          <p:cNvSpPr>
            <a:spLocks noGrp="1"/>
          </p:cNvSpPr>
          <p:nvPr>
            <p:ph idx="1"/>
          </p:nvPr>
        </p:nvSpPr>
        <p:spPr/>
        <p:txBody>
          <a:bodyPr/>
          <a:lstStyle/>
          <a:p>
            <a:pPr lvl="0" indent="0" marL="1270000">
              <a:buNone/>
            </a:pPr>
            <a:r>
              <a:rPr sz="2000" b="1"/>
              <a:t>search all files with a .r extension</a:t>
            </a:r>
          </a:p>
          <a:p>
            <a:pPr lvl="0" indent="0">
              <a:buNone/>
            </a:pPr>
            <a:r>
              <a:rPr>
                <a:solidFill>
                  <a:srgbClr val="06287E"/>
                </a:solidFill>
                <a:latin typeface="Courier"/>
              </a:rPr>
              <a:t>find</a:t>
            </a:r>
            <a:r>
              <a:rPr>
                <a:latin typeface="Courier"/>
              </a:rPr>
              <a:t> ~/Documents </a:t>
            </a:r>
            <a:r>
              <a:rPr>
                <a:solidFill>
                  <a:srgbClr val="7D9029"/>
                </a:solidFill>
                <a:latin typeface="Courier"/>
              </a:rPr>
              <a:t>-type</a:t>
            </a:r>
            <a:r>
              <a:rPr>
                <a:latin typeface="Courier"/>
              </a:rPr>
              <a:t> f </a:t>
            </a:r>
            <a:r>
              <a:rPr>
                <a:solidFill>
                  <a:srgbClr val="7D9029"/>
                </a:solidFill>
                <a:latin typeface="Courier"/>
              </a:rPr>
              <a:t>-name</a:t>
            </a:r>
            <a:r>
              <a:rPr>
                <a:latin typeface="Courier"/>
              </a:rPr>
              <a:t> </a:t>
            </a:r>
            <a:r>
              <a:rPr>
                <a:solidFill>
                  <a:srgbClr val="4070A0"/>
                </a:solidFill>
                <a:latin typeface="Courier"/>
              </a:rPr>
              <a:t>"*.r"</a:t>
            </a:r>
          </a:p>
          <a:p>
            <a:pPr lvl="0" indent="0" marL="1270000">
              <a:buNone/>
            </a:pPr>
            <a:r>
              <a:rPr sz="2000" b="1"/>
              <a:t>create a python virtual environment, install a package and run a script</a:t>
            </a:r>
          </a:p>
          <a:p>
            <a:pPr lvl="0" indent="0">
              <a:buNone/>
            </a:pPr>
            <a:r>
              <a:rPr>
                <a:latin typeface="Courier"/>
              </a:rPr>
              <a:t>conda create </a:t>
            </a:r>
            <a:r>
              <a:rPr>
                <a:solidFill>
                  <a:srgbClr val="7D9029"/>
                </a:solidFill>
                <a:latin typeface="Courier"/>
              </a:rPr>
              <a:t>-n</a:t>
            </a:r>
            <a:r>
              <a:rPr>
                <a:latin typeface="Courier"/>
              </a:rPr>
              <a:t> new_env python=3.8</a:t>
            </a:r>
            <a:br/>
            <a:r>
              <a:rPr>
                <a:latin typeface="Courier"/>
              </a:rPr>
              <a:t>pip install pandas</a:t>
            </a:r>
            <a:br/>
            <a:r>
              <a:rPr>
                <a:latin typeface="Courier"/>
              </a:rPr>
              <a:t>python script.py</a:t>
            </a:r>
          </a:p>
          <a:p>
            <a:pPr lvl="0" indent="0" marL="1270000">
              <a:buNone/>
            </a:pPr>
            <a:r>
              <a:rPr sz="2000" b="1"/>
              <a:t>connect to a remote computer with ssh</a:t>
            </a:r>
          </a:p>
          <a:p>
            <a:pPr lvl="0" indent="0">
              <a:buNone/>
            </a:pPr>
            <a:r>
              <a:rPr>
                <a:solidFill>
                  <a:srgbClr val="06287E"/>
                </a:solidFill>
                <a:latin typeface="Courier"/>
              </a:rPr>
              <a:t>ssh</a:t>
            </a:r>
            <a:r>
              <a:rPr>
                <a:latin typeface="Courier"/>
              </a:rPr>
              <a:t> </a:t>
            </a:r>
            <a:r>
              <a:rPr>
                <a:solidFill>
                  <a:srgbClr val="7D9029"/>
                </a:solidFill>
                <a:latin typeface="Courier"/>
              </a:rPr>
              <a:t>-Y</a:t>
            </a:r>
            <a:r>
              <a:rPr>
                <a:latin typeface="Courier"/>
              </a:rPr>
              <a:t> eschultz@cca.in2p3.fr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You don’t have to master all of it</a:t>
            </a:r>
          </a:p>
        </p:txBody>
      </p:sp>
      <p:sp>
        <p:nvSpPr>
          <p:cNvPr id="4" name="Text Placeholder 3"/>
          <p:cNvSpPr>
            <a:spLocks noGrp="1"/>
          </p:cNvSpPr>
          <p:nvPr>
            <p:ph idx="2" sz="half" type="body"/>
          </p:nvPr>
        </p:nvSpPr>
        <p:spPr/>
        <p:txBody>
          <a:bodyPr/>
          <a:lstStyle/>
          <a:p>
            <a:pPr lvl="0"/>
            <a:r>
              <a:rPr/>
              <a:t>You will use only specific command</a:t>
            </a:r>
          </a:p>
          <a:p>
            <a:pPr lvl="0"/>
            <a:r>
              <a:rPr/>
              <a:t>You can search/chatgpt it</a:t>
            </a:r>
          </a:p>
          <a:p>
            <a:pPr lvl="0"/>
            <a:r>
              <a:rPr/>
              <a:t>And you can make different attemps : it is a </a:t>
            </a:r>
            <a:r>
              <a:rPr b="1"/>
              <a:t>dialogue</a:t>
            </a:r>
          </a:p>
        </p:txBody>
      </p:sp>
      <p:pic>
        <p:nvPicPr>
          <p:cNvPr descr="./img/tar.png" id="0" name="Picture 1"/>
          <p:cNvPicPr>
            <a:picLocks noGrp="1" noChangeAspect="1"/>
          </p:cNvPicPr>
          <p:nvPr/>
        </p:nvPicPr>
        <p:blipFill>
          <a:blip r:embed="rId2"/>
          <a:stretch>
            <a:fillRect/>
          </a:stretch>
        </p:blipFill>
        <p:spPr bwMode="auto">
          <a:xfrm>
            <a:off x="3568700" y="1574800"/>
            <a:ext cx="5105400" cy="16383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Files, Directories, and Processes</a:t>
            </a:r>
          </a:p>
        </p:txBody>
      </p:sp>
      <p:sp>
        <p:nvSpPr>
          <p:cNvPr id="3" name="Content Placeholder 2"/>
          <p:cNvSpPr>
            <a:spLocks noGrp="1"/>
          </p:cNvSpPr>
          <p:nvPr>
            <p:ph idx="1"/>
          </p:nvPr>
        </p:nvSpPr>
        <p:spPr/>
        <p:txBody>
          <a:bodyPr/>
          <a:lstStyle/>
          <a:p>
            <a:pPr lvl="0"/>
            <a:r>
              <a:rPr/>
              <a:t>A </a:t>
            </a:r>
            <a:r>
              <a:rPr b="1"/>
              <a:t>file</a:t>
            </a:r>
            <a:r>
              <a:rPr/>
              <a:t> is a collection of data held in non-volatile storage such as a hard disk. It has a location in the file system called a path. Paths will typically be a series of words (directory names) separated by forward slashes, /. (dot files are hidden) • A </a:t>
            </a:r>
            <a:r>
              <a:rPr b="1"/>
              <a:t>directory</a:t>
            </a:r>
            <a:r>
              <a:rPr/>
              <a:t> is a special type of file holding information about other files. It is the equivalent of a folder in Windows. Think of a directory as a container for other files or directories. • A </a:t>
            </a:r>
            <a:r>
              <a:rPr b="1"/>
              <a:t>process</a:t>
            </a:r>
            <a:r>
              <a:rPr/>
              <a:t> is an executing program that requires volatile storage such as RAM, as well as CPU resources. Processes may be short in duration, such as a process that prints a file to the screen, or they may run indefinitely</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Manage a filesystem</a:t>
            </a:r>
          </a:p>
        </p:txBody>
      </p:sp>
      <p:sp>
        <p:nvSpPr>
          <p:cNvPr id="3" name="Content Placeholder 2"/>
          <p:cNvSpPr>
            <a:spLocks noGrp="1"/>
          </p:cNvSpPr>
          <p:nvPr>
            <p:ph idx="1"/>
          </p:nvPr>
        </p:nvSpPr>
        <p:spPr/>
        <p:txBody>
          <a:bodyPr/>
          <a:lstStyle/>
          <a:p>
            <a:pPr lvl="0"/>
            <a:r>
              <a:rPr/>
              <a:t>file/directory (folder)</a:t>
            </a:r>
          </a:p>
          <a:p>
            <a:pPr lvl="0"/>
            <a:r>
              <a:rPr/>
              <a:t>computer filesystem organiserd from a drive/root</a:t>
            </a:r>
          </a:p>
          <a:p>
            <a:pPr lvl="1"/>
            <a:r>
              <a:rPr>
                <a:latin typeface="Courier"/>
              </a:rPr>
              <a:t>/</a:t>
            </a:r>
          </a:p>
          <a:p>
            <a:pPr lvl="1"/>
            <a:r>
              <a:rPr>
                <a:latin typeface="Courier"/>
              </a:rPr>
              <a:t>C:\</a:t>
            </a:r>
          </a:p>
          <a:p>
            <a:pPr lvl="0"/>
            <a:r>
              <a:rPr/>
              <a:t>The file system is a tree 🌲</a:t>
            </a:r>
          </a:p>
          <a:p>
            <a:pPr lvl="1"/>
            <a:r>
              <a:rPr b="1"/>
              <a:t>Absolute path</a:t>
            </a:r>
            <a:r>
              <a:rPr/>
              <a:t> : from the root</a:t>
            </a:r>
          </a:p>
          <a:p>
            <a:pPr lvl="2"/>
            <a:r>
              <a:rPr/>
              <a:t>It depends on the computer specific organization</a:t>
            </a:r>
          </a:p>
          <a:p>
            <a:pPr lvl="1"/>
            <a:r>
              <a:rPr b="1"/>
              <a:t>Relative path</a:t>
            </a:r>
            <a:r>
              <a:rPr/>
              <a:t> : from current location</a:t>
            </a:r>
          </a:p>
          <a:p>
            <a:pPr lvl="2"/>
            <a:r>
              <a:rPr/>
              <a:t>Each software is running from somewhere : its current location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your previous data science experience ?</a:t>
            </a:r>
          </a:p>
        </p:txBody>
      </p:sp>
      <p:sp>
        <p:nvSpPr>
          <p:cNvPr id="3" name="Content Placeholder 2"/>
          <p:cNvSpPr>
            <a:spLocks noGrp="1"/>
          </p:cNvSpPr>
          <p:nvPr>
            <p:ph idx="1"/>
          </p:nvPr>
        </p:nvSpPr>
        <p:spPr/>
        <p:txBody>
          <a:bodyPr/>
          <a:lstStyle/>
          <a:p>
            <a:pPr lvl="0"/>
            <a:r>
              <a:rPr/>
              <a:t>What aspect of data analysis do you like (if any) ?</a:t>
            </a:r>
          </a:p>
          <a:p>
            <a:pPr lvl="0"/>
            <a:r>
              <a:rPr/>
              <a:t>What is the task you found the most difficult ?</a:t>
            </a:r>
          </a:p>
          <a:p>
            <a:pPr lvl="0"/>
            <a:r>
              <a:rPr/>
              <a:t>What software do you use ?</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structure of a command</a:t>
            </a:r>
          </a:p>
        </p:txBody>
      </p:sp>
      <p:pic>
        <p:nvPicPr>
          <p:cNvPr descr="./img/shell_command_syntax.svg" id="0" name="Picture 1"/>
          <p:cNvPicPr>
            <a:picLocks noGrp="1" noChangeAspect="1"/>
          </p:cNvPicPr>
          <p:nvPr/>
        </p:nvPicPr>
        <p:blipFill>
          <a:blip r:embed="rId2"/>
          <a:stretch>
            <a:fillRect/>
          </a:stretch>
        </p:blipFill>
        <p:spPr bwMode="auto">
          <a:xfrm>
            <a:off x="1397000" y="1193800"/>
            <a:ext cx="6350000" cy="339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usally a command is a name</a:t>
            </a:r>
          </a:p>
          <a:p>
            <a:pPr lvl="0"/>
            <a:r>
              <a:rPr/>
              <a:t>with options indicated with flag (-o VALUE) or full name (-option VALUE)</a:t>
            </a:r>
          </a:p>
          <a:p>
            <a:pPr lvl="0"/>
            <a:r>
              <a:rPr/>
              <a:t>and different arguments (it can be quite long and confusing)</a:t>
            </a:r>
          </a:p>
          <a:p>
            <a:pPr lvl="0" indent="0" marL="1270000">
              <a:buNone/>
            </a:pPr>
            <a:r>
              <a:rPr sz="2000" b="1"/>
              <a:t>For instance</a:t>
            </a:r>
          </a:p>
          <a:p>
            <a:pPr lvl="0" indent="0" marL="1270000">
              <a:buNone/>
            </a:pPr>
            <a:r>
              <a:rPr sz="2000"/>
              <a:t>a man page </a:t>
            </a:r>
            <a:r>
              <a:rPr sz="2000">
                <a:latin typeface="Courier"/>
              </a:rPr>
              <a:t>man command</a:t>
            </a:r>
            <a:r>
              <a:rPr sz="2000"/>
              <a:t> or for tools an help : </a:t>
            </a:r>
            <a:r>
              <a:rPr sz="2000">
                <a:latin typeface="Courier"/>
              </a:rPr>
              <a:t>command --help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commands for the filesystem</a:t>
            </a:r>
          </a:p>
        </p:txBody>
      </p:sp>
      <p:sp>
        <p:nvSpPr>
          <p:cNvPr id="3" name="Content Placeholder 2"/>
          <p:cNvSpPr>
            <a:spLocks noGrp="1"/>
          </p:cNvSpPr>
          <p:nvPr>
            <p:ph idx="1"/>
          </p:nvPr>
        </p:nvSpPr>
        <p:spPr/>
        <p:txBody>
          <a:bodyPr/>
          <a:lstStyle/>
          <a:p>
            <a:pPr lvl="0"/>
            <a:r>
              <a:rPr>
                <a:latin typeface="Courier"/>
              </a:rPr>
              <a:t>pwd</a:t>
            </a:r>
            <a:r>
              <a:rPr/>
              <a:t> : the current working directory</a:t>
            </a:r>
          </a:p>
          <a:p>
            <a:pPr lvl="0"/>
            <a:r>
              <a:rPr>
                <a:latin typeface="Courier"/>
              </a:rPr>
              <a:t>ls</a:t>
            </a:r>
            <a:r>
              <a:rPr/>
              <a:t> : list all the files in a folder</a:t>
            </a:r>
          </a:p>
          <a:p>
            <a:pPr lvl="0"/>
            <a:r>
              <a:rPr>
                <a:latin typeface="Courier"/>
              </a:rPr>
              <a:t>cd</a:t>
            </a:r>
            <a:r>
              <a:rPr/>
              <a:t> : change directory to a specific path</a:t>
            </a:r>
          </a:p>
          <a:p>
            <a:pPr lvl="0"/>
            <a:r>
              <a:rPr>
                <a:latin typeface="Courier"/>
              </a:rPr>
              <a:t>mkdir</a:t>
            </a:r>
            <a:r>
              <a:rPr/>
              <a:t> : create a folder (-p for nested)</a:t>
            </a:r>
          </a:p>
          <a:p>
            <a:pPr lvl="0"/>
            <a:r>
              <a:rPr>
                <a:latin typeface="Courier"/>
              </a:rPr>
              <a:t>rm</a:t>
            </a:r>
            <a:r>
              <a:rPr/>
              <a:t> : remove a file</a:t>
            </a:r>
          </a:p>
          <a:p>
            <a:pPr lvl="0"/>
            <a:r>
              <a:rPr>
                <a:latin typeface="Courier"/>
              </a:rPr>
              <a:t>touch</a:t>
            </a:r>
            <a:r>
              <a:rPr/>
              <a:t> : create an empty file</a:t>
            </a:r>
          </a:p>
          <a:p>
            <a:pPr lvl="0"/>
            <a:r>
              <a:rPr>
                <a:latin typeface="Courier"/>
              </a:rPr>
              <a:t>cp</a:t>
            </a:r>
            <a:r>
              <a:rPr/>
              <a:t> : copy a file</a:t>
            </a:r>
          </a:p>
          <a:p>
            <a:pPr lvl="0"/>
            <a:r>
              <a:rPr>
                <a:latin typeface="Courier"/>
              </a:rPr>
              <a:t>mv</a:t>
            </a:r>
            <a:r>
              <a:rPr/>
              <a:t> : move a file</a:t>
            </a:r>
          </a:p>
          <a:p>
            <a:pPr lvl="0" indent="0" marL="0">
              <a:buNone/>
            </a:pPr>
            <a:r>
              <a:rPr i="1"/>
              <a:t>Let’s have a quick look</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a:t>
            </a:r>
          </a:p>
        </p:txBody>
      </p:sp>
      <p:sp>
        <p:nvSpPr>
          <p:cNvPr id="3" name="Content Placeholder 2"/>
          <p:cNvSpPr>
            <a:spLocks noGrp="1"/>
          </p:cNvSpPr>
          <p:nvPr>
            <p:ph idx="1"/>
          </p:nvPr>
        </p:nvSpPr>
        <p:spPr/>
        <p:txBody>
          <a:bodyPr/>
          <a:lstStyle/>
          <a:p>
            <a:pPr lvl="0"/>
            <a:r>
              <a:rPr/>
              <a:t>Up/down arrows go up and down the list of previous commands</a:t>
            </a:r>
          </a:p>
          <a:p>
            <a:pPr lvl="0"/>
            <a:r>
              <a:rPr/>
              <a:t>Use tab to facilitate completion</a:t>
            </a:r>
          </a:p>
          <a:p>
            <a:pPr lvl="0"/>
            <a:r>
              <a:rPr>
                <a:latin typeface="Courier"/>
              </a:rPr>
              <a:t>..</a:t>
            </a:r>
            <a:r>
              <a:rPr/>
              <a:t> : parent folder</a:t>
            </a:r>
          </a:p>
          <a:p>
            <a:pPr lvl="0"/>
            <a:r>
              <a:rPr>
                <a:latin typeface="Courier"/>
              </a:rPr>
              <a:t>~</a:t>
            </a:r>
            <a:r>
              <a:rPr/>
              <a:t> : home</a:t>
            </a:r>
          </a:p>
          <a:p>
            <a:pPr lvl="0"/>
            <a:r>
              <a:rPr/>
              <a:t>history  : display a list of the last N commands</a:t>
            </a:r>
          </a:p>
          <a:p>
            <a:pPr lvl="0"/>
            <a:r>
              <a:rPr/>
              <a:t>Wildcard matching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useful commands</a:t>
            </a:r>
          </a:p>
        </p:txBody>
      </p:sp>
      <p:sp>
        <p:nvSpPr>
          <p:cNvPr id="3" name="Content Placeholder 2"/>
          <p:cNvSpPr>
            <a:spLocks noGrp="1"/>
          </p:cNvSpPr>
          <p:nvPr>
            <p:ph idx="1"/>
          </p:nvPr>
        </p:nvSpPr>
        <p:spPr/>
        <p:txBody>
          <a:bodyPr/>
          <a:lstStyle/>
          <a:p>
            <a:pPr lvl="0"/>
            <a:r>
              <a:rPr>
                <a:latin typeface="Courier"/>
              </a:rPr>
              <a:t>echo</a:t>
            </a:r>
            <a:r>
              <a:rPr/>
              <a:t> : print text</a:t>
            </a:r>
          </a:p>
          <a:p>
            <a:pPr lvl="0"/>
            <a:r>
              <a:rPr>
                <a:latin typeface="Courier"/>
              </a:rPr>
              <a:t>cat</a:t>
            </a:r>
            <a:r>
              <a:rPr/>
              <a:t> : concatenate text then display</a:t>
            </a:r>
          </a:p>
          <a:p>
            <a:pPr lvl="0"/>
            <a:r>
              <a:rPr>
                <a:latin typeface="Courier"/>
              </a:rPr>
              <a:t>tail</a:t>
            </a:r>
            <a:r>
              <a:rPr/>
              <a:t> and </a:t>
            </a:r>
            <a:r>
              <a:rPr>
                <a:latin typeface="Courier"/>
              </a:rPr>
              <a:t>head</a:t>
            </a:r>
            <a:r>
              <a:rPr/>
              <a:t> : display the beginning / end of a file</a:t>
            </a:r>
          </a:p>
          <a:p>
            <a:pPr lvl="0"/>
            <a:r>
              <a:rPr>
                <a:latin typeface="Courier"/>
              </a:rPr>
              <a:t>find</a:t>
            </a:r>
          </a:p>
          <a:p>
            <a:pPr lvl="0"/>
            <a:r>
              <a:rPr>
                <a:latin typeface="Courier"/>
              </a:rPr>
              <a:t>wc</a:t>
            </a:r>
            <a:r>
              <a:rPr/>
              <a:t> : word count</a:t>
            </a:r>
          </a:p>
          <a:p>
            <a:pPr lvl="0"/>
            <a:r>
              <a:rPr>
                <a:latin typeface="Courier"/>
              </a:rPr>
              <a:t>sort</a:t>
            </a:r>
            <a:r>
              <a:rPr/>
              <a:t> : sort</a:t>
            </a:r>
          </a:p>
          <a:p>
            <a:pPr lvl="0"/>
            <a:r>
              <a:rPr>
                <a:latin typeface="Courier"/>
              </a:rPr>
              <a:t>grep</a:t>
            </a:r>
            <a:r>
              <a:rPr/>
              <a:t> : contraction of ‘global/regular expression/print’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(just to know they exist) !</a:t>
            </a:r>
          </a:p>
        </p:txBody>
      </p:sp>
      <p:sp>
        <p:nvSpPr>
          <p:cNvPr id="3" name="Content Placeholder 2"/>
          <p:cNvSpPr>
            <a:spLocks noGrp="1"/>
          </p:cNvSpPr>
          <p:nvPr>
            <p:ph idx="1"/>
          </p:nvPr>
        </p:nvSpPr>
        <p:spPr/>
        <p:txBody>
          <a:bodyPr/>
          <a:lstStyle/>
          <a:p>
            <a:pPr lvl="0"/>
            <a:r>
              <a:rPr>
                <a:latin typeface="Courier"/>
              </a:rPr>
              <a:t>top</a:t>
            </a:r>
            <a:r>
              <a:rPr/>
              <a:t> : see processes running</a:t>
            </a:r>
          </a:p>
          <a:p>
            <a:pPr lvl="0"/>
            <a:r>
              <a:rPr>
                <a:latin typeface="Courier"/>
              </a:rPr>
              <a:t>ps</a:t>
            </a:r>
            <a:r>
              <a:rPr/>
              <a:t> : see current processes</a:t>
            </a:r>
          </a:p>
          <a:p>
            <a:pPr lvl="0"/>
            <a:r>
              <a:rPr>
                <a:latin typeface="Courier"/>
              </a:rPr>
              <a:t>kill</a:t>
            </a:r>
            <a:r>
              <a:rPr/>
              <a:t>: kill a process</a:t>
            </a:r>
          </a:p>
          <a:p>
            <a:pPr lvl="0"/>
            <a:r>
              <a:rPr>
                <a:latin typeface="Courier"/>
              </a:rPr>
              <a:t>df</a:t>
            </a:r>
            <a:r>
              <a:rPr/>
              <a:t>: see disk space</a:t>
            </a:r>
          </a:p>
          <a:p>
            <a:pPr lvl="0"/>
            <a:r>
              <a:rPr>
                <a:latin typeface="Courier"/>
              </a:rPr>
              <a:t>du</a:t>
            </a:r>
            <a:r>
              <a:rPr/>
              <a:t>: disk usage</a:t>
            </a:r>
          </a:p>
          <a:p>
            <a:pPr lvl="1"/>
            <a:r>
              <a:rPr>
                <a:latin typeface="Courier"/>
              </a:rPr>
              <a:t>du -sh *</a:t>
            </a:r>
            <a:r>
              <a:rPr/>
              <a:t>: see disk usage of all files</a:t>
            </a:r>
          </a:p>
          <a:p>
            <a:pPr lvl="0"/>
            <a:r>
              <a:rPr>
                <a:latin typeface="Courier"/>
              </a:rPr>
              <a:t>vim</a:t>
            </a:r>
            <a:r>
              <a:rPr/>
              <a:t> or </a:t>
            </a:r>
            <a:r>
              <a:rPr>
                <a:latin typeface="Courier"/>
              </a:rPr>
              <a:t>nano</a:t>
            </a:r>
            <a:r>
              <a:rPr/>
              <a:t> : edit text files</a:t>
            </a:r>
          </a:p>
          <a:p>
            <a:pPr lvl="0"/>
            <a:r>
              <a:rPr>
                <a:latin typeface="Courier"/>
              </a:rPr>
              <a:t>curl</a:t>
            </a:r>
            <a:r>
              <a:rPr/>
              <a:t> : download files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permissions</a:t>
            </a:r>
          </a:p>
        </p:txBody>
      </p:sp>
      <p:sp>
        <p:nvSpPr>
          <p:cNvPr id="3" name="Content Placeholder 2"/>
          <p:cNvSpPr>
            <a:spLocks noGrp="1"/>
          </p:cNvSpPr>
          <p:nvPr>
            <p:ph idx="1"/>
          </p:nvPr>
        </p:nvSpPr>
        <p:spPr/>
        <p:txBody>
          <a:bodyPr/>
          <a:lstStyle/>
          <a:p>
            <a:pPr lvl="0" indent="0" marL="0">
              <a:buNone/>
            </a:pPr>
            <a:r>
              <a:rPr/>
              <a:t>Permissions are what the user can do with the file</a:t>
            </a:r>
          </a:p>
          <a:p>
            <a:pPr lvl="0"/>
            <a:r>
              <a:rPr>
                <a:latin typeface="Courier"/>
              </a:rPr>
              <a:t>ls -l</a:t>
            </a:r>
            <a:r>
              <a:rPr/>
              <a:t> : print “long format” information ; file mode is shown as read-write-execute (rwx) bits for user, group, others</a:t>
            </a:r>
          </a:p>
          <a:p>
            <a:pPr lvl="0"/>
            <a:r>
              <a:rPr>
                <a:latin typeface="Courier"/>
              </a:rPr>
              <a:t>chmod u+x file1</a:t>
            </a:r>
            <a:r>
              <a:rPr/>
              <a:t> : change the file mode so that file1 can be executed like a command by the user</a:t>
            </a:r>
          </a:p>
          <a:p>
            <a:pPr lvl="0"/>
            <a:r>
              <a:rPr>
                <a:latin typeface="Courier"/>
              </a:rPr>
              <a:t>chmod 600 file2</a:t>
            </a:r>
            <a:r>
              <a:rPr/>
              <a:t> : change the file mode so that file2 can be read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Successive commands : the pipe</a:t>
            </a:r>
          </a:p>
        </p:txBody>
      </p:sp>
      <p:sp>
        <p:nvSpPr>
          <p:cNvPr id="3" name="Content Placeholder 2"/>
          <p:cNvSpPr>
            <a:spLocks noGrp="1"/>
          </p:cNvSpPr>
          <p:nvPr>
            <p:ph idx="1"/>
          </p:nvPr>
        </p:nvSpPr>
        <p:spPr/>
        <p:txBody>
          <a:bodyPr/>
          <a:lstStyle/>
          <a:p>
            <a:pPr lvl="0"/>
            <a:r>
              <a:rPr/>
              <a:t>output on files </a:t>
            </a:r>
            <a:r>
              <a:rPr>
                <a:latin typeface="Courier"/>
              </a:rPr>
              <a:t>&gt;</a:t>
            </a:r>
            <a:r>
              <a:rPr/>
              <a:t> (w) and </a:t>
            </a:r>
            <a:r>
              <a:rPr>
                <a:latin typeface="Courier"/>
              </a:rPr>
              <a:t>&gt;&gt;</a:t>
            </a:r>
            <a:r>
              <a:rPr/>
              <a:t> (a)</a:t>
            </a:r>
          </a:p>
          <a:p>
            <a:pPr lvl="0"/>
            <a:r>
              <a:rPr/>
              <a:t>pipe </a:t>
            </a:r>
            <a:r>
              <a:rPr>
                <a:latin typeface="Courier"/>
              </a:rPr>
              <a:t>|</a:t>
            </a:r>
          </a:p>
          <a:p>
            <a:pPr lvl="0" indent="0" marL="0">
              <a:buNone/>
            </a:pPr>
            <a:r>
              <a:rPr/>
              <a:t>The number of lines :</a:t>
            </a:r>
          </a:p>
          <a:p>
            <a:pPr lvl="0" indent="0">
              <a:buNone/>
            </a:pPr>
            <a:r>
              <a:rPr>
                <a:solidFill>
                  <a:srgbClr val="06287E"/>
                </a:solidFill>
                <a:latin typeface="Courier"/>
              </a:rPr>
              <a:t>ls</a:t>
            </a:r>
            <a:r>
              <a:rPr>
                <a:latin typeface="Courier"/>
              </a:rPr>
              <a:t> </a:t>
            </a:r>
            <a:r>
              <a:rPr>
                <a:solidFill>
                  <a:srgbClr val="7D9029"/>
                </a:solidFill>
                <a:latin typeface="Courier"/>
              </a:rPr>
              <a:t>-l</a:t>
            </a:r>
            <a:r>
              <a:rPr>
                <a:latin typeface="Courier"/>
              </a:rPr>
              <a:t> </a:t>
            </a:r>
            <a:r>
              <a:rPr b="1">
                <a:solidFill>
                  <a:srgbClr val="007020"/>
                </a:solidFill>
                <a:latin typeface="Courier"/>
              </a:rPr>
              <a:t>|</a:t>
            </a:r>
            <a:r>
              <a:rPr>
                <a:latin typeface="Courier"/>
              </a:rPr>
              <a:t> </a:t>
            </a:r>
            <a:r>
              <a:rPr>
                <a:solidFill>
                  <a:srgbClr val="06287E"/>
                </a:solidFill>
                <a:latin typeface="Courier"/>
              </a:rPr>
              <a:t>wc</a:t>
            </a:r>
            <a:r>
              <a:rPr>
                <a:latin typeface="Courier"/>
              </a:rPr>
              <a:t> </a:t>
            </a:r>
            <a:r>
              <a:rPr>
                <a:solidFill>
                  <a:srgbClr val="7D9029"/>
                </a:solidFill>
                <a:latin typeface="Courier"/>
              </a:rPr>
              <a:t>-l</a:t>
            </a:r>
          </a:p>
          <a:p>
            <a:pPr lvl="0" indent="0" marL="1270000">
              <a:buNone/>
            </a:pPr>
            <a:r>
              <a:rPr sz="2000" b="1"/>
              <a:t>Variables</a:t>
            </a:r>
          </a:p>
          <a:p>
            <a:pPr lvl="0" indent="0" marL="1270000">
              <a:buNone/>
            </a:pPr>
            <a:r>
              <a:rPr sz="2000">
                <a:latin typeface="Courier"/>
              </a:rPr>
              <a:t>$HOME</a:t>
            </a:r>
            <a:r>
              <a:rPr sz="2000"/>
              <a:t>, </a:t>
            </a:r>
            <a:r>
              <a:rPr sz="2000">
                <a:latin typeface="Courier"/>
              </a:rPr>
              <a:t>$PATH</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Environment Variables</a:t>
            </a:r>
          </a:p>
        </p:txBody>
      </p:sp>
      <p:sp>
        <p:nvSpPr>
          <p:cNvPr id="3" name="Content Placeholder 2"/>
          <p:cNvSpPr>
            <a:spLocks noGrp="1"/>
          </p:cNvSpPr>
          <p:nvPr>
            <p:ph idx="1"/>
          </p:nvPr>
        </p:nvSpPr>
        <p:spPr/>
        <p:txBody>
          <a:bodyPr/>
          <a:lstStyle/>
          <a:p>
            <a:pPr lvl="0"/>
            <a:r>
              <a:rPr>
                <a:latin typeface="Courier"/>
              </a:rPr>
              <a:t>env</a:t>
            </a:r>
            <a:r>
              <a:rPr/>
              <a:t> : print names and values of all environment variables defined in the current shell</a:t>
            </a:r>
          </a:p>
          <a:p>
            <a:pPr lvl="0"/>
            <a:r>
              <a:rPr>
                <a:latin typeface="Courier"/>
              </a:rPr>
              <a:t>export VAR=val</a:t>
            </a:r>
            <a:r>
              <a:rPr/>
              <a:t>: set local variable VAR to the string “val” and export it to the environment</a:t>
            </a:r>
          </a:p>
          <a:p>
            <a:pPr lvl="0"/>
            <a:r>
              <a:rPr>
                <a:latin typeface="Courier"/>
              </a:rPr>
              <a:t>echo $VAR</a:t>
            </a:r>
            <a:r>
              <a:rPr/>
              <a:t>: print the value of variable VAR</a:t>
            </a:r>
          </a:p>
          <a:p>
            <a:pPr lvl="0"/>
            <a:r>
              <a:rPr>
                <a:latin typeface="Courier"/>
              </a:rPr>
              <a:t>which &lt;command&gt;</a:t>
            </a:r>
            <a:r>
              <a:rPr/>
              <a:t> :show the full path to the given command, as found by checking the directories in the PATH environment variable, in order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a tool</a:t>
            </a:r>
          </a:p>
        </p:txBody>
      </p:sp>
      <p:sp>
        <p:nvSpPr>
          <p:cNvPr id="3" name="Content Placeholder 2"/>
          <p:cNvSpPr>
            <a:spLocks noGrp="1"/>
          </p:cNvSpPr>
          <p:nvPr>
            <p:ph idx="1"/>
          </p:nvPr>
        </p:nvSpPr>
        <p:spPr/>
        <p:txBody>
          <a:bodyPr/>
          <a:lstStyle/>
          <a:p>
            <a:pPr lvl="0"/>
            <a:r>
              <a:rPr/>
              <a:t>A lot of tools are software you need to install</a:t>
            </a:r>
          </a:p>
          <a:p>
            <a:pPr lvl="0"/>
            <a:r>
              <a:rPr/>
              <a:t>Each OS has a package manager</a:t>
            </a:r>
          </a:p>
          <a:p>
            <a:pPr lvl="1"/>
            <a:r>
              <a:rPr/>
              <a:t>Debian : apt-get</a:t>
            </a:r>
          </a:p>
          <a:p>
            <a:pPr lvl="1"/>
            <a:r>
              <a:rPr/>
              <a:t>macOS : brew</a:t>
            </a:r>
          </a:p>
          <a:p>
            <a:pPr lvl="1"/>
            <a:r>
              <a:rPr/>
              <a:t>Windows : choco</a:t>
            </a:r>
          </a:p>
          <a:p>
            <a:pPr lvl="0" indent="0">
              <a:buNone/>
            </a:pPr>
            <a:r>
              <a:rPr>
                <a:solidFill>
                  <a:srgbClr val="06287E"/>
                </a:solidFill>
                <a:latin typeface="Courier"/>
              </a:rPr>
              <a:t>sudo</a:t>
            </a:r>
            <a:r>
              <a:rPr>
                <a:latin typeface="Courier"/>
              </a:rPr>
              <a:t> apt-get update</a:t>
            </a:r>
            <a:br/>
            <a:r>
              <a:rPr>
                <a:solidFill>
                  <a:srgbClr val="06287E"/>
                </a:solidFill>
                <a:latin typeface="Courier"/>
              </a:rPr>
              <a:t>sudo</a:t>
            </a:r>
            <a:r>
              <a:rPr>
                <a:latin typeface="Courier"/>
              </a:rPr>
              <a:t> apt-get install XXXX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workflow</a:t>
            </a:r>
          </a:p>
        </p:txBody>
      </p:sp>
      <p:pic>
        <p:nvPicPr>
          <p:cNvPr descr="./img//data-workflow.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Powerful tools exist</a:t>
            </a:r>
          </a:p>
        </p:txBody>
      </p:sp>
      <p:sp>
        <p:nvSpPr>
          <p:cNvPr id="3" name="Content Placeholder 2"/>
          <p:cNvSpPr>
            <a:spLocks noGrp="1"/>
          </p:cNvSpPr>
          <p:nvPr>
            <p:ph idx="1"/>
          </p:nvPr>
        </p:nvSpPr>
        <p:spPr/>
        <p:txBody>
          <a:bodyPr/>
          <a:lstStyle/>
          <a:p>
            <a:pPr lvl="0" indent="0" marL="0">
              <a:buNone/>
            </a:pPr>
            <a:r>
              <a:rPr/>
              <a:t>For instance, </a:t>
            </a:r>
            <a:r>
              <a:rPr b="1"/>
              <a:t>xan</a:t>
            </a:r>
            <a:r>
              <a:rPr/>
              <a:t> https://github.com/medialab/xan</a:t>
            </a:r>
          </a:p>
          <a:p>
            <a:pPr lvl="0" indent="0" marL="1270000">
              <a:buNone/>
            </a:pPr>
            <a:r>
              <a:rPr sz="2000"/>
              <a:t>xan is a command line tool that can be used to process CSV files directly from the shell. It has been written in Rust to be as performant as possible and </a:t>
            </a:r>
            <a:r>
              <a:rPr sz="2000" b="1"/>
              <a:t>can easily handle very large CSV files (Gigabytes)</a:t>
            </a:r>
            <a:r>
              <a:rPr sz="2000"/>
              <a:t>. It is also able to leverage parallelism (through multithreading) to make some tasks complete as fast as your computer can allow. It can easily preview, filter, slice, aggregate, sort, join CSV files, and exposes a large collection of composable commands that can be chained together to perform a wide variety of typical tasks.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Run a Jupyter lab server</a:t>
            </a:r>
          </a:p>
          <a:p>
            <a:pPr lvl="0"/>
            <a:r>
              <a:rPr/>
              <a:t>Create the following filesystem</a:t>
            </a:r>
          </a:p>
          <a:p>
            <a:pPr lvl="0" indent="0">
              <a:buNone/>
            </a:pPr>
            <a:r>
              <a:rPr>
                <a:latin typeface="Courier"/>
              </a:rPr>
              <a:t>2024-11-06/
└── data
   ├── processed
   └── raw</a:t>
            </a:r>
          </a:p>
          <a:p>
            <a:pPr lvl="0"/>
            <a:r>
              <a:rPr/>
              <a:t>move the dataset of association in it</a:t>
            </a:r>
          </a:p>
          <a:p>
            <a:pPr lvl="0"/>
            <a:r>
              <a:rPr/>
              <a:t>count the number of line mentionning data</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Ressources</a:t>
            </a:r>
          </a:p>
        </p:txBody>
      </p:sp>
      <p:sp>
        <p:nvSpPr>
          <p:cNvPr id="3" name="Content Placeholder 2"/>
          <p:cNvSpPr>
            <a:spLocks noGrp="1"/>
          </p:cNvSpPr>
          <p:nvPr>
            <p:ph idx="1"/>
          </p:nvPr>
        </p:nvSpPr>
        <p:spPr/>
        <p:txBody>
          <a:bodyPr/>
          <a:lstStyle/>
          <a:p>
            <a:pPr lvl="0"/>
            <a:r>
              <a:rPr>
                <a:hlinkClick r:id="rId2"/>
              </a:rPr>
              <a:t>The Turing Way. Guide for Reproducible Research</a:t>
            </a:r>
          </a:p>
          <a:p>
            <a:pPr lvl="0"/>
            <a:r>
              <a:rPr/>
              <a:t>Video </a:t>
            </a:r>
            <a:r>
              <a:rPr>
                <a:hlinkClick r:id="rId3"/>
              </a:rPr>
              <a:t>Linux for the researchers, Steve Lantz</a:t>
            </a:r>
          </a:p>
          <a:p>
            <a:pPr lvl="0"/>
            <a:r>
              <a:rPr>
                <a:hlinkClick r:id="rId4"/>
              </a:rPr>
              <a:t>The Unix Shell from Software Carpentry</a:t>
            </a:r>
          </a:p>
          <a:p>
            <a:pPr lvl="0"/>
            <a:r>
              <a:rPr>
                <a:hlinkClick r:id="rId5"/>
              </a:rPr>
              <a:t>Stoudt, S., Jernite, Y., Marshall, B., Marwick, B., Sharan, M., Whitaker, K., &amp; Danchev, V. (2024). Ten simple rules for building and maintaining a responsible data science workflow. PLOS Computational Biology, 20(7), e1012232.</a:t>
            </a:r>
          </a:p>
          <a:p>
            <a:pPr lvl="0"/>
            <a:r>
              <a:rPr>
                <a:hlinkClick r:id="rId6"/>
              </a:rPr>
              <a:t>Wickham, H. (2014). Tidy data. Journal of statistical software, 59, 1-23.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values for public data analysis</a:t>
            </a:r>
          </a:p>
        </p:txBody>
      </p:sp>
      <p:sp>
        <p:nvSpPr>
          <p:cNvPr id="3" name="Content Placeholder 2"/>
          <p:cNvSpPr>
            <a:spLocks noGrp="1"/>
          </p:cNvSpPr>
          <p:nvPr>
            <p:ph idx="1"/>
          </p:nvPr>
        </p:nvSpPr>
        <p:spPr/>
        <p:txBody>
          <a:bodyPr/>
          <a:lstStyle/>
          <a:p>
            <a:pPr lvl="0"/>
            <a:r>
              <a:rPr/>
              <a:t>Reproducibility</a:t>
            </a:r>
          </a:p>
          <a:p>
            <a:pPr lvl="0"/>
            <a:r>
              <a:rPr/>
              <a:t>Openess</a:t>
            </a:r>
          </a:p>
          <a:p>
            <a:pPr lvl="0"/>
            <a:r>
              <a:rPr/>
              <a:t>Explainability</a:t>
            </a:r>
          </a:p>
          <a:p>
            <a:pPr lvl="0"/>
            <a:r>
              <a:rPr/>
              <a:t>(Maintainability)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 data project</dc:title>
  <dc:creator>Émilien Schultz - emilien.schultz@ensae.fr</dc:creator>
  <cp:keywords/>
  <dcterms:created xsi:type="dcterms:W3CDTF">2025-09-26T14:42:09Z</dcterms:created>
  <dcterms:modified xsi:type="dcterms:W3CDTF">2025-09-26T14:42:09Z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Management, data and computation</vt:lpwstr>
  </property>
  <property fmtid="{D5CDD505-2E9C-101B-9397-08002B2CF9AE}" pid="10" name="toc-title">
    <vt:lpwstr>Table of contents</vt:lpwstr>
  </property>
</Properties>
</file>