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93" autoAdjust="0"/>
  </p:normalViewPr>
  <p:slideViewPr>
    <p:cSldViewPr snapToGrid="0" snapToObjects="1">
      <p:cViewPr varScale="1">
        <p:scale>
          <a:sx n="157" d="100"/>
          <a:sy n="157" d="100"/>
        </p:scale>
        <p:origin x="56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l.science/hal-04316428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jiPeIFXb6U" TargetMode="External"/><Relationship Id="rId2" Type="http://schemas.openxmlformats.org/officeDocument/2006/relationships/hyperlink" Target="https://www.nature.com/articles/d41586-021-00075-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ium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lienschultz/urfist_pyshs_20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Se mettre à Python</a:t>
            </a:r>
            <a:br/>
            <a:br/>
            <a:r>
              <a:t>Émilien Schultz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Valoriser les petites victoires</a:t>
            </a:r>
          </a:p>
        </p:txBody>
      </p:sp>
      <p:pic>
        <p:nvPicPr>
          <p:cNvPr id="3" name="Picture 1" descr="img/phcomicssol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7823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Possibilité d’un vrai plaisir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Exécuter un script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C’est quoi un script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Script : ensemble de lignes de code</a:t>
            </a:r>
          </a:p>
          <a:p>
            <a:pPr lvl="0"/>
            <a:r>
              <a:t>Exécuter : faire interpréter ce code par l’ordinateur.</a:t>
            </a:r>
          </a:p>
          <a:p>
            <a:pPr marL="0" lvl="0" indent="0">
              <a:buNone/>
            </a:pPr>
            <a:r>
              <a:t>Pour cela, il faut avoir :</a:t>
            </a:r>
          </a:p>
          <a:p>
            <a:pPr lvl="0"/>
            <a:r>
              <a:t>Python installé</a:t>
            </a:r>
          </a:p>
          <a:p>
            <a:pPr lvl="0"/>
            <a:r>
              <a:t>Un endroit où écrire le langage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Python comme logiciel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Dans un fichier texte (+ Integrated (I)DE)</a:t>
            </a:r>
          </a:p>
          <a:p>
            <a:pPr lvl="0"/>
            <a:r>
              <a:t>Dans le “logiciel” Python (console interactive)</a:t>
            </a:r>
          </a:p>
          <a:p>
            <a:pPr lvl="0"/>
            <a:r>
              <a:t>Dans un Notebook (Interactive (I)DE)</a:t>
            </a:r>
          </a:p>
        </p:txBody>
      </p:sp>
      <p:pic>
        <p:nvPicPr>
          <p:cNvPr id="4" name="Picture 1" descr="img/archite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38800" y="1193800"/>
            <a:ext cx="207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Notebooks computationnels 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Philosophie générale de la programmation lettrée</a:t>
            </a:r>
          </a:p>
        </p:txBody>
      </p:sp>
      <p:pic>
        <p:nvPicPr>
          <p:cNvPr id="3" name="Picture 1" descr="img/jupyt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Préprint : Du laboratoire à Jupyter : La trajectoire d’un instrument logiciel libre de la science ouverte, 2023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Quel IDE choisir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Interactive Design Environnment</a:t>
            </a:r>
          </a:p>
          <a:p>
            <a:pPr lvl="0"/>
            <a:r>
              <a:t>un (simple) éditeur de texte</a:t>
            </a:r>
          </a:p>
          <a:p>
            <a:pPr lvl="0"/>
            <a:r>
              <a:t>un IDE complet (VS Code)</a:t>
            </a:r>
          </a:p>
          <a:p>
            <a:pPr lvl="0"/>
            <a:r>
              <a:t>un environnement Jupyter</a:t>
            </a:r>
          </a:p>
          <a:p>
            <a:pPr marL="0" lvl="0" indent="0">
              <a:buNone/>
            </a:pPr>
            <a:r>
              <a:t>Ce que ça change ?</a:t>
            </a:r>
          </a:p>
          <a:p>
            <a:pPr lvl="0"/>
            <a:r>
              <a:t>Plus d’options (coloration, mise en forme)</a:t>
            </a:r>
          </a:p>
          <a:p>
            <a:pPr lvl="0"/>
            <a:r>
              <a:t>Plus de complexité…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Nous aujourd’hui : les notebooks Jupyter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Avantages :</a:t>
            </a:r>
          </a:p>
          <a:p>
            <a:pPr lvl="0"/>
            <a:r>
              <a:t>Ludique et interactif</a:t>
            </a:r>
          </a:p>
          <a:p>
            <a:pPr lvl="0"/>
            <a:r>
              <a:t>Avoir tous les éléments au même endroit</a:t>
            </a:r>
          </a:p>
          <a:p>
            <a:pPr lvl="0"/>
            <a:r>
              <a:t>Très utilisés (</a:t>
            </a:r>
            <a:r>
              <a:rPr>
                <a:hlinkClick r:id="rId2"/>
              </a:rPr>
              <a:t>“Ten computer codes that transformed science”, Nature, 2021</a:t>
            </a:r>
            <a:r>
              <a:t>)</a:t>
            </a:r>
          </a:p>
          <a:p>
            <a:pPr marL="0" lvl="0" indent="0">
              <a:buNone/>
            </a:pPr>
            <a:r>
              <a:t>Quelques limites :</a:t>
            </a:r>
          </a:p>
          <a:p>
            <a:pPr lvl="0"/>
            <a:r>
              <a:t>Orde d’exécution des cellules</a:t>
            </a:r>
          </a:p>
          <a:p>
            <a:pPr lvl="0"/>
            <a:r>
              <a:t>Vite confus</a:t>
            </a:r>
          </a:p>
          <a:p>
            <a:pPr marL="0" lvl="0" indent="0">
              <a:buNone/>
            </a:pPr>
            <a:r>
              <a:t>Si vous voulez des critiques : </a:t>
            </a:r>
            <a:r>
              <a:rPr>
                <a:hlinkClick r:id="rId3"/>
              </a:rPr>
              <a:t>I don’t like notebooks.- Joel Grus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Anaconda : un environnement intégré de data science</a:t>
            </a:r>
          </a:p>
        </p:txBody>
      </p:sp>
      <p:pic>
        <p:nvPicPr>
          <p:cNvPr id="3" name="Picture 1" descr="img/anacond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41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Petit tour de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Moi</a:t>
            </a:r>
          </a:p>
          <a:p>
            <a:pPr lvl="0"/>
            <a:r>
              <a:t>Vous</a:t>
            </a:r>
          </a:p>
          <a:p>
            <a:pPr lvl="1"/>
            <a:r>
              <a:t>Discipline/sujet d’intérêt ?</a:t>
            </a:r>
          </a:p>
          <a:p>
            <a:pPr lvl="1"/>
            <a:r>
              <a:t>Type de données ?</a:t>
            </a:r>
          </a:p>
          <a:p>
            <a:pPr lvl="1"/>
            <a:r>
              <a:t>Quel usage de Python (dans l’idéal) ?</a:t>
            </a:r>
          </a:p>
          <a:p>
            <a:pPr lvl="2"/>
            <a:r>
              <a:t>ça peut être juste la curiosité 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Multiplier les environnements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Un programme/logiciel :</a:t>
            </a:r>
          </a:p>
          <a:p>
            <a:pPr lvl="0"/>
            <a:r>
              <a:t>comprend du code</a:t>
            </a:r>
          </a:p>
          <a:p>
            <a:pPr lvl="0"/>
            <a:r>
              <a:t>et dépend d’autres codes (des bibliothèques)</a:t>
            </a:r>
          </a:p>
          <a:p>
            <a:pPr marL="0" lvl="0" indent="0">
              <a:buNone/>
            </a:pPr>
            <a:r>
              <a:t>Nécessité d’installer ces bibliothèques qui constituent un environnement</a:t>
            </a:r>
          </a:p>
          <a:p>
            <a:pPr marL="0" lvl="0" indent="0">
              <a:buNone/>
            </a:pPr>
            <a:r>
              <a:t>Vous pouvez avoir plusieurs environnements virtuels</a:t>
            </a:r>
          </a:p>
          <a:p>
            <a:pPr lvl="0"/>
            <a:r>
              <a:t>Anaconda gère ces environnements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Petite remarque sur ChatGPT&amp;co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 plus en plus intégré dans la pratique</a:t>
            </a:r>
          </a:p>
          <a:p>
            <a:pPr lvl="1"/>
            <a:r>
              <a:t>et dans les outils (Copilot, </a:t>
            </a:r>
            <a:r>
              <a:rPr>
                <a:hlinkClick r:id="rId2"/>
              </a:rPr>
              <a:t>Codeium</a:t>
            </a:r>
            <a:r>
              <a:t>, …)</a:t>
            </a:r>
          </a:p>
          <a:p>
            <a:pPr lvl="0"/>
            <a:r>
              <a:t>utile &amp; pertinent de les utiliser</a:t>
            </a:r>
          </a:p>
          <a:p>
            <a:pPr lvl="0"/>
            <a:r>
              <a:t>ne remplace pas la capaciter de structurer du code</a:t>
            </a:r>
          </a:p>
          <a:p>
            <a:pPr marL="0" lvl="0" indent="0">
              <a:buNone/>
            </a:pPr>
            <a:r>
              <a:t>La programmation scientifique est surtout reprendre et modifier du code, il faut donc le rendre </a:t>
            </a:r>
            <a:r>
              <a:rPr b="1"/>
              <a:t>habitable</a:t>
            </a:r>
            <a: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Maintenant : exécutons un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Toutes les données/scripts ici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https://github.com/emilienschultz/urfist_pyshs_2025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Objectifs de cette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Mettre le pied à l’étrier</a:t>
            </a:r>
          </a:p>
          <a:p>
            <a:pPr lvl="0"/>
            <a:r>
              <a:t>Créer un espace de discussion</a:t>
            </a:r>
          </a:p>
          <a:p>
            <a:pPr lvl="0"/>
            <a:r>
              <a:t>Éclairer certains aspects plus avancés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Ce que cette formation n’est 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 la théorie sur la programmation</a:t>
            </a:r>
          </a:p>
          <a:p>
            <a:pPr lvl="0"/>
            <a:r>
              <a:t>Un tour complet du langage</a:t>
            </a:r>
          </a:p>
          <a:p>
            <a:pPr lvl="0"/>
            <a:r>
              <a:t>Une formation à être développeurs.ses</a:t>
            </a:r>
          </a:p>
          <a:p>
            <a:pPr lvl="0"/>
            <a:r>
              <a:t>La seule manière d’aborder la programmation</a:t>
            </a:r>
          </a:p>
          <a:p>
            <a:pPr lvl="0"/>
            <a:r>
              <a:t>Un cours spécialisé (ML, etc.)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Organisation générale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Formation </a:t>
            </a:r>
            <a:r>
              <a:rPr dirty="0" err="1"/>
              <a:t>orientée</a:t>
            </a:r>
            <a:r>
              <a:rPr dirty="0"/>
              <a:t> application</a:t>
            </a:r>
          </a:p>
          <a:p>
            <a:pPr lvl="0"/>
            <a:r>
              <a:rPr dirty="0"/>
              <a:t>Moments de </a:t>
            </a:r>
            <a:r>
              <a:rPr dirty="0" err="1"/>
              <a:t>présentation</a:t>
            </a:r>
            <a:r>
              <a:rPr dirty="0"/>
              <a:t> / de main dans la pâte</a:t>
            </a:r>
          </a:p>
          <a:p>
            <a:pPr lvl="1"/>
            <a:r>
              <a:rPr dirty="0"/>
              <a:t>Important de faire des </a:t>
            </a:r>
            <a:r>
              <a:rPr dirty="0" err="1"/>
              <a:t>erreurs</a:t>
            </a:r>
            <a:endParaRPr dirty="0"/>
          </a:p>
          <a:p>
            <a:pPr lvl="1"/>
            <a:r>
              <a:rPr dirty="0"/>
              <a:t>Les </a:t>
            </a:r>
            <a:r>
              <a:rPr dirty="0" err="1"/>
              <a:t>résoudre</a:t>
            </a:r>
            <a:r>
              <a:t> ensemble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Déroulement de la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Les bases du langage Python</a:t>
            </a:r>
          </a:p>
          <a:p>
            <a:pPr marL="342900" lvl="0" indent="-342900">
              <a:buAutoNum type="arabicPeriod"/>
            </a:pPr>
            <a:r>
              <a:t>Bibliothèques &amp; Écosystème</a:t>
            </a:r>
          </a:p>
          <a:p>
            <a:pPr marL="342900" lvl="0" indent="-342900">
              <a:buAutoNum type="arabicPeriod"/>
            </a:pPr>
            <a:r>
              <a:t>Données tabulaires avec Pandas</a:t>
            </a:r>
          </a:p>
          <a:p>
            <a:pPr marL="342900" lvl="0" indent="-342900">
              <a:buAutoNum type="arabicPeriod"/>
            </a:pPr>
            <a:r>
              <a:t>Éléments sur les statistiques et visualisations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Nous ne sommes pas égaux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Pour s’y mettre</a:t>
            </a:r>
          </a:p>
          <a:p>
            <a:pPr lvl="0"/>
            <a:r>
              <a:t>Des trajectoires différentes</a:t>
            </a:r>
          </a:p>
          <a:p>
            <a:pPr lvl="0"/>
            <a:r>
              <a:t>+/- familiarité à la programmation</a:t>
            </a:r>
          </a:p>
          <a:p>
            <a:pPr marL="0" lvl="0" indent="0">
              <a:buNone/>
            </a:pPr>
            <a:r>
              <a:t>Deux grandes philosophies :</a:t>
            </a:r>
          </a:p>
          <a:p>
            <a:pPr lvl="0"/>
            <a:r>
              <a:t>CLI : la ligne de commande (linux notamment)</a:t>
            </a:r>
          </a:p>
          <a:p>
            <a:pPr lvl="0"/>
            <a:r>
              <a:t>GUI : les interfaces graphiques (WYGIWYS)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Programmer ≠ data science</a:t>
            </a:r>
          </a:p>
        </p:txBody>
      </p:sp>
      <p:pic>
        <p:nvPicPr>
          <p:cNvPr id="3" name="Picture 1" descr="img/metrodatasci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3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Progresser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Pas en une fois</a:t>
            </a:r>
          </a:p>
          <a:p>
            <a:pPr lvl="0"/>
            <a:r>
              <a:t>Développer l’espace des possibles</a:t>
            </a:r>
          </a:p>
          <a:p>
            <a:pPr lvl="1"/>
            <a:r>
              <a:t>Bases du language et philosophie</a:t>
            </a:r>
          </a:p>
          <a:p>
            <a:pPr lvl="1"/>
            <a:r>
              <a:t>Des exemples de ce qu’il est possible de faire</a:t>
            </a:r>
          </a:p>
          <a:p>
            <a:pPr lvl="0"/>
            <a:r>
              <a:t>Identifier un usage pertinent pour soi</a:t>
            </a:r>
          </a:p>
          <a:p>
            <a:pPr lvl="1"/>
            <a:r>
              <a:t>Construire de manière itérative sa pratique</a:t>
            </a:r>
          </a:p>
          <a:p>
            <a:pPr lvl="0"/>
            <a:r>
              <a:t>Améliorer sa pratique</a:t>
            </a:r>
          </a:p>
          <a:p>
            <a:pPr lvl="1"/>
            <a:r>
              <a:t>Ajouter les bonnes pratiques de code / partage</a:t>
            </a:r>
          </a:p>
          <a:p>
            <a:pPr lvl="1"/>
            <a:r>
              <a:t>Renforcer les aspects “théoriques” et “esthétiques”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Macintosh PowerPoint</Application>
  <PresentationFormat>Affichage à l'écran (16:9)</PresentationFormat>
  <Paragraphs>97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Python pour les SHS</vt:lpstr>
      <vt:lpstr>Petit tour de table</vt:lpstr>
      <vt:lpstr>Objectifs de cette formation</vt:lpstr>
      <vt:lpstr>Ce que cette formation n’est pas</vt:lpstr>
      <vt:lpstr>Organisation générale</vt:lpstr>
      <vt:lpstr>Déroulement de la formation</vt:lpstr>
      <vt:lpstr>Nous ne sommes pas égaux</vt:lpstr>
      <vt:lpstr>Programmer ≠ data science</vt:lpstr>
      <vt:lpstr>Progresser ?</vt:lpstr>
      <vt:lpstr>Valoriser les petites victoires</vt:lpstr>
      <vt:lpstr>Présentation PowerPoint</vt:lpstr>
      <vt:lpstr>Exécuter un script</vt:lpstr>
      <vt:lpstr>C’est quoi un script ?</vt:lpstr>
      <vt:lpstr>Python comme logiciel</vt:lpstr>
      <vt:lpstr>Notebooks computationnels ?</vt:lpstr>
      <vt:lpstr>Présentation PowerPoint</vt:lpstr>
      <vt:lpstr>Quel IDE choisir</vt:lpstr>
      <vt:lpstr>Nous aujourd’hui : les notebooks Jupyter</vt:lpstr>
      <vt:lpstr>Anaconda : un environnement intégré de data science</vt:lpstr>
      <vt:lpstr>Multiplier les environnements</vt:lpstr>
      <vt:lpstr>Petite remarque sur ChatGPT&amp;co</vt:lpstr>
      <vt:lpstr>Maintenant : exécutons un script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</dc:creator>
  <cp:keywords/>
  <cp:lastModifiedBy>SCHULTZ Emilien</cp:lastModifiedBy>
  <cp:revision>1</cp:revision>
  <dcterms:created xsi:type="dcterms:W3CDTF">2025-02-19T09:10:46Z</dcterms:created>
  <dcterms:modified xsi:type="dcterms:W3CDTF">2025-02-19T09:13:42Z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Se mettre à Python</vt:lpwstr>
  </property>
  <property fmtid="{D5CDD505-2E9C-101B-9397-08002B2CF9AE}" pid="10" name="toc-title">
    <vt:lpwstr>Table of contents</vt:lpwstr>
  </property>
</Properties>
</file>