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502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4E2721-3645-40C5-8696-C37965A88B35}" v="1" dt="2021-03-22T12:37:22.5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ie Prang Nielsen" userId="3c7de5f6-88a5-4c7c-a308-2fa6ab21e0f4" providerId="ADAL" clId="{A5F8AF4D-4174-4748-BBEB-16158B234693}"/>
    <pc:docChg chg="custSel addSld delSld modSld">
      <pc:chgData name="Emilie Prang Nielsen" userId="3c7de5f6-88a5-4c7c-a308-2fa6ab21e0f4" providerId="ADAL" clId="{A5F8AF4D-4174-4748-BBEB-16158B234693}" dt="2021-03-02T07:37:53.540" v="9" actId="20577"/>
      <pc:docMkLst>
        <pc:docMk/>
      </pc:docMkLst>
      <pc:sldChg chg="del">
        <pc:chgData name="Emilie Prang Nielsen" userId="3c7de5f6-88a5-4c7c-a308-2fa6ab21e0f4" providerId="ADAL" clId="{A5F8AF4D-4174-4748-BBEB-16158B234693}" dt="2021-03-02T07:35:44.662" v="3" actId="47"/>
        <pc:sldMkLst>
          <pc:docMk/>
          <pc:sldMk cId="687212812" sldId="256"/>
        </pc:sldMkLst>
      </pc:sldChg>
      <pc:sldChg chg="modSp del mod">
        <pc:chgData name="Emilie Prang Nielsen" userId="3c7de5f6-88a5-4c7c-a308-2fa6ab21e0f4" providerId="ADAL" clId="{A5F8AF4D-4174-4748-BBEB-16158B234693}" dt="2021-03-02T07:36:46.078" v="7" actId="47"/>
        <pc:sldMkLst>
          <pc:docMk/>
          <pc:sldMk cId="890127032" sldId="1501"/>
        </pc:sldMkLst>
        <pc:graphicFrameChg chg="modGraphic">
          <ac:chgData name="Emilie Prang Nielsen" userId="3c7de5f6-88a5-4c7c-a308-2fa6ab21e0f4" providerId="ADAL" clId="{A5F8AF4D-4174-4748-BBEB-16158B234693}" dt="2021-03-02T07:31:29.898" v="2" actId="20577"/>
          <ac:graphicFrameMkLst>
            <pc:docMk/>
            <pc:sldMk cId="890127032" sldId="1501"/>
            <ac:graphicFrameMk id="5" creationId="{2C6AFB21-202B-40B6-B114-D59454FD9396}"/>
          </ac:graphicFrameMkLst>
        </pc:graphicFrameChg>
      </pc:sldChg>
      <pc:sldChg chg="addSp delSp modSp add mod">
        <pc:chgData name="Emilie Prang Nielsen" userId="3c7de5f6-88a5-4c7c-a308-2fa6ab21e0f4" providerId="ADAL" clId="{A5F8AF4D-4174-4748-BBEB-16158B234693}" dt="2021-03-02T07:37:53.540" v="9" actId="20577"/>
        <pc:sldMkLst>
          <pc:docMk/>
          <pc:sldMk cId="3132879972" sldId="1502"/>
        </pc:sldMkLst>
        <pc:spChg chg="topLvl">
          <ac:chgData name="Emilie Prang Nielsen" userId="3c7de5f6-88a5-4c7c-a308-2fa6ab21e0f4" providerId="ADAL" clId="{A5F8AF4D-4174-4748-BBEB-16158B234693}" dt="2021-03-02T07:36:36.271" v="5" actId="478"/>
          <ac:spMkLst>
            <pc:docMk/>
            <pc:sldMk cId="3132879972" sldId="1502"/>
            <ac:spMk id="10" creationId="{5C488952-39A6-42D0-A9AD-3E691E93E759}"/>
          </ac:spMkLst>
        </pc:spChg>
        <pc:grpChg chg="del">
          <ac:chgData name="Emilie Prang Nielsen" userId="3c7de5f6-88a5-4c7c-a308-2fa6ab21e0f4" providerId="ADAL" clId="{A5F8AF4D-4174-4748-BBEB-16158B234693}" dt="2021-03-02T07:36:36.271" v="5" actId="478"/>
          <ac:grpSpMkLst>
            <pc:docMk/>
            <pc:sldMk cId="3132879972" sldId="1502"/>
            <ac:grpSpMk id="7" creationId="{9FDD8ACB-1F43-46E2-B7A6-D08E67137367}"/>
          </ac:grpSpMkLst>
        </pc:grpChg>
        <pc:graphicFrameChg chg="modGraphic">
          <ac:chgData name="Emilie Prang Nielsen" userId="3c7de5f6-88a5-4c7c-a308-2fa6ab21e0f4" providerId="ADAL" clId="{A5F8AF4D-4174-4748-BBEB-16158B234693}" dt="2021-03-02T07:37:53.540" v="9" actId="20577"/>
          <ac:graphicFrameMkLst>
            <pc:docMk/>
            <pc:sldMk cId="3132879972" sldId="1502"/>
            <ac:graphicFrameMk id="5" creationId="{2C6AFB21-202B-40B6-B114-D59454FD9396}"/>
          </ac:graphicFrameMkLst>
        </pc:graphicFrameChg>
        <pc:picChg chg="add mod">
          <ac:chgData name="Emilie Prang Nielsen" userId="3c7de5f6-88a5-4c7c-a308-2fa6ab21e0f4" providerId="ADAL" clId="{A5F8AF4D-4174-4748-BBEB-16158B234693}" dt="2021-03-02T07:36:37.515" v="6"/>
          <ac:picMkLst>
            <pc:docMk/>
            <pc:sldMk cId="3132879972" sldId="1502"/>
            <ac:picMk id="9" creationId="{B4911D8F-8C12-4216-89D8-052064CAAE32}"/>
          </ac:picMkLst>
        </pc:picChg>
        <pc:picChg chg="del topLvl">
          <ac:chgData name="Emilie Prang Nielsen" userId="3c7de5f6-88a5-4c7c-a308-2fa6ab21e0f4" providerId="ADAL" clId="{A5F8AF4D-4174-4748-BBEB-16158B234693}" dt="2021-03-02T07:36:36.271" v="5" actId="478"/>
          <ac:picMkLst>
            <pc:docMk/>
            <pc:sldMk cId="3132879972" sldId="1502"/>
            <ac:picMk id="11" creationId="{2E39B947-743A-4FBA-9E26-995BB92C7263}"/>
          </ac:picMkLst>
        </pc:picChg>
      </pc:sldChg>
    </pc:docChg>
  </pc:docChgLst>
  <pc:docChgLst>
    <pc:chgData name="Emilie Prang Nielsen" userId="3c7de5f6-88a5-4c7c-a308-2fa6ab21e0f4" providerId="ADAL" clId="{9A4E2721-3645-40C5-8696-C37965A88B35}"/>
    <pc:docChg chg="undo custSel modSld">
      <pc:chgData name="Emilie Prang Nielsen" userId="3c7de5f6-88a5-4c7c-a308-2fa6ab21e0f4" providerId="ADAL" clId="{9A4E2721-3645-40C5-8696-C37965A88B35}" dt="2021-03-22T12:37:41.702" v="20" actId="20577"/>
      <pc:docMkLst>
        <pc:docMk/>
      </pc:docMkLst>
      <pc:sldChg chg="modSp mod">
        <pc:chgData name="Emilie Prang Nielsen" userId="3c7de5f6-88a5-4c7c-a308-2fa6ab21e0f4" providerId="ADAL" clId="{9A4E2721-3645-40C5-8696-C37965A88B35}" dt="2021-03-22T12:37:41.702" v="20" actId="20577"/>
        <pc:sldMkLst>
          <pc:docMk/>
          <pc:sldMk cId="3132879972" sldId="1502"/>
        </pc:sldMkLst>
        <pc:spChg chg="mod">
          <ac:chgData name="Emilie Prang Nielsen" userId="3c7de5f6-88a5-4c7c-a308-2fa6ab21e0f4" providerId="ADAL" clId="{9A4E2721-3645-40C5-8696-C37965A88B35}" dt="2021-03-22T12:37:41.702" v="20" actId="20577"/>
          <ac:spMkLst>
            <pc:docMk/>
            <pc:sldMk cId="3132879972" sldId="1502"/>
            <ac:spMk id="10" creationId="{5C488952-39A6-42D0-A9AD-3E691E93E759}"/>
          </ac:spMkLst>
        </pc:spChg>
        <pc:graphicFrameChg chg="mod modGraphic">
          <ac:chgData name="Emilie Prang Nielsen" userId="3c7de5f6-88a5-4c7c-a308-2fa6ab21e0f4" providerId="ADAL" clId="{9A4E2721-3645-40C5-8696-C37965A88B35}" dt="2021-03-22T12:37:36.540" v="16" actId="6549"/>
          <ac:graphicFrameMkLst>
            <pc:docMk/>
            <pc:sldMk cId="3132879972" sldId="1502"/>
            <ac:graphicFrameMk id="5" creationId="{2C6AFB21-202B-40B6-B114-D59454FD939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596C1-033D-41BC-9AC2-4ABF78BA019D}" type="datetimeFigureOut">
              <a:rPr lang="da-DK" smtClean="0"/>
              <a:t>19-03-2021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6545C-6A0F-43E7-BEBC-D5B9B8A868D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30939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1074738" y="398463"/>
            <a:ext cx="7696200" cy="4329112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238189">
              <a:defRPr/>
            </a:pPr>
            <a:fld id="{5FE59D7B-4AF8-4401-BCE0-ADE4C811E576}" type="slidenum">
              <a:rPr lang="da-DK" sz="1600">
                <a:solidFill>
                  <a:prstClr val="black"/>
                </a:solidFill>
                <a:latin typeface="Calibri" panose="020F0502020204030204"/>
              </a:rPr>
              <a:pPr defTabSz="1238189">
                <a:defRPr/>
              </a:pPr>
              <a:t>1</a:t>
            </a:fld>
            <a:endParaRPr lang="da-DK" sz="16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51526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D12EC-C4CC-40ED-BE7D-BD7F4A0D5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98B4A46-523C-4C1E-BEBD-5E8B7B19B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24A549F-6A92-4A2E-ADF0-7E2F82E64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2FE8-FA3B-4B10-B2D2-15653582D52F}" type="datetimeFigureOut">
              <a:rPr lang="da-DK" smtClean="0"/>
              <a:t>19-03-2021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B5B14CD-D4E2-49D7-BF10-F63A9C45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1DD19F0-6D8E-472E-8F3C-2137B064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38DE-D1B0-4323-9971-8286738CF2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22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7B999-521F-4912-BB92-EEDEDC3B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DC299AA-81AE-48DA-A51E-21B3B22D6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1ABE466-1927-4E9F-8A95-A9DD22D67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2FE8-FA3B-4B10-B2D2-15653582D52F}" type="datetimeFigureOut">
              <a:rPr lang="da-DK" smtClean="0"/>
              <a:t>19-03-2021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409A7FD-D4C5-4FF7-AE4E-9277414D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560B018-DC51-43DA-B089-F14DAE0E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38DE-D1B0-4323-9971-8286738CF2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980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BBB3AA13-E0C1-4762-896F-8F3108718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8010B80-B3FB-45F1-B641-560CC95F5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A56CACD-B7FC-4144-8460-6B119EF8F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2FE8-FA3B-4B10-B2D2-15653582D52F}" type="datetimeFigureOut">
              <a:rPr lang="da-DK" smtClean="0"/>
              <a:t>19-03-2021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E2FF09A-2DA1-417C-9AE8-E9EE7482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AF09963-9DB8-4FE1-B060-9684B26E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38DE-D1B0-4323-9971-8286738CF2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3688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87E894-AE63-40C5-A505-931DD3132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08CAAFF-B1D3-4633-AB01-6A3069B15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BBD6DFD-DC78-49BD-B313-3CC76511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2FE8-FA3B-4B10-B2D2-15653582D52F}" type="datetimeFigureOut">
              <a:rPr lang="da-DK" smtClean="0"/>
              <a:t>19-03-2021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C21B4CA-E3F0-4A8C-BFC4-1594D2B2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7872E2B-554B-4F74-B0AF-A5A81BBD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38DE-D1B0-4323-9971-8286738CF2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381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A4BEB7-C170-4723-B0C5-BD895BA8D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D4E298E-0B2E-46D9-B529-71CA8B421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E9F59FB-A1CD-4BFF-9E87-5E6544BE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2FE8-FA3B-4B10-B2D2-15653582D52F}" type="datetimeFigureOut">
              <a:rPr lang="da-DK" smtClean="0"/>
              <a:t>19-03-2021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2B890EF-014E-4C82-9A91-21F477A57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D7885E8-6A9E-4C62-AB59-44304CCF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38DE-D1B0-4323-9971-8286738CF2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16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330AF-FC15-449D-8C16-210617872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866ED01-8309-4290-A776-713F04DD9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C158D11-6C19-4353-8876-D2BA17FA6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AF7BF74-8AD3-47A1-8102-1F484724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2FE8-FA3B-4B10-B2D2-15653582D52F}" type="datetimeFigureOut">
              <a:rPr lang="da-DK" smtClean="0"/>
              <a:t>19-03-2021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B1B959A-86B7-4BB3-A0C6-65914C63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6D27C05-15B7-4A7E-8C80-CD065EE6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38DE-D1B0-4323-9971-8286738CF2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335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CE06DE-D31A-4CEC-B9DD-0475F8DB5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BAA8E1B-7DDE-4946-B95C-65BE938AD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13543BC-612E-469A-B2D7-695FEC7B5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E6BC28F4-5783-43E5-80E1-C91D62A13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64F6B76C-BBB8-4FAB-88F2-BAFBD5993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F10FB4AA-A504-49D5-B547-B965734C1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2FE8-FA3B-4B10-B2D2-15653582D52F}" type="datetimeFigureOut">
              <a:rPr lang="da-DK" smtClean="0"/>
              <a:t>19-03-2021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DC17122-C69E-43CD-9691-19990B368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1856B2DC-D80C-4F60-B710-1040B527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38DE-D1B0-4323-9971-8286738CF2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8226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DFA6C-3377-406D-AF96-BF03643CE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E0EC8FB-F359-407D-BDBC-3780F0DA1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2FE8-FA3B-4B10-B2D2-15653582D52F}" type="datetimeFigureOut">
              <a:rPr lang="da-DK" smtClean="0"/>
              <a:t>19-03-2021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96EC252-41E0-4EE9-9A62-DA2CF697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DB87DAE-E367-4282-87E5-6DA3ABA8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38DE-D1B0-4323-9971-8286738CF2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5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8B913CFD-86A9-4693-B653-2F97E4A41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2FE8-FA3B-4B10-B2D2-15653582D52F}" type="datetimeFigureOut">
              <a:rPr lang="da-DK" smtClean="0"/>
              <a:t>19-03-2021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F4A72160-8E12-492F-8338-DB510324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60493BD0-C225-4992-898E-3BE68079E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38DE-D1B0-4323-9971-8286738CF2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437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1576E-9458-4711-8E72-6CBE91C5C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EACC2A5-D8A3-4024-803B-FA6909250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03BED6E-BF9C-4FBA-B170-F9765BB84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90A4560-6A62-4D6F-9A3C-46F0157D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2FE8-FA3B-4B10-B2D2-15653582D52F}" type="datetimeFigureOut">
              <a:rPr lang="da-DK" smtClean="0"/>
              <a:t>19-03-2021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501E21D-02C2-4D4A-8296-49EA59DE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2CED5AB-19B9-488C-B459-44AB37AB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38DE-D1B0-4323-9971-8286738CF2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712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F4AF05-C995-426C-B14B-AA2013140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4403A4BC-9C17-4F4B-9B1A-EF4E2AC8F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9E1C03F-3236-433B-9892-4171A54B2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E2744DA-08ED-4282-87BC-04C471BFD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2FE8-FA3B-4B10-B2D2-15653582D52F}" type="datetimeFigureOut">
              <a:rPr lang="da-DK" smtClean="0"/>
              <a:t>19-03-2021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3F82CBE-3963-4EF5-A8F0-F7C2F15D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27E8599-7CB5-4AB2-B432-BB1FC8B9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38DE-D1B0-4323-9971-8286738CF2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708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EE1F51A9-0629-4212-9396-BE0C190E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7E97A40-5AA2-4AB8-B73A-AB399C4B1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8DF2E34-DC8E-4EA0-A452-61B19701F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62FE8-FA3B-4B10-B2D2-15653582D52F}" type="datetimeFigureOut">
              <a:rPr lang="da-DK" smtClean="0"/>
              <a:t>19-03-2021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E240716-0A3D-4FD4-8812-F445B12CE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693DDE2-2368-4EDE-9A4A-0AE8D8DE4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038DE-D1B0-4323-9971-8286738CF2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0063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>
            <a:extLst>
              <a:ext uri="{FF2B5EF4-FFF2-40B4-BE49-F238E27FC236}">
                <a16:creationId xmlns:a16="http://schemas.microsoft.com/office/drawing/2014/main" id="{C69440B6-5A75-4D2F-ABE1-9A4001A2DC63}"/>
              </a:ext>
            </a:extLst>
          </p:cNvPr>
          <p:cNvSpPr/>
          <p:nvPr/>
        </p:nvSpPr>
        <p:spPr>
          <a:xfrm>
            <a:off x="7139940" y="81765"/>
            <a:ext cx="5052060" cy="1166152"/>
          </a:xfrm>
          <a:prstGeom prst="rect">
            <a:avLst/>
          </a:prstGeom>
          <a:solidFill>
            <a:srgbClr val="03233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Kernemålgruppe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a-DK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Højrisikoborgere: 45-60 årige med en til flere af de større risikofaktorer (storrygere, inaktivitet, biologiske risikofaktorer).</a:t>
            </a:r>
          </a:p>
        </p:txBody>
      </p:sp>
      <p:graphicFrame>
        <p:nvGraphicFramePr>
          <p:cNvPr id="5" name="Tabel 2">
            <a:extLst>
              <a:ext uri="{FF2B5EF4-FFF2-40B4-BE49-F238E27FC236}">
                <a16:creationId xmlns:a16="http://schemas.microsoft.com/office/drawing/2014/main" id="{2C6AFB21-202B-40B6-B114-D59454FD9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916488"/>
              </p:ext>
            </p:extLst>
          </p:nvPr>
        </p:nvGraphicFramePr>
        <p:xfrm>
          <a:off x="0" y="1341120"/>
          <a:ext cx="12192000" cy="662620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2424367">
                  <a:extLst>
                    <a:ext uri="{9D8B030D-6E8A-4147-A177-3AD203B41FA5}">
                      <a16:colId xmlns:a16="http://schemas.microsoft.com/office/drawing/2014/main" val="1634204489"/>
                    </a:ext>
                  </a:extLst>
                </a:gridCol>
                <a:gridCol w="4707953">
                  <a:extLst>
                    <a:ext uri="{9D8B030D-6E8A-4147-A177-3AD203B41FA5}">
                      <a16:colId xmlns:a16="http://schemas.microsoft.com/office/drawing/2014/main" val="1792397753"/>
                    </a:ext>
                  </a:extLst>
                </a:gridCol>
                <a:gridCol w="2627517">
                  <a:extLst>
                    <a:ext uri="{9D8B030D-6E8A-4147-A177-3AD203B41FA5}">
                      <a16:colId xmlns:a16="http://schemas.microsoft.com/office/drawing/2014/main" val="2680382354"/>
                    </a:ext>
                  </a:extLst>
                </a:gridCol>
                <a:gridCol w="2432163">
                  <a:extLst>
                    <a:ext uri="{9D8B030D-6E8A-4147-A177-3AD203B41FA5}">
                      <a16:colId xmlns:a16="http://schemas.microsoft.com/office/drawing/2014/main" val="3907435305"/>
                    </a:ext>
                  </a:extLst>
                </a:gridCol>
              </a:tblGrid>
              <a:tr h="640215">
                <a:tc>
                  <a:txBody>
                    <a:bodyPr/>
                    <a:lstStyle/>
                    <a:p>
                      <a:r>
                        <a:rPr lang="en-US" sz="1200" err="1">
                          <a:latin typeface="Roboto"/>
                          <a:ea typeface="Roboto" panose="02000000000000000000" pitchFamily="2" charset="0"/>
                        </a:rPr>
                        <a:t>Indsats</a:t>
                      </a:r>
                    </a:p>
                    <a:p>
                      <a:r>
                        <a:rPr lang="en-US" sz="1200">
                          <a:latin typeface="Roboto"/>
                          <a:ea typeface="Roboto" panose="02000000000000000000" pitchFamily="2" charset="0"/>
                        </a:rPr>
                        <a:t>(</a:t>
                      </a:r>
                      <a:r>
                        <a:rPr lang="en-US" sz="1200" err="1">
                          <a:latin typeface="Roboto"/>
                          <a:ea typeface="Roboto" panose="02000000000000000000" pitchFamily="2" charset="0"/>
                        </a:rPr>
                        <a:t>Handlinger</a:t>
                      </a:r>
                      <a:r>
                        <a:rPr lang="en-US" sz="1200">
                          <a:latin typeface="Roboto"/>
                          <a:ea typeface="Roboto" panose="02000000000000000000" pitchFamily="2" charset="0"/>
                        </a:rPr>
                        <a:t>)</a:t>
                      </a:r>
                      <a:endParaRPr lang="da-DK" sz="1200">
                        <a:latin typeface="Roboto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200">
                          <a:latin typeface="Roboto"/>
                          <a:ea typeface="Roboto" panose="02000000000000000000" pitchFamily="2" charset="0"/>
                        </a:rPr>
                        <a:t>Umiddelbare resultater</a:t>
                      </a:r>
                    </a:p>
                    <a:p>
                      <a:r>
                        <a:rPr lang="da-DK" sz="1200">
                          <a:latin typeface="Roboto"/>
                          <a:ea typeface="Roboto" panose="02000000000000000000" pitchFamily="2" charset="0"/>
                        </a:rPr>
                        <a:t>(Løsninger)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err="1">
                          <a:latin typeface="Roboto"/>
                          <a:ea typeface="Roboto" panose="02000000000000000000" pitchFamily="2" charset="0"/>
                        </a:rPr>
                        <a:t>Endelige</a:t>
                      </a:r>
                      <a:r>
                        <a:rPr lang="en-US" sz="1200">
                          <a:latin typeface="Roboto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1200" err="1">
                          <a:latin typeface="Roboto"/>
                          <a:ea typeface="Roboto" panose="02000000000000000000" pitchFamily="2" charset="0"/>
                        </a:rPr>
                        <a:t>resultater</a:t>
                      </a:r>
                    </a:p>
                    <a:p>
                      <a:r>
                        <a:rPr lang="en-US" sz="1200">
                          <a:latin typeface="Roboto"/>
                          <a:ea typeface="Roboto" panose="02000000000000000000" pitchFamily="2" charset="0"/>
                        </a:rPr>
                        <a:t>(</a:t>
                      </a:r>
                      <a:r>
                        <a:rPr lang="en-US" sz="1200" err="1">
                          <a:latin typeface="Roboto"/>
                          <a:ea typeface="Roboto" panose="02000000000000000000" pitchFamily="2" charset="0"/>
                        </a:rPr>
                        <a:t>Behov</a:t>
                      </a:r>
                      <a:r>
                        <a:rPr lang="en-US" sz="1200">
                          <a:latin typeface="Roboto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1200" err="1">
                          <a:latin typeface="Roboto"/>
                          <a:ea typeface="Roboto" panose="02000000000000000000" pitchFamily="2" charset="0"/>
                        </a:rPr>
                        <a:t>og</a:t>
                      </a:r>
                      <a:r>
                        <a:rPr lang="en-US" sz="1200">
                          <a:latin typeface="Roboto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1200" err="1">
                          <a:latin typeface="Roboto"/>
                          <a:ea typeface="Roboto" panose="02000000000000000000" pitchFamily="2" charset="0"/>
                        </a:rPr>
                        <a:t>udfordringer</a:t>
                      </a:r>
                      <a:r>
                        <a:rPr lang="en-US" sz="1200">
                          <a:latin typeface="Roboto"/>
                          <a:ea typeface="Roboto" panose="02000000000000000000" pitchFamily="2" charset="0"/>
                        </a:rPr>
                        <a:t>)</a:t>
                      </a:r>
                      <a:endParaRPr lang="da-DK" sz="1200">
                        <a:latin typeface="Roboto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200">
                          <a:latin typeface="Roboto"/>
                          <a:ea typeface="Roboto" panose="02000000000000000000" pitchFamily="2" charset="0"/>
                        </a:rPr>
                        <a:t>Effekt </a:t>
                      </a:r>
                    </a:p>
                    <a:p>
                      <a:r>
                        <a:rPr lang="da-DK" sz="1200">
                          <a:latin typeface="Roboto"/>
                          <a:ea typeface="Roboto" panose="02000000000000000000" pitchFamily="2" charset="0"/>
                        </a:rPr>
                        <a:t>(Strategi)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888177"/>
                  </a:ext>
                </a:extLst>
              </a:tr>
              <a:tr h="598599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100" i="1" dirty="0">
                          <a:latin typeface="Roboto"/>
                          <a:ea typeface="Roboto" panose="02000000000000000000" pitchFamily="2" charset="0"/>
                        </a:rPr>
                        <a:t>Vi </a:t>
                      </a:r>
                      <a:r>
                        <a:rPr lang="en-US" sz="1100" i="1" dirty="0" err="1">
                          <a:latin typeface="Roboto"/>
                          <a:ea typeface="Roboto" panose="02000000000000000000" pitchFamily="2" charset="0"/>
                        </a:rPr>
                        <a:t>tror</a:t>
                      </a:r>
                      <a:r>
                        <a:rPr lang="en-US" sz="1100" i="1" dirty="0">
                          <a:latin typeface="Roboto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1100" i="1" dirty="0" err="1">
                          <a:latin typeface="Roboto"/>
                          <a:ea typeface="Roboto" panose="02000000000000000000" pitchFamily="2" charset="0"/>
                        </a:rPr>
                        <a:t>på</a:t>
                      </a:r>
                      <a:r>
                        <a:rPr lang="en-US" sz="1100" i="1" dirty="0">
                          <a:latin typeface="Roboto"/>
                          <a:ea typeface="Roboto" panose="02000000000000000000" pitchFamily="2" charset="0"/>
                        </a:rPr>
                        <a:t>, at </a:t>
                      </a:r>
                      <a:r>
                        <a:rPr lang="en-US" sz="1100" i="1" dirty="0" err="1">
                          <a:latin typeface="Roboto"/>
                          <a:ea typeface="Roboto" panose="02000000000000000000" pitchFamily="2" charset="0"/>
                        </a:rPr>
                        <a:t>følgende</a:t>
                      </a:r>
                      <a:r>
                        <a:rPr lang="en-US" sz="1100" i="1" dirty="0">
                          <a:latin typeface="Roboto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1100" i="1" dirty="0" err="1">
                          <a:latin typeface="Roboto"/>
                          <a:ea typeface="Roboto" panose="02000000000000000000" pitchFamily="2" charset="0"/>
                        </a:rPr>
                        <a:t>indsatser</a:t>
                      </a:r>
                      <a:r>
                        <a:rPr lang="en-US" sz="1100" i="1" dirty="0">
                          <a:latin typeface="Roboto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1100" i="1" dirty="0" err="1">
                          <a:latin typeface="Roboto"/>
                          <a:ea typeface="Roboto" panose="02000000000000000000" pitchFamily="2" charset="0"/>
                        </a:rPr>
                        <a:t>i</a:t>
                      </a:r>
                      <a:r>
                        <a:rPr lang="en-US" sz="1100" i="1" dirty="0">
                          <a:latin typeface="Roboto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1100" i="1" dirty="0" err="1">
                          <a:latin typeface="Roboto"/>
                          <a:ea typeface="Roboto" panose="02000000000000000000" pitchFamily="2" charset="0"/>
                        </a:rPr>
                        <a:t>ph.d.</a:t>
                      </a:r>
                      <a:r>
                        <a:rPr lang="en-US" sz="1100" i="1" dirty="0">
                          <a:latin typeface="Roboto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1100" i="1" dirty="0" err="1">
                          <a:latin typeface="Roboto"/>
                          <a:ea typeface="Roboto" panose="02000000000000000000" pitchFamily="2" charset="0"/>
                        </a:rPr>
                        <a:t>projektet</a:t>
                      </a:r>
                      <a:r>
                        <a:rPr lang="en-US" sz="1100" i="1" dirty="0">
                          <a:latin typeface="Roboto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1100" i="1" dirty="0" err="1">
                          <a:latin typeface="Roboto"/>
                          <a:ea typeface="Roboto" panose="02000000000000000000" pitchFamily="2" charset="0"/>
                        </a:rPr>
                        <a:t>vil</a:t>
                      </a:r>
                      <a:r>
                        <a:rPr lang="en-US" sz="1100" i="1" dirty="0">
                          <a:latin typeface="Roboto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1100" i="1" dirty="0" err="1">
                          <a:latin typeface="Roboto"/>
                          <a:ea typeface="Roboto" panose="02000000000000000000" pitchFamily="2" charset="0"/>
                        </a:rPr>
                        <a:t>skabe</a:t>
                      </a:r>
                      <a:r>
                        <a:rPr lang="en-US" sz="1100" i="1" dirty="0">
                          <a:latin typeface="Roboto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1100" i="1" dirty="0" err="1">
                          <a:latin typeface="Roboto"/>
                          <a:ea typeface="Roboto" panose="02000000000000000000" pitchFamily="2" charset="0"/>
                        </a:rPr>
                        <a:t>umiddelbare</a:t>
                      </a:r>
                      <a:r>
                        <a:rPr lang="en-US" sz="1100" i="1" dirty="0">
                          <a:latin typeface="Roboto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1100" i="1" dirty="0" err="1">
                          <a:latin typeface="Roboto"/>
                          <a:ea typeface="Roboto" panose="02000000000000000000" pitchFamily="2" charset="0"/>
                        </a:rPr>
                        <a:t>resultater</a:t>
                      </a:r>
                      <a:r>
                        <a:rPr lang="en-US" sz="1100" i="1" dirty="0">
                          <a:latin typeface="Roboto"/>
                          <a:ea typeface="Roboto" panose="02000000000000000000" pitchFamily="2" charset="0"/>
                        </a:rPr>
                        <a:t>. 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100" dirty="0">
                        <a:latin typeface="Roboto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100" dirty="0">
                        <a:latin typeface="Roboto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a-DK" sz="1100" b="1" dirty="0">
                          <a:latin typeface="Roboto"/>
                          <a:ea typeface="Roboto" panose="02000000000000000000" pitchFamily="2" charset="0"/>
                        </a:rPr>
                        <a:t>Udvikle og anvende statistiske metoder inden for sundhedsøkonomisk forebyggelse af hjerte-kar sygdom.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a-DK" sz="1100" b="1" dirty="0">
                        <a:latin typeface="Roboto"/>
                        <a:ea typeface="Roboto" panose="02000000000000000000" pitchFamily="2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a-DK" sz="1100" b="1" dirty="0">
                          <a:latin typeface="Roboto"/>
                          <a:ea typeface="Roboto" panose="02000000000000000000" pitchFamily="2" charset="0"/>
                        </a:rPr>
                        <a:t>Dette planlægges inden for tre forskellige forebyggelsesområder: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a-DK" sz="1100" b="1" dirty="0">
                        <a:latin typeface="Roboto"/>
                        <a:ea typeface="Roboto" panose="02000000000000000000" pitchFamily="2" charset="0"/>
                      </a:endParaRP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da-DK" sz="1100" b="0" i="0" u="none" strike="noStrike" noProof="0" dirty="0">
                          <a:latin typeface="Roboto"/>
                        </a:rPr>
                        <a:t>Kost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da-DK" sz="1100" b="0" i="0" u="none" strike="noStrike" noProof="0" dirty="0">
                          <a:latin typeface="Roboto"/>
                        </a:rPr>
                        <a:t>Medicin (PCSK9i)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da-DK" sz="1100" b="0" i="0" u="none" strike="noStrike" noProof="0" dirty="0">
                          <a:latin typeface="Roboto"/>
                        </a:rPr>
                        <a:t>Fysisk aktivitet (gå-projektet)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endParaRPr lang="da-DK" sz="1100" b="0" i="0" u="none" strike="noStrike" noProof="0" dirty="0">
                        <a:latin typeface="Roboto"/>
                      </a:endParaRPr>
                    </a:p>
                    <a:p>
                      <a:pPr marL="0" lvl="0" indent="0">
                        <a:buFont typeface="Arial"/>
                        <a:buNone/>
                      </a:pPr>
                      <a:r>
                        <a:rPr lang="da-DK" sz="1100" b="0" i="0" u="none" strike="noStrike" noProof="0" dirty="0">
                          <a:latin typeface="Roboto"/>
                        </a:rPr>
                        <a:t>En mere detaljeret beskrivelse af disse områder findes i protokollen.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endParaRPr lang="da-DK" sz="1100" dirty="0">
                        <a:latin typeface="Roboto"/>
                        <a:ea typeface="Roboto" panose="02000000000000000000" pitchFamily="2" charset="0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endParaRPr lang="da-DK" sz="1100" b="0" i="0" u="none" strike="noStrike" noProof="0" dirty="0">
                        <a:latin typeface="Roboto"/>
                        <a:ea typeface="Roboto" panose="02000000000000000000" pitchFamily="2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a-DK" sz="1100" dirty="0">
                        <a:latin typeface="Roboto"/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da-DK" sz="11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a-DK" sz="1100" i="1" dirty="0">
                          <a:latin typeface="Roboto"/>
                          <a:ea typeface="Roboto" panose="02000000000000000000" pitchFamily="2" charset="0"/>
                        </a:rPr>
                        <a:t>Vi tror på, at følgende resultater vil indfri behovene:</a:t>
                      </a:r>
                    </a:p>
                    <a:p>
                      <a:endParaRPr lang="da-DK" sz="1100" dirty="0">
                        <a:latin typeface="Roboto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da-DK" sz="1100" u="none" dirty="0">
                        <a:latin typeface="Roboto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da-DK" sz="1100" u="none" dirty="0">
                        <a:latin typeface="Roboto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da-DK" sz="1100" u="none" dirty="0">
                        <a:latin typeface="Roboto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a-DK" sz="1100" b="1" u="none" dirty="0">
                          <a:latin typeface="Roboto"/>
                        </a:rPr>
                        <a:t>Mindre bias og højere power</a:t>
                      </a:r>
                    </a:p>
                    <a:p>
                      <a:endParaRPr lang="en-US" sz="1100" u="sng" dirty="0">
                        <a:latin typeface="Roboto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Roboto"/>
                        </a:rPr>
                        <a:t>Behandling </a:t>
                      </a:r>
                      <a:r>
                        <a:rPr lang="en-US" sz="1100" dirty="0" err="1">
                          <a:latin typeface="Roboto"/>
                        </a:rPr>
                        <a:t>af</a:t>
                      </a:r>
                      <a:r>
                        <a:rPr lang="en-US" sz="1100" dirty="0">
                          <a:latin typeface="Roboto"/>
                        </a:rPr>
                        <a:t> missing data </a:t>
                      </a:r>
                      <a:r>
                        <a:rPr lang="en-US" sz="1100" dirty="0" err="1">
                          <a:latin typeface="Roboto"/>
                        </a:rPr>
                        <a:t>ved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brug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af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strukturel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statistisk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modellering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til</a:t>
                      </a:r>
                      <a:r>
                        <a:rPr lang="en-US" sz="1100" dirty="0">
                          <a:latin typeface="Roboto"/>
                        </a:rPr>
                        <a:t> at </a:t>
                      </a:r>
                      <a:r>
                        <a:rPr lang="en-US" sz="1100" dirty="0" err="1">
                          <a:latin typeface="Roboto"/>
                        </a:rPr>
                        <a:t>forhindre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fejlfortolkning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af</a:t>
                      </a:r>
                      <a:r>
                        <a:rPr lang="en-US" sz="1100" dirty="0">
                          <a:latin typeface="Roboto"/>
                        </a:rPr>
                        <a:t> data.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100" dirty="0">
                        <a:latin typeface="Roboto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Roboto"/>
                        </a:rPr>
                        <a:t>Efficiente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statistiske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beregninger</a:t>
                      </a:r>
                      <a:r>
                        <a:rPr lang="en-US" sz="1100" dirty="0">
                          <a:latin typeface="Roboto"/>
                        </a:rPr>
                        <a:t> giver </a:t>
                      </a:r>
                      <a:r>
                        <a:rPr lang="en-US" sz="1100" dirty="0" err="1">
                          <a:latin typeface="Roboto"/>
                        </a:rPr>
                        <a:t>bedst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mulig</a:t>
                      </a:r>
                      <a:r>
                        <a:rPr lang="en-US" sz="1100" dirty="0">
                          <a:latin typeface="Roboto"/>
                        </a:rPr>
                        <a:t>: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Roboto"/>
                        </a:rPr>
                        <a:t>Rangering</a:t>
                      </a:r>
                      <a:r>
                        <a:rPr lang="en-US" sz="1100" dirty="0">
                          <a:latin typeface="Roboto"/>
                        </a:rPr>
                        <a:t>/</a:t>
                      </a:r>
                      <a:r>
                        <a:rPr lang="en-US" sz="1100" dirty="0" err="1">
                          <a:latin typeface="Roboto"/>
                        </a:rPr>
                        <a:t>kategorisering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af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usunde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fødevaremønstre</a:t>
                      </a:r>
                      <a:r>
                        <a:rPr lang="en-US" sz="1100" dirty="0">
                          <a:latin typeface="Roboto"/>
                        </a:rPr>
                        <a:t>.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Roboto"/>
                        </a:rPr>
                        <a:t>Resultater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omkring</a:t>
                      </a:r>
                      <a:r>
                        <a:rPr lang="en-US" sz="1100" dirty="0">
                          <a:latin typeface="Roboto"/>
                        </a:rPr>
                        <a:t> cost-effectiveness </a:t>
                      </a:r>
                      <a:r>
                        <a:rPr lang="en-US" sz="1100" dirty="0" err="1">
                          <a:latin typeface="Roboto"/>
                        </a:rPr>
                        <a:t>af</a:t>
                      </a:r>
                      <a:r>
                        <a:rPr lang="en-US" sz="1100" dirty="0">
                          <a:latin typeface="Roboto"/>
                        </a:rPr>
                        <a:t> PCSK9i vs. </a:t>
                      </a:r>
                      <a:r>
                        <a:rPr lang="en-US" sz="1100" dirty="0" err="1">
                          <a:latin typeface="Roboto"/>
                        </a:rPr>
                        <a:t>standardbehandlingen</a:t>
                      </a:r>
                      <a:r>
                        <a:rPr lang="en-US" sz="1100" dirty="0">
                          <a:latin typeface="Roboto"/>
                        </a:rPr>
                        <a:t> for </a:t>
                      </a:r>
                      <a:r>
                        <a:rPr lang="en-US" sz="1100" dirty="0" err="1">
                          <a:latin typeface="Roboto"/>
                        </a:rPr>
                        <a:t>nuværende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og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fremtidige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priser</a:t>
                      </a:r>
                      <a:r>
                        <a:rPr lang="en-US" sz="1100" dirty="0">
                          <a:latin typeface="Roboto"/>
                        </a:rPr>
                        <a:t>.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Roboto"/>
                        </a:rPr>
                        <a:t>Viden</a:t>
                      </a:r>
                      <a:r>
                        <a:rPr lang="en-US" sz="1100" dirty="0">
                          <a:latin typeface="Roboto"/>
                        </a:rPr>
                        <a:t> om </a:t>
                      </a:r>
                      <a:r>
                        <a:rPr lang="en-US" sz="1100" dirty="0" err="1">
                          <a:latin typeface="Roboto"/>
                        </a:rPr>
                        <a:t>betydning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af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forskellige</a:t>
                      </a:r>
                      <a:r>
                        <a:rPr lang="en-US" sz="1100" dirty="0">
                          <a:latin typeface="Roboto"/>
                        </a:rPr>
                        <a:t> gang-</a:t>
                      </a:r>
                      <a:r>
                        <a:rPr lang="en-US" sz="1100" dirty="0" err="1">
                          <a:latin typeface="Roboto"/>
                        </a:rPr>
                        <a:t>aktiviteter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på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sundhed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gennem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fysisk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aktivitet</a:t>
                      </a:r>
                      <a:r>
                        <a:rPr lang="en-US" sz="1100" dirty="0">
                          <a:latin typeface="Roboto"/>
                        </a:rPr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100" dirty="0">
                        <a:latin typeface="Roboto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Roboto"/>
                        </a:rPr>
                        <a:t>Støtte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Hjerteforeningens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politiske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arbejde</a:t>
                      </a:r>
                      <a:r>
                        <a:rPr lang="en-US" sz="1100" dirty="0">
                          <a:latin typeface="Roboto"/>
                        </a:rPr>
                        <a:t> med </a:t>
                      </a:r>
                      <a:r>
                        <a:rPr lang="en-US" sz="1100" dirty="0" err="1">
                          <a:latin typeface="Roboto"/>
                        </a:rPr>
                        <a:t>en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systematisk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gennemgang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af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mulige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interventioner</a:t>
                      </a:r>
                      <a:r>
                        <a:rPr lang="en-US" sz="1100" dirty="0">
                          <a:latin typeface="Roboto"/>
                        </a:rPr>
                        <a:t>, </a:t>
                      </a:r>
                      <a:r>
                        <a:rPr lang="en-US" sz="1100" dirty="0" err="1">
                          <a:latin typeface="Roboto"/>
                        </a:rPr>
                        <a:t>både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inden</a:t>
                      </a:r>
                      <a:r>
                        <a:rPr lang="en-US" sz="1100" dirty="0">
                          <a:latin typeface="Roboto"/>
                        </a:rPr>
                        <a:t> for </a:t>
                      </a:r>
                      <a:r>
                        <a:rPr lang="en-US" sz="1100" dirty="0" err="1">
                          <a:latin typeface="Roboto"/>
                        </a:rPr>
                        <a:t>og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på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tværs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af</a:t>
                      </a:r>
                      <a:r>
                        <a:rPr lang="en-US" sz="1100" dirty="0">
                          <a:latin typeface="Roboto"/>
                        </a:rPr>
                        <a:t> de </a:t>
                      </a:r>
                      <a:r>
                        <a:rPr lang="en-US" sz="1100" dirty="0" err="1">
                          <a:latin typeface="Roboto"/>
                        </a:rPr>
                        <a:t>tre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områder</a:t>
                      </a:r>
                      <a:r>
                        <a:rPr lang="en-US" sz="1100" dirty="0">
                          <a:latin typeface="Roboto"/>
                        </a:rPr>
                        <a:t>. 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sz="1100" dirty="0">
                        <a:latin typeface="Roboto"/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sz="1100" dirty="0">
                        <a:latin typeface="Roboto"/>
                      </a:endParaRPr>
                    </a:p>
                    <a:p>
                      <a:endParaRPr lang="en-US" sz="1100" dirty="0">
                        <a:latin typeface="Roboto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100" i="1" dirty="0">
                          <a:latin typeface="Roboto"/>
                          <a:ea typeface="Roboto" panose="02000000000000000000" pitchFamily="2" charset="0"/>
                        </a:rPr>
                        <a:t>Vi tror på, at indfrielse af følgende behov vil bidrage markant til den ønskede effekt:</a:t>
                      </a:r>
                    </a:p>
                    <a:p>
                      <a:endParaRPr lang="da-DK" sz="1100" i="1" dirty="0">
                        <a:latin typeface="Roboto"/>
                        <a:ea typeface="Roboto" panose="02000000000000000000" pitchFamily="2" charset="0"/>
                      </a:endParaRPr>
                    </a:p>
                    <a:p>
                      <a:endParaRPr lang="da-DK" sz="1100" dirty="0">
                        <a:latin typeface="Roboto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Roboto"/>
                        </a:rPr>
                        <a:t>Ph.d.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afhandling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bestående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af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tre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forskningsartikler</a:t>
                      </a:r>
                      <a:r>
                        <a:rPr lang="en-US" sz="1100" dirty="0">
                          <a:latin typeface="Roboto"/>
                        </a:rPr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100" dirty="0">
                        <a:latin typeface="Roboto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Roboto"/>
                        </a:rPr>
                        <a:t>Statistisk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korrekt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gennemførte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analyser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af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konkrete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spørgsmål</a:t>
                      </a:r>
                      <a:r>
                        <a:rPr lang="en-US" sz="1100" dirty="0">
                          <a:latin typeface="Roboto"/>
                        </a:rPr>
                        <a:t>, </a:t>
                      </a:r>
                      <a:r>
                        <a:rPr lang="en-US" sz="1100" dirty="0" err="1">
                          <a:latin typeface="Roboto"/>
                        </a:rPr>
                        <a:t>som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gavner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forebyggelsesområdet</a:t>
                      </a:r>
                      <a:r>
                        <a:rPr lang="en-US" sz="1100" dirty="0">
                          <a:latin typeface="Roboto"/>
                        </a:rPr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100" dirty="0">
                        <a:latin typeface="Roboto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Roboto"/>
                        </a:rPr>
                        <a:t>Opbygge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viden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omkring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sundhedsøkonomiske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analyser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af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danske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registerdata</a:t>
                      </a:r>
                      <a:r>
                        <a:rPr lang="en-US" sz="1100" dirty="0">
                          <a:latin typeface="Roboto"/>
                        </a:rPr>
                        <a:t>, </a:t>
                      </a:r>
                      <a:r>
                        <a:rPr lang="en-US" sz="1100" dirty="0" err="1">
                          <a:latin typeface="Roboto"/>
                        </a:rPr>
                        <a:t>som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gavner</a:t>
                      </a:r>
                      <a:r>
                        <a:rPr lang="en-US" sz="1100" dirty="0">
                          <a:latin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</a:rPr>
                        <a:t>forskningsenheden</a:t>
                      </a:r>
                      <a:r>
                        <a:rPr lang="en-US" sz="1100" dirty="0">
                          <a:latin typeface="Roboto"/>
                        </a:rPr>
                        <a:t>.</a:t>
                      </a:r>
                      <a:endParaRPr lang="en-US" sz="1100" dirty="0">
                        <a:latin typeface="Roboto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i="1" dirty="0">
                          <a:latin typeface="Roboto"/>
                          <a:ea typeface="Roboto" panose="02000000000000000000" pitchFamily="2" charset="0"/>
                        </a:rPr>
                        <a:t>Den positive </a:t>
                      </a:r>
                      <a:r>
                        <a:rPr lang="en-US" sz="1100" i="1" dirty="0" err="1">
                          <a:latin typeface="Roboto"/>
                          <a:ea typeface="Roboto" panose="02000000000000000000" pitchFamily="2" charset="0"/>
                        </a:rPr>
                        <a:t>forandring</a:t>
                      </a:r>
                      <a:r>
                        <a:rPr lang="en-US" sz="1100" i="1" dirty="0">
                          <a:latin typeface="Roboto"/>
                          <a:ea typeface="Roboto" panose="02000000000000000000" pitchFamily="2" charset="0"/>
                        </a:rPr>
                        <a:t>, vi </a:t>
                      </a:r>
                      <a:r>
                        <a:rPr lang="en-US" sz="1100" i="1" dirty="0" err="1">
                          <a:latin typeface="Roboto"/>
                          <a:ea typeface="Roboto" panose="02000000000000000000" pitchFamily="2" charset="0"/>
                        </a:rPr>
                        <a:t>ønsker</a:t>
                      </a:r>
                      <a:r>
                        <a:rPr lang="en-US" sz="1100" i="1" dirty="0">
                          <a:latin typeface="Roboto"/>
                          <a:ea typeface="Roboto" panose="02000000000000000000" pitchFamily="2" charset="0"/>
                        </a:rPr>
                        <a:t> at </a:t>
                      </a:r>
                      <a:r>
                        <a:rPr lang="en-US" sz="1100" i="1" dirty="0" err="1">
                          <a:latin typeface="Roboto"/>
                          <a:ea typeface="Roboto" panose="02000000000000000000" pitchFamily="2" charset="0"/>
                        </a:rPr>
                        <a:t>skabe</a:t>
                      </a:r>
                      <a:r>
                        <a:rPr lang="en-US" sz="1100" i="1" dirty="0">
                          <a:latin typeface="Roboto"/>
                          <a:ea typeface="Roboto" panose="02000000000000000000" pitchFamily="2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i="1" dirty="0">
                        <a:latin typeface="Roboto"/>
                        <a:ea typeface="Roboto" panose="020000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i="1" dirty="0">
                        <a:latin typeface="Roboto"/>
                        <a:ea typeface="Roboto" panose="02000000000000000000" pitchFamily="2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  <a:defRPr/>
                      </a:pPr>
                      <a:endParaRPr lang="en-US" sz="1100" dirty="0">
                        <a:latin typeface="Roboto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da-DK" sz="1100" dirty="0">
                          <a:latin typeface="Roboto"/>
                        </a:rPr>
                        <a:t>Etableret tværfagligt samarbejde mellem forskning og forebyggelse.</a:t>
                      </a:r>
                      <a:endParaRPr lang="da-DK" sz="1100" dirty="0">
                        <a:latin typeface="Roboto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730038"/>
                  </a:ext>
                </a:extLst>
              </a:tr>
            </a:tbl>
          </a:graphicData>
        </a:graphic>
      </p:graphicFrame>
      <p:sp>
        <p:nvSpPr>
          <p:cNvPr id="10" name="Rektangel 9">
            <a:extLst>
              <a:ext uri="{FF2B5EF4-FFF2-40B4-BE49-F238E27FC236}">
                <a16:creationId xmlns:a16="http://schemas.microsoft.com/office/drawing/2014/main" id="{5C488952-39A6-42D0-A9AD-3E691E93E759}"/>
              </a:ext>
            </a:extLst>
          </p:cNvPr>
          <p:cNvSpPr/>
          <p:nvPr/>
        </p:nvSpPr>
        <p:spPr>
          <a:xfrm>
            <a:off x="1193267" y="81764"/>
            <a:ext cx="5946673" cy="116615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da-DK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Analyses of </a:t>
            </a:r>
            <a:r>
              <a:rPr lang="da-DK" sz="20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cardiovascular</a:t>
            </a:r>
            <a:r>
              <a:rPr lang="da-DK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a-DK" sz="20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disease</a:t>
            </a:r>
            <a:r>
              <a:rPr lang="da-DK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a-DK" sz="20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preventive</a:t>
            </a:r>
            <a:r>
              <a:rPr lang="da-DK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interventions in Denmark</a:t>
            </a:r>
          </a:p>
          <a:p>
            <a:pPr lvl="0"/>
            <a:r>
              <a:rPr lang="da-DK" sz="1400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Emilie Prang Nielsen </a:t>
            </a:r>
          </a:p>
          <a:p>
            <a:pPr lvl="0"/>
            <a:r>
              <a:rPr lang="da-DK" sz="1200" i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22 </a:t>
            </a:r>
            <a:r>
              <a:rPr lang="da-DK" sz="1200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 2021</a:t>
            </a:r>
            <a:endParaRPr lang="da-DK" sz="1200" b="1" dirty="0">
              <a:solidFill>
                <a:schemeClr val="bg1"/>
              </a:solidFill>
              <a:latin typeface="+mj-lt"/>
              <a:ea typeface="Roboto" panose="02000000000000000000" pitchFamily="2" charset="0"/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B4911D8F-8C12-4216-89D8-052064CAAE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866" t="23616" r="10680" b="22614"/>
          <a:stretch/>
        </p:blipFill>
        <p:spPr>
          <a:xfrm>
            <a:off x="0" y="81763"/>
            <a:ext cx="1219174" cy="116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7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4296</TotalTime>
  <Words>281</Words>
  <Application>Microsoft Office PowerPoint</Application>
  <PresentationFormat>Widescreen</PresentationFormat>
  <Paragraphs>57</Paragraphs>
  <Slides>1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Office-tema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Emilie Prang Nielsen</dc:creator>
  <cp:lastModifiedBy>Emilie Prang Nielsen</cp:lastModifiedBy>
  <cp:revision>5</cp:revision>
  <dcterms:created xsi:type="dcterms:W3CDTF">2021-03-02T06:29:01Z</dcterms:created>
  <dcterms:modified xsi:type="dcterms:W3CDTF">2021-03-22T12:37:44Z</dcterms:modified>
</cp:coreProperties>
</file>