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76BF3-4081-0D40-37CF-BE26CC168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FD839C-5DE9-E13B-D81A-C52803534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277D1B-47F4-1BBD-08F0-8F539524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EECC-35BF-4E34-AE1F-FE7F4671F508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1F27C4-190C-0147-BE02-EFBF1635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370497-B6A5-76F1-B983-FFA4ADE4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5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E01B3-2F3A-92C3-1F62-377F7366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11E5D9-E762-F93A-D53E-B36184C89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6920E0-BBA2-5BB5-6FD4-9E610A49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EECC-35BF-4E34-AE1F-FE7F4671F508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2C8C01-D2B8-3D1F-D0A3-522EE6FE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7AEBE2-F872-2D42-9A8C-3EB8AEEB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60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B89E414-828D-BB3B-6AF3-E47BA347F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FFA330-AE74-F8B9-7DFC-8B687A274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C26786-3CD9-EE82-1289-97E229A3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EECC-35BF-4E34-AE1F-FE7F4671F508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B186AE-608C-DAA6-A3CF-206C474D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672BA2-819B-1293-D26E-7C2F388C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89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FC5CB2-6949-A677-1FB3-0DE22FD1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F2073C-FC59-5E8E-8E8B-E21997613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94A364-555B-6D11-2D17-55983783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EECC-35BF-4E34-AE1F-FE7F4671F508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69FA34-6F49-2802-BE19-DD7AD854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D120B9-7296-1EC0-7461-02D694F9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38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DE5B6-F09B-EAC7-848C-E98EC9AFD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A4F6E4-CB14-3264-F1F7-25DCCB5B2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C6D92F-1119-C2DD-273B-46F6FC8B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EECC-35BF-4E34-AE1F-FE7F4671F508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182E7A-84D9-3BE1-2B68-006BA9E9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1D7079-417E-31A1-EEE5-00A512F3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81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1365AB-76C3-44F4-3DAE-FAFDA7E3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1811AC-668F-729B-7B83-A0EF8CC1D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8E2C5E-1BA0-218C-987E-82A5ED18D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D24615-A16C-4D78-2F7A-54FEAAA5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EECC-35BF-4E34-AE1F-FE7F4671F508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05F129-17DD-A240-FF9B-6CC4D795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C88394-6B69-E037-9EEB-841132D4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56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8D8672-E222-5DFC-A397-2181DF7AA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635FF0-E99A-C3E5-51B5-4D01206D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F5C7ED-68B6-3FFD-0461-9CE9C916B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69542D-CFA3-CD43-8E4D-E8359B78D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ECDBC-7B34-14F2-4B9D-461DAD586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182370-9111-1365-E1E5-5D17B993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EECC-35BF-4E34-AE1F-FE7F4671F508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A33D35-5C93-152E-9749-2DDD8971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212A7B-04A5-34C8-E0AD-0D0EDB3C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33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6E23E-018F-1F64-51FE-688A362F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E649B7-D55D-8C57-5632-904A8392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EECC-35BF-4E34-AE1F-FE7F4671F508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2C9BDD-5B70-D38C-8F82-CE079F31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ED13A6-3CF6-7758-B685-307173AA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83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1786C3B-FAAC-4CB4-7106-31B413E9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EECC-35BF-4E34-AE1F-FE7F4671F508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3D70E7-780C-827A-E280-0F0F09C0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4AF376-A400-11A2-8684-D3BB1EE3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80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6AB85-0500-B156-0110-09A9D5BA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25E6AE-4A70-AB2C-D4AF-ABEB9DE7E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C04717-E058-1ED9-8707-64D89631A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D0081E-C163-A2A5-0C5C-53D38E8C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EECC-35BF-4E34-AE1F-FE7F4671F508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F0733A-8B3E-166D-4841-EDB162A0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AE63DF-B41F-F0ED-24AE-BF36986C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43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C5CA3-7731-94D6-8EA8-E5460467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1A649A6-5977-F74B-8FE0-C63C501AC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2A523B-F616-EC03-091E-271FD1755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61F041-3491-2444-FD81-CF8BEA8D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EECC-35BF-4E34-AE1F-FE7F4671F508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CBC4FE-0309-9B76-D140-F1C3C362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E9FE6A-40F4-D40A-E31F-A2F37DCC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33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BF0BF56-0901-8367-7768-4D346E35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989D24-DDEC-2679-EC5B-29923B802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9E2701-8924-1127-956E-9DFF7E173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DEECC-35BF-4E34-AE1F-FE7F4671F508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D996A6-4042-D5CB-CDCA-D76F30CFC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AF1187-2C2C-EB9A-3D6D-14C6ECD9E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0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iliestud/mec8211_devoirs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CA076-4E41-FE3E-854B-834BC7E99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fr-FR"/>
              <a:t>MEC8211 – Devoir 1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828E36-6805-9B91-A4C3-7261F7AFA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fr-FR"/>
              <a:t>Maryam Boukor et Emilie Quenedey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344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8E8B0-09BE-AB4E-FE24-D8DB2D6F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 – Simplifier et établir le problème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427FD6E-9BE7-2398-ECC0-F6BD1F5E3D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6447" y="152836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fr-FR" sz="2000" dirty="0"/>
                  <a:t>Problème axisymétrique + invariance selon z (cylindre infini) =&gt; indépendance en z et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/>
                  <a:t> </a:t>
                </a:r>
              </a:p>
              <a:p>
                <a:r>
                  <a:rPr lang="fr-FR" sz="2000" dirty="0"/>
                  <a:t>Équation parabolique de diffusion, en cylindrique :</a:t>
                </a:r>
                <a14:m>
                  <m:oMath xmlns:m="http://schemas.openxmlformats.org/officeDocument/2006/math"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Discrétisation du domaine en espace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fr-FR" sz="2000" dirty="0"/>
                  <a:t> , 4 intervalles égaux de taille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=0,25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Conditions aux frontières de Dirichlet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𝑚𝑜𝑙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³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Conditions initiales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427FD6E-9BE7-2398-ECC0-F6BD1F5E3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6447" y="1528365"/>
                <a:ext cx="10515600" cy="4351338"/>
              </a:xfrm>
              <a:blipFill>
                <a:blip r:embed="rId2"/>
                <a:stretch>
                  <a:fillRect l="-522" t="-15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e 13">
            <a:extLst>
              <a:ext uri="{FF2B5EF4-FFF2-40B4-BE49-F238E27FC236}">
                <a16:creationId xmlns:a16="http://schemas.microsoft.com/office/drawing/2014/main" id="{79A2EBE2-A3DC-C8BB-2A6B-F4C89FF7E2FE}"/>
              </a:ext>
            </a:extLst>
          </p:cNvPr>
          <p:cNvGrpSpPr/>
          <p:nvPr/>
        </p:nvGrpSpPr>
        <p:grpSpPr>
          <a:xfrm>
            <a:off x="6874123" y="3483931"/>
            <a:ext cx="4565402" cy="3374069"/>
            <a:chOff x="6684065" y="3429000"/>
            <a:chExt cx="4565402" cy="3374069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41297323-1D0C-81E6-E039-2B91361EEE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41" t="14799" r="35136" b="18367"/>
            <a:stretch/>
          </p:blipFill>
          <p:spPr>
            <a:xfrm>
              <a:off x="7363152" y="3429000"/>
              <a:ext cx="3349726" cy="3374069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01EC33C4-B908-0118-D0F1-22D77EDA04B8}"/>
                </a:ext>
              </a:extLst>
            </p:cNvPr>
            <p:cNvSpPr txBox="1"/>
            <p:nvPr/>
          </p:nvSpPr>
          <p:spPr>
            <a:xfrm>
              <a:off x="6684065" y="4799231"/>
              <a:ext cx="7601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</a:rPr>
                <a:t>i=1</a:t>
              </a:r>
            </a:p>
            <a:p>
              <a:pPr algn="ctr"/>
              <a:r>
                <a:rPr lang="fr-FR" dirty="0">
                  <a:solidFill>
                    <a:srgbClr val="FF0000"/>
                  </a:solidFill>
                </a:rPr>
                <a:t>r</a:t>
              </a:r>
              <a:r>
                <a:rPr lang="fr-FR" baseline="-25000" dirty="0">
                  <a:solidFill>
                    <a:srgbClr val="FF0000"/>
                  </a:solidFill>
                </a:rPr>
                <a:t>1</a:t>
              </a:r>
              <a:r>
                <a:rPr lang="fr-FR" dirty="0">
                  <a:solidFill>
                    <a:srgbClr val="FF0000"/>
                  </a:solidFill>
                </a:rPr>
                <a:t> = -R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564729A7-D490-64AE-456D-9E897909957D}"/>
                </a:ext>
              </a:extLst>
            </p:cNvPr>
            <p:cNvSpPr txBox="1"/>
            <p:nvPr/>
          </p:nvSpPr>
          <p:spPr>
            <a:xfrm>
              <a:off x="9299282" y="4401918"/>
              <a:ext cx="8963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</a:rPr>
                <a:t>i=4</a:t>
              </a:r>
            </a:p>
            <a:p>
              <a:r>
                <a:rPr lang="fr-FR" dirty="0">
                  <a:solidFill>
                    <a:srgbClr val="FF0000"/>
                  </a:solidFill>
                </a:rPr>
                <a:t>r</a:t>
              </a:r>
              <a:r>
                <a:rPr lang="fr-FR" baseline="-25000" dirty="0">
                  <a:solidFill>
                    <a:srgbClr val="FF0000"/>
                  </a:solidFill>
                </a:rPr>
                <a:t>4</a:t>
              </a:r>
              <a:r>
                <a:rPr lang="fr-FR" dirty="0">
                  <a:solidFill>
                    <a:srgbClr val="FF0000"/>
                  </a:solidFill>
                </a:rPr>
                <a:t> = R/2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E20A9723-4ECE-5F87-4C12-DB1002792F58}"/>
                </a:ext>
              </a:extLst>
            </p:cNvPr>
            <p:cNvSpPr txBox="1"/>
            <p:nvPr/>
          </p:nvSpPr>
          <p:spPr>
            <a:xfrm>
              <a:off x="10559855" y="4886791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</a:rPr>
                <a:t>i=5</a:t>
              </a:r>
            </a:p>
            <a:p>
              <a:pPr algn="ctr"/>
              <a:r>
                <a:rPr lang="fr-FR" dirty="0">
                  <a:solidFill>
                    <a:srgbClr val="FF0000"/>
                  </a:solidFill>
                </a:rPr>
                <a:t>r</a:t>
              </a:r>
              <a:r>
                <a:rPr lang="fr-FR" baseline="-25000" dirty="0">
                  <a:solidFill>
                    <a:srgbClr val="FF0000"/>
                  </a:solidFill>
                </a:rPr>
                <a:t>5</a:t>
              </a:r>
              <a:r>
                <a:rPr lang="fr-FR" dirty="0">
                  <a:solidFill>
                    <a:srgbClr val="FF0000"/>
                  </a:solidFill>
                </a:rPr>
                <a:t> = R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DC097BA0-CDB3-98F1-7644-032DBCF2D137}"/>
                </a:ext>
              </a:extLst>
            </p:cNvPr>
            <p:cNvSpPr txBox="1"/>
            <p:nvPr/>
          </p:nvSpPr>
          <p:spPr>
            <a:xfrm>
              <a:off x="7707104" y="4401919"/>
              <a:ext cx="9669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</a:rPr>
                <a:t>i=2</a:t>
              </a:r>
            </a:p>
            <a:p>
              <a:r>
                <a:rPr lang="fr-FR" dirty="0">
                  <a:solidFill>
                    <a:srgbClr val="FF0000"/>
                  </a:solidFill>
                </a:rPr>
                <a:t>r</a:t>
              </a:r>
              <a:r>
                <a:rPr lang="fr-FR" baseline="-25000" dirty="0">
                  <a:solidFill>
                    <a:srgbClr val="FF0000"/>
                  </a:solidFill>
                </a:rPr>
                <a:t>2</a:t>
              </a:r>
              <a:r>
                <a:rPr lang="fr-FR" dirty="0">
                  <a:solidFill>
                    <a:srgbClr val="FF0000"/>
                  </a:solidFill>
                </a:rPr>
                <a:t> = -R/2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B2E953D4-AD2E-AB5D-AD18-18B85F6E6FB6}"/>
                </a:ext>
              </a:extLst>
            </p:cNvPr>
            <p:cNvSpPr txBox="1"/>
            <p:nvPr/>
          </p:nvSpPr>
          <p:spPr>
            <a:xfrm>
              <a:off x="8674035" y="4476065"/>
              <a:ext cx="720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i=3</a:t>
              </a:r>
            </a:p>
            <a:p>
              <a:pPr algn="ctr"/>
              <a:r>
                <a:rPr lang="fr-FR" dirty="0">
                  <a:solidFill>
                    <a:srgbClr val="FF0000"/>
                  </a:solidFill>
                </a:rPr>
                <a:t>r</a:t>
              </a:r>
              <a:r>
                <a:rPr lang="fr-FR" baseline="-25000" dirty="0">
                  <a:solidFill>
                    <a:srgbClr val="FF0000"/>
                  </a:solidFill>
                </a:rPr>
                <a:t>3</a:t>
              </a:r>
              <a:r>
                <a:rPr lang="fr-FR" dirty="0">
                  <a:solidFill>
                    <a:srgbClr val="FF0000"/>
                  </a:solidFill>
                </a:rPr>
                <a:t> 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27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91C83-D0D3-EBB0-E8A6-4E12A666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 – Schéma de différences finies du problème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E1117CA-2622-ED0A-F430-A468DA4A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2;3;4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 :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/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fr-FR" sz="24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/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² </m:t>
                        </m:r>
                      </m:den>
                    </m:f>
                  </m:oMath>
                </a14:m>
                <a:endParaRPr lang="fr-FR" sz="2400" dirty="0"/>
              </a:p>
              <a:p>
                <a:r>
                  <a:rPr lang="fr-FR" sz="2400" dirty="0"/>
                  <a:t>Schéma implicite en temps :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 :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fr-FR" sz="2400" dirty="0"/>
              </a:p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2;3;4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 :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fr-FR" sz="2400" dirty="0"/>
              </a:p>
              <a:p>
                <a:pPr marL="0" indent="0">
                  <a:buNone/>
                </a:pPr>
                <a:r>
                  <a:rPr lang="fr-FR" sz="2400" dirty="0"/>
                  <a:t>Soit en changeant d’indice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fr-FR" sz="2400" dirty="0"/>
                  <a:t>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fr-FR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fr-FR" sz="2400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fr-FR" sz="2400" dirty="0"/>
                  <a:t>Conditions aux frontières de Dirichlet discrètes :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fr-FR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fr-FR" sz="2400" dirty="0"/>
              </a:p>
              <a:p>
                <a:r>
                  <a:rPr lang="fr-FR" sz="2400" dirty="0"/>
                  <a:t>Conditions initiales :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24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E1117CA-2622-ED0A-F430-A468DA4A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30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C6DA611-1A10-8201-F41D-1D80F2A3CF7A}"/>
                  </a:ext>
                </a:extLst>
              </p:cNvPr>
              <p:cNvSpPr txBox="1"/>
              <p:nvPr/>
            </p:nvSpPr>
            <p:spPr>
              <a:xfrm>
                <a:off x="461639" y="426128"/>
                <a:ext cx="10955044" cy="8133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Ordre de précision attendu 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/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/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/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/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/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/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fr-FR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b="0" i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²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den>
                            </m:f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/>
                                      <m:t>​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²+</m:t>
                            </m:r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²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/>
                                      <m:t>​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</m:oMath>
                </a14:m>
                <a:r>
                  <a:rPr lang="fr-FR" dirty="0"/>
                  <a:t> </a:t>
                </a:r>
              </a:p>
              <a:p>
                <a:r>
                  <a:rPr lang="fr-FR" dirty="0"/>
                  <a:t>Pour un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dirty="0"/>
                  <a:t> proche de 0, les termes 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r>
                  <a:rPr lang="fr-FR" dirty="0"/>
                  <a:t> deviennent négligeables devant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dirty="0"/>
                  <a:t>, donc l’ordre de précision attendu est 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Condition de stabilité numérique : Repartons de l’équation différentielle discrète.</a:t>
                </a:r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sz="1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sz="1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1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18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8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fr-FR" sz="1800" dirty="0"/>
                  <a:t> </a:t>
                </a:r>
                <a:endParaRPr lang="fr-F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fr-FR" dirty="0"/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fr-FR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</m:e>
                    </m:d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fr-FR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fr-FR" dirty="0"/>
                  <a:t> </a:t>
                </a:r>
              </a:p>
              <a:p>
                <a:r>
                  <a:rPr lang="fr-FR" dirty="0"/>
                  <a:t>Ce schéma est inconditionnellement stable, car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dirty="0"/>
                  <a:t> pour tout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 </a:t>
                </a:r>
              </a:p>
              <a:p>
                <a:r>
                  <a:rPr lang="fr-FR" dirty="0"/>
                  <a:t> 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C6DA611-1A10-8201-F41D-1D80F2A3C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9" y="426128"/>
                <a:ext cx="10955044" cy="8133830"/>
              </a:xfrm>
              <a:prstGeom prst="rect">
                <a:avLst/>
              </a:prstGeom>
              <a:blipFill>
                <a:blip r:embed="rId2"/>
                <a:stretch>
                  <a:fillRect l="-501" t="-450" r="-7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77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16C76-7C3D-6EBF-4D13-4955F71B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 – Solution analytique en stationnaire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33AC4B9-BA91-10F6-F986-D339FE6AC1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FR" sz="2000" dirty="0"/>
                  <a:t>Equation sans le cas stationnaire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2000" dirty="0"/>
                  <a:t> avec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endParaRPr lang="fr-F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𝑆𝑟</m:t>
                        </m:r>
                      </m:num>
                      <m:den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𝑆𝑟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000" b="0" dirty="0"/>
                  <a:t> </a:t>
                </a:r>
              </a:p>
              <a:p>
                <a:pPr marL="0" indent="0">
                  <a:buNone/>
                </a:pP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𝑆𝑟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𝑆𝑟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𝐴𝑙𝑛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fr-FR" sz="2000" dirty="0"/>
                  <a:t>, avec A et B des constantes</a:t>
                </a:r>
              </a:p>
              <a:p>
                <a:pPr marL="0" indent="0">
                  <a:buNone/>
                </a:pPr>
                <a:r>
                  <a:rPr lang="fr-FR" sz="2000" dirty="0"/>
                  <a:t>Si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fr-FR" sz="2000" dirty="0"/>
                  <a:t> alors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→−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fr-FR" sz="2000" dirty="0"/>
                  <a:t> quand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fr-FR" sz="2000" dirty="0"/>
                  <a:t> ce qui n’est pas réaliste, d’où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Condition aux limites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𝑆𝑅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den>
                    </m:f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 </a:t>
                </a:r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33AC4B9-BA91-10F6-F986-D339FE6AC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4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74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22AA7-26E6-8F7A-A76C-8CFB35A1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 – Code de calcul en différences finies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57AFD5-9954-A900-C0B4-64E799DA7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Lien du répertoire Git : </a:t>
            </a:r>
            <a:r>
              <a:rPr lang="fr-FR" dirty="0">
                <a:hlinkClick r:id="rId2"/>
              </a:rPr>
              <a:t>https://github.com/emiliestud/mec8211_devoirs.git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43682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526</Words>
  <Application>Microsoft Office PowerPoint</Application>
  <PresentationFormat>Grand écran</PresentationFormat>
  <Paragraphs>57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MEC8211 – Devoir 1</vt:lpstr>
      <vt:lpstr>A – Simplifier et établir le problème</vt:lpstr>
      <vt:lpstr>B – Schéma de différences finies du problème</vt:lpstr>
      <vt:lpstr>Présentation PowerPoint</vt:lpstr>
      <vt:lpstr>C – Solution analytique en stationnaire</vt:lpstr>
      <vt:lpstr>D – Code de calcul en différences finies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MEC8211 – Devoir 1</dc:title>
  <dc:creator>Emilie Quenedey</dc:creator>
  <cp:lastModifiedBy>Emilie Quenedey</cp:lastModifiedBy>
  <cp:revision>1</cp:revision>
  <dcterms:created xsi:type="dcterms:W3CDTF">2022-10-07T15:53:58Z</dcterms:created>
  <dcterms:modified xsi:type="dcterms:W3CDTF">2022-10-07T23:20:16Z</dcterms:modified>
</cp:coreProperties>
</file>