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2"/>
  </p:notesMasterIdLst>
  <p:sldIdLst>
    <p:sldId id="256" r:id="rId2"/>
    <p:sldId id="257" r:id="rId3"/>
    <p:sldId id="258" r:id="rId4"/>
    <p:sldId id="262" r:id="rId5"/>
    <p:sldId id="267" r:id="rId6"/>
    <p:sldId id="261" r:id="rId7"/>
    <p:sldId id="264" r:id="rId8"/>
    <p:sldId id="265" r:id="rId9"/>
    <p:sldId id="266" r:id="rId10"/>
    <p:sldId id="268"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02D"/>
    <a:srgbClr val="FFA85C"/>
    <a:srgbClr val="267B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459CE-6628-4ABB-BF7E-0BF21DF79269}" type="datetimeFigureOut">
              <a:rPr lang="fr-FR" smtClean="0"/>
              <a:t>28/10/2022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575E0-3863-42F8-9367-EB04BAB4D3F8}" type="slidenum">
              <a:rPr lang="fr-FR" smtClean="0"/>
              <a:t>‹N°›</a:t>
            </a:fld>
            <a:endParaRPr lang="fr-FR"/>
          </a:p>
        </p:txBody>
      </p:sp>
    </p:spTree>
    <p:extLst>
      <p:ext uri="{BB962C8B-B14F-4D97-AF65-F5344CB8AC3E}">
        <p14:creationId xmlns:p14="http://schemas.microsoft.com/office/powerpoint/2010/main" val="3399230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A76BF3-4081-0D40-37CF-BE26CC1684B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0FD839C-5DE9-E13B-D81A-C52803534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C277D1B-47F4-1BBD-08F0-8F539524F929}"/>
              </a:ext>
            </a:extLst>
          </p:cNvPr>
          <p:cNvSpPr>
            <a:spLocks noGrp="1"/>
          </p:cNvSpPr>
          <p:nvPr>
            <p:ph type="dt" sz="half" idx="10"/>
          </p:nvPr>
        </p:nvSpPr>
        <p:spPr/>
        <p:txBody>
          <a:bodyPr/>
          <a:lstStyle/>
          <a:p>
            <a:fld id="{C9E7D29E-36C1-4DDC-B4BC-C8B2E6384AE6}" type="datetime1">
              <a:rPr lang="fr-FR" smtClean="0"/>
              <a:t>28/10/2022</a:t>
            </a:fld>
            <a:endParaRPr lang="fr-FR"/>
          </a:p>
        </p:txBody>
      </p:sp>
      <p:sp>
        <p:nvSpPr>
          <p:cNvPr id="5" name="Espace réservé du pied de page 4">
            <a:extLst>
              <a:ext uri="{FF2B5EF4-FFF2-40B4-BE49-F238E27FC236}">
                <a16:creationId xmlns:a16="http://schemas.microsoft.com/office/drawing/2014/main" id="{431F27C4-190C-0147-BE02-EFBF16351C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D370497-B6A5-76F1-B983-FFA4ADE49CDB}"/>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11785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8E01B3-2F3A-92C3-1F62-377F73663FE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D11E5D9-E762-F93A-D53E-B36184C893F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6920E0-BBA2-5BB5-6FD4-9E610A49FCB8}"/>
              </a:ext>
            </a:extLst>
          </p:cNvPr>
          <p:cNvSpPr>
            <a:spLocks noGrp="1"/>
          </p:cNvSpPr>
          <p:nvPr>
            <p:ph type="dt" sz="half" idx="10"/>
          </p:nvPr>
        </p:nvSpPr>
        <p:spPr/>
        <p:txBody>
          <a:bodyPr/>
          <a:lstStyle/>
          <a:p>
            <a:fld id="{443AAF03-1242-47B0-938C-8D5E3BE081CB}" type="datetime1">
              <a:rPr lang="fr-FR" smtClean="0"/>
              <a:t>28/10/2022</a:t>
            </a:fld>
            <a:endParaRPr lang="fr-FR"/>
          </a:p>
        </p:txBody>
      </p:sp>
      <p:sp>
        <p:nvSpPr>
          <p:cNvPr id="5" name="Espace réservé du pied de page 4">
            <a:extLst>
              <a:ext uri="{FF2B5EF4-FFF2-40B4-BE49-F238E27FC236}">
                <a16:creationId xmlns:a16="http://schemas.microsoft.com/office/drawing/2014/main" id="{362C8C01-D2B8-3D1F-D0A3-522EE6FE18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D7AEBE2-F872-2D42-9A8C-3EB8AEEB9B4F}"/>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189660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89E414-828D-BB3B-6AF3-E47BA347FC0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1FFA330-AE74-F8B9-7DFC-8B687A274A0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C26786-3CD9-EE82-1289-97E229A3FA3E}"/>
              </a:ext>
            </a:extLst>
          </p:cNvPr>
          <p:cNvSpPr>
            <a:spLocks noGrp="1"/>
          </p:cNvSpPr>
          <p:nvPr>
            <p:ph type="dt" sz="half" idx="10"/>
          </p:nvPr>
        </p:nvSpPr>
        <p:spPr/>
        <p:txBody>
          <a:bodyPr/>
          <a:lstStyle/>
          <a:p>
            <a:fld id="{059C4350-597D-4A9D-AC9C-C85F197C809F}" type="datetime1">
              <a:rPr lang="fr-FR" smtClean="0"/>
              <a:t>28/10/2022</a:t>
            </a:fld>
            <a:endParaRPr lang="fr-FR"/>
          </a:p>
        </p:txBody>
      </p:sp>
      <p:sp>
        <p:nvSpPr>
          <p:cNvPr id="5" name="Espace réservé du pied de page 4">
            <a:extLst>
              <a:ext uri="{FF2B5EF4-FFF2-40B4-BE49-F238E27FC236}">
                <a16:creationId xmlns:a16="http://schemas.microsoft.com/office/drawing/2014/main" id="{F6B186AE-608C-DAA6-A3CF-206C474D42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E672BA2-819B-1293-D26E-7C2F388CBC7F}"/>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115089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C5CB2-6949-A677-1FB3-0DE22FD157B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F2073C-FC59-5E8E-8E8B-E2199761301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94A364-555B-6D11-2D17-55983783DB28}"/>
              </a:ext>
            </a:extLst>
          </p:cNvPr>
          <p:cNvSpPr>
            <a:spLocks noGrp="1"/>
          </p:cNvSpPr>
          <p:nvPr>
            <p:ph type="dt" sz="half" idx="10"/>
          </p:nvPr>
        </p:nvSpPr>
        <p:spPr/>
        <p:txBody>
          <a:bodyPr/>
          <a:lstStyle/>
          <a:p>
            <a:fld id="{3827B80E-DB54-4932-A458-069A7AF2444A}" type="datetime1">
              <a:rPr lang="fr-FR" smtClean="0"/>
              <a:t>28/10/2022</a:t>
            </a:fld>
            <a:endParaRPr lang="fr-FR"/>
          </a:p>
        </p:txBody>
      </p:sp>
      <p:sp>
        <p:nvSpPr>
          <p:cNvPr id="5" name="Espace réservé du pied de page 4">
            <a:extLst>
              <a:ext uri="{FF2B5EF4-FFF2-40B4-BE49-F238E27FC236}">
                <a16:creationId xmlns:a16="http://schemas.microsoft.com/office/drawing/2014/main" id="{2169FA34-6F49-2802-BE19-DD7AD8545F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D120B9-7296-1EC0-7461-02D694F91B90}"/>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290538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4DE5B6-F09B-EAC7-848C-E98EC9AFD8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6A4F6E4-CB14-3264-F1F7-25DCCB5B2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FC6D92F-1119-C2DD-273B-46F6FC8BA3C9}"/>
              </a:ext>
            </a:extLst>
          </p:cNvPr>
          <p:cNvSpPr>
            <a:spLocks noGrp="1"/>
          </p:cNvSpPr>
          <p:nvPr>
            <p:ph type="dt" sz="half" idx="10"/>
          </p:nvPr>
        </p:nvSpPr>
        <p:spPr/>
        <p:txBody>
          <a:bodyPr/>
          <a:lstStyle/>
          <a:p>
            <a:fld id="{C7A1212E-1EE5-4439-8700-908A0CF06CB1}" type="datetime1">
              <a:rPr lang="fr-FR" smtClean="0"/>
              <a:t>28/10/2022</a:t>
            </a:fld>
            <a:endParaRPr lang="fr-FR"/>
          </a:p>
        </p:txBody>
      </p:sp>
      <p:sp>
        <p:nvSpPr>
          <p:cNvPr id="5" name="Espace réservé du pied de page 4">
            <a:extLst>
              <a:ext uri="{FF2B5EF4-FFF2-40B4-BE49-F238E27FC236}">
                <a16:creationId xmlns:a16="http://schemas.microsoft.com/office/drawing/2014/main" id="{8F182E7A-84D9-3BE1-2B68-006BA9E944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1D7079-417E-31A1-EEE5-00A512F3CE60}"/>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376781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365AB-76C3-44F4-3DAE-FAFDA7E3C9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81811AC-668F-729B-7B83-A0EF8CC1D5C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18E2C5E-1BA0-218C-987E-82A5ED18DF4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D24615-A16C-4D78-2F7A-54FEAAA5F19B}"/>
              </a:ext>
            </a:extLst>
          </p:cNvPr>
          <p:cNvSpPr>
            <a:spLocks noGrp="1"/>
          </p:cNvSpPr>
          <p:nvPr>
            <p:ph type="dt" sz="half" idx="10"/>
          </p:nvPr>
        </p:nvSpPr>
        <p:spPr/>
        <p:txBody>
          <a:bodyPr/>
          <a:lstStyle/>
          <a:p>
            <a:fld id="{75B255CD-28DC-48D1-84A0-F9593FCF36ED}" type="datetime1">
              <a:rPr lang="fr-FR" smtClean="0"/>
              <a:t>28/10/2022</a:t>
            </a:fld>
            <a:endParaRPr lang="fr-FR"/>
          </a:p>
        </p:txBody>
      </p:sp>
      <p:sp>
        <p:nvSpPr>
          <p:cNvPr id="6" name="Espace réservé du pied de page 5">
            <a:extLst>
              <a:ext uri="{FF2B5EF4-FFF2-40B4-BE49-F238E27FC236}">
                <a16:creationId xmlns:a16="http://schemas.microsoft.com/office/drawing/2014/main" id="{B305F129-17DD-A240-FF9B-6CC4D795EE6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FC88394-6B69-E037-9EEB-841132D40CF6}"/>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156956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D8672-E222-5DFC-A397-2181DF7AA4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0635FF0-E99A-C3E5-51B5-4D01206D9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7F5C7ED-68B6-3FFD-0461-9CE9C916B72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269542D-CFA3-CD43-8E4D-E8359B78D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5CECDBC-7B34-14F2-4B9D-461DAD58650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2182370-9111-1365-E1E5-5D17B993D0EA}"/>
              </a:ext>
            </a:extLst>
          </p:cNvPr>
          <p:cNvSpPr>
            <a:spLocks noGrp="1"/>
          </p:cNvSpPr>
          <p:nvPr>
            <p:ph type="dt" sz="half" idx="10"/>
          </p:nvPr>
        </p:nvSpPr>
        <p:spPr/>
        <p:txBody>
          <a:bodyPr/>
          <a:lstStyle/>
          <a:p>
            <a:fld id="{24CF0856-B006-4D29-820D-7C8F83F04BB3}" type="datetime1">
              <a:rPr lang="fr-FR" smtClean="0"/>
              <a:t>28/10/2022</a:t>
            </a:fld>
            <a:endParaRPr lang="fr-FR"/>
          </a:p>
        </p:txBody>
      </p:sp>
      <p:sp>
        <p:nvSpPr>
          <p:cNvPr id="8" name="Espace réservé du pied de page 7">
            <a:extLst>
              <a:ext uri="{FF2B5EF4-FFF2-40B4-BE49-F238E27FC236}">
                <a16:creationId xmlns:a16="http://schemas.microsoft.com/office/drawing/2014/main" id="{69A33D35-5C93-152E-9749-2DDD8971CC3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A212A7B-04A5-34C8-E0AD-0D0EDB3C3592}"/>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152133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A6E23E-018F-1F64-51FE-688A362F0A6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0E649B7-D55D-8C57-5632-904A8392C386}"/>
              </a:ext>
            </a:extLst>
          </p:cNvPr>
          <p:cNvSpPr>
            <a:spLocks noGrp="1"/>
          </p:cNvSpPr>
          <p:nvPr>
            <p:ph type="dt" sz="half" idx="10"/>
          </p:nvPr>
        </p:nvSpPr>
        <p:spPr/>
        <p:txBody>
          <a:bodyPr/>
          <a:lstStyle/>
          <a:p>
            <a:fld id="{240B25A9-04C6-41CB-9E34-6E9E0CCBBA76}" type="datetime1">
              <a:rPr lang="fr-FR" smtClean="0"/>
              <a:t>28/10/2022</a:t>
            </a:fld>
            <a:endParaRPr lang="fr-FR"/>
          </a:p>
        </p:txBody>
      </p:sp>
      <p:sp>
        <p:nvSpPr>
          <p:cNvPr id="4" name="Espace réservé du pied de page 3">
            <a:extLst>
              <a:ext uri="{FF2B5EF4-FFF2-40B4-BE49-F238E27FC236}">
                <a16:creationId xmlns:a16="http://schemas.microsoft.com/office/drawing/2014/main" id="{D82C9BDD-5B70-D38C-8F82-CE079F310DD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7ED13A6-3CF6-7758-B685-307173AA65E8}"/>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151083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1786C3B-FAAC-4CB4-7106-31B413E9D080}"/>
              </a:ext>
            </a:extLst>
          </p:cNvPr>
          <p:cNvSpPr>
            <a:spLocks noGrp="1"/>
          </p:cNvSpPr>
          <p:nvPr>
            <p:ph type="dt" sz="half" idx="10"/>
          </p:nvPr>
        </p:nvSpPr>
        <p:spPr/>
        <p:txBody>
          <a:bodyPr/>
          <a:lstStyle/>
          <a:p>
            <a:fld id="{A0A2F300-3527-4094-9716-670123BBAF60}" type="datetime1">
              <a:rPr lang="fr-FR" smtClean="0"/>
              <a:t>28/10/2022</a:t>
            </a:fld>
            <a:endParaRPr lang="fr-FR"/>
          </a:p>
        </p:txBody>
      </p:sp>
      <p:sp>
        <p:nvSpPr>
          <p:cNvPr id="3" name="Espace réservé du pied de page 2">
            <a:extLst>
              <a:ext uri="{FF2B5EF4-FFF2-40B4-BE49-F238E27FC236}">
                <a16:creationId xmlns:a16="http://schemas.microsoft.com/office/drawing/2014/main" id="{4F3D70E7-780C-827A-E280-0F0F09C0EB0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94AF376-A400-11A2-8684-D3BB1EE3066C}"/>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392580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6AB85-0500-B156-0110-09A9D5BA6A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325E6AE-4A70-AB2C-D4AF-ABEB9DE7E7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5C04717-E058-1ED9-8707-64D89631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FD0081E-C163-A2A5-0C5C-53D38E8CE062}"/>
              </a:ext>
            </a:extLst>
          </p:cNvPr>
          <p:cNvSpPr>
            <a:spLocks noGrp="1"/>
          </p:cNvSpPr>
          <p:nvPr>
            <p:ph type="dt" sz="half" idx="10"/>
          </p:nvPr>
        </p:nvSpPr>
        <p:spPr/>
        <p:txBody>
          <a:bodyPr/>
          <a:lstStyle/>
          <a:p>
            <a:fld id="{FB0771D9-5B77-4143-B8CE-0081241BDCC3}" type="datetime1">
              <a:rPr lang="fr-FR" smtClean="0"/>
              <a:t>28/10/2022</a:t>
            </a:fld>
            <a:endParaRPr lang="fr-FR"/>
          </a:p>
        </p:txBody>
      </p:sp>
      <p:sp>
        <p:nvSpPr>
          <p:cNvPr id="6" name="Espace réservé du pied de page 5">
            <a:extLst>
              <a:ext uri="{FF2B5EF4-FFF2-40B4-BE49-F238E27FC236}">
                <a16:creationId xmlns:a16="http://schemas.microsoft.com/office/drawing/2014/main" id="{1CF0733A-8B3E-166D-4841-EDB162A02D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AE63DF-B41F-F0ED-24AE-BF36986CD242}"/>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318943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C5CA3-7731-94D6-8EA8-E546046765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1A649A6-5977-F74B-8FE0-C63C501ACF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52A523B-F616-EC03-091E-271FD1755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261F041-3491-2444-FD81-CF8BEA8D4ECE}"/>
              </a:ext>
            </a:extLst>
          </p:cNvPr>
          <p:cNvSpPr>
            <a:spLocks noGrp="1"/>
          </p:cNvSpPr>
          <p:nvPr>
            <p:ph type="dt" sz="half" idx="10"/>
          </p:nvPr>
        </p:nvSpPr>
        <p:spPr/>
        <p:txBody>
          <a:bodyPr/>
          <a:lstStyle/>
          <a:p>
            <a:fld id="{D18CE255-EE39-4295-899F-65CD8495BD63}" type="datetime1">
              <a:rPr lang="fr-FR" smtClean="0"/>
              <a:t>28/10/2022</a:t>
            </a:fld>
            <a:endParaRPr lang="fr-FR"/>
          </a:p>
        </p:txBody>
      </p:sp>
      <p:sp>
        <p:nvSpPr>
          <p:cNvPr id="6" name="Espace réservé du pied de page 5">
            <a:extLst>
              <a:ext uri="{FF2B5EF4-FFF2-40B4-BE49-F238E27FC236}">
                <a16:creationId xmlns:a16="http://schemas.microsoft.com/office/drawing/2014/main" id="{70CBC4FE-0309-9B76-D140-F1C3C36284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E9FE6A-40F4-D40A-E31F-A2F37DCCF868}"/>
              </a:ext>
            </a:extLst>
          </p:cNvPr>
          <p:cNvSpPr>
            <a:spLocks noGrp="1"/>
          </p:cNvSpPr>
          <p:nvPr>
            <p:ph type="sldNum" sz="quarter" idx="12"/>
          </p:nvPr>
        </p:nvSpPr>
        <p:spPr/>
        <p:txBody>
          <a:bodyPr/>
          <a:lstStyle/>
          <a:p>
            <a:fld id="{D1861D36-3F08-40F2-A6FB-3D64786A8D8E}" type="slidenum">
              <a:rPr lang="fr-FR" smtClean="0"/>
              <a:t>‹N°›</a:t>
            </a:fld>
            <a:endParaRPr lang="fr-FR"/>
          </a:p>
        </p:txBody>
      </p:sp>
    </p:spTree>
    <p:extLst>
      <p:ext uri="{BB962C8B-B14F-4D97-AF65-F5344CB8AC3E}">
        <p14:creationId xmlns:p14="http://schemas.microsoft.com/office/powerpoint/2010/main" val="198633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F0BF56-0901-8367-7768-4D346E35F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3989D24-DDEC-2679-EC5B-29923B802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9E2701-8924-1127-956E-9DFF7E173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D8EE7-7449-40B6-9DC1-4C09890017F9}" type="datetime1">
              <a:rPr lang="fr-FR" smtClean="0"/>
              <a:t>28/10/2022</a:t>
            </a:fld>
            <a:endParaRPr lang="fr-FR"/>
          </a:p>
        </p:txBody>
      </p:sp>
      <p:sp>
        <p:nvSpPr>
          <p:cNvPr id="5" name="Espace réservé du pied de page 4">
            <a:extLst>
              <a:ext uri="{FF2B5EF4-FFF2-40B4-BE49-F238E27FC236}">
                <a16:creationId xmlns:a16="http://schemas.microsoft.com/office/drawing/2014/main" id="{41D996A6-4042-D5CB-CDCA-D76F30CFC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CAF1187-2C2C-EB9A-3D6D-14C6ECD9E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61D36-3F08-40F2-A6FB-3D64786A8D8E}" type="slidenum">
              <a:rPr lang="fr-FR" smtClean="0"/>
              <a:t>‹N°›</a:t>
            </a:fld>
            <a:endParaRPr lang="fr-FR"/>
          </a:p>
        </p:txBody>
      </p:sp>
    </p:spTree>
    <p:extLst>
      <p:ext uri="{BB962C8B-B14F-4D97-AF65-F5344CB8AC3E}">
        <p14:creationId xmlns:p14="http://schemas.microsoft.com/office/powerpoint/2010/main" val="19500776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emiliestud/mec8211_devoirs.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CA076-4E41-FE3E-854B-834BC7E99870}"/>
              </a:ext>
            </a:extLst>
          </p:cNvPr>
          <p:cNvSpPr>
            <a:spLocks noGrp="1"/>
          </p:cNvSpPr>
          <p:nvPr>
            <p:ph type="ctrTitle"/>
          </p:nvPr>
        </p:nvSpPr>
        <p:spPr>
          <a:xfrm>
            <a:off x="3315031" y="1380754"/>
            <a:ext cx="5561938" cy="2513516"/>
          </a:xfrm>
        </p:spPr>
        <p:txBody>
          <a:bodyPr>
            <a:normAutofit/>
          </a:bodyPr>
          <a:lstStyle/>
          <a:p>
            <a:r>
              <a:rPr lang="fr-FR" dirty="0"/>
              <a:t>MEC8211 – Devoir 2</a:t>
            </a:r>
          </a:p>
        </p:txBody>
      </p:sp>
      <p:sp>
        <p:nvSpPr>
          <p:cNvPr id="3" name="Sous-titre 2">
            <a:extLst>
              <a:ext uri="{FF2B5EF4-FFF2-40B4-BE49-F238E27FC236}">
                <a16:creationId xmlns:a16="http://schemas.microsoft.com/office/drawing/2014/main" id="{A8828E36-6805-9B91-A4C3-7261F7AFA947}"/>
              </a:ext>
            </a:extLst>
          </p:cNvPr>
          <p:cNvSpPr>
            <a:spLocks noGrp="1"/>
          </p:cNvSpPr>
          <p:nvPr>
            <p:ph type="subTitle" idx="1"/>
          </p:nvPr>
        </p:nvSpPr>
        <p:spPr>
          <a:xfrm>
            <a:off x="3315031" y="4076802"/>
            <a:ext cx="5561938" cy="1534587"/>
          </a:xfrm>
        </p:spPr>
        <p:txBody>
          <a:bodyPr>
            <a:normAutofit/>
          </a:bodyPr>
          <a:lstStyle/>
          <a:p>
            <a:r>
              <a:rPr lang="fr-FR"/>
              <a:t>Maryam Boukor et Emilie Quenedey</a:t>
            </a:r>
            <a:endParaRPr lang="fr-FR" dirty="0"/>
          </a:p>
        </p:txBody>
      </p:sp>
      <p:sp>
        <p:nvSpPr>
          <p:cNvPr id="4" name="Espace réservé du numéro de diapositive 3">
            <a:extLst>
              <a:ext uri="{FF2B5EF4-FFF2-40B4-BE49-F238E27FC236}">
                <a16:creationId xmlns:a16="http://schemas.microsoft.com/office/drawing/2014/main" id="{3044E4C7-1A0C-F0FC-0629-53B5B836C846}"/>
              </a:ext>
            </a:extLst>
          </p:cNvPr>
          <p:cNvSpPr>
            <a:spLocks noGrp="1"/>
          </p:cNvSpPr>
          <p:nvPr>
            <p:ph type="sldNum" sz="quarter" idx="12"/>
          </p:nvPr>
        </p:nvSpPr>
        <p:spPr/>
        <p:txBody>
          <a:bodyPr/>
          <a:lstStyle/>
          <a:p>
            <a:fld id="{D1861D36-3F08-40F2-A6FB-3D64786A8D8E}" type="slidenum">
              <a:rPr lang="fr-FR" smtClean="0"/>
              <a:t>1</a:t>
            </a:fld>
            <a:endParaRPr lang="fr-FR"/>
          </a:p>
        </p:txBody>
      </p:sp>
      <p:sp>
        <p:nvSpPr>
          <p:cNvPr id="5" name="ZoneTexte 4">
            <a:extLst>
              <a:ext uri="{FF2B5EF4-FFF2-40B4-BE49-F238E27FC236}">
                <a16:creationId xmlns:a16="http://schemas.microsoft.com/office/drawing/2014/main" id="{49D00BFF-4A06-7C64-B6B2-BA50C9E9F1F4}"/>
              </a:ext>
            </a:extLst>
          </p:cNvPr>
          <p:cNvSpPr txBox="1"/>
          <p:nvPr/>
        </p:nvSpPr>
        <p:spPr>
          <a:xfrm>
            <a:off x="2300796" y="5424589"/>
            <a:ext cx="7590408" cy="369332"/>
          </a:xfrm>
          <a:prstGeom prst="rect">
            <a:avLst/>
          </a:prstGeom>
          <a:noFill/>
        </p:spPr>
        <p:txBody>
          <a:bodyPr wrap="square" rtlCol="0">
            <a:spAutoFit/>
          </a:bodyPr>
          <a:lstStyle/>
          <a:p>
            <a:r>
              <a:rPr lang="fr-FR" dirty="0"/>
              <a:t>Lien répertoire GitHub : </a:t>
            </a:r>
            <a:r>
              <a:rPr lang="fr-FR" dirty="0">
                <a:hlinkClick r:id="rId2"/>
              </a:rPr>
              <a:t>https://github.com/emiliestud/mec8211_devoirs.git</a:t>
            </a:r>
            <a:r>
              <a:rPr lang="fr-FR" dirty="0"/>
              <a:t> </a:t>
            </a:r>
          </a:p>
        </p:txBody>
      </p:sp>
    </p:spTree>
    <p:extLst>
      <p:ext uri="{BB962C8B-B14F-4D97-AF65-F5344CB8AC3E}">
        <p14:creationId xmlns:p14="http://schemas.microsoft.com/office/powerpoint/2010/main" val="146344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7B1D08-9269-1519-1490-2E1AE91A27E9}"/>
              </a:ext>
            </a:extLst>
          </p:cNvPr>
          <p:cNvSpPr>
            <a:spLocks noGrp="1"/>
          </p:cNvSpPr>
          <p:nvPr>
            <p:ph type="title"/>
          </p:nvPr>
        </p:nvSpPr>
        <p:spPr/>
        <p:txBody>
          <a:bodyPr/>
          <a:lstStyle/>
          <a:p>
            <a:r>
              <a:rPr lang="fr-FR" dirty="0">
                <a:solidFill>
                  <a:srgbClr val="C00000"/>
                </a:solidFill>
              </a:rPr>
              <a:t>C – Commentaires sur les 2 méthodes</a:t>
            </a:r>
          </a:p>
        </p:txBody>
      </p:sp>
      <p:sp>
        <p:nvSpPr>
          <p:cNvPr id="3" name="Espace réservé du numéro de diapositive 2">
            <a:extLst>
              <a:ext uri="{FF2B5EF4-FFF2-40B4-BE49-F238E27FC236}">
                <a16:creationId xmlns:a16="http://schemas.microsoft.com/office/drawing/2014/main" id="{9535F419-5DE1-3DAF-CBDF-E56EC853212E}"/>
              </a:ext>
            </a:extLst>
          </p:cNvPr>
          <p:cNvSpPr>
            <a:spLocks noGrp="1"/>
          </p:cNvSpPr>
          <p:nvPr>
            <p:ph type="sldNum" sz="quarter" idx="12"/>
          </p:nvPr>
        </p:nvSpPr>
        <p:spPr/>
        <p:txBody>
          <a:bodyPr/>
          <a:lstStyle/>
          <a:p>
            <a:fld id="{D1861D36-3F08-40F2-A6FB-3D64786A8D8E}" type="slidenum">
              <a:rPr lang="fr-FR" smtClean="0"/>
              <a:t>10</a:t>
            </a:fld>
            <a:endParaRPr lang="fr-F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382963E7-9647-C17D-0ABA-7188F59414C6}"/>
                  </a:ext>
                </a:extLst>
              </p:cNvPr>
              <p:cNvSpPr txBox="1"/>
              <p:nvPr/>
            </p:nvSpPr>
            <p:spPr>
              <a:xfrm>
                <a:off x="408373" y="1691561"/>
                <a:ext cx="11165149" cy="3693319"/>
              </a:xfrm>
              <a:prstGeom prst="rect">
                <a:avLst/>
              </a:prstGeom>
              <a:noFill/>
            </p:spPr>
            <p:txBody>
              <a:bodyPr wrap="square" rtlCol="0">
                <a:spAutoFit/>
              </a:bodyPr>
              <a:lstStyle/>
              <a:p>
                <a:pPr marL="285750" indent="-285750" algn="just">
                  <a:buFontTx/>
                  <a:buChar char="-"/>
                </a:pPr>
                <a:r>
                  <a:rPr lang="fr-FR" dirty="0"/>
                  <a:t>Les 2 méthodes présentent les mêmes ordres de convergence pour les mêmes normes d’erreur respective, lorsqu’on calcule l’erreur en fonction de h. du point de vue de la précision, les 2 méthodes se valent donc.</a:t>
                </a:r>
              </a:p>
              <a:p>
                <a:pPr marL="285750" indent="-285750" algn="just">
                  <a:buFontTx/>
                  <a:buChar char="-"/>
                </a:pPr>
                <a:r>
                  <a:rPr lang="fr-FR" dirty="0"/>
                  <a:t>Du point de vue de la mise en place des méthodes, la méthode MMS est plus pratique que la méthode MNP :</a:t>
                </a:r>
              </a:p>
              <a:p>
                <a:pPr marL="742950" lvl="1" indent="-285750" algn="just">
                  <a:buFontTx/>
                  <a:buChar char="-"/>
                </a:pPr>
                <a:r>
                  <a:rPr lang="fr-FR" dirty="0"/>
                  <a:t>Il n’est pas nécessaire de lancer la simulation pour récupérer la première forme analytique, nécessaire pour récupérer le terme source. En effet, la solution analytique MNP est obtenue avec une simulation pour un maillage le plus fin possible, et si l’on veut une solution analytique pour un t élevé, alors les temps de calculs sont d’autant plus longs. </a:t>
                </a:r>
              </a:p>
              <a:p>
                <a:pPr marL="742950" lvl="1" indent="-285750" algn="just">
                  <a:buFontTx/>
                  <a:buChar char="-"/>
                </a:pPr>
                <a:r>
                  <a:rPr lang="fr-FR" dirty="0"/>
                  <a:t>La méthode MMS permet notamment une résolution plus rapide pour des temps élevés</a:t>
                </a:r>
              </a:p>
              <a:p>
                <a:pPr marL="285750" indent="-285750" algn="just">
                  <a:buFontTx/>
                  <a:buChar char="-"/>
                </a:pPr>
                <a:r>
                  <a:rPr lang="fr-FR" dirty="0"/>
                  <a:t>Néanmoins, il est vrai que la méthode MNP est une meilleure représentation physique que la méthode MMS, ce qui peut être un critère significatif pour certains.</a:t>
                </a:r>
              </a:p>
              <a:p>
                <a:pPr marL="285750" indent="-285750" algn="just">
                  <a:buFontTx/>
                  <a:buChar char="-"/>
                </a:pPr>
                <a:endParaRPr lang="fr-FR" dirty="0"/>
              </a:p>
              <a:p>
                <a:pPr algn="just"/>
                <a:r>
                  <a:rPr lang="fr-FR" dirty="0"/>
                  <a:t>Remarque : Nos solutions sont très proches des conditions initiales, car nous avons dû limiter significativement le nombre d’itérations en temps à cause du temps de calcul, donc les solutions sont calculées en </a:t>
                </a:r>
                <a14:m>
                  <m:oMath xmlns:m="http://schemas.openxmlformats.org/officeDocument/2006/math">
                    <m:r>
                      <a:rPr lang="fr-FR" b="0" i="1" smtClean="0">
                        <a:latin typeface="Cambria Math" panose="02040503050406030204" pitchFamily="18" charset="0"/>
                      </a:rPr>
                      <m:t>𝑡</m:t>
                    </m:r>
                  </m:oMath>
                </a14:m>
                <a:r>
                  <a:rPr lang="fr-FR" dirty="0"/>
                  <a:t> très proches de </a:t>
                </a:r>
                <a14:m>
                  <m:oMath xmlns:m="http://schemas.openxmlformats.org/officeDocument/2006/math">
                    <m:r>
                      <a:rPr lang="fr-FR" b="0" i="1" smtClean="0">
                        <a:latin typeface="Cambria Math" panose="02040503050406030204" pitchFamily="18" charset="0"/>
                      </a:rPr>
                      <m:t>0</m:t>
                    </m:r>
                  </m:oMath>
                </a14:m>
                <a:r>
                  <a:rPr lang="fr-FR" dirty="0"/>
                  <a:t>.</a:t>
                </a:r>
              </a:p>
            </p:txBody>
          </p:sp>
        </mc:Choice>
        <mc:Fallback xmlns="">
          <p:sp>
            <p:nvSpPr>
              <p:cNvPr id="5" name="ZoneTexte 4">
                <a:extLst>
                  <a:ext uri="{FF2B5EF4-FFF2-40B4-BE49-F238E27FC236}">
                    <a16:creationId xmlns:a16="http://schemas.microsoft.com/office/drawing/2014/main" id="{382963E7-9647-C17D-0ABA-7188F59414C6}"/>
                  </a:ext>
                </a:extLst>
              </p:cNvPr>
              <p:cNvSpPr txBox="1">
                <a:spLocks noRot="1" noChangeAspect="1" noMove="1" noResize="1" noEditPoints="1" noAdjustHandles="1" noChangeArrowheads="1" noChangeShapeType="1" noTextEdit="1"/>
              </p:cNvSpPr>
              <p:nvPr/>
            </p:nvSpPr>
            <p:spPr>
              <a:xfrm>
                <a:off x="408373" y="1691561"/>
                <a:ext cx="11165149" cy="3693319"/>
              </a:xfrm>
              <a:prstGeom prst="rect">
                <a:avLst/>
              </a:prstGeom>
              <a:blipFill>
                <a:blip r:embed="rId2"/>
                <a:stretch>
                  <a:fillRect l="-491" t="-825" r="-382" b="-1650"/>
                </a:stretch>
              </a:blipFill>
            </p:spPr>
            <p:txBody>
              <a:bodyPr/>
              <a:lstStyle/>
              <a:p>
                <a:r>
                  <a:rPr lang="fr-FR">
                    <a:noFill/>
                  </a:rPr>
                  <a:t> </a:t>
                </a:r>
              </a:p>
            </p:txBody>
          </p:sp>
        </mc:Fallback>
      </mc:AlternateContent>
    </p:spTree>
    <p:extLst>
      <p:ext uri="{BB962C8B-B14F-4D97-AF65-F5344CB8AC3E}">
        <p14:creationId xmlns:p14="http://schemas.microsoft.com/office/powerpoint/2010/main" val="118030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A24404-36DC-01CA-E049-6011478F7697}"/>
              </a:ext>
            </a:extLst>
          </p:cNvPr>
          <p:cNvSpPr>
            <a:spLocks noGrp="1"/>
          </p:cNvSpPr>
          <p:nvPr>
            <p:ph type="title"/>
          </p:nvPr>
        </p:nvSpPr>
        <p:spPr/>
        <p:txBody>
          <a:bodyPr/>
          <a:lstStyle/>
          <a:p>
            <a:r>
              <a:rPr lang="fr-FR" dirty="0">
                <a:solidFill>
                  <a:srgbClr val="C00000"/>
                </a:solidFill>
              </a:rPr>
              <a:t>A – Analyse de convergence par méthode des problèmes proches (MNP)</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B436073-4EDA-9116-7D5C-5E584B6360D3}"/>
                  </a:ext>
                </a:extLst>
              </p:cNvPr>
              <p:cNvSpPr>
                <a:spLocks noGrp="1"/>
              </p:cNvSpPr>
              <p:nvPr>
                <p:ph idx="1"/>
              </p:nvPr>
            </p:nvSpPr>
            <p:spPr>
              <a:xfrm>
                <a:off x="838200" y="1718945"/>
                <a:ext cx="10515600" cy="4773930"/>
              </a:xfrm>
            </p:spPr>
            <p:txBody>
              <a:bodyPr>
                <a:normAutofit fontScale="70000" lnSpcReduction="20000"/>
              </a:bodyPr>
              <a:lstStyle/>
              <a:p>
                <a:pPr marL="0" indent="0">
                  <a:buNone/>
                </a:pPr>
                <a:r>
                  <a:rPr lang="fr-FR" sz="2000" dirty="0"/>
                  <a:t>Nous voulons vérifier notre code de calcul servant à résoudre l’équation instationnaire : </a:t>
                </a:r>
                <a14:m>
                  <m:oMath xmlns:m="http://schemas.openxmlformats.org/officeDocument/2006/math">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m:t>
                        </m:r>
                        <m:r>
                          <a:rPr lang="fr-FR" sz="2000" b="0" i="1" smtClean="0">
                            <a:latin typeface="Cambria Math" panose="02040503050406030204" pitchFamily="18" charset="0"/>
                          </a:rPr>
                          <m:t>𝐶</m:t>
                        </m:r>
                      </m:num>
                      <m:den>
                        <m:r>
                          <a:rPr lang="fr-FR" sz="2000" b="0" i="1" smtClean="0">
                            <a:latin typeface="Cambria Math" panose="02040503050406030204" pitchFamily="18" charset="0"/>
                          </a:rPr>
                          <m:t>𝜕</m:t>
                        </m:r>
                        <m:r>
                          <a:rPr lang="fr-FR" sz="2000" b="0" i="1" smtClean="0">
                            <a:latin typeface="Cambria Math" panose="02040503050406030204" pitchFamily="18" charset="0"/>
                          </a:rPr>
                          <m:t>𝑡</m:t>
                        </m:r>
                      </m:den>
                    </m:f>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𝑒𝑓𝑓</m:t>
                        </m:r>
                      </m:sub>
                    </m:sSub>
                    <m:sSup>
                      <m:sSupPr>
                        <m:ctrlPr>
                          <a:rPr lang="fr-FR" sz="2000" b="0" i="1" smtClean="0">
                            <a:latin typeface="Cambria Math" panose="02040503050406030204" pitchFamily="18" charset="0"/>
                          </a:rPr>
                        </m:ctrlPr>
                      </m:sSupPr>
                      <m:e>
                        <m:r>
                          <a:rPr lang="fr-FR" sz="2000" b="0" i="0" smtClean="0">
                            <a:latin typeface="Cambria Math" panose="02040503050406030204" pitchFamily="18" charset="0"/>
                          </a:rPr>
                          <m:t>𝛻</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𝐶</m:t>
                    </m:r>
                    <m:r>
                      <a:rPr lang="fr-FR" sz="2000" b="0" i="1" smtClean="0">
                        <a:latin typeface="Cambria Math" panose="02040503050406030204" pitchFamily="18" charset="0"/>
                      </a:rPr>
                      <m:t>+</m:t>
                    </m:r>
                    <m:r>
                      <a:rPr lang="fr-FR" sz="2000" b="0" i="1" smtClean="0">
                        <a:latin typeface="Cambria Math" panose="02040503050406030204" pitchFamily="18" charset="0"/>
                      </a:rPr>
                      <m:t>𝑘𝐶</m:t>
                    </m:r>
                    <m:r>
                      <a:rPr lang="fr-FR" sz="2000" b="0" i="1" smtClean="0">
                        <a:latin typeface="Cambria Math" panose="02040503050406030204" pitchFamily="18" charset="0"/>
                      </a:rPr>
                      <m:t>=0</m:t>
                    </m:r>
                  </m:oMath>
                </a14:m>
                <a:endParaRPr lang="fr-FR" sz="2000" dirty="0"/>
              </a:p>
              <a:p>
                <a:pPr marL="0" indent="0">
                  <a:buNone/>
                </a:pPr>
                <a:r>
                  <a:rPr lang="fr-FR" sz="2000" u="sng" dirty="0"/>
                  <a:t>Etapes à suivre</a:t>
                </a:r>
                <a:r>
                  <a:rPr lang="fr-FR" sz="2000" dirty="0"/>
                  <a:t> :</a:t>
                </a:r>
              </a:p>
              <a:p>
                <a:pPr marL="457200" indent="-457200">
                  <a:buFont typeface="+mj-lt"/>
                  <a:buAutoNum type="arabicPeriod"/>
                </a:pPr>
                <a:r>
                  <a:rPr lang="fr-FR" sz="2000" dirty="0"/>
                  <a:t>Calculer une solution </a:t>
                </a:r>
                <a14:m>
                  <m:oMath xmlns:m="http://schemas.openxmlformats.org/officeDocument/2006/math">
                    <m:acc>
                      <m:accPr>
                        <m:chr m:val="̃"/>
                        <m:ctrlPr>
                          <a:rPr lang="fr-FR" sz="2000" i="1" smtClean="0">
                            <a:latin typeface="Cambria Math" panose="02040503050406030204" pitchFamily="18" charset="0"/>
                          </a:rPr>
                        </m:ctrlPr>
                      </m:accPr>
                      <m:e>
                        <m:r>
                          <a:rPr lang="fr-FR" sz="2000" b="0" i="1" smtClean="0">
                            <a:latin typeface="Cambria Math" panose="02040503050406030204" pitchFamily="18" charset="0"/>
                          </a:rPr>
                          <m:t>𝐶</m:t>
                        </m:r>
                      </m:e>
                    </m:acc>
                  </m:oMath>
                </a14:m>
                <a:r>
                  <a:rPr lang="fr-FR" sz="2000" dirty="0"/>
                  <a:t> (</a:t>
                </a:r>
                <a:r>
                  <a:rPr lang="fr-FR" sz="2000" dirty="0" err="1"/>
                  <a:t>analytical_C</a:t>
                </a:r>
                <a:r>
                  <a:rPr lang="fr-FR" sz="2000" dirty="0"/>
                  <a:t>) à mon problème, avec un maillage très fin : </a:t>
                </a:r>
                <a:r>
                  <a:rPr lang="fr-FR" sz="2000" dirty="0" err="1"/>
                  <a:t>Ntot</a:t>
                </a:r>
                <a:r>
                  <a:rPr lang="fr-FR" sz="2000" dirty="0"/>
                  <a:t> = 100</a:t>
                </a:r>
              </a:p>
              <a:p>
                <a:pPr marL="457200" lvl="1" indent="0">
                  <a:buNone/>
                </a:pPr>
                <a:r>
                  <a:rPr lang="fr-FR" sz="1600" dirty="0"/>
                  <a:t>On conserve la condition de </a:t>
                </a:r>
                <a:r>
                  <a:rPr lang="fr-FR" sz="1600" dirty="0" err="1"/>
                  <a:t>Gear</a:t>
                </a:r>
                <a:r>
                  <a:rPr lang="fr-FR" sz="1600" dirty="0"/>
                  <a:t> en </a:t>
                </a:r>
                <a14:m>
                  <m:oMath xmlns:m="http://schemas.openxmlformats.org/officeDocument/2006/math">
                    <m:r>
                      <a:rPr lang="fr-FR" sz="1600" b="0" i="1" smtClean="0">
                        <a:latin typeface="Cambria Math" panose="02040503050406030204" pitchFamily="18" charset="0"/>
                      </a:rPr>
                      <m:t>𝑖</m:t>
                    </m:r>
                    <m:r>
                      <a:rPr lang="fr-FR" sz="1600" b="0" i="1" smtClean="0">
                        <a:latin typeface="Cambria Math" panose="02040503050406030204" pitchFamily="18" charset="0"/>
                      </a:rPr>
                      <m:t>=0</m:t>
                    </m:r>
                  </m:oMath>
                </a14:m>
                <a:r>
                  <a:rPr lang="fr-FR" sz="1600" dirty="0"/>
                  <a:t> et la condition de Dirichlet en </a:t>
                </a:r>
                <a14:m>
                  <m:oMath xmlns:m="http://schemas.openxmlformats.org/officeDocument/2006/math">
                    <m:r>
                      <a:rPr lang="fr-FR" sz="1600" b="0" i="1" smtClean="0">
                        <a:latin typeface="Cambria Math" panose="02040503050406030204" pitchFamily="18" charset="0"/>
                      </a:rPr>
                      <m:t>𝑖</m:t>
                    </m:r>
                    <m:r>
                      <a:rPr lang="fr-FR" sz="1600" b="0" i="1" smtClean="0">
                        <a:latin typeface="Cambria Math" panose="02040503050406030204" pitchFamily="18" charset="0"/>
                      </a:rPr>
                      <m:t>=100</m:t>
                    </m:r>
                  </m:oMath>
                </a14:m>
                <a:endParaRPr lang="fr-FR" sz="1600" dirty="0"/>
              </a:p>
              <a:p>
                <a:pPr marL="457200" lvl="1" indent="0">
                  <a:buNone/>
                </a:pPr>
                <a:r>
                  <a:rPr lang="fr-FR" sz="1600" dirty="0"/>
                  <a:t>Pour les </a:t>
                </a:r>
                <a:r>
                  <a:rPr lang="fr-FR" sz="1600" dirty="0" err="1"/>
                  <a:t>noeuds</a:t>
                </a:r>
                <a:r>
                  <a:rPr lang="fr-FR" sz="1600" dirty="0"/>
                  <a:t> internes, l’équation discrète devient, en prenant </a:t>
                </a:r>
                <a14:m>
                  <m:oMath xmlns:m="http://schemas.openxmlformats.org/officeDocument/2006/math">
                    <m:r>
                      <a:rPr lang="fr-FR" sz="1600" b="0" i="1" smtClean="0">
                        <a:latin typeface="Cambria Math" panose="02040503050406030204" pitchFamily="18" charset="0"/>
                      </a:rPr>
                      <m:t>𝑆</m:t>
                    </m:r>
                    <m:r>
                      <a:rPr lang="fr-FR" sz="1600" b="0" i="1" smtClean="0">
                        <a:latin typeface="Cambria Math" panose="02040503050406030204" pitchFamily="18" charset="0"/>
                      </a:rPr>
                      <m:t>=</m:t>
                    </m:r>
                    <m:r>
                      <a:rPr lang="fr-FR" sz="1600" b="0" i="1" smtClean="0">
                        <a:latin typeface="Cambria Math" panose="02040503050406030204" pitchFamily="18" charset="0"/>
                      </a:rPr>
                      <m:t>𝑘𝐶</m:t>
                    </m:r>
                  </m:oMath>
                </a14:m>
                <a:r>
                  <a:rPr lang="fr-FR" sz="1600" dirty="0"/>
                  <a:t> une réaction du premier ordre :</a:t>
                </a:r>
              </a:p>
              <a:p>
                <a:pPr marL="457200" lvl="1" indent="0">
                  <a:buNone/>
                </a:pPr>
                <a14:m>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r>
                          <a:rPr lang="fr-FR" sz="1600" b="0" i="1" smtClean="0">
                            <a:latin typeface="Cambria Math" panose="02040503050406030204" pitchFamily="18" charset="0"/>
                          </a:rPr>
                          <m:t>−1</m:t>
                        </m:r>
                      </m:sub>
                      <m:sup>
                        <m:r>
                          <a:rPr lang="fr-FR" sz="1600" b="0" i="1" smtClean="0">
                            <a:latin typeface="Cambria Math" panose="02040503050406030204" pitchFamily="18" charset="0"/>
                          </a:rPr>
                          <m:t>𝑡</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m:rPr>
                            <m:sty m:val="p"/>
                          </m:rPr>
                          <a:rPr lang="fr-FR" sz="1600" b="0" i="0" smtClean="0">
                            <a:latin typeface="Cambria Math" panose="02040503050406030204" pitchFamily="18" charset="0"/>
                          </a:rPr>
                          <m:t>Δ</m:t>
                        </m:r>
                        <m:r>
                          <a:rPr lang="fr-FR" sz="1600" b="0" i="1" smtClean="0">
                            <a:latin typeface="Cambria Math" panose="02040503050406030204" pitchFamily="18" charset="0"/>
                          </a:rPr>
                          <m:t>𝑡</m:t>
                        </m:r>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𝐷</m:t>
                            </m:r>
                          </m:e>
                          <m:sub>
                            <m:r>
                              <a:rPr lang="fr-FR" sz="1600" b="0" i="1" smtClean="0">
                                <a:latin typeface="Cambria Math" panose="02040503050406030204" pitchFamily="18" charset="0"/>
                              </a:rPr>
                              <m:t>𝑒𝑓𝑓</m:t>
                            </m:r>
                          </m:sub>
                        </m:sSub>
                        <m:d>
                          <m:dPr>
                            <m:ctrlPr>
                              <a:rPr lang="fr-FR" sz="1600" b="0" i="1" smtClean="0">
                                <a:latin typeface="Cambria Math" panose="02040503050406030204" pitchFamily="18" charset="0"/>
                              </a:rPr>
                            </m:ctrlPr>
                          </m:dPr>
                          <m:e>
                            <m:f>
                              <m:fPr>
                                <m:ctrlPr>
                                  <a:rPr lang="fr-FR" sz="1600" b="0" i="1" smtClean="0">
                                    <a:latin typeface="Cambria Math" panose="02040503050406030204" pitchFamily="18" charset="0"/>
                                  </a:rPr>
                                </m:ctrlPr>
                              </m:fPr>
                              <m:num>
                                <m:r>
                                  <m:rPr>
                                    <m:sty m:val="p"/>
                                  </m:rPr>
                                  <a:rPr lang="fr-FR" sz="1600" b="0" i="0" smtClean="0">
                                    <a:latin typeface="Cambria Math" panose="02040503050406030204" pitchFamily="18" charset="0"/>
                                  </a:rPr>
                                  <m:t>Δ</m:t>
                                </m:r>
                                <m:r>
                                  <a:rPr lang="fr-FR" sz="1600" b="0" i="1" smtClean="0">
                                    <a:latin typeface="Cambria Math" panose="02040503050406030204" pitchFamily="18" charset="0"/>
                                  </a:rPr>
                                  <m:t>𝑟</m:t>
                                </m:r>
                              </m:num>
                              <m:den>
                                <m:r>
                                  <a:rPr lang="fr-FR" sz="1600" b="0" i="1" smtClean="0">
                                    <a:latin typeface="Cambria Math" panose="02040503050406030204" pitchFamily="18" charset="0"/>
                                  </a:rPr>
                                  <m:t>2</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𝑟</m:t>
                                    </m:r>
                                  </m:e>
                                  <m:sub>
                                    <m:r>
                                      <a:rPr lang="fr-FR" sz="1600" b="0" i="1" smtClean="0">
                                        <a:latin typeface="Cambria Math" panose="02040503050406030204" pitchFamily="18" charset="0"/>
                                      </a:rPr>
                                      <m:t>𝑖</m:t>
                                    </m:r>
                                  </m:sub>
                                </m:sSub>
                              </m:den>
                            </m:f>
                            <m:r>
                              <a:rPr lang="fr-FR" sz="1600" b="0" i="1" smtClean="0">
                                <a:latin typeface="Cambria Math" panose="02040503050406030204" pitchFamily="18" charset="0"/>
                              </a:rPr>
                              <m:t>−1</m:t>
                            </m:r>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𝑡</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m:rPr>
                            <m:sty m:val="p"/>
                          </m:rPr>
                          <a:rPr lang="fr-FR" sz="1600" b="0" i="0" smtClean="0">
                            <a:latin typeface="Cambria Math" panose="02040503050406030204" pitchFamily="18" charset="0"/>
                          </a:rPr>
                          <m:t>Δ</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+2</m:t>
                        </m:r>
                        <m:r>
                          <m:rPr>
                            <m:sty m:val="p"/>
                          </m:rPr>
                          <a:rPr lang="fr-FR" sz="1600" b="0" i="0" smtClean="0">
                            <a:latin typeface="Cambria Math" panose="02040503050406030204" pitchFamily="18" charset="0"/>
                          </a:rPr>
                          <m:t>Δ</m:t>
                        </m:r>
                        <m:r>
                          <a:rPr lang="fr-FR" sz="1600" b="0" i="1" smtClean="0">
                            <a:latin typeface="Cambria Math" panose="02040503050406030204" pitchFamily="18" charset="0"/>
                          </a:rPr>
                          <m:t>𝑡</m:t>
                        </m:r>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𝐷</m:t>
                            </m:r>
                          </m:e>
                          <m:sub>
                            <m:r>
                              <a:rPr lang="fr-FR" sz="1600" b="0" i="1" smtClean="0">
                                <a:latin typeface="Cambria Math" panose="02040503050406030204" pitchFamily="18" charset="0"/>
                              </a:rPr>
                              <m:t>𝑒𝑓𝑓</m:t>
                            </m:r>
                          </m:sub>
                        </m:sSub>
                        <m:r>
                          <a:rPr lang="fr-FR" sz="1600" b="0" i="1" smtClean="0">
                            <a:latin typeface="Cambria Math" panose="02040503050406030204" pitchFamily="18" charset="0"/>
                          </a:rPr>
                          <m:t>+</m:t>
                        </m:r>
                        <m:r>
                          <m:rPr>
                            <m:sty m:val="p"/>
                          </m:rPr>
                          <a:rPr lang="fr-FR" sz="1600" b="0" i="0" smtClean="0">
                            <a:latin typeface="Cambria Math" panose="02040503050406030204" pitchFamily="18" charset="0"/>
                          </a:rPr>
                          <m:t>Δ</m:t>
                        </m:r>
                        <m:r>
                          <a:rPr lang="fr-FR" sz="1600" b="0" i="1" smtClean="0">
                            <a:latin typeface="Cambria Math" panose="02040503050406030204" pitchFamily="18" charset="0"/>
                          </a:rPr>
                          <m:t>𝑡</m:t>
                        </m:r>
                        <m:r>
                          <m:rPr>
                            <m:sty m:val="p"/>
                          </m:rPr>
                          <a:rPr lang="fr-FR" sz="1600" b="0" i="0" smtClean="0">
                            <a:latin typeface="Cambria Math" panose="02040503050406030204" pitchFamily="18" charset="0"/>
                          </a:rPr>
                          <m:t>Δ</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𝑘</m:t>
                        </m:r>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r>
                          <a:rPr lang="fr-FR" sz="1600" b="0" i="1" smtClean="0">
                            <a:latin typeface="Cambria Math" panose="02040503050406030204" pitchFamily="18" charset="0"/>
                          </a:rPr>
                          <m:t>+1</m:t>
                        </m:r>
                      </m:sub>
                      <m:sup>
                        <m:r>
                          <a:rPr lang="fr-FR" sz="1600" b="0" i="1" smtClean="0">
                            <a:latin typeface="Cambria Math" panose="02040503050406030204" pitchFamily="18" charset="0"/>
                          </a:rPr>
                          <m:t>𝑡</m:t>
                        </m:r>
                        <m:r>
                          <a:rPr lang="fr-FR" sz="1600" b="0" i="1" smtClean="0">
                            <a:latin typeface="Cambria Math" panose="02040503050406030204" pitchFamily="18" charset="0"/>
                          </a:rPr>
                          <m:t>+1</m:t>
                        </m:r>
                      </m:sup>
                    </m:sSubSup>
                    <m:sSub>
                      <m:sSubPr>
                        <m:ctrlPr>
                          <a:rPr lang="fr-FR" sz="1600" b="0" i="1" smtClean="0">
                            <a:latin typeface="Cambria Math" panose="02040503050406030204" pitchFamily="18" charset="0"/>
                          </a:rPr>
                        </m:ctrlPr>
                      </m:sSubPr>
                      <m:e>
                        <m:r>
                          <m:rPr>
                            <m:sty m:val="p"/>
                          </m:rPr>
                          <a:rPr lang="fr-FR" sz="1600" b="0" i="0" smtClean="0">
                            <a:latin typeface="Cambria Math" panose="02040503050406030204" pitchFamily="18" charset="0"/>
                          </a:rPr>
                          <m:t>D</m:t>
                        </m:r>
                      </m:e>
                      <m:sub>
                        <m:r>
                          <m:rPr>
                            <m:sty m:val="p"/>
                          </m:rPr>
                          <a:rPr lang="fr-FR" sz="1600" b="0" i="0" smtClean="0">
                            <a:latin typeface="Cambria Math" panose="02040503050406030204" pitchFamily="18" charset="0"/>
                          </a:rPr>
                          <m:t>eff</m:t>
                        </m:r>
                      </m:sub>
                    </m:sSub>
                    <m:r>
                      <m:rPr>
                        <m:sty m:val="p"/>
                      </m:rPr>
                      <a:rPr lang="fr-FR" sz="1600" b="0" i="0" smtClean="0">
                        <a:latin typeface="Cambria Math" panose="02040503050406030204" pitchFamily="18" charset="0"/>
                      </a:rPr>
                      <m:t>Δ</m:t>
                    </m:r>
                    <m:r>
                      <a:rPr lang="fr-FR" sz="1600" b="0" i="1" smtClean="0">
                        <a:latin typeface="Cambria Math" panose="02040503050406030204" pitchFamily="18" charset="0"/>
                      </a:rPr>
                      <m:t>𝑡</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1+</m:t>
                        </m:r>
                        <m:f>
                          <m:fPr>
                            <m:ctrlPr>
                              <a:rPr lang="fr-FR" sz="1600" b="0" i="1" smtClean="0">
                                <a:latin typeface="Cambria Math" panose="02040503050406030204" pitchFamily="18" charset="0"/>
                              </a:rPr>
                            </m:ctrlPr>
                          </m:fPr>
                          <m:num>
                            <m:r>
                              <m:rPr>
                                <m:sty m:val="p"/>
                              </m:rPr>
                              <a:rPr lang="fr-FR" sz="1600" b="0" i="0" smtClean="0">
                                <a:latin typeface="Cambria Math" panose="02040503050406030204" pitchFamily="18" charset="0"/>
                              </a:rPr>
                              <m:t>Δ</m:t>
                            </m:r>
                            <m:r>
                              <a:rPr lang="fr-FR" sz="1600" b="0" i="1" smtClean="0">
                                <a:latin typeface="Cambria Math" panose="02040503050406030204" pitchFamily="18" charset="0"/>
                              </a:rPr>
                              <m:t>𝑟</m:t>
                            </m:r>
                          </m:num>
                          <m:den>
                            <m:r>
                              <a:rPr lang="fr-FR" sz="1600" b="0" i="1" smtClean="0">
                                <a:latin typeface="Cambria Math" panose="02040503050406030204" pitchFamily="18" charset="0"/>
                              </a:rPr>
                              <m:t>2</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𝑟</m:t>
                                </m:r>
                              </m:e>
                              <m:sub>
                                <m:r>
                                  <a:rPr lang="fr-FR" sz="1600" b="0" i="1" smtClean="0">
                                    <a:latin typeface="Cambria Math" panose="02040503050406030204" pitchFamily="18" charset="0"/>
                                  </a:rPr>
                                  <m:t>𝑖</m:t>
                                </m:r>
                              </m:sub>
                            </m:sSub>
                          </m:den>
                        </m:f>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𝑡</m:t>
                        </m:r>
                      </m:sup>
                    </m:sSubSup>
                    <m:r>
                      <m:rPr>
                        <m:sty m:val="p"/>
                      </m:rPr>
                      <a:rPr lang="fr-FR" sz="1600" b="0" i="0" smtClean="0">
                        <a:latin typeface="Cambria Math" panose="02040503050406030204" pitchFamily="18" charset="0"/>
                      </a:rPr>
                      <m:t>Δ</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oMath>
                </a14:m>
                <a:r>
                  <a:rPr lang="fr-FR" sz="1600" dirty="0"/>
                  <a:t> </a:t>
                </a:r>
              </a:p>
              <a:p>
                <a:pPr marL="457200" indent="-457200">
                  <a:buFont typeface="+mj-lt"/>
                  <a:buAutoNum type="arabicPeriod"/>
                </a:pPr>
                <a:endParaRPr lang="fr-FR" sz="2000" dirty="0"/>
              </a:p>
              <a:p>
                <a:pPr marL="457200" indent="-457200">
                  <a:buFont typeface="+mj-lt"/>
                  <a:buAutoNum type="arabicPeriod"/>
                </a:pPr>
                <a:r>
                  <a:rPr lang="fr-FR" sz="2000" dirty="0"/>
                  <a:t>générer une interpolation analytique </a:t>
                </a:r>
                <a14:m>
                  <m:oMath xmlns:m="http://schemas.openxmlformats.org/officeDocument/2006/math">
                    <m:acc>
                      <m:accPr>
                        <m:chr m:val="̂"/>
                        <m:ctrlPr>
                          <a:rPr lang="fr-FR" sz="2000" i="1" smtClean="0">
                            <a:latin typeface="Cambria Math" panose="02040503050406030204" pitchFamily="18" charset="0"/>
                          </a:rPr>
                        </m:ctrlPr>
                      </m:accPr>
                      <m:e>
                        <m:r>
                          <a:rPr lang="fr-FR" sz="2000" b="0" i="1" smtClean="0">
                            <a:latin typeface="Cambria Math" panose="02040503050406030204" pitchFamily="18" charset="0"/>
                          </a:rPr>
                          <m:t>𝐶</m:t>
                        </m:r>
                      </m:e>
                    </m:acc>
                    <m:r>
                      <a:rPr lang="fr-FR" sz="2000" b="0" i="1" smtClean="0">
                        <a:latin typeface="Cambria Math" panose="02040503050406030204" pitchFamily="18" charset="0"/>
                      </a:rPr>
                      <m:t>=</m:t>
                    </m:r>
                    <m:r>
                      <a:rPr lang="fr-FR" sz="2000" b="0" i="1" smtClean="0">
                        <a:latin typeface="Cambria Math" panose="02040503050406030204" pitchFamily="18" charset="0"/>
                      </a:rPr>
                      <m:t>𝑓</m:t>
                    </m:r>
                    <m:r>
                      <a:rPr lang="fr-FR" sz="2000" b="0" i="1" smtClean="0">
                        <a:latin typeface="Cambria Math" panose="02040503050406030204" pitchFamily="18" charset="0"/>
                      </a:rPr>
                      <m:t>(</m:t>
                    </m:r>
                    <m:acc>
                      <m:accPr>
                        <m:chr m:val="̃"/>
                        <m:ctrlPr>
                          <a:rPr lang="fr-FR" sz="2000" b="0" i="1" smtClean="0">
                            <a:latin typeface="Cambria Math" panose="02040503050406030204" pitchFamily="18" charset="0"/>
                          </a:rPr>
                        </m:ctrlPr>
                      </m:accPr>
                      <m:e>
                        <m:r>
                          <a:rPr lang="fr-FR" sz="2000" b="0" i="1" smtClean="0">
                            <a:latin typeface="Cambria Math" panose="02040503050406030204" pitchFamily="18" charset="0"/>
                          </a:rPr>
                          <m:t>𝐶</m:t>
                        </m:r>
                      </m:e>
                    </m:acc>
                    <m:r>
                      <a:rPr lang="fr-FR" sz="2000" b="0" i="1" smtClean="0">
                        <a:latin typeface="Cambria Math" panose="02040503050406030204" pitchFamily="18" charset="0"/>
                      </a:rPr>
                      <m:t>)</m:t>
                    </m:r>
                  </m:oMath>
                </a14:m>
                <a:r>
                  <a:rPr lang="fr-FR" sz="2000" dirty="0"/>
                  <a:t> de cette solution (utilisation du module scipy.interpolate.interp1d)</a:t>
                </a:r>
              </a:p>
              <a:p>
                <a:pPr marL="457200" indent="-457200">
                  <a:buFont typeface="+mj-lt"/>
                  <a:buAutoNum type="arabicPeriod"/>
                </a:pPr>
                <a:r>
                  <a:rPr lang="fr-FR" sz="2000" dirty="0"/>
                  <a:t>Obtenir le terme source analytique </a:t>
                </a:r>
                <a14:m>
                  <m:oMath xmlns:m="http://schemas.openxmlformats.org/officeDocument/2006/math">
                    <m:r>
                      <a:rPr lang="fr-FR" sz="2000" b="0" i="1" smtClean="0">
                        <a:latin typeface="Cambria Math" panose="02040503050406030204" pitchFamily="18" charset="0"/>
                      </a:rPr>
                      <m:t>𝑠</m:t>
                    </m:r>
                    <m:r>
                      <a:rPr lang="fr-FR" sz="2000" b="0" i="1" smtClean="0">
                        <a:latin typeface="Cambria Math" panose="02040503050406030204" pitchFamily="18" charset="0"/>
                      </a:rPr>
                      <m:t>=</m:t>
                    </m:r>
                    <m:r>
                      <a:rPr lang="fr-FR" sz="2000" b="0" i="1" smtClean="0">
                        <a:latin typeface="Cambria Math" panose="02040503050406030204" pitchFamily="18" charset="0"/>
                      </a:rPr>
                      <m:t>𝐿</m:t>
                    </m:r>
                    <m:d>
                      <m:dPr>
                        <m:ctrlPr>
                          <a:rPr lang="fr-FR" sz="2000" b="0" i="1" smtClean="0">
                            <a:latin typeface="Cambria Math" panose="02040503050406030204" pitchFamily="18" charset="0"/>
                          </a:rPr>
                        </m:ctrlPr>
                      </m:dPr>
                      <m:e>
                        <m:acc>
                          <m:accPr>
                            <m:chr m:val="̂"/>
                            <m:ctrlPr>
                              <a:rPr lang="fr-FR" sz="2000" b="0" i="1" smtClean="0">
                                <a:latin typeface="Cambria Math" panose="02040503050406030204" pitchFamily="18" charset="0"/>
                              </a:rPr>
                            </m:ctrlPr>
                          </m:accPr>
                          <m:e>
                            <m:r>
                              <a:rPr lang="fr-FR" sz="2000" b="0" i="1" smtClean="0">
                                <a:latin typeface="Cambria Math" panose="02040503050406030204" pitchFamily="18" charset="0"/>
                              </a:rPr>
                              <m:t>𝐶</m:t>
                            </m:r>
                          </m:e>
                        </m:acc>
                      </m:e>
                    </m:d>
                  </m:oMath>
                </a14:m>
                <a:r>
                  <a:rPr lang="fr-FR" sz="2000" dirty="0"/>
                  <a:t> en opérant l’opérateur sur la solution analytique</a:t>
                </a:r>
              </a:p>
              <a:p>
                <a:pPr marL="457200" indent="-457200">
                  <a:buFont typeface="+mj-lt"/>
                  <a:buAutoNum type="arabicPeriod"/>
                </a:pPr>
                <a:r>
                  <a:rPr lang="fr-FR" sz="2000" dirty="0"/>
                  <a:t>On obtient l’équation à résoudre qui inclue le terme source </a:t>
                </a:r>
                <a14:m>
                  <m:oMath xmlns:m="http://schemas.openxmlformats.org/officeDocument/2006/math">
                    <m:r>
                      <a:rPr lang="fr-FR" sz="2000" b="0" i="1" smtClean="0">
                        <a:latin typeface="Cambria Math" panose="02040503050406030204" pitchFamily="18" charset="0"/>
                      </a:rPr>
                      <m:t>𝐿</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𝐶</m:t>
                        </m:r>
                      </m:e>
                    </m:d>
                    <m:r>
                      <a:rPr lang="fr-FR" sz="2000" b="0" i="1" smtClean="0">
                        <a:latin typeface="Cambria Math" panose="02040503050406030204" pitchFamily="18" charset="0"/>
                      </a:rPr>
                      <m:t>=</m:t>
                    </m:r>
                    <m:r>
                      <a:rPr lang="fr-FR" sz="2000" b="0" i="1" smtClean="0">
                        <a:latin typeface="Cambria Math" panose="02040503050406030204" pitchFamily="18" charset="0"/>
                      </a:rPr>
                      <m:t>𝑠</m:t>
                    </m:r>
                  </m:oMath>
                </a14:m>
                <a:endParaRPr lang="fr-FR" sz="2000" dirty="0"/>
              </a:p>
              <a:p>
                <a:pPr marL="457200" indent="-457200">
                  <a:buFont typeface="+mj-lt"/>
                  <a:buAutoNum type="arabicPeriod"/>
                </a:pPr>
                <a:r>
                  <a:rPr lang="fr-FR" sz="2000" dirty="0"/>
                  <a:t>On introduit ce terme source dans l’équation discrète résolue numériquement avec les différences finies, et on peut estimer les erreurs L1, L2 et infinie de notre solution</a:t>
                </a:r>
              </a:p>
              <a:p>
                <a:pPr marL="0" indent="0">
                  <a:buNone/>
                </a:pPr>
                <a:r>
                  <a:rPr lang="fr-FR" sz="2000" dirty="0"/>
                  <a:t>Ces analyses de convergence sont menées avec le calcul symbolique sur python</a:t>
                </a:r>
              </a:p>
              <a:p>
                <a:pPr marL="0" indent="0">
                  <a:buNone/>
                </a:pPr>
                <a:endParaRPr lang="fr-FR" sz="2000" dirty="0"/>
              </a:p>
              <a:p>
                <a:pPr marL="0" indent="0">
                  <a:buNone/>
                </a:pPr>
                <a:r>
                  <a:rPr lang="fr-FR" sz="2000" dirty="0"/>
                  <a:t>2 analyses de convergences sont réalisées :</a:t>
                </a:r>
              </a:p>
              <a:p>
                <a:pPr marL="457200" indent="-457200">
                  <a:buFont typeface="+mj-lt"/>
                  <a:buAutoNum type="arabicPeriod"/>
                </a:pPr>
                <a:r>
                  <a:rPr lang="fr-FR" sz="2000" dirty="0"/>
                  <a:t>En espace : on considère l’EDP avec un </a:t>
                </a:r>
                <a14:m>
                  <m:oMath xmlns:m="http://schemas.openxmlformats.org/officeDocument/2006/math">
                    <m:r>
                      <m:rPr>
                        <m:sty m:val="p"/>
                      </m:rPr>
                      <a:rPr lang="fr-FR" sz="2000" b="0" i="0" smtClean="0">
                        <a:latin typeface="Cambria Math" panose="02040503050406030204" pitchFamily="18" charset="0"/>
                      </a:rPr>
                      <m:t>Δ</m:t>
                    </m:r>
                    <m:r>
                      <a:rPr lang="fr-FR" sz="2000" b="0" i="1" smtClean="0">
                        <a:latin typeface="Cambria Math" panose="02040503050406030204" pitchFamily="18" charset="0"/>
                      </a:rPr>
                      <m:t>𝑡</m:t>
                    </m:r>
                    <m:r>
                      <a:rPr lang="fr-FR" sz="2000" b="0" i="1" smtClean="0">
                        <a:latin typeface="Cambria Math" panose="02040503050406030204" pitchFamily="18" charset="0"/>
                      </a:rPr>
                      <m:t>=1</m:t>
                    </m:r>
                    <m:r>
                      <a:rPr lang="fr-FR" sz="2000" b="0" i="1" smtClean="0">
                        <a:latin typeface="Cambria Math" panose="02040503050406030204" pitchFamily="18" charset="0"/>
                      </a:rPr>
                      <m:t>𝑒</m:t>
                    </m:r>
                    <m:r>
                      <a:rPr lang="fr-FR" sz="2000" b="0" i="1" smtClean="0">
                        <a:latin typeface="Cambria Math" panose="02040503050406030204" pitchFamily="18" charset="0"/>
                      </a:rPr>
                      <m:t>−5</m:t>
                    </m:r>
                    <m:r>
                      <a:rPr lang="fr-FR" sz="2000" b="0" i="0" smtClean="0">
                        <a:latin typeface="Cambria Math" panose="02040503050406030204" pitchFamily="18" charset="0"/>
                      </a:rPr>
                      <m:t> </m:t>
                    </m:r>
                    <m:r>
                      <m:rPr>
                        <m:sty m:val="p"/>
                      </m:rPr>
                      <a:rPr lang="fr-FR" sz="2000" b="0" i="0" smtClean="0">
                        <a:latin typeface="Cambria Math" panose="02040503050406030204" pitchFamily="18" charset="0"/>
                      </a:rPr>
                      <m:t>s</m:t>
                    </m:r>
                    <m:r>
                      <a:rPr lang="fr-FR" sz="2000" b="0" i="0" smtClean="0">
                        <a:latin typeface="Cambria Math" panose="02040503050406030204" pitchFamily="18" charset="0"/>
                      </a:rPr>
                      <m:t> </m:t>
                    </m:r>
                  </m:oMath>
                </a14:m>
                <a:r>
                  <a:rPr lang="fr-FR" sz="2000" dirty="0"/>
                  <a:t> pour minimiser les erreurs de discrétisation en temps</a:t>
                </a:r>
              </a:p>
              <a:p>
                <a:pPr marL="457200" indent="-457200">
                  <a:buFont typeface="+mj-lt"/>
                  <a:buAutoNum type="arabicPeriod"/>
                </a:pPr>
                <a:r>
                  <a:rPr lang="fr-FR" sz="2000" dirty="0"/>
                  <a:t>En temps : on considère l’EDP instationnaire avec un maillage suffisamment fin pour limiter l’erreur de discrétisation, en se basant sur l’analyse de convergence spatiale précédente.</a:t>
                </a:r>
              </a:p>
            </p:txBody>
          </p:sp>
        </mc:Choice>
        <mc:Fallback xmlns="">
          <p:sp>
            <p:nvSpPr>
              <p:cNvPr id="3" name="Espace réservé du contenu 2">
                <a:extLst>
                  <a:ext uri="{FF2B5EF4-FFF2-40B4-BE49-F238E27FC236}">
                    <a16:creationId xmlns:a16="http://schemas.microsoft.com/office/drawing/2014/main" id="{BB436073-4EDA-9116-7D5C-5E584B6360D3}"/>
                  </a:ext>
                </a:extLst>
              </p:cNvPr>
              <p:cNvSpPr>
                <a:spLocks noGrp="1" noRot="1" noChangeAspect="1" noMove="1" noResize="1" noEditPoints="1" noAdjustHandles="1" noChangeArrowheads="1" noChangeShapeType="1" noTextEdit="1"/>
              </p:cNvSpPr>
              <p:nvPr>
                <p:ph idx="1"/>
              </p:nvPr>
            </p:nvSpPr>
            <p:spPr>
              <a:xfrm>
                <a:off x="838200" y="1718945"/>
                <a:ext cx="10515600" cy="4773930"/>
              </a:xfrm>
              <a:blipFill>
                <a:blip r:embed="rId2"/>
                <a:stretch>
                  <a:fillRect l="-232" t="-511"/>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A803607A-E5BF-DEC8-C23A-E9AC1138B359}"/>
              </a:ext>
            </a:extLst>
          </p:cNvPr>
          <p:cNvSpPr>
            <a:spLocks noGrp="1"/>
          </p:cNvSpPr>
          <p:nvPr>
            <p:ph type="sldNum" sz="quarter" idx="12"/>
          </p:nvPr>
        </p:nvSpPr>
        <p:spPr/>
        <p:txBody>
          <a:bodyPr/>
          <a:lstStyle/>
          <a:p>
            <a:fld id="{D1861D36-3F08-40F2-A6FB-3D64786A8D8E}" type="slidenum">
              <a:rPr lang="fr-FR" smtClean="0"/>
              <a:t>2</a:t>
            </a:fld>
            <a:endParaRPr lang="fr-FR"/>
          </a:p>
        </p:txBody>
      </p:sp>
    </p:spTree>
    <p:extLst>
      <p:ext uri="{BB962C8B-B14F-4D97-AF65-F5344CB8AC3E}">
        <p14:creationId xmlns:p14="http://schemas.microsoft.com/office/powerpoint/2010/main" val="80438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1F1C267-910A-F5DC-8239-84CAE48C0AD9}"/>
              </a:ext>
            </a:extLst>
          </p:cNvPr>
          <p:cNvSpPr>
            <a:spLocks noGrp="1"/>
          </p:cNvSpPr>
          <p:nvPr>
            <p:ph type="title"/>
          </p:nvPr>
        </p:nvSpPr>
        <p:spPr/>
        <p:txBody>
          <a:bodyPr/>
          <a:lstStyle/>
          <a:p>
            <a:r>
              <a:rPr lang="fr-FR" dirty="0">
                <a:solidFill>
                  <a:srgbClr val="C00000"/>
                </a:solidFill>
              </a:rPr>
              <a:t>A.1 – Analyse de convergence en espace</a:t>
            </a:r>
          </a:p>
        </p:txBody>
      </p:sp>
      <mc:AlternateContent xmlns:mc="http://schemas.openxmlformats.org/markup-compatibility/2006" xmlns:a14="http://schemas.microsoft.com/office/drawing/2010/main">
        <mc:Choice Requires="a14">
          <p:sp>
            <p:nvSpPr>
              <p:cNvPr id="5" name="Espace réservé du contenu 4">
                <a:extLst>
                  <a:ext uri="{FF2B5EF4-FFF2-40B4-BE49-F238E27FC236}">
                    <a16:creationId xmlns:a16="http://schemas.microsoft.com/office/drawing/2014/main" id="{88357490-1B6D-15AF-4245-F960FE0ED4D3}"/>
                  </a:ext>
                </a:extLst>
              </p:cNvPr>
              <p:cNvSpPr>
                <a:spLocks noGrp="1"/>
              </p:cNvSpPr>
              <p:nvPr>
                <p:ph idx="1"/>
              </p:nvPr>
            </p:nvSpPr>
            <p:spPr>
              <a:xfrm>
                <a:off x="385011" y="1783680"/>
                <a:ext cx="11381874" cy="4351338"/>
              </a:xfrm>
            </p:spPr>
            <p:txBody>
              <a:bodyPr>
                <a:normAutofit/>
              </a:bodyPr>
              <a:lstStyle/>
              <a:p>
                <a:pPr marL="0" indent="0">
                  <a:buNone/>
                </a:pPr>
                <a:r>
                  <a:rPr lang="fr-FR" sz="2000" dirty="0"/>
                  <a:t>On calcule une solution analytique </a:t>
                </a:r>
                <a14:m>
                  <m:oMath xmlns:m="http://schemas.openxmlformats.org/officeDocument/2006/math">
                    <m:acc>
                      <m:accPr>
                        <m:chr m:val="̃"/>
                        <m:ctrlPr>
                          <a:rPr lang="fr-FR" sz="2000" i="1" smtClean="0">
                            <a:latin typeface="Cambria Math" panose="02040503050406030204" pitchFamily="18" charset="0"/>
                          </a:rPr>
                        </m:ctrlPr>
                      </m:accPr>
                      <m:e>
                        <m:r>
                          <a:rPr lang="fr-FR" sz="2000" b="0" i="1" smtClean="0">
                            <a:latin typeface="Cambria Math" panose="02040503050406030204" pitchFamily="18" charset="0"/>
                          </a:rPr>
                          <m:t>𝐶</m:t>
                        </m:r>
                      </m:e>
                    </m:acc>
                  </m:oMath>
                </a14:m>
                <a:r>
                  <a:rPr lang="fr-FR" sz="2000" dirty="0"/>
                  <a:t> à notre problème, obtenue à partir de notre code de calcul de différences finies (discrétisation de l’exercice F du devoir 1), avec 1000 points (de 0 à 999). Le pas de temps </a:t>
                </a:r>
                <a14:m>
                  <m:oMath xmlns:m="http://schemas.openxmlformats.org/officeDocument/2006/math">
                    <m:r>
                      <m:rPr>
                        <m:sty m:val="p"/>
                      </m:rPr>
                      <a:rPr lang="fr-FR" sz="2000" b="0" i="0" smtClean="0">
                        <a:latin typeface="Cambria Math" panose="02040503050406030204" pitchFamily="18" charset="0"/>
                      </a:rPr>
                      <m:t>Δ</m:t>
                    </m:r>
                    <m:r>
                      <a:rPr lang="fr-FR" sz="2000" b="0" i="1" smtClean="0">
                        <a:latin typeface="Cambria Math" panose="02040503050406030204" pitchFamily="18" charset="0"/>
                      </a:rPr>
                      <m:t>𝑡</m:t>
                    </m:r>
                  </m:oMath>
                </a14:m>
                <a:r>
                  <a:rPr lang="fr-FR" sz="2000" dirty="0"/>
                  <a:t> est fixé à </a:t>
                </a:r>
                <a14:m>
                  <m:oMath xmlns:m="http://schemas.openxmlformats.org/officeDocument/2006/math">
                    <m:r>
                      <a:rPr lang="fr-FR" sz="2000" b="0" i="1" smtClean="0">
                        <a:latin typeface="Cambria Math" panose="02040503050406030204" pitchFamily="18" charset="0"/>
                      </a:rPr>
                      <m:t>1</m:t>
                    </m:r>
                    <m:r>
                      <a:rPr lang="fr-FR" sz="2000" b="0" i="1" smtClean="0">
                        <a:latin typeface="Cambria Math" panose="02040503050406030204" pitchFamily="18" charset="0"/>
                      </a:rPr>
                      <m:t>𝑒</m:t>
                    </m:r>
                    <m:r>
                      <a:rPr lang="fr-FR" sz="2000" b="0" i="1" smtClean="0">
                        <a:latin typeface="Cambria Math" panose="02040503050406030204" pitchFamily="18" charset="0"/>
                      </a:rPr>
                      <m:t>−5</m:t>
                    </m:r>
                  </m:oMath>
                </a14:m>
                <a:r>
                  <a:rPr lang="fr-FR" sz="2000" dirty="0"/>
                  <a:t> et on réalise peu d’itération en temps pour limiter le temps de calcul (on reste donc proche de </a:t>
                </a:r>
                <a14:m>
                  <m:oMath xmlns:m="http://schemas.openxmlformats.org/officeDocument/2006/math">
                    <m:r>
                      <a:rPr lang="fr-FR" sz="2000" b="0" i="1" smtClean="0">
                        <a:latin typeface="Cambria Math" panose="02040503050406030204" pitchFamily="18" charset="0"/>
                      </a:rPr>
                      <m:t>𝑡</m:t>
                    </m:r>
                    <m:r>
                      <a:rPr lang="fr-FR" sz="2000" b="0" i="1" smtClean="0">
                        <a:latin typeface="Cambria Math" panose="02040503050406030204" pitchFamily="18" charset="0"/>
                      </a:rPr>
                      <m:t>=0</m:t>
                    </m:r>
                  </m:oMath>
                </a14:m>
                <a:r>
                  <a:rPr lang="fr-FR" sz="2000" dirty="0"/>
                  <a:t> pour l’analyse en espace).</a:t>
                </a:r>
              </a:p>
              <a:p>
                <a:pPr marL="0" indent="0">
                  <a:buNone/>
                </a:pPr>
                <a:r>
                  <a:rPr lang="fr-FR" sz="2000" dirty="0"/>
                  <a:t>On interpole cette solution analytique pour obtenir la solution </a:t>
                </a:r>
                <a14:m>
                  <m:oMath xmlns:m="http://schemas.openxmlformats.org/officeDocument/2006/math">
                    <m:acc>
                      <m:accPr>
                        <m:chr m:val="̂"/>
                        <m:ctrlPr>
                          <a:rPr lang="fr-FR" sz="2000" i="1" smtClean="0">
                            <a:latin typeface="Cambria Math" panose="02040503050406030204" pitchFamily="18" charset="0"/>
                          </a:rPr>
                        </m:ctrlPr>
                      </m:accPr>
                      <m:e>
                        <m:r>
                          <a:rPr lang="fr-FR" sz="2000" b="0" i="1" smtClean="0">
                            <a:latin typeface="Cambria Math" panose="02040503050406030204" pitchFamily="18" charset="0"/>
                          </a:rPr>
                          <m:t>𝐶</m:t>
                        </m:r>
                      </m:e>
                    </m:acc>
                  </m:oMath>
                </a14:m>
                <a:r>
                  <a:rPr lang="fr-FR" sz="2000" dirty="0"/>
                  <a:t> de notre problème : </a:t>
                </a:r>
                <a14:m>
                  <m:oMath xmlns:m="http://schemas.openxmlformats.org/officeDocument/2006/math">
                    <m:acc>
                      <m:accPr>
                        <m:chr m:val="̂"/>
                        <m:ctrlPr>
                          <a:rPr lang="fr-FR" sz="2000" i="1">
                            <a:latin typeface="Cambria Math" panose="02040503050406030204" pitchFamily="18" charset="0"/>
                          </a:rPr>
                        </m:ctrlPr>
                      </m:accPr>
                      <m:e>
                        <m:r>
                          <a:rPr lang="fr-FR" sz="2000" i="1">
                            <a:latin typeface="Cambria Math" panose="02040503050406030204" pitchFamily="18" charset="0"/>
                          </a:rPr>
                          <m:t>𝐶</m:t>
                        </m:r>
                      </m:e>
                    </m:acc>
                    <m:r>
                      <a:rPr lang="fr-FR" sz="2000" i="1">
                        <a:latin typeface="Cambria Math" panose="02040503050406030204" pitchFamily="18" charset="0"/>
                      </a:rPr>
                      <m:t>=</m:t>
                    </m:r>
                    <m:r>
                      <a:rPr lang="fr-FR" sz="2000" i="1">
                        <a:latin typeface="Cambria Math" panose="02040503050406030204" pitchFamily="18" charset="0"/>
                      </a:rPr>
                      <m:t>𝑓</m:t>
                    </m:r>
                    <m:r>
                      <a:rPr lang="fr-FR" sz="2000" i="1">
                        <a:latin typeface="Cambria Math" panose="02040503050406030204" pitchFamily="18" charset="0"/>
                      </a:rPr>
                      <m:t>(</m:t>
                    </m:r>
                    <m:acc>
                      <m:accPr>
                        <m:chr m:val="̃"/>
                        <m:ctrlPr>
                          <a:rPr lang="fr-FR" sz="2000" i="1">
                            <a:latin typeface="Cambria Math" panose="02040503050406030204" pitchFamily="18" charset="0"/>
                          </a:rPr>
                        </m:ctrlPr>
                      </m:accPr>
                      <m:e>
                        <m:r>
                          <a:rPr lang="fr-FR" sz="2000" i="1">
                            <a:latin typeface="Cambria Math" panose="02040503050406030204" pitchFamily="18" charset="0"/>
                          </a:rPr>
                          <m:t>𝐶</m:t>
                        </m:r>
                      </m:e>
                    </m:acc>
                    <m:r>
                      <a:rPr lang="fr-FR" sz="2000" i="1">
                        <a:latin typeface="Cambria Math" panose="02040503050406030204" pitchFamily="18" charset="0"/>
                      </a:rPr>
                      <m:t>)</m:t>
                    </m:r>
                  </m:oMath>
                </a14:m>
                <a:r>
                  <a:rPr lang="fr-FR" sz="2000" dirty="0"/>
                  <a:t> </a:t>
                </a:r>
              </a:p>
              <a:p>
                <a:pPr marL="0" indent="0">
                  <a:buNone/>
                </a:pPr>
                <a:r>
                  <a:rPr lang="fr-FR" sz="2000" dirty="0"/>
                  <a:t>On calcule alors le terme source </a:t>
                </a:r>
                <a14:m>
                  <m:oMath xmlns:m="http://schemas.openxmlformats.org/officeDocument/2006/math">
                    <m:sSub>
                      <m:sSubPr>
                        <m:ctrlPr>
                          <a:rPr lang="fr-FR" sz="2000" b="0" i="1" smtClean="0">
                            <a:latin typeface="Cambria Math" panose="02040503050406030204" pitchFamily="18" charset="0"/>
                          </a:rPr>
                        </m:ctrlPr>
                      </m:sSubPr>
                      <m:e>
                        <m:r>
                          <m:rPr>
                            <m:sty m:val="p"/>
                          </m:rPr>
                          <a:rPr lang="fr-FR" sz="2000" b="0" i="0" smtClean="0">
                            <a:latin typeface="Cambria Math" panose="02040503050406030204" pitchFamily="18" charset="0"/>
                          </a:rPr>
                          <m:t>S</m:t>
                        </m:r>
                      </m:e>
                      <m:sub>
                        <m:r>
                          <m:rPr>
                            <m:sty m:val="p"/>
                          </m:rPr>
                          <a:rPr lang="fr-FR" sz="2000" b="0" i="0" smtClean="0">
                            <a:latin typeface="Cambria Math" panose="02040503050406030204" pitchFamily="18" charset="0"/>
                          </a:rPr>
                          <m:t>MNP</m:t>
                        </m:r>
                      </m:sub>
                    </m:sSub>
                    <m:r>
                      <a:rPr lang="fr-FR" sz="2000" b="0" i="1" smtClean="0">
                        <a:latin typeface="Cambria Math" panose="02040503050406030204" pitchFamily="18" charset="0"/>
                      </a:rPr>
                      <m:t>=</m:t>
                    </m:r>
                    <m:r>
                      <a:rPr lang="fr-FR" sz="2000" b="0" i="1" smtClean="0">
                        <a:latin typeface="Cambria Math" panose="02040503050406030204" pitchFamily="18" charset="0"/>
                      </a:rPr>
                      <m:t>𝐿</m:t>
                    </m:r>
                    <m:d>
                      <m:dPr>
                        <m:ctrlPr>
                          <a:rPr lang="fr-FR" sz="2000" b="0" i="1" smtClean="0">
                            <a:latin typeface="Cambria Math" panose="02040503050406030204" pitchFamily="18" charset="0"/>
                          </a:rPr>
                        </m:ctrlPr>
                      </m:dPr>
                      <m:e>
                        <m:acc>
                          <m:accPr>
                            <m:chr m:val="̂"/>
                            <m:ctrlPr>
                              <a:rPr lang="fr-FR" sz="2000" b="0" i="1" smtClean="0">
                                <a:latin typeface="Cambria Math" panose="02040503050406030204" pitchFamily="18" charset="0"/>
                              </a:rPr>
                            </m:ctrlPr>
                          </m:accPr>
                          <m:e>
                            <m:r>
                              <a:rPr lang="fr-FR" sz="2000" b="0" i="1" smtClean="0">
                                <a:latin typeface="Cambria Math" panose="02040503050406030204" pitchFamily="18" charset="0"/>
                              </a:rPr>
                              <m:t>𝐶</m:t>
                            </m:r>
                          </m:e>
                        </m:acc>
                      </m:e>
                    </m:d>
                  </m:oMath>
                </a14:m>
                <a:r>
                  <a:rPr lang="fr-FR" sz="2000" dirty="0"/>
                  <a:t> :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𝐷</m:t>
                        </m:r>
                      </m:e>
                      <m:sub>
                        <m:r>
                          <a:rPr lang="fr-FR" sz="2000" i="1">
                            <a:latin typeface="Cambria Math" panose="02040503050406030204" pitchFamily="18" charset="0"/>
                          </a:rPr>
                          <m:t>𝑒𝑓𝑓</m:t>
                        </m:r>
                      </m:sub>
                    </m:sSub>
                    <m:sSup>
                      <m:sSupPr>
                        <m:ctrlPr>
                          <a:rPr lang="fr-FR" sz="2000" i="1">
                            <a:latin typeface="Cambria Math" panose="02040503050406030204" pitchFamily="18" charset="0"/>
                          </a:rPr>
                        </m:ctrlPr>
                      </m:sSupPr>
                      <m:e>
                        <m:r>
                          <a:rPr lang="fr-FR" sz="2000">
                            <a:latin typeface="Cambria Math" panose="02040503050406030204" pitchFamily="18" charset="0"/>
                          </a:rPr>
                          <m:t>𝛻</m:t>
                        </m:r>
                      </m:e>
                      <m:sup>
                        <m:r>
                          <a:rPr lang="fr-FR" sz="2000" i="1">
                            <a:latin typeface="Cambria Math" panose="02040503050406030204" pitchFamily="18" charset="0"/>
                          </a:rPr>
                          <m:t>2</m:t>
                        </m:r>
                      </m:sup>
                    </m:sSup>
                    <m:acc>
                      <m:accPr>
                        <m:chr m:val="̂"/>
                        <m:ctrlPr>
                          <a:rPr lang="fr-FR" sz="2000" i="1">
                            <a:latin typeface="Cambria Math" panose="02040503050406030204" pitchFamily="18" charset="0"/>
                          </a:rPr>
                        </m:ctrlPr>
                      </m:accPr>
                      <m:e>
                        <m:r>
                          <a:rPr lang="fr-FR" sz="2000" i="1">
                            <a:latin typeface="Cambria Math" panose="02040503050406030204" pitchFamily="18" charset="0"/>
                          </a:rPr>
                          <m:t>𝐶</m:t>
                        </m:r>
                      </m:e>
                    </m:acc>
                    <m:r>
                      <a:rPr lang="fr-FR" sz="2000" b="0" i="1" smtClean="0">
                        <a:latin typeface="Cambria Math" panose="02040503050406030204" pitchFamily="18" charset="0"/>
                      </a:rPr>
                      <m:t> −</m:t>
                    </m:r>
                    <m:r>
                      <a:rPr lang="fr-FR" sz="2000" b="0" i="1" smtClean="0">
                        <a:latin typeface="Cambria Math" panose="02040503050406030204" pitchFamily="18" charset="0"/>
                      </a:rPr>
                      <m:t>𝑘</m:t>
                    </m:r>
                    <m:acc>
                      <m:accPr>
                        <m:chr m:val="̂"/>
                        <m:ctrlPr>
                          <a:rPr lang="fr-FR" sz="2000" i="1">
                            <a:latin typeface="Cambria Math" panose="02040503050406030204" pitchFamily="18" charset="0"/>
                          </a:rPr>
                        </m:ctrlPr>
                      </m:accPr>
                      <m:e>
                        <m:r>
                          <a:rPr lang="fr-FR" sz="2000" i="1">
                            <a:latin typeface="Cambria Math" panose="02040503050406030204" pitchFamily="18" charset="0"/>
                          </a:rPr>
                          <m:t>𝐶</m:t>
                        </m:r>
                      </m:e>
                    </m:acc>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𝑆</m:t>
                        </m:r>
                      </m:e>
                      <m:sub>
                        <m:r>
                          <a:rPr lang="fr-FR" sz="2000" b="0" i="1" smtClean="0">
                            <a:latin typeface="Cambria Math" panose="02040503050406030204" pitchFamily="18" charset="0"/>
                          </a:rPr>
                          <m:t>𝑀𝑁𝑃</m:t>
                        </m:r>
                      </m:sub>
                    </m:sSub>
                  </m:oMath>
                </a14:m>
                <a:endParaRPr lang="fr-FR" sz="2000" dirty="0"/>
              </a:p>
              <a:p>
                <a:pPr marL="0" indent="0">
                  <a:buNone/>
                </a:pPr>
                <a:r>
                  <a:rPr lang="fr-FR" sz="2000" dirty="0"/>
                  <a:t>On peut ensuite introduire ce terme source dans notre équation :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𝑒𝑓𝑓</m:t>
                        </m:r>
                      </m:sub>
                    </m:sSub>
                    <m:sSup>
                      <m:sSupPr>
                        <m:ctrlPr>
                          <a:rPr lang="fr-FR" sz="2000" b="0" i="1" smtClean="0">
                            <a:latin typeface="Cambria Math" panose="02040503050406030204" pitchFamily="18" charset="0"/>
                          </a:rPr>
                        </m:ctrlPr>
                      </m:sSupPr>
                      <m:e>
                        <m:r>
                          <a:rPr lang="fr-FR" sz="2000" b="0" i="0" smtClean="0">
                            <a:latin typeface="Cambria Math" panose="02040503050406030204" pitchFamily="18" charset="0"/>
                          </a:rPr>
                          <m:t>𝛻</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𝐶</m:t>
                    </m:r>
                    <m:r>
                      <a:rPr lang="fr-FR" sz="2000" b="0" i="1" smtClean="0">
                        <a:latin typeface="Cambria Math" panose="02040503050406030204" pitchFamily="18" charset="0"/>
                      </a:rPr>
                      <m:t>−</m:t>
                    </m:r>
                    <m:r>
                      <a:rPr lang="fr-FR" sz="2000" b="0" i="1" smtClean="0">
                        <a:latin typeface="Cambria Math" panose="02040503050406030204" pitchFamily="18" charset="0"/>
                      </a:rPr>
                      <m:t>𝑘𝐶</m:t>
                    </m:r>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𝑆</m:t>
                        </m:r>
                      </m:e>
                      <m:sub>
                        <m:r>
                          <a:rPr lang="fr-FR" sz="2000" b="0" i="1" smtClean="0">
                            <a:latin typeface="Cambria Math" panose="02040503050406030204" pitchFamily="18" charset="0"/>
                          </a:rPr>
                          <m:t>𝑀𝑁𝑃</m:t>
                        </m:r>
                      </m:sub>
                    </m:sSub>
                  </m:oMath>
                </a14:m>
                <a:r>
                  <a:rPr lang="fr-FR" sz="2000" dirty="0"/>
                  <a:t>. Il suffit alors de résoudre numériquement cette nouvelle équation (modification du vecteur de droite dans le schéma discret). On peut ensuite réaliser une analyse de convergence en espace, en calculant différentes erreurs pour des solutions avec différents maillages, de plus en plus fins.</a:t>
                </a:r>
              </a:p>
            </p:txBody>
          </p:sp>
        </mc:Choice>
        <mc:Fallback xmlns="">
          <p:sp>
            <p:nvSpPr>
              <p:cNvPr id="5" name="Espace réservé du contenu 4">
                <a:extLst>
                  <a:ext uri="{FF2B5EF4-FFF2-40B4-BE49-F238E27FC236}">
                    <a16:creationId xmlns:a16="http://schemas.microsoft.com/office/drawing/2014/main" id="{88357490-1B6D-15AF-4245-F960FE0ED4D3}"/>
                  </a:ext>
                </a:extLst>
              </p:cNvPr>
              <p:cNvSpPr>
                <a:spLocks noGrp="1" noRot="1" noChangeAspect="1" noMove="1" noResize="1" noEditPoints="1" noAdjustHandles="1" noChangeArrowheads="1" noChangeShapeType="1" noTextEdit="1"/>
              </p:cNvSpPr>
              <p:nvPr>
                <p:ph idx="1"/>
              </p:nvPr>
            </p:nvSpPr>
            <p:spPr>
              <a:xfrm>
                <a:off x="385011" y="1783680"/>
                <a:ext cx="11381874" cy="4351338"/>
              </a:xfrm>
              <a:blipFill>
                <a:blip r:embed="rId2"/>
                <a:stretch>
                  <a:fillRect l="-536" t="-1403"/>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41E95C5D-0AF3-89EF-1977-B31B6BEFDB69}"/>
              </a:ext>
            </a:extLst>
          </p:cNvPr>
          <p:cNvSpPr>
            <a:spLocks noGrp="1"/>
          </p:cNvSpPr>
          <p:nvPr>
            <p:ph type="sldNum" sz="quarter" idx="12"/>
          </p:nvPr>
        </p:nvSpPr>
        <p:spPr/>
        <p:txBody>
          <a:bodyPr/>
          <a:lstStyle/>
          <a:p>
            <a:fld id="{D1861D36-3F08-40F2-A6FB-3D64786A8D8E}" type="slidenum">
              <a:rPr lang="fr-FR" smtClean="0"/>
              <a:t>3</a:t>
            </a:fld>
            <a:endParaRPr lang="fr-FR"/>
          </a:p>
        </p:txBody>
      </p:sp>
    </p:spTree>
    <p:extLst>
      <p:ext uri="{BB962C8B-B14F-4D97-AF65-F5344CB8AC3E}">
        <p14:creationId xmlns:p14="http://schemas.microsoft.com/office/powerpoint/2010/main" val="1280310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1F1C267-910A-F5DC-8239-84CAE48C0AD9}"/>
              </a:ext>
            </a:extLst>
          </p:cNvPr>
          <p:cNvSpPr>
            <a:spLocks noGrp="1"/>
          </p:cNvSpPr>
          <p:nvPr>
            <p:ph type="title"/>
          </p:nvPr>
        </p:nvSpPr>
        <p:spPr/>
        <p:txBody>
          <a:bodyPr/>
          <a:lstStyle/>
          <a:p>
            <a:r>
              <a:rPr lang="fr-FR" dirty="0">
                <a:solidFill>
                  <a:srgbClr val="C00000"/>
                </a:solidFill>
              </a:rPr>
              <a:t>A.2 – Analyse de convergence en temps</a:t>
            </a:r>
          </a:p>
        </p:txBody>
      </p:sp>
      <mc:AlternateContent xmlns:mc="http://schemas.openxmlformats.org/markup-compatibility/2006" xmlns:a14="http://schemas.microsoft.com/office/drawing/2010/main">
        <mc:Choice Requires="a14">
          <p:sp>
            <p:nvSpPr>
              <p:cNvPr id="5" name="Espace réservé du contenu 4">
                <a:extLst>
                  <a:ext uri="{FF2B5EF4-FFF2-40B4-BE49-F238E27FC236}">
                    <a16:creationId xmlns:a16="http://schemas.microsoft.com/office/drawing/2014/main" id="{88357490-1B6D-15AF-4245-F960FE0ED4D3}"/>
                  </a:ext>
                </a:extLst>
              </p:cNvPr>
              <p:cNvSpPr>
                <a:spLocks noGrp="1"/>
              </p:cNvSpPr>
              <p:nvPr>
                <p:ph idx="1"/>
              </p:nvPr>
            </p:nvSpPr>
            <p:spPr>
              <a:xfrm>
                <a:off x="428625" y="1562100"/>
                <a:ext cx="11306175" cy="4351338"/>
              </a:xfrm>
            </p:spPr>
            <p:txBody>
              <a:bodyPr>
                <a:noAutofit/>
              </a:bodyPr>
              <a:lstStyle/>
              <a:p>
                <a:pPr marL="0" indent="0">
                  <a:buNone/>
                </a:pPr>
                <a:r>
                  <a:rPr lang="fr-FR" sz="1800" dirty="0"/>
                  <a:t>Afin de négliger les erreurs de discrétisation, nous choisissons une discrétisation spatiale en </a:t>
                </a:r>
                <a14:m>
                  <m:oMath xmlns:m="http://schemas.openxmlformats.org/officeDocument/2006/math">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𝑁</m:t>
                        </m:r>
                      </m:e>
                      <m:sub>
                        <m:r>
                          <a:rPr lang="fr-FR" sz="1800" b="0" i="1" smtClean="0">
                            <a:latin typeface="Cambria Math" panose="02040503050406030204" pitchFamily="18" charset="0"/>
                          </a:rPr>
                          <m:t>𝑡𝑜𝑡</m:t>
                        </m:r>
                      </m:sub>
                    </m:sSub>
                    <m:r>
                      <a:rPr lang="fr-FR" sz="1800" b="0" i="1" smtClean="0">
                        <a:latin typeface="Cambria Math" panose="02040503050406030204" pitchFamily="18" charset="0"/>
                      </a:rPr>
                      <m:t>=1000</m:t>
                    </m:r>
                  </m:oMath>
                </a14:m>
                <a:r>
                  <a:rPr lang="fr-FR" sz="1800" dirty="0"/>
                  <a:t>. En effet le terme source en stationnaire est très faible pour une telle discrétisation. </a:t>
                </a:r>
              </a:p>
              <a:p>
                <a:pPr marL="0" indent="0">
                  <a:buNone/>
                </a:pPr>
                <a:r>
                  <a:rPr lang="fr-FR" sz="1800" dirty="0"/>
                  <a:t>On calcule la solution sur une durée </a:t>
                </a:r>
                <a14:m>
                  <m:oMath xmlns:m="http://schemas.openxmlformats.org/officeDocument/2006/math">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𝑇</m:t>
                        </m:r>
                      </m:e>
                      <m:sub>
                        <m:r>
                          <a:rPr lang="fr-FR" sz="1800" b="0" i="1" smtClean="0">
                            <a:latin typeface="Cambria Math" panose="02040503050406030204" pitchFamily="18" charset="0"/>
                          </a:rPr>
                          <m:t>𝑡𝑜𝑡</m:t>
                        </m:r>
                      </m:sub>
                    </m:sSub>
                  </m:oMath>
                </a14:m>
                <a:r>
                  <a:rPr lang="fr-FR" sz="1800" dirty="0"/>
                  <a:t> quelconque mais relativement faible afin de limiter les temps de calcul. (on ne cherche pas à tracer en stationnaire). Nous prenons donc </a:t>
                </a:r>
                <a14:m>
                  <m:oMath xmlns:m="http://schemas.openxmlformats.org/officeDocument/2006/math">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𝑇</m:t>
                        </m:r>
                      </m:e>
                      <m:sub>
                        <m:r>
                          <a:rPr lang="fr-FR" sz="1800" b="0" i="1" smtClean="0">
                            <a:latin typeface="Cambria Math" panose="02040503050406030204" pitchFamily="18" charset="0"/>
                          </a:rPr>
                          <m:t>𝑡𝑜𝑡</m:t>
                        </m:r>
                      </m:sub>
                    </m:sSub>
                    <m:r>
                      <a:rPr lang="fr-FR" sz="1800" b="0" i="1" smtClean="0">
                        <a:latin typeface="Cambria Math" panose="02040503050406030204" pitchFamily="18" charset="0"/>
                      </a:rPr>
                      <m:t>=10</m:t>
                    </m:r>
                    <m:func>
                      <m:funcPr>
                        <m:ctrlPr>
                          <a:rPr lang="fr-FR" sz="1800" b="0" i="1" smtClean="0">
                            <a:latin typeface="Cambria Math" panose="02040503050406030204" pitchFamily="18" charset="0"/>
                          </a:rPr>
                        </m:ctrlPr>
                      </m:funcPr>
                      <m:fName>
                        <m:r>
                          <m:rPr>
                            <m:sty m:val="p"/>
                          </m:rPr>
                          <a:rPr lang="fr-FR" sz="1800" b="0" i="0" smtClean="0">
                            <a:latin typeface="Cambria Math" panose="02040503050406030204" pitchFamily="18" charset="0"/>
                          </a:rPr>
                          <m:t>min</m:t>
                        </m:r>
                      </m:fName>
                      <m:e>
                        <m:r>
                          <a:rPr lang="fr-FR" sz="1800" b="0" i="1" smtClean="0">
                            <a:latin typeface="Cambria Math" panose="02040503050406030204" pitchFamily="18" charset="0"/>
                          </a:rPr>
                          <m:t>=600 </m:t>
                        </m:r>
                        <m:r>
                          <a:rPr lang="fr-FR" sz="1800" b="0" i="1" smtClean="0">
                            <a:latin typeface="Cambria Math" panose="02040503050406030204" pitchFamily="18" charset="0"/>
                          </a:rPr>
                          <m:t>𝑠</m:t>
                        </m:r>
                      </m:e>
                    </m:func>
                  </m:oMath>
                </a14:m>
                <a:r>
                  <a:rPr lang="fr-FR" sz="1800" dirty="0"/>
                  <a:t>.</a:t>
                </a:r>
              </a:p>
              <a:p>
                <a:pPr marL="0" indent="0">
                  <a:buNone/>
                </a:pPr>
                <a:r>
                  <a:rPr lang="fr-FR" sz="1800" dirty="0"/>
                  <a:t>On calcule une solution analytique </a:t>
                </a:r>
                <a14:m>
                  <m:oMath xmlns:m="http://schemas.openxmlformats.org/officeDocument/2006/math">
                    <m:acc>
                      <m:accPr>
                        <m:chr m:val="̃"/>
                        <m:ctrlPr>
                          <a:rPr lang="fr-FR" sz="1800" i="1" smtClean="0">
                            <a:latin typeface="Cambria Math" panose="02040503050406030204" pitchFamily="18" charset="0"/>
                          </a:rPr>
                        </m:ctrlPr>
                      </m:accPr>
                      <m:e>
                        <m:r>
                          <a:rPr lang="fr-FR" sz="1800" b="0" i="1" smtClean="0">
                            <a:latin typeface="Cambria Math" panose="02040503050406030204" pitchFamily="18" charset="0"/>
                          </a:rPr>
                          <m:t>𝐶</m:t>
                        </m:r>
                      </m:e>
                    </m:acc>
                  </m:oMath>
                </a14:m>
                <a:r>
                  <a:rPr lang="fr-FR" sz="1800" dirty="0"/>
                  <a:t> à notre problème, obtenue à partir de notre code de calcul de différences finies (discrétisation de l’exercice F du devoir 1), avec 500 points</a:t>
                </a:r>
              </a:p>
              <a:p>
                <a:pPr marL="0" indent="0">
                  <a:buNone/>
                </a:pPr>
                <a:r>
                  <a:rPr lang="fr-FR" sz="1800" dirty="0"/>
                  <a:t>On interpole cette solution analytique pour obtenir la solution </a:t>
                </a:r>
                <a14:m>
                  <m:oMath xmlns:m="http://schemas.openxmlformats.org/officeDocument/2006/math">
                    <m:acc>
                      <m:accPr>
                        <m:chr m:val="̂"/>
                        <m:ctrlPr>
                          <a:rPr lang="fr-FR" sz="1800" i="1" smtClean="0">
                            <a:latin typeface="Cambria Math" panose="02040503050406030204" pitchFamily="18" charset="0"/>
                          </a:rPr>
                        </m:ctrlPr>
                      </m:accPr>
                      <m:e>
                        <m:r>
                          <a:rPr lang="fr-FR" sz="1800" b="0" i="1" smtClean="0">
                            <a:latin typeface="Cambria Math" panose="02040503050406030204" pitchFamily="18" charset="0"/>
                          </a:rPr>
                          <m:t>𝐶</m:t>
                        </m:r>
                      </m:e>
                    </m:acc>
                  </m:oMath>
                </a14:m>
                <a:r>
                  <a:rPr lang="fr-FR" sz="1800" dirty="0"/>
                  <a:t> de notre problème : </a:t>
                </a:r>
                <a14:m>
                  <m:oMath xmlns:m="http://schemas.openxmlformats.org/officeDocument/2006/math">
                    <m:acc>
                      <m:accPr>
                        <m:chr m:val="̂"/>
                        <m:ctrlPr>
                          <a:rPr lang="fr-FR" sz="1800" i="1">
                            <a:latin typeface="Cambria Math" panose="02040503050406030204" pitchFamily="18" charset="0"/>
                          </a:rPr>
                        </m:ctrlPr>
                      </m:accPr>
                      <m:e>
                        <m:r>
                          <a:rPr lang="fr-FR" sz="1800" i="1">
                            <a:latin typeface="Cambria Math" panose="02040503050406030204" pitchFamily="18" charset="0"/>
                          </a:rPr>
                          <m:t>𝐶</m:t>
                        </m:r>
                      </m:e>
                    </m:acc>
                    <m:r>
                      <a:rPr lang="fr-FR" sz="1800" i="1">
                        <a:latin typeface="Cambria Math" panose="02040503050406030204" pitchFamily="18" charset="0"/>
                      </a:rPr>
                      <m:t>=</m:t>
                    </m:r>
                    <m:r>
                      <a:rPr lang="fr-FR" sz="1800" i="1">
                        <a:latin typeface="Cambria Math" panose="02040503050406030204" pitchFamily="18" charset="0"/>
                      </a:rPr>
                      <m:t>𝑓</m:t>
                    </m:r>
                    <m:r>
                      <a:rPr lang="fr-FR" sz="1800" i="1">
                        <a:latin typeface="Cambria Math" panose="02040503050406030204" pitchFamily="18" charset="0"/>
                      </a:rPr>
                      <m:t>(</m:t>
                    </m:r>
                    <m:acc>
                      <m:accPr>
                        <m:chr m:val="̃"/>
                        <m:ctrlPr>
                          <a:rPr lang="fr-FR" sz="1800" i="1">
                            <a:latin typeface="Cambria Math" panose="02040503050406030204" pitchFamily="18" charset="0"/>
                          </a:rPr>
                        </m:ctrlPr>
                      </m:accPr>
                      <m:e>
                        <m:r>
                          <a:rPr lang="fr-FR" sz="1800" i="1">
                            <a:latin typeface="Cambria Math" panose="02040503050406030204" pitchFamily="18" charset="0"/>
                          </a:rPr>
                          <m:t>𝐶</m:t>
                        </m:r>
                      </m:e>
                    </m:acc>
                    <m:r>
                      <a:rPr lang="fr-FR" sz="1800" i="1">
                        <a:latin typeface="Cambria Math" panose="02040503050406030204" pitchFamily="18" charset="0"/>
                      </a:rPr>
                      <m:t>)</m:t>
                    </m:r>
                  </m:oMath>
                </a14:m>
                <a:r>
                  <a:rPr lang="fr-FR" sz="1800" dirty="0"/>
                  <a:t> </a:t>
                </a:r>
              </a:p>
              <a:p>
                <a:pPr marL="0" indent="0">
                  <a:buNone/>
                </a:pPr>
                <a:r>
                  <a:rPr lang="fr-FR" sz="1800" dirty="0"/>
                  <a:t>On calcule alors le terme source </a:t>
                </a:r>
                <a14:m>
                  <m:oMath xmlns:m="http://schemas.openxmlformats.org/officeDocument/2006/math">
                    <m:sSub>
                      <m:sSubPr>
                        <m:ctrlPr>
                          <a:rPr lang="fr-FR" sz="1800" b="0" i="1" smtClean="0">
                            <a:latin typeface="Cambria Math" panose="02040503050406030204" pitchFamily="18" charset="0"/>
                          </a:rPr>
                        </m:ctrlPr>
                      </m:sSubPr>
                      <m:e>
                        <m:r>
                          <m:rPr>
                            <m:sty m:val="p"/>
                          </m:rPr>
                          <a:rPr lang="fr-FR" sz="1800" b="0" i="0" smtClean="0">
                            <a:latin typeface="Cambria Math" panose="02040503050406030204" pitchFamily="18" charset="0"/>
                          </a:rPr>
                          <m:t>S</m:t>
                        </m:r>
                      </m:e>
                      <m:sub>
                        <m:r>
                          <m:rPr>
                            <m:sty m:val="p"/>
                          </m:rPr>
                          <a:rPr lang="fr-FR" sz="1800" b="0" i="0" smtClean="0">
                            <a:latin typeface="Cambria Math" panose="02040503050406030204" pitchFamily="18" charset="0"/>
                          </a:rPr>
                          <m:t>MNP</m:t>
                        </m:r>
                      </m:sub>
                    </m:sSub>
                    <m:r>
                      <a:rPr lang="fr-FR" sz="1800" b="0" i="1" smtClean="0">
                        <a:latin typeface="Cambria Math" panose="02040503050406030204" pitchFamily="18" charset="0"/>
                      </a:rPr>
                      <m:t>=</m:t>
                    </m:r>
                    <m:r>
                      <a:rPr lang="fr-FR" sz="1800" b="0" i="1" smtClean="0">
                        <a:latin typeface="Cambria Math" panose="02040503050406030204" pitchFamily="18" charset="0"/>
                      </a:rPr>
                      <m:t>𝐿</m:t>
                    </m:r>
                    <m:d>
                      <m:dPr>
                        <m:ctrlPr>
                          <a:rPr lang="fr-FR" sz="1800" b="0" i="1" smtClean="0">
                            <a:latin typeface="Cambria Math" panose="02040503050406030204" pitchFamily="18" charset="0"/>
                          </a:rPr>
                        </m:ctrlPr>
                      </m:dPr>
                      <m:e>
                        <m:acc>
                          <m:accPr>
                            <m:chr m:val="̂"/>
                            <m:ctrlPr>
                              <a:rPr lang="fr-FR" sz="1800" b="0" i="1" smtClean="0">
                                <a:latin typeface="Cambria Math" panose="02040503050406030204" pitchFamily="18" charset="0"/>
                              </a:rPr>
                            </m:ctrlPr>
                          </m:accPr>
                          <m:e>
                            <m:r>
                              <a:rPr lang="fr-FR" sz="1800" b="0" i="1" smtClean="0">
                                <a:latin typeface="Cambria Math" panose="02040503050406030204" pitchFamily="18" charset="0"/>
                              </a:rPr>
                              <m:t>𝐶</m:t>
                            </m:r>
                          </m:e>
                        </m:acc>
                      </m:e>
                    </m:d>
                  </m:oMath>
                </a14:m>
                <a:r>
                  <a:rPr lang="fr-FR" sz="1800" dirty="0"/>
                  <a:t> : </a:t>
                </a:r>
                <a14:m>
                  <m:oMath xmlns:m="http://schemas.openxmlformats.org/officeDocument/2006/math">
                    <m:f>
                      <m:fPr>
                        <m:ctrlPr>
                          <a:rPr lang="fr-FR" sz="1800" i="1">
                            <a:latin typeface="Cambria Math" panose="02040503050406030204" pitchFamily="18" charset="0"/>
                          </a:rPr>
                        </m:ctrlPr>
                      </m:fPr>
                      <m:num>
                        <m:r>
                          <a:rPr lang="fr-FR" sz="1800" b="0" i="1" smtClean="0">
                            <a:latin typeface="Cambria Math" panose="02040503050406030204" pitchFamily="18" charset="0"/>
                          </a:rPr>
                          <m:t>𝜕</m:t>
                        </m:r>
                        <m:acc>
                          <m:accPr>
                            <m:chr m:val="̂"/>
                            <m:ctrlPr>
                              <a:rPr lang="fr-FR" sz="1800" i="1">
                                <a:latin typeface="Cambria Math" panose="02040503050406030204" pitchFamily="18" charset="0"/>
                              </a:rPr>
                            </m:ctrlPr>
                          </m:accPr>
                          <m:e>
                            <m:r>
                              <a:rPr lang="fr-FR" sz="1800" i="1">
                                <a:latin typeface="Cambria Math" panose="02040503050406030204" pitchFamily="18" charset="0"/>
                              </a:rPr>
                              <m:t>𝐶</m:t>
                            </m:r>
                          </m:e>
                        </m:acc>
                      </m:num>
                      <m:den>
                        <m:r>
                          <a:rPr lang="fr-FR" sz="1800" b="0" i="1" smtClean="0">
                            <a:latin typeface="Cambria Math" panose="02040503050406030204" pitchFamily="18" charset="0"/>
                          </a:rPr>
                          <m:t>𝜕</m:t>
                        </m:r>
                        <m:r>
                          <a:rPr lang="fr-FR" sz="1800" b="0" i="1" smtClean="0">
                            <a:latin typeface="Cambria Math" panose="02040503050406030204" pitchFamily="18" charset="0"/>
                          </a:rPr>
                          <m:t>𝑡</m:t>
                        </m:r>
                      </m:den>
                    </m:f>
                    <m:r>
                      <a:rPr lang="fr-FR" sz="1800" b="0" i="1" smtClean="0">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𝐷</m:t>
                        </m:r>
                      </m:e>
                      <m:sub>
                        <m:r>
                          <a:rPr lang="fr-FR" sz="1800" i="1">
                            <a:latin typeface="Cambria Math" panose="02040503050406030204" pitchFamily="18" charset="0"/>
                          </a:rPr>
                          <m:t>𝑒</m:t>
                        </m:r>
                        <m:r>
                          <a:rPr lang="fr-FR" sz="1800" i="1" smtClean="0">
                            <a:latin typeface="Cambria Math" panose="02040503050406030204" pitchFamily="18" charset="0"/>
                          </a:rPr>
                          <m:t>𝑓</m:t>
                        </m:r>
                        <m:r>
                          <a:rPr lang="fr-FR" sz="1800" i="1">
                            <a:latin typeface="Cambria Math" panose="02040503050406030204" pitchFamily="18" charset="0"/>
                          </a:rPr>
                          <m:t>𝑓</m:t>
                        </m:r>
                      </m:sub>
                    </m:sSub>
                    <m:sSup>
                      <m:sSupPr>
                        <m:ctrlPr>
                          <a:rPr lang="fr-FR" sz="1800" i="1">
                            <a:latin typeface="Cambria Math" panose="02040503050406030204" pitchFamily="18" charset="0"/>
                          </a:rPr>
                        </m:ctrlPr>
                      </m:sSupPr>
                      <m:e>
                        <m:r>
                          <a:rPr lang="fr-FR" sz="1800">
                            <a:latin typeface="Cambria Math" panose="02040503050406030204" pitchFamily="18" charset="0"/>
                          </a:rPr>
                          <m:t>𝛻</m:t>
                        </m:r>
                      </m:e>
                      <m:sup>
                        <m:r>
                          <a:rPr lang="fr-FR" sz="1800" i="1">
                            <a:latin typeface="Cambria Math" panose="02040503050406030204" pitchFamily="18" charset="0"/>
                          </a:rPr>
                          <m:t>2</m:t>
                        </m:r>
                      </m:sup>
                    </m:sSup>
                    <m:acc>
                      <m:accPr>
                        <m:chr m:val="̂"/>
                        <m:ctrlPr>
                          <a:rPr lang="fr-FR" sz="1800" i="1">
                            <a:latin typeface="Cambria Math" panose="02040503050406030204" pitchFamily="18" charset="0"/>
                          </a:rPr>
                        </m:ctrlPr>
                      </m:accPr>
                      <m:e>
                        <m:r>
                          <a:rPr lang="fr-FR" sz="1800" i="1">
                            <a:latin typeface="Cambria Math" panose="02040503050406030204" pitchFamily="18" charset="0"/>
                          </a:rPr>
                          <m:t>𝐶</m:t>
                        </m:r>
                      </m:e>
                    </m:acc>
                    <m:r>
                      <a:rPr lang="fr-FR" sz="1800" b="0" i="1" smtClean="0">
                        <a:latin typeface="Cambria Math" panose="02040503050406030204" pitchFamily="18" charset="0"/>
                      </a:rPr>
                      <m:t>+</m:t>
                    </m:r>
                    <m:r>
                      <a:rPr lang="fr-FR" sz="1800" b="0" i="1" smtClean="0">
                        <a:latin typeface="Cambria Math" panose="02040503050406030204" pitchFamily="18" charset="0"/>
                      </a:rPr>
                      <m:t>𝑘</m:t>
                    </m:r>
                    <m:acc>
                      <m:accPr>
                        <m:chr m:val="̂"/>
                        <m:ctrlPr>
                          <a:rPr lang="fr-FR" sz="1800" i="1">
                            <a:latin typeface="Cambria Math" panose="02040503050406030204" pitchFamily="18" charset="0"/>
                          </a:rPr>
                        </m:ctrlPr>
                      </m:accPr>
                      <m:e>
                        <m:r>
                          <a:rPr lang="fr-FR" sz="1800" i="1">
                            <a:latin typeface="Cambria Math" panose="02040503050406030204" pitchFamily="18" charset="0"/>
                          </a:rPr>
                          <m:t>𝐶</m:t>
                        </m:r>
                      </m:e>
                    </m:acc>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𝑆</m:t>
                        </m:r>
                      </m:e>
                      <m:sub>
                        <m:r>
                          <a:rPr lang="fr-FR" sz="1800" b="0" i="1" smtClean="0">
                            <a:latin typeface="Cambria Math" panose="02040503050406030204" pitchFamily="18" charset="0"/>
                          </a:rPr>
                          <m:t>𝑀𝑁𝑃</m:t>
                        </m:r>
                      </m:sub>
                    </m:sSub>
                  </m:oMath>
                </a14:m>
                <a:endParaRPr lang="fr-FR" sz="1800" dirty="0"/>
              </a:p>
              <a:p>
                <a:pPr marL="0" indent="0">
                  <a:buNone/>
                </a:pPr>
                <a:r>
                  <a:rPr lang="fr-FR" sz="1800" dirty="0"/>
                  <a:t>On peut ensuite introduire ce terme source dans notre équation : </a:t>
                </a:r>
                <a14:m>
                  <m:oMath xmlns:m="http://schemas.openxmlformats.org/officeDocument/2006/math">
                    <m:sSub>
                      <m:sSubPr>
                        <m:ctrlPr>
                          <a:rPr lang="fr-FR" sz="1800" b="0" i="1" smtClean="0">
                            <a:latin typeface="Cambria Math" panose="02040503050406030204" pitchFamily="18" charset="0"/>
                          </a:rPr>
                        </m:ctrlPr>
                      </m:sSubPr>
                      <m:e>
                        <m:f>
                          <m:fPr>
                            <m:ctrlPr>
                              <a:rPr lang="fr-FR" sz="1800" i="1">
                                <a:latin typeface="Cambria Math" panose="02040503050406030204" pitchFamily="18" charset="0"/>
                              </a:rPr>
                            </m:ctrlPr>
                          </m:fPr>
                          <m:num>
                            <m:r>
                              <a:rPr lang="fr-FR" sz="1800" i="1">
                                <a:latin typeface="Cambria Math" panose="02040503050406030204" pitchFamily="18" charset="0"/>
                              </a:rPr>
                              <m:t>𝜕</m:t>
                            </m:r>
                            <m:r>
                              <a:rPr lang="fr-FR" sz="1800" b="0" i="1" smtClean="0">
                                <a:latin typeface="Cambria Math" panose="02040503050406030204" pitchFamily="18" charset="0"/>
                              </a:rPr>
                              <m:t>𝐶</m:t>
                            </m:r>
                          </m:num>
                          <m:den>
                            <m:r>
                              <a:rPr lang="fr-FR" sz="1800" i="1">
                                <a:latin typeface="Cambria Math" panose="02040503050406030204" pitchFamily="18" charset="0"/>
                              </a:rPr>
                              <m:t>𝜕</m:t>
                            </m:r>
                            <m:r>
                              <a:rPr lang="fr-FR" sz="1800" i="1">
                                <a:latin typeface="Cambria Math" panose="02040503050406030204" pitchFamily="18" charset="0"/>
                              </a:rPr>
                              <m:t>𝑡</m:t>
                            </m:r>
                          </m:den>
                        </m:f>
                        <m:r>
                          <a:rPr lang="fr-FR" sz="1800" i="1">
                            <a:latin typeface="Cambria Math" panose="02040503050406030204" pitchFamily="18" charset="0"/>
                          </a:rPr>
                          <m:t>−</m:t>
                        </m:r>
                        <m:r>
                          <a:rPr lang="fr-FR" sz="1800" b="0" i="1" smtClean="0">
                            <a:latin typeface="Cambria Math" panose="02040503050406030204" pitchFamily="18" charset="0"/>
                          </a:rPr>
                          <m:t>𝐷</m:t>
                        </m:r>
                      </m:e>
                      <m:sub>
                        <m:r>
                          <a:rPr lang="fr-FR" sz="1800" b="0" i="1" smtClean="0">
                            <a:latin typeface="Cambria Math" panose="02040503050406030204" pitchFamily="18" charset="0"/>
                          </a:rPr>
                          <m:t>𝑒𝑓𝑓</m:t>
                        </m:r>
                      </m:sub>
                    </m:sSub>
                    <m:sSup>
                      <m:sSupPr>
                        <m:ctrlPr>
                          <a:rPr lang="fr-FR" sz="1800" b="0" i="1" smtClean="0">
                            <a:latin typeface="Cambria Math" panose="02040503050406030204" pitchFamily="18" charset="0"/>
                          </a:rPr>
                        </m:ctrlPr>
                      </m:sSupPr>
                      <m:e>
                        <m:r>
                          <a:rPr lang="fr-FR" sz="1800" b="0" i="0" smtClean="0">
                            <a:latin typeface="Cambria Math" panose="02040503050406030204" pitchFamily="18" charset="0"/>
                          </a:rPr>
                          <m:t>𝛻</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𝐶</m:t>
                    </m:r>
                    <m:r>
                      <a:rPr lang="fr-FR" sz="1800" b="0" i="1" smtClean="0">
                        <a:latin typeface="Cambria Math" panose="02040503050406030204" pitchFamily="18" charset="0"/>
                      </a:rPr>
                      <m:t>+</m:t>
                    </m:r>
                    <m:r>
                      <a:rPr lang="fr-FR" sz="1800" b="0" i="1" smtClean="0">
                        <a:latin typeface="Cambria Math" panose="02040503050406030204" pitchFamily="18" charset="0"/>
                      </a:rPr>
                      <m:t>𝑘𝐶</m:t>
                    </m:r>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𝑆</m:t>
                        </m:r>
                      </m:e>
                      <m:sub>
                        <m:r>
                          <a:rPr lang="fr-FR" sz="1800" b="0" i="1" smtClean="0">
                            <a:latin typeface="Cambria Math" panose="02040503050406030204" pitchFamily="18" charset="0"/>
                          </a:rPr>
                          <m:t>𝑀𝑁𝑃</m:t>
                        </m:r>
                      </m:sub>
                    </m:sSub>
                  </m:oMath>
                </a14:m>
                <a:r>
                  <a:rPr lang="fr-FR" sz="1800" dirty="0"/>
                  <a:t>. Il suffit alors de résoudre numériquement cette nouvelle équation (modification du vecteur de droite dans le schéma discret). On peut ensuite réaliser une analyse de convergence en espace, en calculant différentes erreurs pour des solutions utilisant le même maillage raffiné, et en variant le pas de temps. Le raffinement spatial est déterminé à partir de l’étude de convergence en espace précédente. La valeur choisi est donc </a:t>
                </a:r>
                <a14:m>
                  <m:oMath xmlns:m="http://schemas.openxmlformats.org/officeDocument/2006/math">
                    <m:r>
                      <a:rPr lang="fr-FR" sz="1800" b="0" i="1" smtClean="0">
                        <a:latin typeface="Cambria Math" panose="02040503050406030204" pitchFamily="18" charset="0"/>
                      </a:rPr>
                      <m:t>𝑁𝑡𝑜𝑡</m:t>
                    </m:r>
                    <m:r>
                      <a:rPr lang="fr-FR" sz="1800" b="0" i="1" smtClean="0">
                        <a:latin typeface="Cambria Math" panose="02040503050406030204" pitchFamily="18" charset="0"/>
                      </a:rPr>
                      <m:t>=100</m:t>
                    </m:r>
                  </m:oMath>
                </a14:m>
                <a:r>
                  <a:rPr lang="fr-FR" sz="1800" dirty="0"/>
                  <a:t>.</a:t>
                </a:r>
              </a:p>
              <a:p>
                <a:pPr marL="0" indent="0">
                  <a:buNone/>
                </a:pPr>
                <a:endParaRPr lang="fr-FR" sz="1800" dirty="0"/>
              </a:p>
            </p:txBody>
          </p:sp>
        </mc:Choice>
        <mc:Fallback xmlns="">
          <p:sp>
            <p:nvSpPr>
              <p:cNvPr id="5" name="Espace réservé du contenu 4">
                <a:extLst>
                  <a:ext uri="{FF2B5EF4-FFF2-40B4-BE49-F238E27FC236}">
                    <a16:creationId xmlns:a16="http://schemas.microsoft.com/office/drawing/2014/main" id="{88357490-1B6D-15AF-4245-F960FE0ED4D3}"/>
                  </a:ext>
                </a:extLst>
              </p:cNvPr>
              <p:cNvSpPr>
                <a:spLocks noGrp="1" noRot="1" noChangeAspect="1" noMove="1" noResize="1" noEditPoints="1" noAdjustHandles="1" noChangeArrowheads="1" noChangeShapeType="1" noTextEdit="1"/>
              </p:cNvSpPr>
              <p:nvPr>
                <p:ph idx="1"/>
              </p:nvPr>
            </p:nvSpPr>
            <p:spPr>
              <a:xfrm>
                <a:off x="428625" y="1562100"/>
                <a:ext cx="11306175" cy="4351338"/>
              </a:xfrm>
              <a:blipFill>
                <a:blip r:embed="rId2"/>
                <a:stretch>
                  <a:fillRect l="-431" t="-1261" r="-431"/>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41E95C5D-0AF3-89EF-1977-B31B6BEFDB69}"/>
              </a:ext>
            </a:extLst>
          </p:cNvPr>
          <p:cNvSpPr>
            <a:spLocks noGrp="1"/>
          </p:cNvSpPr>
          <p:nvPr>
            <p:ph type="sldNum" sz="quarter" idx="12"/>
          </p:nvPr>
        </p:nvSpPr>
        <p:spPr/>
        <p:txBody>
          <a:bodyPr/>
          <a:lstStyle/>
          <a:p>
            <a:fld id="{D1861D36-3F08-40F2-A6FB-3D64786A8D8E}" type="slidenum">
              <a:rPr lang="fr-FR" smtClean="0"/>
              <a:t>4</a:t>
            </a:fld>
            <a:endParaRPr lang="fr-FR"/>
          </a:p>
        </p:txBody>
      </p:sp>
    </p:spTree>
    <p:extLst>
      <p:ext uri="{BB962C8B-B14F-4D97-AF65-F5344CB8AC3E}">
        <p14:creationId xmlns:p14="http://schemas.microsoft.com/office/powerpoint/2010/main" val="408748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D8B22391-8217-11CB-CABF-319FDC125927}"/>
              </a:ext>
            </a:extLst>
          </p:cNvPr>
          <p:cNvSpPr>
            <a:spLocks noGrp="1"/>
          </p:cNvSpPr>
          <p:nvPr>
            <p:ph type="sldNum" sz="quarter" idx="12"/>
          </p:nvPr>
        </p:nvSpPr>
        <p:spPr/>
        <p:txBody>
          <a:bodyPr/>
          <a:lstStyle/>
          <a:p>
            <a:fld id="{D1861D36-3F08-40F2-A6FB-3D64786A8D8E}" type="slidenum">
              <a:rPr lang="fr-FR" smtClean="0"/>
              <a:t>5</a:t>
            </a:fld>
            <a:endParaRPr lang="fr-FR"/>
          </a:p>
        </p:txBody>
      </p:sp>
      <p:sp>
        <p:nvSpPr>
          <p:cNvPr id="17" name="Titre 27">
            <a:extLst>
              <a:ext uri="{FF2B5EF4-FFF2-40B4-BE49-F238E27FC236}">
                <a16:creationId xmlns:a16="http://schemas.microsoft.com/office/drawing/2014/main" id="{6E6D279A-86C6-2245-AF38-B20DEDEAE8A1}"/>
              </a:ext>
            </a:extLst>
          </p:cNvPr>
          <p:cNvSpPr>
            <a:spLocks noGrp="1"/>
          </p:cNvSpPr>
          <p:nvPr>
            <p:ph type="title"/>
          </p:nvPr>
        </p:nvSpPr>
        <p:spPr>
          <a:xfrm>
            <a:off x="660647" y="168399"/>
            <a:ext cx="10515600" cy="1325563"/>
          </a:xfrm>
        </p:spPr>
        <p:txBody>
          <a:bodyPr/>
          <a:lstStyle/>
          <a:p>
            <a:r>
              <a:rPr lang="fr-FR" dirty="0">
                <a:solidFill>
                  <a:srgbClr val="C00000"/>
                </a:solidFill>
              </a:rPr>
              <a:t>A.3 – Résultats obtenus</a:t>
            </a: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55040144-0B6E-7875-543D-D4747D18624B}"/>
                  </a:ext>
                </a:extLst>
              </p:cNvPr>
              <p:cNvSpPr txBox="1"/>
              <p:nvPr/>
            </p:nvSpPr>
            <p:spPr>
              <a:xfrm>
                <a:off x="664656" y="1139186"/>
                <a:ext cx="4798054" cy="369332"/>
              </a:xfrm>
              <a:prstGeom prst="rect">
                <a:avLst/>
              </a:prstGeom>
              <a:noFill/>
            </p:spPr>
            <p:txBody>
              <a:bodyPr wrap="square" rtlCol="0">
                <a:spAutoFit/>
              </a:bodyPr>
              <a:lstStyle/>
              <a:p>
                <a:r>
                  <a:rPr lang="fr-FR" dirty="0">
                    <a:solidFill>
                      <a:srgbClr val="C00000"/>
                    </a:solidFill>
                  </a:rPr>
                  <a:t>Solution MNP et terme source </a:t>
                </a:r>
                <a14:m>
                  <m:oMath xmlns:m="http://schemas.openxmlformats.org/officeDocument/2006/math">
                    <m:sSub>
                      <m:sSubPr>
                        <m:ctrlPr>
                          <a:rPr lang="fr-FR" b="0" i="1" smtClean="0">
                            <a:solidFill>
                              <a:srgbClr val="C00000"/>
                            </a:solidFill>
                            <a:latin typeface="Cambria Math" panose="02040503050406030204" pitchFamily="18" charset="0"/>
                          </a:rPr>
                        </m:ctrlPr>
                      </m:sSubPr>
                      <m:e>
                        <m:r>
                          <a:rPr lang="fr-FR" b="0" i="1" smtClean="0">
                            <a:solidFill>
                              <a:srgbClr val="C00000"/>
                            </a:solidFill>
                            <a:latin typeface="Cambria Math" panose="02040503050406030204" pitchFamily="18" charset="0"/>
                          </a:rPr>
                          <m:t>𝑆</m:t>
                        </m:r>
                      </m:e>
                      <m:sub>
                        <m:r>
                          <a:rPr lang="fr-FR" b="0" i="1" smtClean="0">
                            <a:solidFill>
                              <a:srgbClr val="C00000"/>
                            </a:solidFill>
                            <a:latin typeface="Cambria Math" panose="02040503050406030204" pitchFamily="18" charset="0"/>
                          </a:rPr>
                          <m:t>𝑀𝑁𝑃</m:t>
                        </m:r>
                      </m:sub>
                    </m:sSub>
                  </m:oMath>
                </a14:m>
                <a:endParaRPr lang="fr-FR" dirty="0">
                  <a:solidFill>
                    <a:srgbClr val="C00000"/>
                  </a:solidFill>
                </a:endParaRPr>
              </a:p>
            </p:txBody>
          </p:sp>
        </mc:Choice>
        <mc:Fallback xmlns="">
          <p:sp>
            <p:nvSpPr>
              <p:cNvPr id="18" name="ZoneTexte 17">
                <a:extLst>
                  <a:ext uri="{FF2B5EF4-FFF2-40B4-BE49-F238E27FC236}">
                    <a16:creationId xmlns:a16="http://schemas.microsoft.com/office/drawing/2014/main" id="{55040144-0B6E-7875-543D-D4747D18624B}"/>
                  </a:ext>
                </a:extLst>
              </p:cNvPr>
              <p:cNvSpPr txBox="1">
                <a:spLocks noRot="1" noChangeAspect="1" noMove="1" noResize="1" noEditPoints="1" noAdjustHandles="1" noChangeArrowheads="1" noChangeShapeType="1" noTextEdit="1"/>
              </p:cNvSpPr>
              <p:nvPr/>
            </p:nvSpPr>
            <p:spPr>
              <a:xfrm>
                <a:off x="664656" y="1139186"/>
                <a:ext cx="4798054" cy="369332"/>
              </a:xfrm>
              <a:prstGeom prst="rect">
                <a:avLst/>
              </a:prstGeom>
              <a:blipFill>
                <a:blip r:embed="rId2"/>
                <a:stretch>
                  <a:fillRect l="-1017" t="-10000" b="-26667"/>
                </a:stretch>
              </a:blipFill>
            </p:spPr>
            <p:txBody>
              <a:bodyPr/>
              <a:lstStyle/>
              <a:p>
                <a:r>
                  <a:rPr lang="fr-FR">
                    <a:noFill/>
                  </a:rPr>
                  <a:t> </a:t>
                </a:r>
              </a:p>
            </p:txBody>
          </p:sp>
        </mc:Fallback>
      </mc:AlternateContent>
      <p:pic>
        <p:nvPicPr>
          <p:cNvPr id="22" name="Espace réservé du contenu 21">
            <a:extLst>
              <a:ext uri="{FF2B5EF4-FFF2-40B4-BE49-F238E27FC236}">
                <a16:creationId xmlns:a16="http://schemas.microsoft.com/office/drawing/2014/main" id="{CF8054FF-AB3B-14BA-61F0-E7AC080337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791" y="1587500"/>
            <a:ext cx="5801784" cy="4351338"/>
          </a:xfrm>
        </p:spPr>
      </p:pic>
      <p:pic>
        <p:nvPicPr>
          <p:cNvPr id="24" name="Image 23">
            <a:extLst>
              <a:ext uri="{FF2B5EF4-FFF2-40B4-BE49-F238E27FC236}">
                <a16:creationId xmlns:a16="http://schemas.microsoft.com/office/drawing/2014/main" id="{F59A2ED7-FB3C-23CD-C98C-837527C3A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87500"/>
            <a:ext cx="5852172" cy="4389129"/>
          </a:xfrm>
          <a:prstGeom prst="rect">
            <a:avLst/>
          </a:prstGeom>
        </p:spPr>
      </p:pic>
    </p:spTree>
    <p:extLst>
      <p:ext uri="{BB962C8B-B14F-4D97-AF65-F5344CB8AC3E}">
        <p14:creationId xmlns:p14="http://schemas.microsoft.com/office/powerpoint/2010/main" val="325879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3A8DD2D-EAE3-7296-68F4-15FF519A64AC}"/>
              </a:ext>
            </a:extLst>
          </p:cNvPr>
          <p:cNvSpPr>
            <a:spLocks noGrp="1"/>
          </p:cNvSpPr>
          <p:nvPr>
            <p:ph type="sldNum" sz="quarter" idx="12"/>
          </p:nvPr>
        </p:nvSpPr>
        <p:spPr/>
        <p:txBody>
          <a:bodyPr/>
          <a:lstStyle/>
          <a:p>
            <a:fld id="{D1861D36-3F08-40F2-A6FB-3D64786A8D8E}" type="slidenum">
              <a:rPr lang="fr-FR" smtClean="0"/>
              <a:t>6</a:t>
            </a:fld>
            <a:endParaRPr lang="fr-FR"/>
          </a:p>
        </p:txBody>
      </p:sp>
      <p:sp>
        <p:nvSpPr>
          <p:cNvPr id="5" name="ZoneTexte 4">
            <a:extLst>
              <a:ext uri="{FF2B5EF4-FFF2-40B4-BE49-F238E27FC236}">
                <a16:creationId xmlns:a16="http://schemas.microsoft.com/office/drawing/2014/main" id="{1F854415-77D2-3159-7D19-3987C9672C6C}"/>
              </a:ext>
            </a:extLst>
          </p:cNvPr>
          <p:cNvSpPr txBox="1"/>
          <p:nvPr/>
        </p:nvSpPr>
        <p:spPr>
          <a:xfrm>
            <a:off x="578931" y="272411"/>
            <a:ext cx="4798054" cy="369332"/>
          </a:xfrm>
          <a:prstGeom prst="rect">
            <a:avLst/>
          </a:prstGeom>
          <a:noFill/>
        </p:spPr>
        <p:txBody>
          <a:bodyPr wrap="square" rtlCol="0">
            <a:spAutoFit/>
          </a:bodyPr>
          <a:lstStyle/>
          <a:p>
            <a:r>
              <a:rPr lang="fr-FR" dirty="0">
                <a:solidFill>
                  <a:srgbClr val="C00000"/>
                </a:solidFill>
              </a:rPr>
              <a:t>Analyse de convergence en espace et en  temps</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6A9B657-5ED6-2118-AABB-79917FC1961E}"/>
                  </a:ext>
                </a:extLst>
              </p:cNvPr>
              <p:cNvSpPr txBox="1"/>
              <p:nvPr/>
            </p:nvSpPr>
            <p:spPr>
              <a:xfrm>
                <a:off x="416237" y="5897367"/>
                <a:ext cx="5329500" cy="830997"/>
              </a:xfrm>
              <a:prstGeom prst="rect">
                <a:avLst/>
              </a:prstGeom>
              <a:noFill/>
            </p:spPr>
            <p:txBody>
              <a:bodyPr wrap="square" rtlCol="0">
                <a:spAutoFit/>
              </a:bodyPr>
              <a:lstStyle/>
              <a:p>
                <a:pPr algn="ctr"/>
                <a:r>
                  <a:rPr lang="fr-FR" sz="1600" dirty="0"/>
                  <a:t>Analyse de convergence en espace</a:t>
                </a:r>
              </a:p>
              <a:p>
                <a:endParaRPr lang="fr-FR" sz="1600" dirty="0"/>
              </a:p>
              <a:p>
                <a:r>
                  <a:rPr lang="fr-FR" sz="1600" dirty="0"/>
                  <a:t>Le nombre de nœuds minimal pour le test est </a:t>
                </a:r>
                <a14:m>
                  <m:oMath xmlns:m="http://schemas.openxmlformats.org/officeDocument/2006/math">
                    <m:r>
                      <a:rPr lang="fr-FR" sz="1600" b="0" i="1" smtClean="0">
                        <a:latin typeface="Cambria Math" panose="02040503050406030204" pitchFamily="18" charset="0"/>
                      </a:rPr>
                      <m:t>𝑁𝑡𝑜𝑡</m:t>
                    </m:r>
                    <m:r>
                      <a:rPr lang="fr-FR" sz="1600" b="0" i="1" smtClean="0">
                        <a:latin typeface="Cambria Math" panose="02040503050406030204" pitchFamily="18" charset="0"/>
                      </a:rPr>
                      <m:t>=1000</m:t>
                    </m:r>
                  </m:oMath>
                </a14:m>
                <a:endParaRPr lang="fr-FR" sz="1600" dirty="0"/>
              </a:p>
            </p:txBody>
          </p:sp>
        </mc:Choice>
        <mc:Fallback xmlns="">
          <p:sp>
            <p:nvSpPr>
              <p:cNvPr id="11" name="ZoneTexte 10">
                <a:extLst>
                  <a:ext uri="{FF2B5EF4-FFF2-40B4-BE49-F238E27FC236}">
                    <a16:creationId xmlns:a16="http://schemas.microsoft.com/office/drawing/2014/main" id="{C6A9B657-5ED6-2118-AABB-79917FC1961E}"/>
                  </a:ext>
                </a:extLst>
              </p:cNvPr>
              <p:cNvSpPr txBox="1">
                <a:spLocks noRot="1" noChangeAspect="1" noMove="1" noResize="1" noEditPoints="1" noAdjustHandles="1" noChangeArrowheads="1" noChangeShapeType="1" noTextEdit="1"/>
              </p:cNvSpPr>
              <p:nvPr/>
            </p:nvSpPr>
            <p:spPr>
              <a:xfrm>
                <a:off x="416237" y="5897367"/>
                <a:ext cx="5329500" cy="830997"/>
              </a:xfrm>
              <a:prstGeom prst="rect">
                <a:avLst/>
              </a:prstGeom>
              <a:blipFill>
                <a:blip r:embed="rId2"/>
                <a:stretch>
                  <a:fillRect l="-571" t="-2190" b="-8029"/>
                </a:stretch>
              </a:blipFill>
            </p:spPr>
            <p:txBody>
              <a:bodyPr/>
              <a:lstStyle/>
              <a:p>
                <a:r>
                  <a:rPr lang="fr-FR">
                    <a:noFill/>
                  </a:rPr>
                  <a:t> </a:t>
                </a:r>
              </a:p>
            </p:txBody>
          </p:sp>
        </mc:Fallback>
      </mc:AlternateContent>
      <p:grpSp>
        <p:nvGrpSpPr>
          <p:cNvPr id="18" name="Groupe 17">
            <a:extLst>
              <a:ext uri="{FF2B5EF4-FFF2-40B4-BE49-F238E27FC236}">
                <a16:creationId xmlns:a16="http://schemas.microsoft.com/office/drawing/2014/main" id="{08803B2A-5063-C6DF-330A-56310AA9AFD6}"/>
              </a:ext>
            </a:extLst>
          </p:cNvPr>
          <p:cNvGrpSpPr/>
          <p:nvPr/>
        </p:nvGrpSpPr>
        <p:grpSpPr>
          <a:xfrm>
            <a:off x="185406" y="818794"/>
            <a:ext cx="6051273" cy="4538455"/>
            <a:chOff x="223112" y="1347440"/>
            <a:chExt cx="6051273" cy="4538455"/>
          </a:xfrm>
        </p:grpSpPr>
        <p:pic>
          <p:nvPicPr>
            <p:cNvPr id="10" name="Image 9">
              <a:extLst>
                <a:ext uri="{FF2B5EF4-FFF2-40B4-BE49-F238E27FC236}">
                  <a16:creationId xmlns:a16="http://schemas.microsoft.com/office/drawing/2014/main" id="{54967EE5-3841-99C1-13AB-104C7C4D2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2" y="1347440"/>
              <a:ext cx="6051273" cy="4538455"/>
            </a:xfrm>
            <a:prstGeom prst="rect">
              <a:avLst/>
            </a:prstGeom>
          </p:spPr>
        </p:pic>
        <p:sp>
          <p:nvSpPr>
            <p:cNvPr id="12" name="Triangle rectangle 11">
              <a:extLst>
                <a:ext uri="{FF2B5EF4-FFF2-40B4-BE49-F238E27FC236}">
                  <a16:creationId xmlns:a16="http://schemas.microsoft.com/office/drawing/2014/main" id="{C6E35404-0FCD-9BB1-3FEC-B35BF4A76694}"/>
                </a:ext>
              </a:extLst>
            </p:cNvPr>
            <p:cNvSpPr/>
            <p:nvPr/>
          </p:nvSpPr>
          <p:spPr>
            <a:xfrm rot="17600746">
              <a:off x="4619293" y="2433929"/>
              <a:ext cx="479822" cy="451184"/>
            </a:xfrm>
            <a:prstGeom prst="rtTriangle">
              <a:avLst/>
            </a:prstGeom>
            <a:solidFill>
              <a:srgbClr val="267B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riangle rectangle 12">
              <a:extLst>
                <a:ext uri="{FF2B5EF4-FFF2-40B4-BE49-F238E27FC236}">
                  <a16:creationId xmlns:a16="http://schemas.microsoft.com/office/drawing/2014/main" id="{4CBAB4E4-7BA1-B6F5-7422-6DF6DA55AE72}"/>
                </a:ext>
              </a:extLst>
            </p:cNvPr>
            <p:cNvSpPr/>
            <p:nvPr/>
          </p:nvSpPr>
          <p:spPr>
            <a:xfrm rot="18372727">
              <a:off x="3949101" y="2161917"/>
              <a:ext cx="448870" cy="397947"/>
            </a:xfrm>
            <a:prstGeom prst="rtTriangle">
              <a:avLst/>
            </a:prstGeom>
            <a:solidFill>
              <a:srgbClr val="FFA85C"/>
            </a:solidFill>
            <a:ln>
              <a:solidFill>
                <a:srgbClr val="FFA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riangle rectangle 13">
              <a:extLst>
                <a:ext uri="{FF2B5EF4-FFF2-40B4-BE49-F238E27FC236}">
                  <a16:creationId xmlns:a16="http://schemas.microsoft.com/office/drawing/2014/main" id="{FAFC9909-6753-3336-CCF7-FCA6C057CF8E}"/>
                </a:ext>
              </a:extLst>
            </p:cNvPr>
            <p:cNvSpPr/>
            <p:nvPr/>
          </p:nvSpPr>
          <p:spPr>
            <a:xfrm rot="8746914">
              <a:off x="3627431" y="4982679"/>
              <a:ext cx="498366" cy="323192"/>
            </a:xfrm>
            <a:prstGeom prst="rtTriangle">
              <a:avLst/>
            </a:prstGeom>
            <a:solidFill>
              <a:srgbClr val="2DA02D"/>
            </a:solidFill>
            <a:ln>
              <a:solidFill>
                <a:srgbClr val="2DA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ZoneTexte 14">
              <a:extLst>
                <a:ext uri="{FF2B5EF4-FFF2-40B4-BE49-F238E27FC236}">
                  <a16:creationId xmlns:a16="http://schemas.microsoft.com/office/drawing/2014/main" id="{9A950EFA-9F2D-EBF5-D036-CDDB0636F58D}"/>
                </a:ext>
              </a:extLst>
            </p:cNvPr>
            <p:cNvSpPr txBox="1"/>
            <p:nvPr/>
          </p:nvSpPr>
          <p:spPr>
            <a:xfrm>
              <a:off x="4173537" y="2816253"/>
              <a:ext cx="641522" cy="369332"/>
            </a:xfrm>
            <a:prstGeom prst="rect">
              <a:avLst/>
            </a:prstGeom>
            <a:noFill/>
          </p:spPr>
          <p:txBody>
            <a:bodyPr wrap="none" rtlCol="0">
              <a:spAutoFit/>
            </a:bodyPr>
            <a:lstStyle/>
            <a:p>
              <a:r>
                <a:rPr lang="fr-FR" dirty="0">
                  <a:solidFill>
                    <a:schemeClr val="accent1"/>
                  </a:solidFill>
                </a:rPr>
                <a:t>P = 1</a:t>
              </a:r>
            </a:p>
          </p:txBody>
        </p:sp>
        <p:sp>
          <p:nvSpPr>
            <p:cNvPr id="16" name="ZoneTexte 15">
              <a:extLst>
                <a:ext uri="{FF2B5EF4-FFF2-40B4-BE49-F238E27FC236}">
                  <a16:creationId xmlns:a16="http://schemas.microsoft.com/office/drawing/2014/main" id="{95C6253C-6035-6B38-4043-624F120D656F}"/>
                </a:ext>
              </a:extLst>
            </p:cNvPr>
            <p:cNvSpPr txBox="1"/>
            <p:nvPr/>
          </p:nvSpPr>
          <p:spPr>
            <a:xfrm>
              <a:off x="3248748" y="2474855"/>
              <a:ext cx="816249" cy="369332"/>
            </a:xfrm>
            <a:prstGeom prst="rect">
              <a:avLst/>
            </a:prstGeom>
            <a:noFill/>
          </p:spPr>
          <p:txBody>
            <a:bodyPr wrap="none" rtlCol="0">
              <a:spAutoFit/>
            </a:bodyPr>
            <a:lstStyle/>
            <a:p>
              <a:r>
                <a:rPr lang="fr-FR" dirty="0">
                  <a:solidFill>
                    <a:schemeClr val="accent2"/>
                  </a:solidFill>
                </a:rPr>
                <a:t>P = 0.5</a:t>
              </a:r>
            </a:p>
          </p:txBody>
        </p:sp>
        <p:sp>
          <p:nvSpPr>
            <p:cNvPr id="17" name="ZoneTexte 16">
              <a:extLst>
                <a:ext uri="{FF2B5EF4-FFF2-40B4-BE49-F238E27FC236}">
                  <a16:creationId xmlns:a16="http://schemas.microsoft.com/office/drawing/2014/main" id="{590D287B-9974-D384-05F2-6F2415984B51}"/>
                </a:ext>
              </a:extLst>
            </p:cNvPr>
            <p:cNvSpPr txBox="1"/>
            <p:nvPr/>
          </p:nvSpPr>
          <p:spPr>
            <a:xfrm>
              <a:off x="3080987" y="4786460"/>
              <a:ext cx="641522" cy="369332"/>
            </a:xfrm>
            <a:prstGeom prst="rect">
              <a:avLst/>
            </a:prstGeom>
            <a:noFill/>
          </p:spPr>
          <p:txBody>
            <a:bodyPr wrap="none" rtlCol="0">
              <a:spAutoFit/>
            </a:bodyPr>
            <a:lstStyle/>
            <a:p>
              <a:r>
                <a:rPr lang="fr-FR" dirty="0">
                  <a:solidFill>
                    <a:schemeClr val="accent6"/>
                  </a:solidFill>
                </a:rPr>
                <a:t>P = 0</a:t>
              </a:r>
            </a:p>
          </p:txBody>
        </p:sp>
      </p:grpSp>
      <p:grpSp>
        <p:nvGrpSpPr>
          <p:cNvPr id="24" name="Groupe 23">
            <a:extLst>
              <a:ext uri="{FF2B5EF4-FFF2-40B4-BE49-F238E27FC236}">
                <a16:creationId xmlns:a16="http://schemas.microsoft.com/office/drawing/2014/main" id="{FA87FFF8-9F23-8412-0358-4424566B5D11}"/>
              </a:ext>
            </a:extLst>
          </p:cNvPr>
          <p:cNvGrpSpPr/>
          <p:nvPr/>
        </p:nvGrpSpPr>
        <p:grpSpPr>
          <a:xfrm>
            <a:off x="5955321" y="818794"/>
            <a:ext cx="6051273" cy="4538455"/>
            <a:chOff x="6069924" y="1347440"/>
            <a:chExt cx="5808031" cy="4356023"/>
          </a:xfrm>
        </p:grpSpPr>
        <p:pic>
          <p:nvPicPr>
            <p:cNvPr id="20" name="Image 19">
              <a:extLst>
                <a:ext uri="{FF2B5EF4-FFF2-40B4-BE49-F238E27FC236}">
                  <a16:creationId xmlns:a16="http://schemas.microsoft.com/office/drawing/2014/main" id="{F4DAF0D1-ED03-EDBE-1A13-E34DA6E60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924" y="1347440"/>
              <a:ext cx="5808031" cy="4356023"/>
            </a:xfrm>
            <a:prstGeom prst="rect">
              <a:avLst/>
            </a:prstGeom>
          </p:spPr>
        </p:pic>
        <p:sp>
          <p:nvSpPr>
            <p:cNvPr id="21" name="Triangle rectangle 20">
              <a:extLst>
                <a:ext uri="{FF2B5EF4-FFF2-40B4-BE49-F238E27FC236}">
                  <a16:creationId xmlns:a16="http://schemas.microsoft.com/office/drawing/2014/main" id="{FB7DBE47-5510-86F6-8AD8-A9B9A37436C9}"/>
                </a:ext>
              </a:extLst>
            </p:cNvPr>
            <p:cNvSpPr/>
            <p:nvPr/>
          </p:nvSpPr>
          <p:spPr>
            <a:xfrm rot="16844858">
              <a:off x="9395706" y="2959993"/>
              <a:ext cx="479822" cy="451184"/>
            </a:xfrm>
            <a:prstGeom prst="r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ZoneTexte 21">
              <a:extLst>
                <a:ext uri="{FF2B5EF4-FFF2-40B4-BE49-F238E27FC236}">
                  <a16:creationId xmlns:a16="http://schemas.microsoft.com/office/drawing/2014/main" id="{503F1A5A-4706-4188-C9FE-6669F74091C2}"/>
                </a:ext>
              </a:extLst>
            </p:cNvPr>
            <p:cNvSpPr txBox="1"/>
            <p:nvPr/>
          </p:nvSpPr>
          <p:spPr>
            <a:xfrm>
              <a:off x="9155390" y="3463357"/>
              <a:ext cx="641522" cy="369332"/>
            </a:xfrm>
            <a:prstGeom prst="rect">
              <a:avLst/>
            </a:prstGeom>
            <a:noFill/>
          </p:spPr>
          <p:txBody>
            <a:bodyPr wrap="none" rtlCol="0">
              <a:spAutoFit/>
            </a:bodyPr>
            <a:lstStyle/>
            <a:p>
              <a:r>
                <a:rPr lang="fr-FR" dirty="0"/>
                <a:t>P = 1</a:t>
              </a:r>
            </a:p>
          </p:txBody>
        </p:sp>
      </p:grp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6535F8FB-3913-DDAD-2182-441D07F3B1A2}"/>
                  </a:ext>
                </a:extLst>
              </p:cNvPr>
              <p:cNvSpPr txBox="1"/>
              <p:nvPr/>
            </p:nvSpPr>
            <p:spPr>
              <a:xfrm>
                <a:off x="6446263" y="5274339"/>
                <a:ext cx="5329500" cy="1569660"/>
              </a:xfrm>
              <a:prstGeom prst="rect">
                <a:avLst/>
              </a:prstGeom>
              <a:noFill/>
            </p:spPr>
            <p:txBody>
              <a:bodyPr wrap="square" rtlCol="0">
                <a:spAutoFit/>
              </a:bodyPr>
              <a:lstStyle/>
              <a:p>
                <a:pPr algn="ctr"/>
                <a:r>
                  <a:rPr lang="fr-FR" sz="1600" dirty="0"/>
                  <a:t>Analyse de convergence en temps</a:t>
                </a:r>
              </a:p>
              <a:p>
                <a:endParaRPr lang="fr-FR" sz="1600" dirty="0"/>
              </a:p>
              <a:p>
                <a:r>
                  <a:rPr lang="fr-FR" sz="1600" dirty="0"/>
                  <a:t>Le nombre de nœuds minimal pour le test est </a:t>
                </a:r>
                <a14:m>
                  <m:oMath xmlns:m="http://schemas.openxmlformats.org/officeDocument/2006/math">
                    <m:r>
                      <a:rPr lang="fr-FR" sz="1600" b="0" i="1" smtClean="0">
                        <a:latin typeface="Cambria Math" panose="02040503050406030204" pitchFamily="18" charset="0"/>
                      </a:rPr>
                      <m:t>𝑁𝑡𝑜𝑡</m:t>
                    </m:r>
                    <m:r>
                      <a:rPr lang="fr-FR" sz="1600" b="0" i="1" smtClean="0">
                        <a:latin typeface="Cambria Math" panose="02040503050406030204" pitchFamily="18" charset="0"/>
                      </a:rPr>
                      <m:t>=100</m:t>
                    </m:r>
                  </m:oMath>
                </a14:m>
                <a:r>
                  <a:rPr lang="fr-FR" sz="1600" dirty="0"/>
                  <a:t>, et le </a:t>
                </a:r>
                <a14:m>
                  <m:oMath xmlns:m="http://schemas.openxmlformats.org/officeDocument/2006/math">
                    <m:r>
                      <m:rPr>
                        <m:sty m:val="p"/>
                      </m:rPr>
                      <a:rPr lang="fr-FR" sz="1600" b="0" i="0" smtClean="0">
                        <a:latin typeface="Cambria Math" panose="02040503050406030204" pitchFamily="18" charset="0"/>
                      </a:rPr>
                      <m:t>Δ</m:t>
                    </m:r>
                    <m:r>
                      <a:rPr lang="fr-FR" sz="1600" b="0" i="1" smtClean="0">
                        <a:latin typeface="Cambria Math" panose="02040503050406030204" pitchFamily="18" charset="0"/>
                      </a:rPr>
                      <m:t>𝑡</m:t>
                    </m:r>
                  </m:oMath>
                </a14:m>
                <a:r>
                  <a:rPr lang="fr-FR" sz="1600" dirty="0"/>
                  <a:t> de référence est </a:t>
                </a:r>
                <a14:m>
                  <m:oMath xmlns:m="http://schemas.openxmlformats.org/officeDocument/2006/math">
                    <m:r>
                      <m:rPr>
                        <m:sty m:val="p"/>
                      </m:rPr>
                      <a:rPr lang="fr-FR" sz="1600" b="0" i="0" smtClean="0">
                        <a:latin typeface="Cambria Math" panose="02040503050406030204" pitchFamily="18" charset="0"/>
                      </a:rPr>
                      <m:t>Δ</m:t>
                    </m:r>
                    <m:r>
                      <a:rPr lang="fr-FR" sz="1600" b="0" i="1" smtClean="0">
                        <a:latin typeface="Cambria Math" panose="02040503050406030204" pitchFamily="18" charset="0"/>
                      </a:rPr>
                      <m:t>𝑡</m:t>
                    </m:r>
                    <m:r>
                      <a:rPr lang="fr-FR" sz="1600" b="0" i="1" smtClean="0">
                        <a:latin typeface="Cambria Math" panose="02040503050406030204" pitchFamily="18" charset="0"/>
                      </a:rPr>
                      <m:t>=1</m:t>
                    </m:r>
                    <m:r>
                      <a:rPr lang="fr-FR" sz="1600" b="0" i="1" smtClean="0">
                        <a:latin typeface="Cambria Math" panose="02040503050406030204" pitchFamily="18" charset="0"/>
                      </a:rPr>
                      <m:t>𝑒</m:t>
                    </m:r>
                    <m:r>
                      <a:rPr lang="fr-FR" sz="1600" b="0" i="1" smtClean="0">
                        <a:latin typeface="Cambria Math" panose="02040503050406030204" pitchFamily="18" charset="0"/>
                      </a:rPr>
                      <m:t>−5</m:t>
                    </m:r>
                  </m:oMath>
                </a14:m>
                <a:endParaRPr lang="fr-FR" sz="1600" dirty="0"/>
              </a:p>
              <a:p>
                <a:r>
                  <a:rPr lang="fr-FR" sz="1600" dirty="0"/>
                  <a:t>On retrouve l’ordre de convergence en temps attendu.</a:t>
                </a:r>
              </a:p>
              <a:p>
                <a:endParaRPr lang="fr-FR" sz="1600" dirty="0"/>
              </a:p>
            </p:txBody>
          </p:sp>
        </mc:Choice>
        <mc:Fallback xmlns="">
          <p:sp>
            <p:nvSpPr>
              <p:cNvPr id="23" name="ZoneTexte 22">
                <a:extLst>
                  <a:ext uri="{FF2B5EF4-FFF2-40B4-BE49-F238E27FC236}">
                    <a16:creationId xmlns:a16="http://schemas.microsoft.com/office/drawing/2014/main" id="{6535F8FB-3913-DDAD-2182-441D07F3B1A2}"/>
                  </a:ext>
                </a:extLst>
              </p:cNvPr>
              <p:cNvSpPr txBox="1">
                <a:spLocks noRot="1" noChangeAspect="1" noMove="1" noResize="1" noEditPoints="1" noAdjustHandles="1" noChangeArrowheads="1" noChangeShapeType="1" noTextEdit="1"/>
              </p:cNvSpPr>
              <p:nvPr/>
            </p:nvSpPr>
            <p:spPr>
              <a:xfrm>
                <a:off x="6446263" y="5274339"/>
                <a:ext cx="5329500" cy="1569660"/>
              </a:xfrm>
              <a:prstGeom prst="rect">
                <a:avLst/>
              </a:prstGeom>
              <a:blipFill>
                <a:blip r:embed="rId5"/>
                <a:stretch>
                  <a:fillRect l="-571" t="-1163" r="-457"/>
                </a:stretch>
              </a:blipFill>
            </p:spPr>
            <p:txBody>
              <a:bodyPr/>
              <a:lstStyle/>
              <a:p>
                <a:r>
                  <a:rPr lang="fr-FR">
                    <a:noFill/>
                  </a:rPr>
                  <a:t> </a:t>
                </a:r>
              </a:p>
            </p:txBody>
          </p:sp>
        </mc:Fallback>
      </mc:AlternateContent>
    </p:spTree>
    <p:extLst>
      <p:ext uri="{BB962C8B-B14F-4D97-AF65-F5344CB8AC3E}">
        <p14:creationId xmlns:p14="http://schemas.microsoft.com/office/powerpoint/2010/main" val="79742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1353800" cy="1325563"/>
          </a:xfrm>
        </p:spPr>
        <p:txBody>
          <a:bodyPr>
            <a:normAutofit fontScale="90000"/>
          </a:bodyPr>
          <a:lstStyle/>
          <a:p>
            <a:r>
              <a:rPr lang="fr-CA" sz="4900" dirty="0">
                <a:solidFill>
                  <a:srgbClr val="C00000"/>
                </a:solidFill>
              </a:rPr>
              <a:t>B- Analyse de convergence à l’aide de la méthode des solutions manufacturées (MMS)</a:t>
            </a:r>
            <a:r>
              <a:rPr lang="fr-CA" dirty="0"/>
              <a:t> </a:t>
            </a:r>
            <a:endParaRPr lang="en-CA" dirty="0"/>
          </a:p>
        </p:txBody>
      </p:sp>
      <p:sp>
        <p:nvSpPr>
          <p:cNvPr id="3" name="Espace réservé du numéro de diapositive 2"/>
          <p:cNvSpPr>
            <a:spLocks noGrp="1"/>
          </p:cNvSpPr>
          <p:nvPr>
            <p:ph type="sldNum" sz="quarter" idx="12"/>
          </p:nvPr>
        </p:nvSpPr>
        <p:spPr/>
        <p:txBody>
          <a:bodyPr/>
          <a:lstStyle/>
          <a:p>
            <a:fld id="{D1861D36-3F08-40F2-A6FB-3D64786A8D8E}" type="slidenum">
              <a:rPr lang="fr-FR" smtClean="0"/>
              <a:t>7</a:t>
            </a:fld>
            <a:endParaRPr lang="fr-FR"/>
          </a:p>
        </p:txBody>
      </p:sp>
      <mc:AlternateContent xmlns:mc="http://schemas.openxmlformats.org/markup-compatibility/2006" xmlns:a14="http://schemas.microsoft.com/office/drawing/2010/main">
        <mc:Choice Requires="a14">
          <p:sp>
            <p:nvSpPr>
              <p:cNvPr id="4" name="ZoneTexte 3"/>
              <p:cNvSpPr txBox="1"/>
              <p:nvPr/>
            </p:nvSpPr>
            <p:spPr>
              <a:xfrm>
                <a:off x="223058" y="1690688"/>
                <a:ext cx="11281756" cy="5474447"/>
              </a:xfrm>
              <a:prstGeom prst="rect">
                <a:avLst/>
              </a:prstGeom>
              <a:noFill/>
            </p:spPr>
            <p:txBody>
              <a:bodyPr wrap="square" rtlCol="0">
                <a:spAutoFit/>
              </a:bodyPr>
              <a:lstStyle/>
              <a:p>
                <a:r>
                  <a:rPr lang="fr-CA" dirty="0"/>
                  <a:t>Étape 1: Établir le modèle mathématique sous la forme L(C)=0, sachant que L est l’opérateur différentiel et C la variable dépendante .</a:t>
                </a:r>
              </a:p>
              <a:p>
                <a:pPr algn="ctr"/>
                <a14:m>
                  <m:oMathPara xmlns:m="http://schemas.openxmlformats.org/officeDocument/2006/math">
                    <m:oMathParaPr>
                      <m:jc m:val="centerGroup"/>
                    </m:oMathParaPr>
                    <m:oMath xmlns:m="http://schemas.openxmlformats.org/officeDocument/2006/math">
                      <m:r>
                        <m:rPr>
                          <m:sty m:val="p"/>
                        </m:rPr>
                        <a:rPr lang="fr-FR" b="0" i="0" smtClean="0">
                          <a:latin typeface="Cambria Math" panose="02040503050406030204" pitchFamily="18" charset="0"/>
                        </a:rPr>
                        <m:t>L</m:t>
                      </m:r>
                      <m:d>
                        <m:dPr>
                          <m:ctrlPr>
                            <a:rPr lang="fr-FR" b="0" i="1" smtClean="0">
                              <a:latin typeface="Cambria Math" panose="02040503050406030204" pitchFamily="18" charset="0"/>
                            </a:rPr>
                          </m:ctrlPr>
                        </m:dPr>
                        <m:e>
                          <m:r>
                            <m:rPr>
                              <m:sty m:val="p"/>
                            </m:rPr>
                            <a:rPr lang="fr-FR" b="0" i="0" smtClean="0">
                              <a:latin typeface="Cambria Math" panose="02040503050406030204" pitchFamily="18" charset="0"/>
                            </a:rPr>
                            <m:t>C</m:t>
                          </m:r>
                        </m:e>
                      </m:d>
                      <m:r>
                        <a:rPr lang="fr-FR" b="0" i="0"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rPr>
                          </m:ctrlPr>
                        </m:sSupPr>
                        <m:e>
                          <m:r>
                            <a:rPr lang="fr-FR">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𝐶</m:t>
                      </m:r>
                      <m:r>
                        <a:rPr lang="fr-FR" i="1">
                          <a:latin typeface="Cambria Math" panose="02040503050406030204" pitchFamily="18" charset="0"/>
                        </a:rPr>
                        <m:t>+</m:t>
                      </m:r>
                      <m:r>
                        <a:rPr lang="fr-FR" i="1">
                          <a:latin typeface="Cambria Math" panose="02040503050406030204" pitchFamily="18" charset="0"/>
                        </a:rPr>
                        <m:t>𝑘𝐶</m:t>
                      </m:r>
                      <m:r>
                        <a:rPr lang="fr-FR" i="1">
                          <a:latin typeface="Cambria Math" panose="02040503050406030204" pitchFamily="18" charset="0"/>
                        </a:rPr>
                        <m:t>=0</m:t>
                      </m:r>
                    </m:oMath>
                  </m:oMathPara>
                </a14:m>
                <a:endParaRPr lang="fr-FR" dirty="0"/>
              </a:p>
              <a:p>
                <a:endParaRPr lang="fr-FR" dirty="0"/>
              </a:p>
              <a:p>
                <a:r>
                  <a:rPr lang="fr-CA" dirty="0"/>
                  <a:t>Étape 2: Choisir la solution analytique manufacturée en s’assurant qu’aucune dérivée ne disparaît .</a:t>
                </a:r>
              </a:p>
              <a:p>
                <a:r>
                  <a:rPr lang="fr-CA" dirty="0"/>
                  <a:t>                                                                        </a:t>
                </a:r>
                <a14:m>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𝑀𝑀𝑆</m:t>
                        </m:r>
                      </m:sub>
                    </m:sSub>
                    <m:r>
                      <a:rPr lang="fr-CA" b="0" i="1" smtClean="0">
                        <a:latin typeface="Cambria Math" panose="02040503050406030204" pitchFamily="18" charset="0"/>
                      </a:rPr>
                      <m:t>(</m:t>
                    </m:r>
                    <m:r>
                      <a:rPr lang="fr-CA" b="0" i="1" smtClean="0">
                        <a:latin typeface="Cambria Math" panose="02040503050406030204" pitchFamily="18" charset="0"/>
                      </a:rPr>
                      <m:t>𝑟</m:t>
                    </m:r>
                    <m:r>
                      <a:rPr lang="fr-CA" b="0" i="1" smtClean="0">
                        <a:latin typeface="Cambria Math" panose="02040503050406030204" pitchFamily="18" charset="0"/>
                      </a:rPr>
                      <m:t>,</m:t>
                    </m:r>
                    <m:r>
                      <a:rPr lang="fr-CA" b="0" i="1" smtClean="0">
                        <a:latin typeface="Cambria Math" panose="02040503050406030204" pitchFamily="18" charset="0"/>
                      </a:rPr>
                      <m:t>𝑡</m:t>
                    </m:r>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0</m:t>
                        </m:r>
                      </m:sub>
                    </m:sSub>
                    <m:sSup>
                      <m:sSupPr>
                        <m:ctrlPr>
                          <a:rPr lang="fr-CA" b="0" i="1" smtClean="0">
                            <a:latin typeface="Cambria Math" panose="02040503050406030204" pitchFamily="18" charset="0"/>
                          </a:rPr>
                        </m:ctrlPr>
                      </m:sSupPr>
                      <m:e>
                        <m:r>
                          <a:rPr lang="fr-CA" b="0" i="1" smtClean="0">
                            <a:latin typeface="Cambria Math" panose="02040503050406030204" pitchFamily="18" charset="0"/>
                          </a:rPr>
                          <m:t>𝑟</m:t>
                        </m:r>
                      </m:e>
                      <m:sup>
                        <m:r>
                          <a:rPr lang="fr-CA" b="0" i="1" smtClean="0">
                            <a:latin typeface="Cambria Math" panose="02040503050406030204" pitchFamily="18" charset="0"/>
                          </a:rPr>
                          <m:t>2</m:t>
                        </m:r>
                      </m:sup>
                    </m:sSup>
                    <m:sSup>
                      <m:sSupPr>
                        <m:ctrlPr>
                          <a:rPr lang="fr-CA" b="0" i="1" smtClean="0">
                            <a:latin typeface="Cambria Math" panose="02040503050406030204" pitchFamily="18" charset="0"/>
                          </a:rPr>
                        </m:ctrlPr>
                      </m:sSupPr>
                      <m:e>
                        <m:r>
                          <a:rPr lang="fr-CA" b="0" i="1" smtClean="0">
                            <a:latin typeface="Cambria Math" panose="02040503050406030204" pitchFamily="18" charset="0"/>
                          </a:rPr>
                          <m:t>𝑒</m:t>
                        </m:r>
                      </m:e>
                      <m:sup>
                        <m:f>
                          <m:fPr>
                            <m:ctrlPr>
                              <a:rPr lang="fr-CA" b="0" i="1" smtClean="0">
                                <a:latin typeface="Cambria Math" panose="02040503050406030204" pitchFamily="18" charset="0"/>
                              </a:rPr>
                            </m:ctrlPr>
                          </m:fPr>
                          <m:num>
                            <m:r>
                              <a:rPr lang="fr-CA" b="0" i="1" smtClean="0">
                                <a:latin typeface="Cambria Math" panose="02040503050406030204" pitchFamily="18" charset="0"/>
                              </a:rPr>
                              <m:t>𝑡</m:t>
                            </m:r>
                          </m:num>
                          <m:den>
                            <m:sSub>
                              <m:sSubPr>
                                <m:ctrlPr>
                                  <a:rPr lang="fr-CA" b="0" i="1" smtClean="0">
                                    <a:latin typeface="Cambria Math" panose="02040503050406030204" pitchFamily="18" charset="0"/>
                                  </a:rPr>
                                </m:ctrlPr>
                              </m:sSubPr>
                              <m:e>
                                <m:r>
                                  <a:rPr lang="fr-CA" b="0" i="1" smtClean="0">
                                    <a:latin typeface="Cambria Math" panose="02040503050406030204" pitchFamily="18" charset="0"/>
                                  </a:rPr>
                                  <m:t>𝑡</m:t>
                                </m:r>
                              </m:e>
                              <m:sub>
                                <m:r>
                                  <a:rPr lang="fr-CA" b="0" i="1" smtClean="0">
                                    <a:latin typeface="Cambria Math" panose="02040503050406030204" pitchFamily="18" charset="0"/>
                                  </a:rPr>
                                  <m:t>0</m:t>
                                </m:r>
                              </m:sub>
                            </m:sSub>
                          </m:den>
                        </m:f>
                      </m:sup>
                    </m:sSup>
                  </m:oMath>
                </a14:m>
                <a:endParaRPr lang="en-CA" dirty="0"/>
              </a:p>
              <a:p>
                <a:endParaRPr lang="en-CA" dirty="0"/>
              </a:p>
              <a:p>
                <a:r>
                  <a:rPr lang="fr-CA" dirty="0"/>
                  <a:t>Étape 3:  Insérer la solution fabriquée MMS dans l’opérateur L .</a:t>
                </a:r>
              </a:p>
              <a:p>
                <a:pPr/>
                <a14:m>
                  <m:oMathPara xmlns:m="http://schemas.openxmlformats.org/officeDocument/2006/math">
                    <m:oMathParaPr>
                      <m:jc m:val="centerGroup"/>
                    </m:oMathParaPr>
                    <m:oMath xmlns:m="http://schemas.openxmlformats.org/officeDocument/2006/math">
                      <m:r>
                        <a:rPr lang="fr-CA" i="1">
                          <a:latin typeface="Cambria Math" panose="02040503050406030204" pitchFamily="18" charset="0"/>
                        </a:rPr>
                        <m:t>𝐿</m:t>
                      </m:r>
                      <m:d>
                        <m:dPr>
                          <m:ctrlPr>
                            <a:rPr lang="fr-CA" i="1">
                              <a:latin typeface="Cambria Math" panose="02040503050406030204" pitchFamily="18" charset="0"/>
                            </a:rPr>
                          </m:ctrlPr>
                        </m:dPr>
                        <m:e>
                          <m:sSub>
                            <m:sSubPr>
                              <m:ctrlPr>
                                <a:rPr lang="fr-CA" i="1">
                                  <a:latin typeface="Cambria Math" panose="02040503050406030204" pitchFamily="18" charset="0"/>
                                </a:rPr>
                              </m:ctrlPr>
                            </m:sSubPr>
                            <m:e>
                              <m:r>
                                <a:rPr lang="fr-CA" i="1">
                                  <a:latin typeface="Cambria Math" panose="02040503050406030204" pitchFamily="18" charset="0"/>
                                </a:rPr>
                                <m:t>𝐶</m:t>
                              </m:r>
                            </m:e>
                            <m:sub>
                              <m:r>
                                <a:rPr lang="fr-CA" i="1">
                                  <a:latin typeface="Cambria Math" panose="02040503050406030204" pitchFamily="18" charset="0"/>
                                </a:rPr>
                                <m:t>𝑀𝑀𝑆</m:t>
                              </m:r>
                            </m:sub>
                          </m:sSub>
                        </m:e>
                      </m:d>
                      <m:r>
                        <a:rPr lang="fr-CA" i="1">
                          <a:latin typeface="Cambria Math" panose="02040503050406030204" pitchFamily="18" charset="0"/>
                        </a:rPr>
                        <m:t>=</m:t>
                      </m:r>
                      <m:sSub>
                        <m:sSubPr>
                          <m:ctrlPr>
                            <a:rPr lang="en-CA" i="1">
                              <a:latin typeface="Cambria Math" panose="02040503050406030204" pitchFamily="18" charset="0"/>
                            </a:rPr>
                          </m:ctrlPr>
                        </m:sSubPr>
                        <m:e>
                          <m:r>
                            <a:rPr lang="fr-CA" i="1">
                              <a:latin typeface="Cambria Math" panose="02040503050406030204" pitchFamily="18" charset="0"/>
                            </a:rPr>
                            <m:t>𝑆</m:t>
                          </m:r>
                        </m:e>
                        <m:sub>
                          <m:r>
                            <a:rPr lang="fr-CA" i="1">
                              <a:latin typeface="Cambria Math" panose="02040503050406030204" pitchFamily="18" charset="0"/>
                            </a:rPr>
                            <m:t>𝑀𝑀𝑆</m:t>
                          </m:r>
                        </m:sub>
                      </m:sSub>
                    </m:oMath>
                  </m:oMathPara>
                </a14:m>
                <a:endParaRPr lang="fr-CA" dirty="0"/>
              </a:p>
              <a:p>
                <a:endParaRPr lang="fr-CA" dirty="0"/>
              </a:p>
              <a:p>
                <a:r>
                  <a:rPr lang="fr-CA" dirty="0"/>
                  <a:t>Étape 4 : Obtenir le terme source en insérant la solution MMS dans l’opérateur L .</a:t>
                </a:r>
              </a:p>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fr-CA" b="0" i="1" smtClean="0">
                              <a:latin typeface="Cambria Math" panose="02040503050406030204" pitchFamily="18" charset="0"/>
                            </a:rPr>
                            <m:t>𝑆</m:t>
                          </m:r>
                        </m:e>
                        <m:sub>
                          <m:r>
                            <a:rPr lang="fr-CA" b="0" i="1" smtClean="0">
                              <a:latin typeface="Cambria Math" panose="02040503050406030204" pitchFamily="18" charset="0"/>
                            </a:rPr>
                            <m:t>𝑀𝑀𝑆</m:t>
                          </m:r>
                        </m:sub>
                      </m:sSub>
                      <m:r>
                        <a:rPr lang="fr-CA" b="0" i="1" smtClean="0">
                          <a:latin typeface="Cambria Math" panose="02040503050406030204" pitchFamily="18" charset="0"/>
                        </a:rPr>
                        <m:t>=</m:t>
                      </m:r>
                      <m:sSub>
                        <m:sSubPr>
                          <m:ctrlPr>
                            <a:rPr lang="fr-CA" i="1">
                              <a:latin typeface="Cambria Math" panose="02040503050406030204" pitchFamily="18" charset="0"/>
                            </a:rPr>
                          </m:ctrlPr>
                        </m:sSubPr>
                        <m:e>
                          <m:r>
                            <a:rPr lang="fr-CA" i="1">
                              <a:latin typeface="Cambria Math" panose="02040503050406030204" pitchFamily="18" charset="0"/>
                            </a:rPr>
                            <m:t>𝐶</m:t>
                          </m:r>
                        </m:e>
                        <m:sub>
                          <m:r>
                            <a:rPr lang="fr-CA" i="1">
                              <a:latin typeface="Cambria Math" panose="02040503050406030204" pitchFamily="18" charset="0"/>
                            </a:rPr>
                            <m:t>0</m:t>
                          </m:r>
                        </m:sub>
                      </m:sSub>
                      <m:sSup>
                        <m:sSupPr>
                          <m:ctrlPr>
                            <a:rPr lang="fr-CA" i="1">
                              <a:latin typeface="Cambria Math" panose="02040503050406030204" pitchFamily="18" charset="0"/>
                            </a:rPr>
                          </m:ctrlPr>
                        </m:sSupPr>
                        <m:e>
                          <m:r>
                            <a:rPr lang="fr-CA" i="1">
                              <a:latin typeface="Cambria Math" panose="02040503050406030204" pitchFamily="18" charset="0"/>
                            </a:rPr>
                            <m:t>𝑟</m:t>
                          </m:r>
                        </m:e>
                        <m:sup>
                          <m:r>
                            <a:rPr lang="fr-CA" i="1">
                              <a:latin typeface="Cambria Math" panose="02040503050406030204" pitchFamily="18" charset="0"/>
                            </a:rPr>
                            <m:t>2</m:t>
                          </m:r>
                        </m:sup>
                      </m:sSup>
                      <m:sSup>
                        <m:sSupPr>
                          <m:ctrlPr>
                            <a:rPr lang="fr-CA" i="1">
                              <a:latin typeface="Cambria Math" panose="02040503050406030204" pitchFamily="18" charset="0"/>
                            </a:rPr>
                          </m:ctrlPr>
                        </m:sSupPr>
                        <m:e>
                          <m:r>
                            <a:rPr lang="fr-CA" i="1">
                              <a:latin typeface="Cambria Math" panose="02040503050406030204" pitchFamily="18" charset="0"/>
                            </a:rPr>
                            <m:t>𝑒</m:t>
                          </m:r>
                        </m:e>
                        <m:sup>
                          <m:f>
                            <m:fPr>
                              <m:ctrlPr>
                                <a:rPr lang="fr-CA" i="1">
                                  <a:latin typeface="Cambria Math" panose="02040503050406030204" pitchFamily="18" charset="0"/>
                                </a:rPr>
                              </m:ctrlPr>
                            </m:fPr>
                            <m:num>
                              <m:r>
                                <a:rPr lang="fr-CA" i="1">
                                  <a:latin typeface="Cambria Math" panose="02040503050406030204" pitchFamily="18" charset="0"/>
                                </a:rPr>
                                <m:t>𝑡</m:t>
                              </m:r>
                            </m:num>
                            <m:den>
                              <m:sSub>
                                <m:sSubPr>
                                  <m:ctrlPr>
                                    <a:rPr lang="fr-CA" i="1">
                                      <a:latin typeface="Cambria Math" panose="02040503050406030204" pitchFamily="18" charset="0"/>
                                    </a:rPr>
                                  </m:ctrlPr>
                                </m:sSubPr>
                                <m:e>
                                  <m:r>
                                    <a:rPr lang="fr-CA" i="1">
                                      <a:latin typeface="Cambria Math" panose="02040503050406030204" pitchFamily="18" charset="0"/>
                                    </a:rPr>
                                    <m:t>𝑡</m:t>
                                  </m:r>
                                </m:e>
                                <m:sub>
                                  <m:r>
                                    <a:rPr lang="fr-CA" i="1">
                                      <a:latin typeface="Cambria Math" panose="02040503050406030204" pitchFamily="18" charset="0"/>
                                    </a:rPr>
                                    <m:t>0</m:t>
                                  </m:r>
                                </m:sub>
                              </m:sSub>
                            </m:den>
                          </m:f>
                        </m:sup>
                      </m:sSup>
                      <m:d>
                        <m:dPr>
                          <m:ctrlPr>
                            <a:rPr lang="fr-CA" b="0" i="1" smtClean="0">
                              <a:latin typeface="Cambria Math" panose="02040503050406030204" pitchFamily="18" charset="0"/>
                            </a:rPr>
                          </m:ctrlPr>
                        </m:dPr>
                        <m:e>
                          <m:f>
                            <m:fPr>
                              <m:ctrlPr>
                                <a:rPr lang="fr-CA" b="0" i="1" smtClean="0">
                                  <a:latin typeface="Cambria Math" panose="02040503050406030204" pitchFamily="18" charset="0"/>
                                </a:rPr>
                              </m:ctrlPr>
                            </m:fPr>
                            <m:num>
                              <m:r>
                                <a:rPr lang="fr-CA" b="0" i="1" smtClean="0">
                                  <a:latin typeface="Cambria Math" panose="02040503050406030204" pitchFamily="18" charset="0"/>
                                </a:rPr>
                                <m:t>1</m:t>
                              </m:r>
                            </m:num>
                            <m:den>
                              <m:sSub>
                                <m:sSubPr>
                                  <m:ctrlPr>
                                    <a:rPr lang="fr-CA" b="0" i="1" smtClean="0">
                                      <a:latin typeface="Cambria Math" panose="02040503050406030204" pitchFamily="18" charset="0"/>
                                    </a:rPr>
                                  </m:ctrlPr>
                                </m:sSubPr>
                                <m:e>
                                  <m:r>
                                    <a:rPr lang="fr-CA" b="0" i="1" smtClean="0">
                                      <a:latin typeface="Cambria Math" panose="02040503050406030204" pitchFamily="18" charset="0"/>
                                    </a:rPr>
                                    <m:t>𝑡</m:t>
                                  </m:r>
                                </m:e>
                                <m:sub>
                                  <m:r>
                                    <a:rPr lang="fr-CA" b="0" i="1" smtClean="0">
                                      <a:latin typeface="Cambria Math" panose="02040503050406030204" pitchFamily="18" charset="0"/>
                                    </a:rPr>
                                    <m:t>0</m:t>
                                  </m:r>
                                </m:sub>
                              </m:sSub>
                            </m:den>
                          </m:f>
                          <m:r>
                            <a:rPr lang="fr-CA" b="0" i="1" smtClean="0">
                              <a:latin typeface="Cambria Math" panose="02040503050406030204" pitchFamily="18" charset="0"/>
                            </a:rPr>
                            <m:t>+</m:t>
                          </m:r>
                          <m:r>
                            <a:rPr lang="fr-CA" b="0" i="1" smtClean="0">
                              <a:latin typeface="Cambria Math" panose="02040503050406030204" pitchFamily="18" charset="0"/>
                            </a:rPr>
                            <m:t>𝑘</m:t>
                          </m:r>
                        </m:e>
                      </m:d>
                      <m:r>
                        <a:rPr lang="fr-CA" b="0" i="1" smtClean="0">
                          <a:latin typeface="Cambria Math" panose="02040503050406030204" pitchFamily="18" charset="0"/>
                        </a:rPr>
                        <m:t>−4</m:t>
                      </m:r>
                      <m:r>
                        <a:rPr lang="fr-CA" b="0" i="1" smtClean="0">
                          <a:latin typeface="Cambria Math" panose="02040503050406030204" pitchFamily="18" charset="0"/>
                        </a:rPr>
                        <m:t>𝐷𝑒𝑓𝑓</m:t>
                      </m:r>
                      <m:sSub>
                        <m:sSubPr>
                          <m:ctrlPr>
                            <a:rPr lang="fr-CA" b="0" i="1" smtClean="0">
                              <a:latin typeface="Cambria Math" panose="02040503050406030204" pitchFamily="18" charset="0"/>
                            </a:rPr>
                          </m:ctrlPr>
                        </m:sSubPr>
                        <m:e>
                          <m:r>
                            <a:rPr lang="fr-CA" b="0" i="1" smtClean="0">
                              <a:latin typeface="Cambria Math" panose="02040503050406030204" pitchFamily="18" charset="0"/>
                            </a:rPr>
                            <m:t> </m:t>
                          </m:r>
                          <m:r>
                            <a:rPr lang="fr-CA" b="0" i="1" smtClean="0">
                              <a:latin typeface="Cambria Math" panose="02040503050406030204" pitchFamily="18" charset="0"/>
                            </a:rPr>
                            <m:t>𝐶</m:t>
                          </m:r>
                        </m:e>
                        <m:sub>
                          <m:r>
                            <a:rPr lang="fr-CA" b="0" i="1" smtClean="0">
                              <a:latin typeface="Cambria Math" panose="02040503050406030204" pitchFamily="18" charset="0"/>
                            </a:rPr>
                            <m:t>0</m:t>
                          </m:r>
                        </m:sub>
                      </m:sSub>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𝑒</m:t>
                          </m:r>
                        </m:e>
                        <m:sup>
                          <m:f>
                            <m:fPr>
                              <m:ctrlPr>
                                <a:rPr lang="fr-CA" b="0" i="1" smtClean="0">
                                  <a:latin typeface="Cambria Math" panose="02040503050406030204" pitchFamily="18" charset="0"/>
                                </a:rPr>
                              </m:ctrlPr>
                            </m:fPr>
                            <m:num>
                              <m:r>
                                <a:rPr lang="fr-CA" b="0" i="1" smtClean="0">
                                  <a:latin typeface="Cambria Math" panose="02040503050406030204" pitchFamily="18" charset="0"/>
                                </a:rPr>
                                <m:t>𝑡</m:t>
                              </m:r>
                            </m:num>
                            <m:den>
                              <m:sSub>
                                <m:sSubPr>
                                  <m:ctrlPr>
                                    <a:rPr lang="fr-CA" b="0" i="1" smtClean="0">
                                      <a:latin typeface="Cambria Math" panose="02040503050406030204" pitchFamily="18" charset="0"/>
                                    </a:rPr>
                                  </m:ctrlPr>
                                </m:sSubPr>
                                <m:e>
                                  <m:r>
                                    <a:rPr lang="fr-CA" b="0" i="1" smtClean="0">
                                      <a:latin typeface="Cambria Math" panose="02040503050406030204" pitchFamily="18" charset="0"/>
                                    </a:rPr>
                                    <m:t>𝑡</m:t>
                                  </m:r>
                                </m:e>
                                <m:sub>
                                  <m:r>
                                    <a:rPr lang="fr-CA" b="0" i="1" smtClean="0">
                                      <a:latin typeface="Cambria Math" panose="02040503050406030204" pitchFamily="18" charset="0"/>
                                    </a:rPr>
                                    <m:t>0</m:t>
                                  </m:r>
                                </m:sub>
                              </m:sSub>
                            </m:den>
                          </m:f>
                        </m:sup>
                      </m:sSup>
                    </m:oMath>
                  </m:oMathPara>
                </a14:m>
                <a:endParaRPr lang="en-CA" dirty="0"/>
              </a:p>
              <a:p>
                <a:endParaRPr lang="fr-CA" dirty="0"/>
              </a:p>
              <a:p>
                <a:r>
                  <a:rPr lang="fr-CA" dirty="0"/>
                  <a:t>Étape 5: Ajouter le terme source au terme droit de notre équation discrète.</a:t>
                </a:r>
              </a:p>
              <a:p>
                <a:pPr algn="ct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𝑡</m:t>
                        </m:r>
                        <m:r>
                          <a:rPr lang="fr-FR" i="1">
                            <a:latin typeface="Cambria Math" panose="02040503050406030204" pitchFamily="18" charset="0"/>
                          </a:rPr>
                          <m:t>+1</m:t>
                        </m:r>
                      </m:sup>
                    </m:sSubSup>
                    <m:d>
                      <m:dPr>
                        <m:begChr m:val="["/>
                        <m:endChr m:val="]"/>
                        <m:ctrlPr>
                          <a:rPr lang="fr-FR" i="1">
                            <a:latin typeface="Cambria Math" panose="02040503050406030204" pitchFamily="18" charset="0"/>
                          </a:rPr>
                        </m:ctrlPr>
                      </m:dPr>
                      <m:e>
                        <m:r>
                          <m:rPr>
                            <m:sty m:val="p"/>
                          </m:rPr>
                          <a:rPr lang="fr-FR">
                            <a:latin typeface="Cambria Math" panose="02040503050406030204" pitchFamily="18" charset="0"/>
                          </a:rPr>
                          <m:t>Δ</m:t>
                        </m:r>
                        <m:r>
                          <a:rPr lang="fr-FR" i="1">
                            <a:latin typeface="Cambria Math" panose="02040503050406030204" pitchFamily="18" charset="0"/>
                          </a:rPr>
                          <m:t>𝑡</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ctrlPr>
                              <a:rPr lang="fr-FR" i="1">
                                <a:latin typeface="Cambria Math" panose="02040503050406030204" pitchFamily="18" charset="0"/>
                              </a:rPr>
                            </m:ctrlPr>
                          </m:dPr>
                          <m:e>
                            <m:f>
                              <m:fPr>
                                <m:ctrlPr>
                                  <a:rPr lang="fr-FR" i="1">
                                    <a:latin typeface="Cambria Math" panose="02040503050406030204" pitchFamily="18" charset="0"/>
                                  </a:rPr>
                                </m:ctrlPr>
                              </m:fPr>
                              <m:num>
                                <m:r>
                                  <m:rPr>
                                    <m:sty m:val="p"/>
                                  </m:rPr>
                                  <a:rPr lang="fr-FR">
                                    <a:latin typeface="Cambria Math" panose="02040503050406030204" pitchFamily="18" charset="0"/>
                                  </a:rPr>
                                  <m:t>Δ</m:t>
                                </m:r>
                                <m:r>
                                  <a:rPr lang="fr-FR" i="1">
                                    <a:latin typeface="Cambria Math" panose="02040503050406030204" pitchFamily="18" charset="0"/>
                                  </a:rPr>
                                  <m:t>𝑟</m:t>
                                </m:r>
                              </m:num>
                              <m:den>
                                <m:r>
                                  <a:rPr lang="fr-FR" i="1">
                                    <a:latin typeface="Cambria Math" panose="02040503050406030204" pitchFamily="18" charset="0"/>
                                  </a:rPr>
                                  <m:t>2</m:t>
                                </m:r>
                                <m:sSub>
                                  <m:sSubPr>
                                    <m:ctrlPr>
                                      <a:rPr lang="fr-FR" i="1">
                                        <a:latin typeface="Cambria Math" panose="02040503050406030204" pitchFamily="18" charset="0"/>
                                      </a:rPr>
                                    </m:ctrlPr>
                                  </m:sSubPr>
                                  <m:e>
                                    <m:r>
                                      <a:rPr lang="fr-FR" i="1">
                                        <a:latin typeface="Cambria Math" panose="02040503050406030204" pitchFamily="18" charset="0"/>
                                      </a:rPr>
                                      <m:t>𝑟</m:t>
                                    </m:r>
                                  </m:e>
                                  <m:sub>
                                    <m:r>
                                      <a:rPr lang="fr-FR" i="1">
                                        <a:latin typeface="Cambria Math" panose="02040503050406030204" pitchFamily="18" charset="0"/>
                                      </a:rPr>
                                      <m:t>𝑖</m:t>
                                    </m:r>
                                  </m:sub>
                                </m:sSub>
                              </m:den>
                            </m:f>
                            <m:r>
                              <a:rPr lang="fr-FR" i="1">
                                <a:latin typeface="Cambria Math" panose="02040503050406030204" pitchFamily="18" charset="0"/>
                              </a:rPr>
                              <m:t>−1</m:t>
                            </m:r>
                          </m:e>
                        </m:d>
                      </m:e>
                    </m:d>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sub>
                      <m:sup>
                        <m:r>
                          <a:rPr lang="fr-FR" i="1">
                            <a:latin typeface="Cambria Math" panose="02040503050406030204" pitchFamily="18" charset="0"/>
                          </a:rPr>
                          <m:t>𝑡</m:t>
                        </m:r>
                        <m:r>
                          <a:rPr lang="fr-FR" i="1">
                            <a:latin typeface="Cambria Math" panose="02040503050406030204" pitchFamily="18" charset="0"/>
                          </a:rPr>
                          <m:t>+1</m:t>
                        </m:r>
                      </m:sup>
                    </m:sSubSup>
                    <m:d>
                      <m:dPr>
                        <m:begChr m:val="["/>
                        <m:endChr m:val="]"/>
                        <m:ctrlPr>
                          <a:rPr lang="fr-FR" i="1">
                            <a:latin typeface="Cambria Math" panose="02040503050406030204" pitchFamily="18" charset="0"/>
                          </a:rPr>
                        </m:ctrlPr>
                      </m:dPr>
                      <m:e>
                        <m:r>
                          <m:rPr>
                            <m:sty m:val="p"/>
                          </m:rPr>
                          <a:rPr lang="fr-FR">
                            <a:latin typeface="Cambria Math" panose="02040503050406030204" pitchFamily="18" charset="0"/>
                          </a:rPr>
                          <m:t>Δ</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r>
                          <a:rPr lang="fr-FR" i="1">
                            <a:latin typeface="Cambria Math" panose="02040503050406030204" pitchFamily="18" charset="0"/>
                          </a:rPr>
                          <m:t>+2</m:t>
                        </m:r>
                        <m:r>
                          <m:rPr>
                            <m:sty m:val="p"/>
                          </m:rPr>
                          <a:rPr lang="fr-FR">
                            <a:latin typeface="Cambria Math" panose="02040503050406030204" pitchFamily="18" charset="0"/>
                          </a:rPr>
                          <m:t>Δ</m:t>
                        </m:r>
                        <m:r>
                          <a:rPr lang="fr-FR" i="1">
                            <a:latin typeface="Cambria Math" panose="02040503050406030204" pitchFamily="18" charset="0"/>
                          </a:rPr>
                          <m:t>𝑡</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r>
                          <a:rPr lang="fr-FR" i="1">
                            <a:latin typeface="Cambria Math" panose="02040503050406030204" pitchFamily="18" charset="0"/>
                          </a:rPr>
                          <m:t>+</m:t>
                        </m:r>
                        <m:r>
                          <m:rPr>
                            <m:sty m:val="p"/>
                          </m:rPr>
                          <a:rPr lang="fr-FR">
                            <a:latin typeface="Cambria Math" panose="02040503050406030204" pitchFamily="18" charset="0"/>
                          </a:rPr>
                          <m:t>Δ</m:t>
                        </m:r>
                        <m:r>
                          <a:rPr lang="fr-FR" i="1">
                            <a:latin typeface="Cambria Math" panose="02040503050406030204" pitchFamily="18" charset="0"/>
                          </a:rPr>
                          <m:t>𝑡</m:t>
                        </m:r>
                        <m:r>
                          <m:rPr>
                            <m:sty m:val="p"/>
                          </m:rPr>
                          <a:rPr lang="fr-FR">
                            <a:latin typeface="Cambria Math" panose="02040503050406030204" pitchFamily="18" charset="0"/>
                          </a:rPr>
                          <m:t>Δ</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r>
                          <a:rPr lang="fr-FR" i="1">
                            <a:latin typeface="Cambria Math" panose="02040503050406030204" pitchFamily="18" charset="0"/>
                          </a:rPr>
                          <m:t>𝑘</m:t>
                        </m:r>
                      </m:e>
                    </m:d>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𝑡</m:t>
                        </m:r>
                        <m:r>
                          <a:rPr lang="fr-FR" i="1">
                            <a:latin typeface="Cambria Math" panose="02040503050406030204" pitchFamily="18" charset="0"/>
                          </a:rPr>
                          <m:t>+1</m:t>
                        </m:r>
                      </m:sup>
                    </m:sSubSup>
                    <m:sSub>
                      <m:sSubPr>
                        <m:ctrlPr>
                          <a:rPr lang="fr-FR" i="1">
                            <a:latin typeface="Cambria Math" panose="02040503050406030204" pitchFamily="18" charset="0"/>
                          </a:rPr>
                        </m:ctrlPr>
                      </m:sSubPr>
                      <m:e>
                        <m:r>
                          <m:rPr>
                            <m:sty m:val="p"/>
                          </m:rPr>
                          <a:rPr lang="fr-FR">
                            <a:latin typeface="Cambria Math" panose="02040503050406030204" pitchFamily="18" charset="0"/>
                          </a:rPr>
                          <m:t>D</m:t>
                        </m:r>
                      </m:e>
                      <m:sub>
                        <m:r>
                          <m:rPr>
                            <m:sty m:val="p"/>
                          </m:rPr>
                          <a:rPr lang="fr-FR">
                            <a:latin typeface="Cambria Math" panose="02040503050406030204" pitchFamily="18" charset="0"/>
                          </a:rPr>
                          <m:t>eff</m:t>
                        </m:r>
                      </m:sub>
                    </m:sSub>
                    <m:r>
                      <m:rPr>
                        <m:sty m:val="p"/>
                      </m:rPr>
                      <a:rPr lang="fr-FR">
                        <a:latin typeface="Cambria Math" panose="02040503050406030204" pitchFamily="18" charset="0"/>
                      </a:rPr>
                      <m:t>Δ</m:t>
                    </m:r>
                    <m:r>
                      <a:rPr lang="fr-FR" i="1">
                        <a:latin typeface="Cambria Math" panose="02040503050406030204" pitchFamily="18" charset="0"/>
                      </a:rPr>
                      <m:t>𝑡</m:t>
                    </m:r>
                    <m:d>
                      <m:dPr>
                        <m:ctrlPr>
                          <a:rPr lang="fr-FR" i="1">
                            <a:latin typeface="Cambria Math" panose="02040503050406030204" pitchFamily="18" charset="0"/>
                          </a:rPr>
                        </m:ctrlPr>
                      </m:dPr>
                      <m:e>
                        <m:r>
                          <a:rPr lang="fr-FR" i="1">
                            <a:latin typeface="Cambria Math" panose="02040503050406030204" pitchFamily="18" charset="0"/>
                          </a:rPr>
                          <m:t>1+</m:t>
                        </m:r>
                        <m:f>
                          <m:fPr>
                            <m:ctrlPr>
                              <a:rPr lang="fr-FR" i="1">
                                <a:latin typeface="Cambria Math" panose="02040503050406030204" pitchFamily="18" charset="0"/>
                              </a:rPr>
                            </m:ctrlPr>
                          </m:fPr>
                          <m:num>
                            <m:r>
                              <m:rPr>
                                <m:sty m:val="p"/>
                              </m:rPr>
                              <a:rPr lang="fr-FR">
                                <a:latin typeface="Cambria Math" panose="02040503050406030204" pitchFamily="18" charset="0"/>
                              </a:rPr>
                              <m:t>Δ</m:t>
                            </m:r>
                            <m:r>
                              <a:rPr lang="fr-FR" i="1">
                                <a:latin typeface="Cambria Math" panose="02040503050406030204" pitchFamily="18" charset="0"/>
                              </a:rPr>
                              <m:t>𝑟</m:t>
                            </m:r>
                          </m:num>
                          <m:den>
                            <m:r>
                              <a:rPr lang="fr-FR" i="1">
                                <a:latin typeface="Cambria Math" panose="02040503050406030204" pitchFamily="18" charset="0"/>
                              </a:rPr>
                              <m:t>2</m:t>
                            </m:r>
                            <m:sSub>
                              <m:sSubPr>
                                <m:ctrlPr>
                                  <a:rPr lang="fr-FR" i="1">
                                    <a:latin typeface="Cambria Math" panose="02040503050406030204" pitchFamily="18" charset="0"/>
                                  </a:rPr>
                                </m:ctrlPr>
                              </m:sSubPr>
                              <m:e>
                                <m:r>
                                  <a:rPr lang="fr-FR" i="1">
                                    <a:latin typeface="Cambria Math" panose="02040503050406030204" pitchFamily="18" charset="0"/>
                                  </a:rPr>
                                  <m:t>𝑟</m:t>
                                </m:r>
                              </m:e>
                              <m:sub>
                                <m:r>
                                  <a:rPr lang="fr-FR" i="1">
                                    <a:latin typeface="Cambria Math" panose="02040503050406030204" pitchFamily="18" charset="0"/>
                                  </a:rPr>
                                  <m:t>𝑖</m:t>
                                </m:r>
                              </m:sub>
                            </m:sSub>
                          </m:den>
                        </m:f>
                      </m:e>
                    </m:d>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sub>
                      <m:sup>
                        <m:r>
                          <a:rPr lang="fr-FR" i="1">
                            <a:latin typeface="Cambria Math" panose="02040503050406030204" pitchFamily="18" charset="0"/>
                          </a:rPr>
                          <m:t>𝑡</m:t>
                        </m:r>
                      </m:sup>
                    </m:sSubSup>
                    <m:r>
                      <m:rPr>
                        <m:sty m:val="p"/>
                      </m:rPr>
                      <a:rPr lang="fr-FR">
                        <a:latin typeface="Cambria Math" panose="02040503050406030204" pitchFamily="18" charset="0"/>
                      </a:rPr>
                      <m:t>Δ</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oMath>
                </a14:m>
                <a:r>
                  <a:rPr lang="fr-FR" dirty="0"/>
                  <a:t>+</a:t>
                </a:r>
                <a14:m>
                  <m:oMath xmlns:m="http://schemas.openxmlformats.org/officeDocument/2006/math">
                    <m:sSub>
                      <m:sSubPr>
                        <m:ctrlPr>
                          <a:rPr lang="en-CA" i="1">
                            <a:latin typeface="Cambria Math" panose="02040503050406030204" pitchFamily="18" charset="0"/>
                          </a:rPr>
                        </m:ctrlPr>
                      </m:sSubPr>
                      <m:e>
                        <m:r>
                          <a:rPr lang="fr-CA" i="1">
                            <a:latin typeface="Cambria Math" panose="02040503050406030204" pitchFamily="18" charset="0"/>
                          </a:rPr>
                          <m:t>𝑆</m:t>
                        </m:r>
                      </m:e>
                      <m:sub>
                        <m:r>
                          <a:rPr lang="fr-CA" i="1">
                            <a:latin typeface="Cambria Math" panose="02040503050406030204" pitchFamily="18" charset="0"/>
                          </a:rPr>
                          <m:t>𝑀𝑀𝑆</m:t>
                        </m:r>
                      </m:sub>
                    </m:sSub>
                  </m:oMath>
                </a14:m>
                <a:r>
                  <a:rPr lang="fr-FR" dirty="0"/>
                  <a:t> </a:t>
                </a:r>
              </a:p>
              <a:p>
                <a:endParaRPr lang="en-CA" dirty="0"/>
              </a:p>
            </p:txBody>
          </p:sp>
        </mc:Choice>
        <mc:Fallback xmlns="">
          <p:sp>
            <p:nvSpPr>
              <p:cNvPr id="4" name="ZoneTexte 3"/>
              <p:cNvSpPr txBox="1">
                <a:spLocks noRot="1" noChangeAspect="1" noMove="1" noResize="1" noEditPoints="1" noAdjustHandles="1" noChangeArrowheads="1" noChangeShapeType="1" noTextEdit="1"/>
              </p:cNvSpPr>
              <p:nvPr/>
            </p:nvSpPr>
            <p:spPr>
              <a:xfrm>
                <a:off x="223058" y="1690688"/>
                <a:ext cx="11281756" cy="5474447"/>
              </a:xfrm>
              <a:prstGeom prst="rect">
                <a:avLst/>
              </a:prstGeom>
              <a:blipFill>
                <a:blip r:embed="rId2"/>
                <a:stretch>
                  <a:fillRect l="-486" t="-557" r="-378"/>
                </a:stretch>
              </a:blipFill>
            </p:spPr>
            <p:txBody>
              <a:bodyPr/>
              <a:lstStyle/>
              <a:p>
                <a:r>
                  <a:rPr lang="fr-FR">
                    <a:noFill/>
                  </a:rPr>
                  <a:t> </a:t>
                </a:r>
              </a:p>
            </p:txBody>
          </p:sp>
        </mc:Fallback>
      </mc:AlternateContent>
    </p:spTree>
    <p:extLst>
      <p:ext uri="{BB962C8B-B14F-4D97-AF65-F5344CB8AC3E}">
        <p14:creationId xmlns:p14="http://schemas.microsoft.com/office/powerpoint/2010/main" val="340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sz="1800" dirty="0">
                <a:latin typeface="+mn-lt"/>
                <a:ea typeface="+mn-ea"/>
                <a:cs typeface="+mn-cs"/>
              </a:rPr>
              <a:t/>
            </a:r>
            <a:br>
              <a:rPr lang="fr-CA" sz="1800" dirty="0">
                <a:latin typeface="+mn-lt"/>
                <a:ea typeface="+mn-ea"/>
                <a:cs typeface="+mn-cs"/>
              </a:rPr>
            </a:br>
            <a:r>
              <a:rPr lang="fr-CA" sz="1800" dirty="0">
                <a:latin typeface="+mn-lt"/>
                <a:ea typeface="+mn-ea"/>
                <a:cs typeface="+mn-cs"/>
              </a:rPr>
              <a:t/>
            </a:r>
            <a:br>
              <a:rPr lang="fr-CA" sz="1800" dirty="0">
                <a:latin typeface="+mn-lt"/>
                <a:ea typeface="+mn-ea"/>
                <a:cs typeface="+mn-cs"/>
              </a:rPr>
            </a:br>
            <a:r>
              <a:rPr lang="fr-CA" sz="1800" dirty="0">
                <a:latin typeface="+mn-lt"/>
                <a:ea typeface="+mn-ea"/>
                <a:cs typeface="+mn-cs"/>
              </a:rPr>
              <a:t/>
            </a:r>
            <a:br>
              <a:rPr lang="fr-CA" sz="1800" dirty="0">
                <a:latin typeface="+mn-lt"/>
                <a:ea typeface="+mn-ea"/>
                <a:cs typeface="+mn-cs"/>
              </a:rPr>
            </a:br>
            <a:r>
              <a:rPr lang="fr-CA" sz="1800" dirty="0">
                <a:latin typeface="+mn-lt"/>
                <a:ea typeface="+mn-ea"/>
                <a:cs typeface="+mn-cs"/>
              </a:rPr>
              <a:t/>
            </a:r>
            <a:br>
              <a:rPr lang="fr-CA" sz="1800" dirty="0">
                <a:latin typeface="+mn-lt"/>
                <a:ea typeface="+mn-ea"/>
                <a:cs typeface="+mn-cs"/>
              </a:rPr>
            </a:br>
            <a:r>
              <a:rPr lang="fr-CA" sz="1800" dirty="0">
                <a:latin typeface="+mn-lt"/>
                <a:ea typeface="+mn-ea"/>
                <a:cs typeface="+mn-cs"/>
              </a:rPr>
              <a:t/>
            </a:r>
            <a:br>
              <a:rPr lang="fr-CA" sz="1800" dirty="0">
                <a:latin typeface="+mn-lt"/>
                <a:ea typeface="+mn-ea"/>
                <a:cs typeface="+mn-cs"/>
              </a:rPr>
            </a:br>
            <a:r>
              <a:rPr lang="fr-CA" sz="1800" dirty="0">
                <a:latin typeface="+mn-lt"/>
                <a:ea typeface="+mn-ea"/>
                <a:cs typeface="+mn-cs"/>
              </a:rPr>
              <a:t/>
            </a:r>
            <a:br>
              <a:rPr lang="fr-CA" sz="1800" dirty="0">
                <a:latin typeface="+mn-lt"/>
                <a:ea typeface="+mn-ea"/>
                <a:cs typeface="+mn-cs"/>
              </a:rPr>
            </a:br>
            <a:r>
              <a:rPr lang="fr-CA" sz="1800" dirty="0">
                <a:latin typeface="+mn-lt"/>
                <a:ea typeface="+mn-ea"/>
                <a:cs typeface="+mn-cs"/>
              </a:rPr>
              <a:t>Pour les analyses de convergence en temps et en espace, on suit les même étapes que la méthode MNP. </a:t>
            </a:r>
            <a:endParaRPr lang="en-CA" sz="1800" dirty="0">
              <a:latin typeface="+mn-lt"/>
              <a:ea typeface="+mn-ea"/>
              <a:cs typeface="+mn-cs"/>
            </a:endParaRPr>
          </a:p>
        </p:txBody>
      </p:sp>
      <p:sp>
        <p:nvSpPr>
          <p:cNvPr id="3" name="Espace réservé du numéro de diapositive 2"/>
          <p:cNvSpPr>
            <a:spLocks noGrp="1"/>
          </p:cNvSpPr>
          <p:nvPr>
            <p:ph type="sldNum" sz="quarter" idx="12"/>
          </p:nvPr>
        </p:nvSpPr>
        <p:spPr/>
        <p:txBody>
          <a:bodyPr/>
          <a:lstStyle/>
          <a:p>
            <a:fld id="{D1861D36-3F08-40F2-A6FB-3D64786A8D8E}" type="slidenum">
              <a:rPr lang="fr-FR" smtClean="0"/>
              <a:t>8</a:t>
            </a:fld>
            <a:endParaRPr lang="fr-FR"/>
          </a:p>
        </p:txBody>
      </p:sp>
      <p:sp>
        <p:nvSpPr>
          <p:cNvPr id="6" name="ZoneTexte 5"/>
          <p:cNvSpPr txBox="1"/>
          <p:nvPr/>
        </p:nvSpPr>
        <p:spPr>
          <a:xfrm>
            <a:off x="670167" y="182245"/>
            <a:ext cx="3069302" cy="769441"/>
          </a:xfrm>
          <a:prstGeom prst="rect">
            <a:avLst/>
          </a:prstGeom>
          <a:noFill/>
        </p:spPr>
        <p:txBody>
          <a:bodyPr wrap="none" rtlCol="0">
            <a:spAutoFit/>
          </a:bodyPr>
          <a:lstStyle/>
          <a:p>
            <a:r>
              <a:rPr lang="fr-CA" sz="4400" dirty="0">
                <a:solidFill>
                  <a:srgbClr val="C00000"/>
                </a:solidFill>
                <a:latin typeface="+mj-lt"/>
                <a:ea typeface="+mj-ea"/>
                <a:cs typeface="+mj-cs"/>
              </a:rPr>
              <a:t>B – Résultats</a:t>
            </a:r>
            <a:endParaRPr lang="en-CA" dirty="0"/>
          </a:p>
        </p:txBody>
      </p:sp>
      <p:pic>
        <p:nvPicPr>
          <p:cNvPr id="8" name="Image 7"/>
          <p:cNvPicPr>
            <a:picLocks noChangeAspect="1"/>
          </p:cNvPicPr>
          <p:nvPr/>
        </p:nvPicPr>
        <p:blipFill>
          <a:blip r:embed="rId2"/>
          <a:stretch>
            <a:fillRect/>
          </a:stretch>
        </p:blipFill>
        <p:spPr>
          <a:xfrm>
            <a:off x="670167" y="1873568"/>
            <a:ext cx="4800000" cy="3530159"/>
          </a:xfrm>
          <a:prstGeom prst="rect">
            <a:avLst/>
          </a:prstGeom>
        </p:spPr>
      </p:pic>
      <p:pic>
        <p:nvPicPr>
          <p:cNvPr id="9" name="Image 8"/>
          <p:cNvPicPr>
            <a:picLocks noChangeAspect="1"/>
          </p:cNvPicPr>
          <p:nvPr/>
        </p:nvPicPr>
        <p:blipFill>
          <a:blip r:embed="rId3"/>
          <a:stretch>
            <a:fillRect/>
          </a:stretch>
        </p:blipFill>
        <p:spPr>
          <a:xfrm>
            <a:off x="6644926" y="1873567"/>
            <a:ext cx="4571428" cy="3530159"/>
          </a:xfrm>
          <a:prstGeom prst="rect">
            <a:avLst/>
          </a:prstGeom>
        </p:spPr>
      </p:pic>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D8DA4D8-666B-F550-FE12-365A378520C1}"/>
                  </a:ext>
                </a:extLst>
              </p:cNvPr>
              <p:cNvSpPr txBox="1"/>
              <p:nvPr/>
            </p:nvSpPr>
            <p:spPr>
              <a:xfrm>
                <a:off x="672113" y="949900"/>
                <a:ext cx="4798054" cy="369332"/>
              </a:xfrm>
              <a:prstGeom prst="rect">
                <a:avLst/>
              </a:prstGeom>
              <a:noFill/>
            </p:spPr>
            <p:txBody>
              <a:bodyPr wrap="square" rtlCol="0">
                <a:spAutoFit/>
              </a:bodyPr>
              <a:lstStyle/>
              <a:p>
                <a:r>
                  <a:rPr lang="fr-FR" dirty="0">
                    <a:solidFill>
                      <a:srgbClr val="C00000"/>
                    </a:solidFill>
                  </a:rPr>
                  <a:t>Solution MMS et terme source </a:t>
                </a:r>
                <a14:m>
                  <m:oMath xmlns:m="http://schemas.openxmlformats.org/officeDocument/2006/math">
                    <m:sSub>
                      <m:sSubPr>
                        <m:ctrlPr>
                          <a:rPr lang="fr-FR" b="0" i="1" smtClean="0">
                            <a:solidFill>
                              <a:srgbClr val="C00000"/>
                            </a:solidFill>
                            <a:latin typeface="Cambria Math" panose="02040503050406030204" pitchFamily="18" charset="0"/>
                          </a:rPr>
                        </m:ctrlPr>
                      </m:sSubPr>
                      <m:e>
                        <m:r>
                          <a:rPr lang="fr-FR" b="0" i="1" smtClean="0">
                            <a:solidFill>
                              <a:srgbClr val="C00000"/>
                            </a:solidFill>
                            <a:latin typeface="Cambria Math" panose="02040503050406030204" pitchFamily="18" charset="0"/>
                          </a:rPr>
                          <m:t>𝑆</m:t>
                        </m:r>
                      </m:e>
                      <m:sub>
                        <m:r>
                          <a:rPr lang="fr-FR" b="0" i="1" smtClean="0">
                            <a:solidFill>
                              <a:srgbClr val="C00000"/>
                            </a:solidFill>
                            <a:latin typeface="Cambria Math" panose="02040503050406030204" pitchFamily="18" charset="0"/>
                          </a:rPr>
                          <m:t>𝑀𝑀𝑆</m:t>
                        </m:r>
                      </m:sub>
                    </m:sSub>
                  </m:oMath>
                </a14:m>
                <a:endParaRPr lang="fr-FR" dirty="0">
                  <a:solidFill>
                    <a:srgbClr val="C00000"/>
                  </a:solidFill>
                </a:endParaRPr>
              </a:p>
            </p:txBody>
          </p:sp>
        </mc:Choice>
        <mc:Fallback xmlns="">
          <p:sp>
            <p:nvSpPr>
              <p:cNvPr id="4" name="ZoneTexte 3">
                <a:extLst>
                  <a:ext uri="{FF2B5EF4-FFF2-40B4-BE49-F238E27FC236}">
                    <a16:creationId xmlns:a16="http://schemas.microsoft.com/office/drawing/2014/main" id="{5D8DA4D8-666B-F550-FE12-365A378520C1}"/>
                  </a:ext>
                </a:extLst>
              </p:cNvPr>
              <p:cNvSpPr txBox="1">
                <a:spLocks noRot="1" noChangeAspect="1" noMove="1" noResize="1" noEditPoints="1" noAdjustHandles="1" noChangeArrowheads="1" noChangeShapeType="1" noTextEdit="1"/>
              </p:cNvSpPr>
              <p:nvPr/>
            </p:nvSpPr>
            <p:spPr>
              <a:xfrm>
                <a:off x="672113" y="949900"/>
                <a:ext cx="4798054" cy="369332"/>
              </a:xfrm>
              <a:prstGeom prst="rect">
                <a:avLst/>
              </a:prstGeom>
              <a:blipFill>
                <a:blip r:embed="rId4"/>
                <a:stretch>
                  <a:fillRect l="-1017" t="-10000" b="-26667"/>
                </a:stretch>
              </a:blipFill>
            </p:spPr>
            <p:txBody>
              <a:bodyPr/>
              <a:lstStyle/>
              <a:p>
                <a:r>
                  <a:rPr lang="fr-FR">
                    <a:noFill/>
                  </a:rPr>
                  <a:t> </a:t>
                </a:r>
              </a:p>
            </p:txBody>
          </p:sp>
        </mc:Fallback>
      </mc:AlternateContent>
    </p:spTree>
    <p:extLst>
      <p:ext uri="{BB962C8B-B14F-4D97-AF65-F5344CB8AC3E}">
        <p14:creationId xmlns:p14="http://schemas.microsoft.com/office/powerpoint/2010/main" val="128188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D1861D36-3F08-40F2-A6FB-3D64786A8D8E}" type="slidenum">
              <a:rPr lang="fr-FR" smtClean="0"/>
              <a:t>9</a:t>
            </a:fld>
            <a:endParaRPr lang="fr-FR"/>
          </a:p>
        </p:txBody>
      </p:sp>
      <p:grpSp>
        <p:nvGrpSpPr>
          <p:cNvPr id="13" name="Groupe 12">
            <a:extLst>
              <a:ext uri="{FF2B5EF4-FFF2-40B4-BE49-F238E27FC236}">
                <a16:creationId xmlns:a16="http://schemas.microsoft.com/office/drawing/2014/main" id="{EE702B5B-3518-010E-38EB-709EE182CF32}"/>
              </a:ext>
            </a:extLst>
          </p:cNvPr>
          <p:cNvGrpSpPr/>
          <p:nvPr/>
        </p:nvGrpSpPr>
        <p:grpSpPr>
          <a:xfrm>
            <a:off x="0" y="601769"/>
            <a:ext cx="6311696" cy="4381614"/>
            <a:chOff x="2636995" y="1122542"/>
            <a:chExt cx="6311696" cy="4381614"/>
          </a:xfrm>
        </p:grpSpPr>
        <p:grpSp>
          <p:nvGrpSpPr>
            <p:cNvPr id="2" name="Groupe 1">
              <a:extLst>
                <a:ext uri="{FF2B5EF4-FFF2-40B4-BE49-F238E27FC236}">
                  <a16:creationId xmlns:a16="http://schemas.microsoft.com/office/drawing/2014/main" id="{5E01317F-3FC0-DE14-8AAC-34D6C8763748}"/>
                </a:ext>
              </a:extLst>
            </p:cNvPr>
            <p:cNvGrpSpPr/>
            <p:nvPr/>
          </p:nvGrpSpPr>
          <p:grpSpPr>
            <a:xfrm>
              <a:off x="2636995" y="1122542"/>
              <a:ext cx="6311696" cy="4381614"/>
              <a:chOff x="6578681" y="1193563"/>
              <a:chExt cx="5003174" cy="3606349"/>
            </a:xfrm>
          </p:grpSpPr>
          <p:pic>
            <p:nvPicPr>
              <p:cNvPr id="4" name="Image 3"/>
              <p:cNvPicPr>
                <a:picLocks noChangeAspect="1"/>
              </p:cNvPicPr>
              <p:nvPr/>
            </p:nvPicPr>
            <p:blipFill>
              <a:blip r:embed="rId2"/>
              <a:stretch>
                <a:fillRect/>
              </a:stretch>
            </p:blipFill>
            <p:spPr>
              <a:xfrm>
                <a:off x="6578681" y="1193563"/>
                <a:ext cx="5003174" cy="3606349"/>
              </a:xfrm>
              <a:prstGeom prst="rect">
                <a:avLst/>
              </a:prstGeom>
            </p:spPr>
          </p:pic>
          <p:sp>
            <p:nvSpPr>
              <p:cNvPr id="6" name="Triangle rectangle 5"/>
              <p:cNvSpPr/>
              <p:nvPr/>
            </p:nvSpPr>
            <p:spPr>
              <a:xfrm rot="17600746">
                <a:off x="10802780" y="2461471"/>
                <a:ext cx="394924" cy="357646"/>
              </a:xfrm>
              <a:prstGeom prst="rtTriangle">
                <a:avLst/>
              </a:prstGeom>
              <a:solidFill>
                <a:srgbClr val="267B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riangle rectangle 6"/>
              <p:cNvSpPr/>
              <p:nvPr/>
            </p:nvSpPr>
            <p:spPr>
              <a:xfrm rot="18372727">
                <a:off x="10763845" y="2032088"/>
                <a:ext cx="369449" cy="315446"/>
              </a:xfrm>
              <a:prstGeom prst="rtTriangle">
                <a:avLst/>
              </a:prstGeom>
              <a:solidFill>
                <a:srgbClr val="FFA85C"/>
              </a:solidFill>
              <a:ln>
                <a:solidFill>
                  <a:srgbClr val="FFA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riangle rectangle 7"/>
              <p:cNvSpPr/>
              <p:nvPr/>
            </p:nvSpPr>
            <p:spPr>
              <a:xfrm rot="19525439">
                <a:off x="10800020" y="1536902"/>
                <a:ext cx="395046" cy="266008"/>
              </a:xfrm>
              <a:prstGeom prst="rtTriangle">
                <a:avLst/>
              </a:prstGeom>
              <a:solidFill>
                <a:srgbClr val="2DA02D"/>
              </a:solidFill>
              <a:ln>
                <a:solidFill>
                  <a:srgbClr val="2DA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9" name="ZoneTexte 8">
              <a:extLst>
                <a:ext uri="{FF2B5EF4-FFF2-40B4-BE49-F238E27FC236}">
                  <a16:creationId xmlns:a16="http://schemas.microsoft.com/office/drawing/2014/main" id="{E0B5592B-9709-E39B-1A38-06D6F3186C50}"/>
                </a:ext>
              </a:extLst>
            </p:cNvPr>
            <p:cNvSpPr txBox="1"/>
            <p:nvPr/>
          </p:nvSpPr>
          <p:spPr>
            <a:xfrm>
              <a:off x="7535886" y="3128683"/>
              <a:ext cx="641522" cy="369332"/>
            </a:xfrm>
            <a:prstGeom prst="rect">
              <a:avLst/>
            </a:prstGeom>
            <a:noFill/>
          </p:spPr>
          <p:txBody>
            <a:bodyPr wrap="none" rtlCol="0">
              <a:spAutoFit/>
            </a:bodyPr>
            <a:lstStyle/>
            <a:p>
              <a:r>
                <a:rPr lang="fr-FR" dirty="0">
                  <a:solidFill>
                    <a:schemeClr val="accent1"/>
                  </a:solidFill>
                </a:rPr>
                <a:t>P = 1</a:t>
              </a:r>
            </a:p>
          </p:txBody>
        </p:sp>
        <p:sp>
          <p:nvSpPr>
            <p:cNvPr id="10" name="ZoneTexte 9">
              <a:extLst>
                <a:ext uri="{FF2B5EF4-FFF2-40B4-BE49-F238E27FC236}">
                  <a16:creationId xmlns:a16="http://schemas.microsoft.com/office/drawing/2014/main" id="{A3C3D621-A256-C1BF-E9B7-8C1049B28F42}"/>
                </a:ext>
              </a:extLst>
            </p:cNvPr>
            <p:cNvSpPr txBox="1"/>
            <p:nvPr/>
          </p:nvSpPr>
          <p:spPr>
            <a:xfrm>
              <a:off x="7243186" y="2446921"/>
              <a:ext cx="816249" cy="369332"/>
            </a:xfrm>
            <a:prstGeom prst="rect">
              <a:avLst/>
            </a:prstGeom>
            <a:noFill/>
          </p:spPr>
          <p:txBody>
            <a:bodyPr wrap="none" rtlCol="0">
              <a:spAutoFit/>
            </a:bodyPr>
            <a:lstStyle/>
            <a:p>
              <a:r>
                <a:rPr lang="fr-FR" dirty="0">
                  <a:solidFill>
                    <a:schemeClr val="accent2"/>
                  </a:solidFill>
                </a:rPr>
                <a:t>P = 0.5</a:t>
              </a:r>
            </a:p>
          </p:txBody>
        </p:sp>
        <p:sp>
          <p:nvSpPr>
            <p:cNvPr id="11" name="ZoneTexte 10">
              <a:extLst>
                <a:ext uri="{FF2B5EF4-FFF2-40B4-BE49-F238E27FC236}">
                  <a16:creationId xmlns:a16="http://schemas.microsoft.com/office/drawing/2014/main" id="{FF527A24-DE55-5B49-6C85-9F231A875131}"/>
                </a:ext>
              </a:extLst>
            </p:cNvPr>
            <p:cNvSpPr txBox="1"/>
            <p:nvPr/>
          </p:nvSpPr>
          <p:spPr>
            <a:xfrm>
              <a:off x="7271247" y="1664992"/>
              <a:ext cx="641522" cy="369332"/>
            </a:xfrm>
            <a:prstGeom prst="rect">
              <a:avLst/>
            </a:prstGeom>
            <a:noFill/>
          </p:spPr>
          <p:txBody>
            <a:bodyPr wrap="none" rtlCol="0">
              <a:spAutoFit/>
            </a:bodyPr>
            <a:lstStyle/>
            <a:p>
              <a:r>
                <a:rPr lang="fr-FR" dirty="0">
                  <a:solidFill>
                    <a:schemeClr val="accent6"/>
                  </a:solidFill>
                </a:rPr>
                <a:t>P = 0</a:t>
              </a:r>
            </a:p>
          </p:txBody>
        </p:sp>
      </p:grpSp>
      <p:pic>
        <p:nvPicPr>
          <p:cNvPr id="5" name="Image 4"/>
          <p:cNvPicPr>
            <a:picLocks noChangeAspect="1"/>
          </p:cNvPicPr>
          <p:nvPr/>
        </p:nvPicPr>
        <p:blipFill>
          <a:blip r:embed="rId3"/>
          <a:stretch>
            <a:fillRect/>
          </a:stretch>
        </p:blipFill>
        <p:spPr>
          <a:xfrm>
            <a:off x="6257047" y="753038"/>
            <a:ext cx="5827817" cy="4230345"/>
          </a:xfrm>
          <a:prstGeom prst="rect">
            <a:avLst/>
          </a:prstGeom>
        </p:spPr>
      </p:pic>
      <p:sp>
        <p:nvSpPr>
          <p:cNvPr id="12" name="ZoneTexte 11"/>
          <p:cNvSpPr txBox="1"/>
          <p:nvPr/>
        </p:nvSpPr>
        <p:spPr>
          <a:xfrm>
            <a:off x="7289801" y="5212080"/>
            <a:ext cx="4902200" cy="646331"/>
          </a:xfrm>
          <a:prstGeom prst="rect">
            <a:avLst/>
          </a:prstGeom>
          <a:noFill/>
        </p:spPr>
        <p:txBody>
          <a:bodyPr wrap="square" rtlCol="0">
            <a:spAutoFit/>
          </a:bodyPr>
          <a:lstStyle/>
          <a:p>
            <a:r>
              <a:rPr lang="fr-CA" dirty="0" smtClean="0"/>
              <a:t>Un ordre de convergence en temps égale à zéro, ce qui semble faux.</a:t>
            </a:r>
            <a:endParaRPr lang="en-CA" dirty="0"/>
          </a:p>
        </p:txBody>
      </p:sp>
      <p:sp>
        <p:nvSpPr>
          <p:cNvPr id="14" name="Triangle rectangle 13"/>
          <p:cNvSpPr/>
          <p:nvPr/>
        </p:nvSpPr>
        <p:spPr>
          <a:xfrm rot="19525439">
            <a:off x="9928152" y="1145009"/>
            <a:ext cx="498366" cy="323192"/>
          </a:xfrm>
          <a:prstGeom prst="rtTriangle">
            <a:avLst/>
          </a:prstGeom>
          <a:solidFill>
            <a:srgbClr val="2DA02D"/>
          </a:solidFill>
          <a:ln>
            <a:solidFill>
              <a:srgbClr val="2DA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ZoneTexte 14">
            <a:extLst>
              <a:ext uri="{FF2B5EF4-FFF2-40B4-BE49-F238E27FC236}">
                <a16:creationId xmlns:a16="http://schemas.microsoft.com/office/drawing/2014/main" id="{FF527A24-DE55-5B49-6C85-9F231A875131}"/>
              </a:ext>
            </a:extLst>
          </p:cNvPr>
          <p:cNvSpPr txBox="1"/>
          <p:nvPr/>
        </p:nvSpPr>
        <p:spPr>
          <a:xfrm>
            <a:off x="9237023" y="1270312"/>
            <a:ext cx="641522" cy="369332"/>
          </a:xfrm>
          <a:prstGeom prst="rect">
            <a:avLst/>
          </a:prstGeom>
          <a:noFill/>
        </p:spPr>
        <p:txBody>
          <a:bodyPr wrap="none" rtlCol="0">
            <a:spAutoFit/>
          </a:bodyPr>
          <a:lstStyle/>
          <a:p>
            <a:r>
              <a:rPr lang="fr-FR" dirty="0">
                <a:solidFill>
                  <a:schemeClr val="accent6"/>
                </a:solidFill>
              </a:rPr>
              <a:t>P = 0</a:t>
            </a:r>
          </a:p>
        </p:txBody>
      </p:sp>
    </p:spTree>
    <p:extLst>
      <p:ext uri="{BB962C8B-B14F-4D97-AF65-F5344CB8AC3E}">
        <p14:creationId xmlns:p14="http://schemas.microsoft.com/office/powerpoint/2010/main" val="33305094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5447</TotalTime>
  <Words>1732</Words>
  <Application>Microsoft Office PowerPoint</Application>
  <PresentationFormat>Grand écran</PresentationFormat>
  <Paragraphs>87</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Cambria Math</vt:lpstr>
      <vt:lpstr>Thème Office</vt:lpstr>
      <vt:lpstr>MEC8211 – Devoir 2</vt:lpstr>
      <vt:lpstr>A – Analyse de convergence par méthode des problèmes proches (MNP)</vt:lpstr>
      <vt:lpstr>A.1 – Analyse de convergence en espace</vt:lpstr>
      <vt:lpstr>A.2 – Analyse de convergence en temps</vt:lpstr>
      <vt:lpstr>A.3 – Résultats obtenus</vt:lpstr>
      <vt:lpstr>Présentation PowerPoint</vt:lpstr>
      <vt:lpstr>B- Analyse de convergence à l’aide de la méthode des solutions manufacturées (MMS) </vt:lpstr>
      <vt:lpstr>      Pour les analyses de convergence en temps et en espace, on suit les même étapes que la méthode MNP. </vt:lpstr>
      <vt:lpstr>Présentation PowerPoint</vt:lpstr>
      <vt:lpstr>C – Commentaires sur les 2 méthodes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MEC8211 – Devoir 1</dc:title>
  <dc:creator>Emilie Quenedey</dc:creator>
  <cp:lastModifiedBy>Maryam Boukor</cp:lastModifiedBy>
  <cp:revision>21</cp:revision>
  <dcterms:created xsi:type="dcterms:W3CDTF">2022-10-07T15:53:58Z</dcterms:created>
  <dcterms:modified xsi:type="dcterms:W3CDTF">2022-10-29T02:37:45Z</dcterms:modified>
</cp:coreProperties>
</file>