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75" r:id="rId1"/>
    <p:sldMasterId id="2147485421" r:id="rId2"/>
  </p:sldMasterIdLst>
  <p:notesMasterIdLst>
    <p:notesMasterId r:id="rId11"/>
  </p:notesMasterIdLst>
  <p:sldIdLst>
    <p:sldId id="258" r:id="rId3"/>
    <p:sldId id="257" r:id="rId4"/>
    <p:sldId id="260" r:id="rId5"/>
    <p:sldId id="263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D6D1F"/>
    <a:srgbClr val="CFC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5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29D51-47D2-4873-8691-A052209DFE5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F2D45-7B29-4DDB-A77A-50496CF243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239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Some of its services are: the search and hiring of speakers, the request for audition and selection of speakers, the postulation of short-term projects and the postulation of large-scale recording projects.</a:t>
            </a:r>
            <a:endParaRPr lang="es-CO" sz="1200" dirty="0" smtClean="0">
              <a:solidFill>
                <a:schemeClr val="bg1"/>
              </a:solidFill>
            </a:endParaRP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D45-7B29-4DDB-A77A-50496CF243B9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470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analytics services</a:t>
            </a:r>
            <a:r>
              <a:rPr lang="es-CO" dirty="0" smtClean="0"/>
              <a:t> (Google </a:t>
            </a:r>
            <a:r>
              <a:rPr lang="es-CO" dirty="0" err="1" smtClean="0"/>
              <a:t>Analytics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D45-7B29-4DDB-A77A-50496CF243B9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5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6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317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41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0586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234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5561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57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8794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1911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3710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599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655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5036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567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669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556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210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3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58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89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88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6" r:id="rId1"/>
    <p:sldLayoutId id="2147485177" r:id="rId2"/>
    <p:sldLayoutId id="2147485178" r:id="rId3"/>
    <p:sldLayoutId id="2147485179" r:id="rId4"/>
    <p:sldLayoutId id="2147485180" r:id="rId5"/>
    <p:sldLayoutId id="2147485181" r:id="rId6"/>
    <p:sldLayoutId id="2147485182" r:id="rId7"/>
    <p:sldLayoutId id="2147485183" r:id="rId8"/>
    <p:sldLayoutId id="2147485184" r:id="rId9"/>
    <p:sldLayoutId id="2147485185" r:id="rId10"/>
    <p:sldLayoutId id="21474851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87425071-F1E5-478C-BB0B-F86C501C9804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1288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422" r:id="rId1"/>
    <p:sldLayoutId id="2147485423" r:id="rId2"/>
    <p:sldLayoutId id="2147485424" r:id="rId3"/>
    <p:sldLayoutId id="2147485425" r:id="rId4"/>
    <p:sldLayoutId id="2147485426" r:id="rId5"/>
    <p:sldLayoutId id="2147485427" r:id="rId6"/>
    <p:sldLayoutId id="2147485428" r:id="rId7"/>
    <p:sldLayoutId id="2147485429" r:id="rId8"/>
    <p:sldLayoutId id="2147485430" r:id="rId9"/>
    <p:sldLayoutId id="2147485431" r:id="rId10"/>
    <p:sldLayoutId id="21474854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02006597-84d2-4738-918d-50581867a41a" TargetMode="External"/><Relationship Id="rId7" Type="http://schemas.openxmlformats.org/officeDocument/2006/relationships/image" Target="cid:764d4eb0-57a1-43d3-98eb-2c2b0a2a9cf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cid:1ad53587-0758-4d42-a7aa-5d155e9cb554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VOICE BUNNY TOR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0" y="5769052"/>
            <a:ext cx="2062098" cy="64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2032477" y="642179"/>
            <a:ext cx="8899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ED6D1F"/>
                </a:solidFill>
              </a:rPr>
              <a:t>WEB ANALYTICS</a:t>
            </a:r>
          </a:p>
        </p:txBody>
      </p:sp>
      <p:pic>
        <p:nvPicPr>
          <p:cNvPr id="7" name="Picture 4" descr="Resultado de imagen para VOICEBUN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8" y="-14802"/>
            <a:ext cx="2777952" cy="905613"/>
          </a:xfrm>
          <a:prstGeom prst="rect">
            <a:avLst/>
          </a:prstGeom>
          <a:noFill/>
        </p:spPr>
      </p:pic>
      <p:sp>
        <p:nvSpPr>
          <p:cNvPr id="8" name="CuadroTexto 7"/>
          <p:cNvSpPr txBox="1"/>
          <p:nvPr/>
        </p:nvSpPr>
        <p:spPr>
          <a:xfrm>
            <a:off x="8869680" y="3875332"/>
            <a:ext cx="3190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>
                <a:solidFill>
                  <a:schemeClr val="bg1"/>
                </a:solidFill>
              </a:rPr>
              <a:t>Adriana López </a:t>
            </a:r>
          </a:p>
          <a:p>
            <a:pPr algn="just"/>
            <a:r>
              <a:rPr lang="en-US" sz="2800">
                <a:solidFill>
                  <a:schemeClr val="bg1"/>
                </a:solidFill>
              </a:rPr>
              <a:t>William Rojas</a:t>
            </a:r>
          </a:p>
          <a:p>
            <a:pPr algn="just"/>
            <a:r>
              <a:rPr lang="en-US" sz="2800">
                <a:solidFill>
                  <a:schemeClr val="bg1"/>
                </a:solidFill>
              </a:rPr>
              <a:t>Emilio Alvarado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uniandes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214" y="5769052"/>
            <a:ext cx="1762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958292" y="1967560"/>
            <a:ext cx="4669035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solidFill>
                  <a:srgbClr val="ED6D1F"/>
                </a:solidFill>
              </a:rPr>
              <a:t>VISUAL</a:t>
            </a:r>
            <a:r>
              <a:rPr lang="es-E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800" dirty="0">
                <a:solidFill>
                  <a:srgbClr val="ED6D1F"/>
                </a:solidFill>
              </a:rPr>
              <a:t>ANALYTICS PROJECT</a:t>
            </a:r>
            <a:endParaRPr lang="en-US" sz="2800" dirty="0">
              <a:solidFill>
                <a:srgbClr val="ED6D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/>
              <a:t>Our Customer</a:t>
            </a:r>
            <a:br>
              <a:rPr lang="es-CO" sz="4800" dirty="0"/>
            </a:br>
            <a:endParaRPr lang="es-CO" sz="4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950208" y="1604141"/>
            <a:ext cx="738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Its goal is to connect customers who require high quality professional voices with the owners of these voices. 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950208" y="708338"/>
            <a:ext cx="5961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rgbClr val="FF6600"/>
                </a:solidFill>
              </a:rPr>
              <a:t>Voicebunny.com</a:t>
            </a:r>
            <a:endParaRPr lang="es-CO" sz="4800" dirty="0">
              <a:solidFill>
                <a:srgbClr val="FF66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10" y="3280965"/>
            <a:ext cx="8384348" cy="27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/>
              <a:t>How does it work? </a:t>
            </a:r>
          </a:p>
        </p:txBody>
      </p:sp>
      <p:pic>
        <p:nvPicPr>
          <p:cNvPr id="3080" name="Picture 8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872" y="787837"/>
            <a:ext cx="8136763" cy="527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1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38" y="1123837"/>
            <a:ext cx="3193187" cy="46011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Limitations of </a:t>
            </a:r>
            <a:r>
              <a:rPr lang="en-US" dirty="0" smtClean="0"/>
              <a:t>current solutions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3446105" y="763879"/>
            <a:ext cx="8247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just"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Previous </a:t>
            </a:r>
            <a:r>
              <a:rPr lang="en-US" sz="3200" dirty="0" smtClean="0">
                <a:solidFill>
                  <a:schemeClr val="bg1"/>
                </a:solidFill>
              </a:rPr>
              <a:t>parameterization</a:t>
            </a:r>
            <a:endParaRPr lang="en-US" sz="3200" dirty="0">
              <a:solidFill>
                <a:schemeClr val="bg1"/>
              </a:solidFill>
            </a:endParaRPr>
          </a:p>
          <a:p>
            <a:pPr marL="571500" lvl="0" indent="-571500" algn="just"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Inability </a:t>
            </a:r>
            <a:r>
              <a:rPr lang="en-US" sz="3200" dirty="0">
                <a:solidFill>
                  <a:schemeClr val="bg1"/>
                </a:solidFill>
              </a:rPr>
              <a:t>to </a:t>
            </a:r>
            <a:r>
              <a:rPr lang="en-US" sz="3200" dirty="0" smtClean="0">
                <a:solidFill>
                  <a:schemeClr val="bg1"/>
                </a:solidFill>
              </a:rPr>
              <a:t>process after </a:t>
            </a:r>
            <a:r>
              <a:rPr lang="en-US" sz="3200" dirty="0" err="1" smtClean="0">
                <a:solidFill>
                  <a:schemeClr val="bg1"/>
                </a:solidFill>
              </a:rPr>
              <a:t>param</a:t>
            </a:r>
            <a:r>
              <a:rPr lang="en-US" sz="3200" dirty="0" smtClean="0">
                <a:solidFill>
                  <a:schemeClr val="bg1"/>
                </a:solidFill>
              </a:rPr>
              <a:t>. change</a:t>
            </a:r>
            <a:endParaRPr lang="en-US" sz="3200" dirty="0">
              <a:solidFill>
                <a:schemeClr val="bg1"/>
              </a:solidFill>
            </a:endParaRPr>
          </a:p>
          <a:p>
            <a:pPr marL="571500" lvl="0" indent="-571500" algn="just"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Use </a:t>
            </a:r>
            <a:r>
              <a:rPr lang="en-US" sz="3200" dirty="0">
                <a:solidFill>
                  <a:schemeClr val="bg1"/>
                </a:solidFill>
              </a:rPr>
              <a:t>of </a:t>
            </a:r>
            <a:r>
              <a:rPr lang="en-US" sz="3200" dirty="0" smtClean="0">
                <a:solidFill>
                  <a:schemeClr val="bg1"/>
                </a:solidFill>
              </a:rPr>
              <a:t>sampling</a:t>
            </a:r>
            <a:endParaRPr lang="es-CO" sz="3200" dirty="0">
              <a:solidFill>
                <a:schemeClr val="bg1"/>
              </a:solidFill>
            </a:endParaRPr>
          </a:p>
        </p:txBody>
      </p:sp>
      <p:pic>
        <p:nvPicPr>
          <p:cNvPr id="3074" name="Picture 2" descr="Resultado de imagen para google analytics fun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713" y="2333539"/>
            <a:ext cx="3567619" cy="367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105" y="3089681"/>
            <a:ext cx="4701608" cy="26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400" dirty="0"/>
              <a:t>The project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877056" y="1839378"/>
            <a:ext cx="711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chemeClr val="bg1"/>
                </a:solidFill>
              </a:rPr>
              <a:t>The main objective of the 'Web Analytics Visualization' project is to increase the client's analysis capabilities about its user's browsing behavior on the company's website.</a:t>
            </a:r>
            <a:endParaRPr lang="es-CO" sz="4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insigh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82" y="0"/>
            <a:ext cx="4112641" cy="146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/>
              <a:t>Tasks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416525" y="795694"/>
            <a:ext cx="82478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just"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present the distribution of the pages visited by the users in a given period of time.</a:t>
            </a:r>
          </a:p>
          <a:p>
            <a:pPr marL="685800" lvl="0" indent="-685800" algn="just"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discover characteristics of interest </a:t>
            </a:r>
            <a:r>
              <a:rPr lang="en-US" sz="3200" dirty="0" smtClean="0">
                <a:solidFill>
                  <a:schemeClr val="bg1"/>
                </a:solidFill>
              </a:rPr>
              <a:t>– as the </a:t>
            </a:r>
            <a:r>
              <a:rPr lang="en-US" sz="3200" dirty="0">
                <a:solidFill>
                  <a:schemeClr val="bg1"/>
                </a:solidFill>
              </a:rPr>
              <a:t>quantity of users with </a:t>
            </a:r>
            <a:r>
              <a:rPr lang="en-US" sz="3200" dirty="0" smtClean="0">
                <a:solidFill>
                  <a:schemeClr val="bg1"/>
                </a:solidFill>
              </a:rPr>
              <a:t>similar navigation behaviors per session </a:t>
            </a:r>
            <a:r>
              <a:rPr lang="en-US" sz="3200" dirty="0">
                <a:solidFill>
                  <a:schemeClr val="bg1"/>
                </a:solidFill>
              </a:rPr>
              <a:t>or the different routes and sales funnels that were found.</a:t>
            </a:r>
          </a:p>
          <a:p>
            <a:pPr marL="685800" lvl="0" indent="-685800" algn="just"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compare the behavior of </a:t>
            </a:r>
            <a:r>
              <a:rPr lang="en-US" sz="3200" dirty="0" smtClean="0">
                <a:solidFill>
                  <a:schemeClr val="bg1"/>
                </a:solidFill>
              </a:rPr>
              <a:t>browsing routes </a:t>
            </a:r>
            <a:r>
              <a:rPr lang="en-US" sz="3200" dirty="0">
                <a:solidFill>
                  <a:schemeClr val="bg1"/>
                </a:solidFill>
              </a:rPr>
              <a:t>of site visitors without a previously established goal.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6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/>
              <a:t>Solution</a:t>
            </a:r>
          </a:p>
        </p:txBody>
      </p:sp>
      <p:pic>
        <p:nvPicPr>
          <p:cNvPr id="3" name="400343_rs|2" descr="cid:02006597-84d2-4738-918d-50581867a41a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65" y="431062"/>
            <a:ext cx="3762375" cy="252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296744_rs|2" descr="cid:1ad53587-0758-4d42-a7aa-5d155e9cb554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504" y="708202"/>
            <a:ext cx="2590800" cy="257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206182_rs|2" descr="cid:764d4eb0-57a1-43d3-98eb-2c2b0a2a9cfb"/>
          <p:cNvPicPr/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65" y="4022943"/>
            <a:ext cx="5605463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uadroTexto 23"/>
          <p:cNvSpPr txBox="1"/>
          <p:nvPr/>
        </p:nvSpPr>
        <p:spPr>
          <a:xfrm>
            <a:off x="3758665" y="2957092"/>
            <a:ext cx="2808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F9900"/>
              </a:buClr>
            </a:pPr>
            <a:r>
              <a:rPr lang="es-CO" sz="2400" dirty="0">
                <a:solidFill>
                  <a:schemeClr val="bg1"/>
                </a:solidFill>
              </a:rPr>
              <a:t>Sunburst (Overview) 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8379048" y="3284715"/>
            <a:ext cx="3568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F9900"/>
              </a:buClr>
            </a:pPr>
            <a:r>
              <a:rPr lang="es-CO" sz="2400" dirty="0">
                <a:solidFill>
                  <a:schemeClr val="bg1"/>
                </a:solidFill>
              </a:rPr>
              <a:t>Barchart (Zoom and Filter) 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3758664" y="6276747"/>
            <a:ext cx="475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F9900"/>
              </a:buClr>
            </a:pPr>
            <a:r>
              <a:rPr lang="es-CO" sz="2400" dirty="0" err="1" smtClean="0">
                <a:solidFill>
                  <a:schemeClr val="bg1"/>
                </a:solidFill>
              </a:rPr>
              <a:t>Table</a:t>
            </a:r>
            <a:r>
              <a:rPr lang="es-CO" sz="2400" dirty="0" smtClean="0">
                <a:solidFill>
                  <a:schemeClr val="bg1"/>
                </a:solidFill>
              </a:rPr>
              <a:t> </a:t>
            </a:r>
            <a:r>
              <a:rPr lang="es-CO" sz="2400" dirty="0">
                <a:solidFill>
                  <a:schemeClr val="bg1"/>
                </a:solidFill>
              </a:rPr>
              <a:t>(Details on demad) </a:t>
            </a:r>
          </a:p>
        </p:txBody>
      </p:sp>
      <p:sp>
        <p:nvSpPr>
          <p:cNvPr id="28" name="Flecha: doblada 27"/>
          <p:cNvSpPr/>
          <p:nvPr/>
        </p:nvSpPr>
        <p:spPr>
          <a:xfrm rot="10800000">
            <a:off x="10163285" y="4575989"/>
            <a:ext cx="504702" cy="589954"/>
          </a:xfrm>
          <a:prstGeom prst="ben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lecha: a la derecha 28"/>
          <p:cNvSpPr/>
          <p:nvPr/>
        </p:nvSpPr>
        <p:spPr>
          <a:xfrm>
            <a:off x="7868409" y="1996459"/>
            <a:ext cx="510639" cy="308758"/>
          </a:xfrm>
          <a:prstGeom prst="righ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819257" y="2530556"/>
            <a:ext cx="2439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F9900"/>
              </a:buClr>
            </a:pPr>
            <a:r>
              <a:rPr lang="es-CO" sz="4800" dirty="0">
                <a:solidFill>
                  <a:schemeClr val="bg1"/>
                </a:solidFill>
              </a:rPr>
              <a:t>Thanks!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9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co">
  <a:themeElements>
    <a:clrScheme name="Marco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328</TotalTime>
  <Words>209</Words>
  <Application>Microsoft Office PowerPoint</Application>
  <PresentationFormat>Panorámica</PresentationFormat>
  <Paragraphs>28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Times New Roman</vt:lpstr>
      <vt:lpstr>Wingdings 2</vt:lpstr>
      <vt:lpstr>HDOfficeLightV0</vt:lpstr>
      <vt:lpstr>Marco</vt:lpstr>
      <vt:lpstr>Presentación de PowerPoint</vt:lpstr>
      <vt:lpstr>Our Customer </vt:lpstr>
      <vt:lpstr>How does it work? </vt:lpstr>
      <vt:lpstr>Limitations of current solutions</vt:lpstr>
      <vt:lpstr>The project</vt:lpstr>
      <vt:lpstr>Tasks</vt:lpstr>
      <vt:lpstr>Solution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LOPEZ SANTA</dc:creator>
  <cp:lastModifiedBy>EMILIO ANDRES ALVARADO SANTIS</cp:lastModifiedBy>
  <cp:revision>37</cp:revision>
  <dcterms:created xsi:type="dcterms:W3CDTF">2016-11-30T04:25:52Z</dcterms:created>
  <dcterms:modified xsi:type="dcterms:W3CDTF">2016-12-06T05:20:08Z</dcterms:modified>
</cp:coreProperties>
</file>