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295872"/>
    <a:srgbClr val="83C5BE"/>
    <a:srgbClr val="006D77"/>
    <a:srgbClr val="601753"/>
    <a:srgbClr val="410F3A"/>
    <a:srgbClr val="5F1752"/>
    <a:srgbClr val="993366"/>
    <a:srgbClr val="601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25" autoAdjust="0"/>
    <p:restoredTop sz="86385" autoAdjust="0"/>
  </p:normalViewPr>
  <p:slideViewPr>
    <p:cSldViewPr snapToGrid="0">
      <p:cViewPr>
        <p:scale>
          <a:sx n="25" d="100"/>
          <a:sy n="25" d="100"/>
        </p:scale>
        <p:origin x="3024" y="-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F483D-2596-4B4D-95CD-610333439B9D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39938" y="1143000"/>
            <a:ext cx="277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595E7-1406-48AA-8B54-DF44BAEAD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595E7-1406-48AA-8B54-DF44BAEAD33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3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9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0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7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9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7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C1AE-BBEA-47B0-B569-45C2E2BFACC4}" type="datetimeFigureOut">
              <a:rPr lang="pt-BR" smtClean="0"/>
              <a:t>12/09/2022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78E-4EA4-4133-ABC9-4F63112CA0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7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2">
            <a:extLst>
              <a:ext uri="{FF2B5EF4-FFF2-40B4-BE49-F238E27FC236}">
                <a16:creationId xmlns:a16="http://schemas.microsoft.com/office/drawing/2014/main" id="{7DB50FAB-BAA9-4A21-B74B-3A95CBFEF3C0}"/>
              </a:ext>
            </a:extLst>
          </p:cNvPr>
          <p:cNvSpPr/>
          <p:nvPr/>
        </p:nvSpPr>
        <p:spPr>
          <a:xfrm>
            <a:off x="1283954" y="8314299"/>
            <a:ext cx="14381475" cy="65959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6.00.00.00-7 Ciências Sociais Aplicadas 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i="1" strike="noStrike" spc="-1" dirty="0">
                <a:latin typeface="Times New Roman"/>
                <a:ea typeface="Calibri"/>
              </a:rPr>
              <a:t>6.02.00.00-6 Administração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i="1" strike="noStrike" spc="-1" dirty="0">
                <a:latin typeface="Calibri"/>
                <a:ea typeface="Calibri"/>
              </a:rPr>
              <a:t>6.02.01.00-2 Administração de Empresas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Bolsista: </a:t>
            </a:r>
            <a:r>
              <a:rPr lang="pt-BR" sz="3200" b="1" strike="noStrike" spc="-1" dirty="0">
                <a:latin typeface="Times New Roman"/>
                <a:ea typeface="Calibri"/>
              </a:rPr>
              <a:t>Emílio José Biasi</a:t>
            </a:r>
            <a:r>
              <a:rPr lang="pt-BR" sz="3200" b="0" strike="noStrike" spc="-1" dirty="0">
                <a:latin typeface="Times New Roman"/>
                <a:ea typeface="Calibri"/>
              </a:rPr>
              <a:t>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Faculdade de Análise de Sistemas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Curso de Engenharia de Software     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ejbiasi@hotmail.com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Orientador: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Orandi</a:t>
            </a:r>
            <a:r>
              <a:rPr lang="pt-BR" sz="3200" b="1" strike="noStrike" spc="-1" dirty="0">
                <a:latin typeface="Times New Roman"/>
                <a:ea typeface="Calibri"/>
              </a:rPr>
              <a:t> Mina </a:t>
            </a:r>
            <a:r>
              <a:rPr lang="pt-BR" sz="3200" b="1" strike="noStrike" spc="-1" dirty="0" err="1">
                <a:latin typeface="Times New Roman"/>
                <a:ea typeface="Calibri"/>
              </a:rPr>
              <a:t>Falsarella</a:t>
            </a:r>
            <a:r>
              <a:rPr lang="pt-BR" sz="3200" b="0" strike="noStrike" spc="-1" dirty="0">
                <a:latin typeface="Times New Roman"/>
                <a:ea typeface="Calibri"/>
              </a:rPr>
              <a:t>                      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e-mail: orandi@puc-campinas.edu.br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Grupo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Informação para Gestão e Inovação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Linha de Pesquisa: </a:t>
            </a:r>
            <a:r>
              <a:rPr lang="pt-BR" sz="3200" b="1" strike="noStrike" spc="-1" dirty="0">
                <a:latin typeface="Times New Roman"/>
                <a:ea typeface="Calibri"/>
              </a:rPr>
              <a:t>Planejamento, Gestão e Indicadores de Sustentabilidade</a:t>
            </a:r>
            <a:endParaRPr lang="pt-BR" sz="3200" b="0" strike="noStrike" spc="-1" dirty="0">
              <a:latin typeface="Arial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b="0" strike="noStrike" spc="-1" dirty="0">
                <a:latin typeface="Times New Roman"/>
                <a:ea typeface="Calibri"/>
              </a:rPr>
              <a:t>Modalidade: </a:t>
            </a:r>
            <a:r>
              <a:rPr lang="pt-BR" sz="3200" b="1" strike="noStrike" spc="-1" dirty="0">
                <a:latin typeface="Times New Roman"/>
                <a:ea typeface="Calibri"/>
              </a:rPr>
              <a:t>FAPIC Reitoria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pt-BR" sz="3600" b="0" strike="noStrike" spc="-1" dirty="0">
                <a:solidFill>
                  <a:srgbClr val="5F1752"/>
                </a:solidFill>
                <a:latin typeface="Calibri"/>
                <a:ea typeface="Calibri"/>
              </a:rPr>
              <a:t> </a:t>
            </a:r>
            <a:endParaRPr lang="pt-BR" sz="3600" b="0" strike="noStrike" spc="-1" dirty="0">
              <a:solidFill>
                <a:srgbClr val="5F1752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0D3E18C-5241-48A9-827B-D74BF65F6E8C}"/>
              </a:ext>
            </a:extLst>
          </p:cNvPr>
          <p:cNvSpPr/>
          <p:nvPr/>
        </p:nvSpPr>
        <p:spPr>
          <a:xfrm>
            <a:off x="1298096" y="14794124"/>
            <a:ext cx="1438612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PALAVRAS CHAVE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99DC350-9AC8-4912-887C-AEBC5F1DBCD8}"/>
              </a:ext>
            </a:extLst>
          </p:cNvPr>
          <p:cNvSpPr/>
          <p:nvPr/>
        </p:nvSpPr>
        <p:spPr>
          <a:xfrm>
            <a:off x="1299202" y="15760650"/>
            <a:ext cx="14369761" cy="1144581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4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Gestão de recursos hídricos; Bacias hidrográficas inteligentes, Cidades inteligentes, Tecnologias da informação e comunicação.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2F4BC4E-56D1-4EBB-A91B-786421588234}"/>
              </a:ext>
            </a:extLst>
          </p:cNvPr>
          <p:cNvSpPr/>
          <p:nvPr/>
        </p:nvSpPr>
        <p:spPr>
          <a:xfrm>
            <a:off x="1283954" y="17036347"/>
            <a:ext cx="14400263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INTRODUÇÃO</a:t>
            </a:r>
          </a:p>
        </p:txBody>
      </p:sp>
      <p:sp>
        <p:nvSpPr>
          <p:cNvPr id="8" name="CustomShape 14">
            <a:extLst>
              <a:ext uri="{FF2B5EF4-FFF2-40B4-BE49-F238E27FC236}">
                <a16:creationId xmlns:a16="http://schemas.microsoft.com/office/drawing/2014/main" id="{B1F9A848-382D-4A66-B25E-25F777E7445B}"/>
              </a:ext>
            </a:extLst>
          </p:cNvPr>
          <p:cNvSpPr/>
          <p:nvPr/>
        </p:nvSpPr>
        <p:spPr>
          <a:xfrm>
            <a:off x="1259284" y="17886056"/>
            <a:ext cx="14449599" cy="17818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95"/>
              </a:spcAft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Quando o crescimento econômico é desenvolvido de modo sustentável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proporcionando qualidade de vida juntamente de uma infraestrutura moderna é possível relacionar essa situação com o conceito de cidade inteligente (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Caragliu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2011). Segundo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Pardo (2011), cidades inteligentes devem possuir sistemas integrados com soluções inovadoras com a finalidade de proporcionar melhoria na qualidade dos serviços oferecidos aos cidadãos.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Através de soluções inovadoras e das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facilidades das TIC (Tecnologias da Informação e Comunicação),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Toppeta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(2010) assegura que é possível gerenciar a complexidade das cidades.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Yigitcanlar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(2018) complementam ao afirmar que a combinação de capital humano, capital social e TIC contribuem para o desenvolvimento de políticas públicas e desenvolvimento sustentável que permitem melhor convívio da sociedade reforçando o conceito de cidades inteligentes e sustentáveis. Uma das grandes barreiras no gerenciamento complexo de cidades é 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fornecimento de insumos, e diante das mudanças climáticas, a crise hídrica se torna um forte agravante.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Gleick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Iceland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(2018) a segurança hídrica ocorre quando se é garantido quantidade, qualidade e volumes consistentes necessários de água aos consumidores. Mediante a situação, a disponibilidade de água presente em bacias hidrográficas abastece não somente popula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ções urbanas, mas também rurais e a todos os seres vivos que dependem de água para sua sobrevivência.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Borsato e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Martoni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(2004) definem bacias hidrográficas como uma área delimitada por divisores de água, que agem como uma captura natural da água</a:t>
            </a:r>
            <a:r>
              <a:rPr lang="pt-BR" sz="3600" spc="-1" dirty="0">
                <a:effectLst/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.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 Porto e Porto (2008), uma bacia hidrográfica é um sistema que possui como entrada a precipitação da água da chuva e como saída a água que decorre do </a:t>
            </a:r>
            <a:r>
              <a:rPr lang="pt-BR" sz="3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exutório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delineamento de bacias e sub-bacias interconectadas pelos sistemas hídricos. Guerra e Cunha (1996) descrevem que as bacias hidrográficas são unidades de gestão e integração dos elementos naturais e sociais, ou seja, pode-se acompanhar  as   mudanças   feitas   pelo   homem  e  as  respectivas</a:t>
            </a: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5460556-5937-4E99-9CDA-5EDAAD4122CF}"/>
              </a:ext>
            </a:extLst>
          </p:cNvPr>
          <p:cNvSpPr/>
          <p:nvPr/>
        </p:nvSpPr>
        <p:spPr>
          <a:xfrm>
            <a:off x="16890241" y="11615000"/>
            <a:ext cx="14324841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OBJETIVO</a:t>
            </a: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E02CF478-4DF2-4096-A999-FA5566F7D533}"/>
              </a:ext>
            </a:extLst>
          </p:cNvPr>
          <p:cNvSpPr/>
          <p:nvPr/>
        </p:nvSpPr>
        <p:spPr>
          <a:xfrm>
            <a:off x="16872220" y="12522533"/>
            <a:ext cx="14295160" cy="2718786"/>
          </a:xfrm>
          <a:prstGeom prst="rect">
            <a:avLst/>
          </a:prstGeom>
          <a:noFill/>
          <a:ln w="648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 esse projeto tem como objetivo estudar os conceitos e aplicações de TIC sobre cidades inteligentes e verificar como eles podem contribuir para a criação de aplicações de TIC úteis e que possam ser utilizadas nas bacias hidrográficas no sentido de contribuir para melhorar a gestão de recursos hídricos.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stomShape 8">
            <a:extLst>
              <a:ext uri="{FF2B5EF4-FFF2-40B4-BE49-F238E27FC236}">
                <a16:creationId xmlns:a16="http://schemas.microsoft.com/office/drawing/2014/main" id="{6DD7F463-0230-46DC-9D8A-7A09360D144D}"/>
              </a:ext>
            </a:extLst>
          </p:cNvPr>
          <p:cNvSpPr/>
          <p:nvPr/>
        </p:nvSpPr>
        <p:spPr>
          <a:xfrm>
            <a:off x="16849698" y="15410227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METODOLOGIA</a:t>
            </a:r>
          </a:p>
        </p:txBody>
      </p:sp>
      <p:sp>
        <p:nvSpPr>
          <p:cNvPr id="12" name="CustomShape 9">
            <a:extLst>
              <a:ext uri="{FF2B5EF4-FFF2-40B4-BE49-F238E27FC236}">
                <a16:creationId xmlns:a16="http://schemas.microsoft.com/office/drawing/2014/main" id="{E302B924-5F3D-4AA5-A2D5-F7321A1C3319}"/>
              </a:ext>
            </a:extLst>
          </p:cNvPr>
          <p:cNvSpPr/>
          <p:nvPr/>
        </p:nvSpPr>
        <p:spPr>
          <a:xfrm>
            <a:off x="16849699" y="16389295"/>
            <a:ext cx="14340202" cy="25816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presente estudo caracteriza-se como uma pesquisa exploratória. Os dados do estudo, de caráter qualitativo serão obtidos por meio de uma pesquisa bibliográfica sobre os temas conceitos e aplicações de cidades inteligentes, bacias hidrográficas e gestão de recursos hídricos.</a:t>
            </a:r>
            <a:endParaRPr lang="pt-BR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A2EEB67F-DEB8-4A0B-9702-EF1CB4A937EA}"/>
              </a:ext>
            </a:extLst>
          </p:cNvPr>
          <p:cNvSpPr/>
          <p:nvPr/>
        </p:nvSpPr>
        <p:spPr>
          <a:xfrm>
            <a:off x="16890241" y="20085252"/>
            <a:ext cx="14309040" cy="333895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799"/>
              </a:spcAft>
            </a:pPr>
            <a:r>
              <a:rPr lang="pt-B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Espera-se no decorrer deste trabalho de Iniciação Científica, além do cumprimento do cronograma e do objetivo do trabalho, desenvolver no estudante espírito investigativo, autonomia intelectual e capacidade de sistematização dos vários saberes com os quais estará interagindo ao longo da vigência do projeto.</a:t>
            </a:r>
            <a:endParaRPr lang="pt-BR" sz="3600" b="0" strike="noStrike" spc="-1" dirty="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799"/>
              </a:spcAft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pt-BR" sz="1100" b="0" strike="noStrike" spc="-1" dirty="0">
              <a:latin typeface="Arial"/>
            </a:endParaRPr>
          </a:p>
        </p:txBody>
      </p:sp>
      <p:sp>
        <p:nvSpPr>
          <p:cNvPr id="14" name="CustomShape 11">
            <a:extLst>
              <a:ext uri="{FF2B5EF4-FFF2-40B4-BE49-F238E27FC236}">
                <a16:creationId xmlns:a16="http://schemas.microsoft.com/office/drawing/2014/main" id="{DFD9DF45-E8C5-421B-95E9-481586127F45}"/>
              </a:ext>
            </a:extLst>
          </p:cNvPr>
          <p:cNvSpPr/>
          <p:nvPr/>
        </p:nvSpPr>
        <p:spPr>
          <a:xfrm>
            <a:off x="16849698" y="19237092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RESULTADOS ESPERADOS</a:t>
            </a:r>
          </a:p>
        </p:txBody>
      </p:sp>
      <p:sp>
        <p:nvSpPr>
          <p:cNvPr id="15" name="CustomShape 12">
            <a:extLst>
              <a:ext uri="{FF2B5EF4-FFF2-40B4-BE49-F238E27FC236}">
                <a16:creationId xmlns:a16="http://schemas.microsoft.com/office/drawing/2014/main" id="{FDDB9818-D462-47C0-A41C-108A2FF1FE16}"/>
              </a:ext>
            </a:extLst>
          </p:cNvPr>
          <p:cNvSpPr/>
          <p:nvPr/>
        </p:nvSpPr>
        <p:spPr>
          <a:xfrm>
            <a:off x="16890241" y="22897080"/>
            <a:ext cx="14324842" cy="848160"/>
          </a:xfrm>
          <a:prstGeom prst="rect">
            <a:avLst/>
          </a:prstGeom>
          <a:solidFill>
            <a:srgbClr val="295872"/>
          </a:solidFill>
          <a:ln>
            <a:solidFill>
              <a:srgbClr val="410F3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7000"/>
              </a:lnSpc>
              <a:spcAft>
                <a:spcPts val="799"/>
              </a:spcAft>
            </a:pPr>
            <a:r>
              <a:rPr lang="pt-BR" sz="3600" b="1" spc="-1" dirty="0">
                <a:solidFill>
                  <a:srgbClr val="EDF6F9"/>
                </a:solidFill>
                <a:latin typeface="Arial"/>
                <a:ea typeface="Calibri"/>
              </a:rPr>
              <a:t>REFERÊNCIAS BIBLIOGRÁFICAS</a:t>
            </a:r>
          </a:p>
        </p:txBody>
      </p:sp>
      <p:sp>
        <p:nvSpPr>
          <p:cNvPr id="16" name="CustomShape 13">
            <a:extLst>
              <a:ext uri="{FF2B5EF4-FFF2-40B4-BE49-F238E27FC236}">
                <a16:creationId xmlns:a16="http://schemas.microsoft.com/office/drawing/2014/main" id="{6A66A9A9-F83E-4965-96EB-1ACDF7BF4A4A}"/>
              </a:ext>
            </a:extLst>
          </p:cNvPr>
          <p:cNvSpPr/>
          <p:nvPr/>
        </p:nvSpPr>
        <p:spPr>
          <a:xfrm>
            <a:off x="16890241" y="23880479"/>
            <a:ext cx="14299660" cy="1003312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BORSATO, F.; MARTONI, A. M., Estudo da fisiografia das bacias hidrográficas urbanas no Município de Maringá, Estado do Paraná, Acta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Scientiarum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Social Science, 2008, DOI: 10.4025/actascihumansoc.v26i2.1391.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CARAGLIU, A.; DEL BO, C.; NIJKAMP, P. 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Urban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Technology, 2011. Vol. 2, n. 18, p. 65-82. DOI http://dx.doi.org/10.1080/10630732.2011.601117.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GIBSON, R. B. et al.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Assessment: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Processes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London: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Earthscan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254 p, 2005.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Carlos. Como elaborar projetos de pesquisa. São Paulo, v. 5, n. 61, p. 16-17, 2002.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GLEICK, P.; ICELAND, C.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Security,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Conflict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World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Pacific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p. 1–16, ago. 2018.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GUERRA, A. J. T. Processos Erosivos nas Encostas. In: Geomorfologia: exercícios, técnicas e aplicações.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Cunha, S. B. &amp; Guerra, A. J. T. Rio de Janeiro, Bertrand Brasil, 1996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LAZZARETTI,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Kellen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SEHNEM, Simone; BENCKE, Fernando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Fantoni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MACHADO,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Hilka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Pelizza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Cidades inteligentes: insights e contribuições das pesquisas brasileiras, Revista Brasileira de Gestão Urbana, 2019, . DOI https://doi.org/10.1590/2175- 3369.011.e20190118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NAM, T.; PARDO, T.A.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Conceptualizing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institutions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In: ANNUAL INTERNATIONAL CONFERENCE ON DIGITAL, 2011.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PORTO, Monica, F. A.; PORTO, Rubem La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Laina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Gestão de bacias hidrográficas, Estudos Avançados, v. 22, n. 63, 2008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SAMPIERI, Roberto Hernandez; COLLADO, Carlos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Fernadez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LUCIO, Pilar Batista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Investigación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v. 3, 1991.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SILVEIRA, D. T.; CÓDOVA, F. P. A pesquisa científica. In: GERHARDDT, T. E. e SILVEIRA, D. T. (org.). Métodos de Pesquisa. Porto Alegre: Editora de UFRGS, P. 31-42, 2009.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TOPPETA, D. The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ICT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livable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Foundation, 2010.</a:t>
            </a:r>
          </a:p>
          <a:p>
            <a:pPr algn="just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YIGITCANLAR, T.; KAMRUZZAMAN, M.; BUYS, L.; IOPPOLO, G.; SABATINI-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MARQUes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J., da Costa, M.; YUN, J. J.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’: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Intertwining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drivers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desiredoutcomes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multidimensional framework.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81, p. 145–160., 2018.</a:t>
            </a:r>
          </a:p>
        </p:txBody>
      </p:sp>
      <p:sp>
        <p:nvSpPr>
          <p:cNvPr id="17" name="CaixaDeTexto 9">
            <a:extLst>
              <a:ext uri="{FF2B5EF4-FFF2-40B4-BE49-F238E27FC236}">
                <a16:creationId xmlns:a16="http://schemas.microsoft.com/office/drawing/2014/main" id="{26005A58-C5B3-4C9B-A005-F11B4BBFCF02}"/>
              </a:ext>
            </a:extLst>
          </p:cNvPr>
          <p:cNvSpPr txBox="1"/>
          <p:nvPr/>
        </p:nvSpPr>
        <p:spPr>
          <a:xfrm>
            <a:off x="16876362" y="8244660"/>
            <a:ext cx="14338720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595"/>
              </a:spcAft>
            </a:pP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respostas da natureza.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Assim, diante  da  complexidade desta  temática,  será que os conceitos e aplicações sobre cidades inteligentes que utilizam TIC não poderiam ser úteis e adaptáveis no contexto de uma bacia hidrográfica para auxiliar na gestão de recursos hídricos em uma bacia hidrográfica? Seria possível a partir deste estudo criar o conceito de bacias hidrográficas inteligentes?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stomShape 1"/>
          <p:cNvSpPr/>
          <p:nvPr/>
        </p:nvSpPr>
        <p:spPr>
          <a:xfrm>
            <a:off x="886922" y="5502471"/>
            <a:ext cx="30625443" cy="2599941"/>
          </a:xfrm>
          <a:prstGeom prst="rect">
            <a:avLst/>
          </a:prstGeom>
          <a:noFill/>
          <a:ln w="9360">
            <a:noFill/>
          </a:ln>
          <a:effectLst/>
        </p:spPr>
        <p:txBody>
          <a:bodyPr lIns="90000" tIns="45000" rIns="90000" bIns="45000">
            <a:noAutofit/>
          </a:bodyPr>
          <a:lstStyle/>
          <a:p>
            <a:pPr algn="just">
              <a:spcAft>
                <a:spcPts val="800"/>
              </a:spcAft>
            </a:pPr>
            <a:r>
              <a:rPr lang="pt-BR" sz="6000" b="1" dirty="0">
                <a:solidFill>
                  <a:srgbClr val="29587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BACIAS HIDROGRÁFICAS INTELIGENTES: UMA PROPOSTA, A PARTIR DO ESTUDO DOS CONCEITOS E APLICAÇÕES SOBRE CIDADES INTELIGENTES, PARA AUXILIAR A GESTÃO DOS RECURSOS</a:t>
            </a:r>
            <a:endParaRPr lang="pt-BR" sz="6000" dirty="0">
              <a:solidFill>
                <a:srgbClr val="29587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Tela de fundo abstrata de linhas azuis conectadas">
            <a:extLst>
              <a:ext uri="{FF2B5EF4-FFF2-40B4-BE49-F238E27FC236}">
                <a16:creationId xmlns:a16="http://schemas.microsoft.com/office/drawing/2014/main" id="{1525B7C7-AFF1-DD63-1F16-D13C904B0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2" b="33316"/>
          <a:stretch/>
        </p:blipFill>
        <p:spPr bwMode="auto">
          <a:xfrm>
            <a:off x="0" y="18462"/>
            <a:ext cx="32400000" cy="54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38BE07-34A9-16B1-EDED-5CE05E483C40}"/>
              </a:ext>
            </a:extLst>
          </p:cNvPr>
          <p:cNvSpPr txBox="1"/>
          <p:nvPr/>
        </p:nvSpPr>
        <p:spPr>
          <a:xfrm>
            <a:off x="3619022" y="73025"/>
            <a:ext cx="22967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0" cap="all" dirty="0">
                <a:solidFill>
                  <a:srgbClr val="EDF6F9"/>
                </a:solidFill>
                <a:effectLst/>
                <a:latin typeface="Lato" panose="020B0604020202020204" pitchFamily="34" charset="0"/>
              </a:rPr>
              <a:t>XXVII</a:t>
            </a:r>
            <a:r>
              <a:rPr lang="en-US" sz="72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Encontro de Iniciação Científica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XII Encontro de Iniciação em Desenvolvimento</a:t>
            </a:r>
          </a:p>
          <a:p>
            <a:r>
              <a:rPr lang="en-US" sz="8000" b="1" dirty="0">
                <a:solidFill>
                  <a:srgbClr val="EDF6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Tecnológico e Inovação</a:t>
            </a:r>
            <a:endParaRPr lang="pt-BR" sz="8000" b="1" dirty="0">
              <a:solidFill>
                <a:srgbClr val="EDF6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2476435-ED2C-D9D7-2258-F8EB166C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22" y="3766823"/>
            <a:ext cx="9326965" cy="174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7972D4D-DF4A-CE54-C87A-D9F16BD0B07D}"/>
              </a:ext>
            </a:extLst>
          </p:cNvPr>
          <p:cNvSpPr txBox="1"/>
          <p:nvPr/>
        </p:nvSpPr>
        <p:spPr>
          <a:xfrm>
            <a:off x="20384317" y="2337306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e 26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BC8578-A8E0-67EE-4CD7-E2FADCF62F61}"/>
              </a:ext>
            </a:extLst>
          </p:cNvPr>
          <p:cNvSpPr txBox="1"/>
          <p:nvPr/>
        </p:nvSpPr>
        <p:spPr>
          <a:xfrm>
            <a:off x="20661984" y="3985592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outubro</a:t>
            </a:r>
          </a:p>
        </p:txBody>
      </p:sp>
    </p:spTree>
    <p:extLst>
      <p:ext uri="{BB962C8B-B14F-4D97-AF65-F5344CB8AC3E}">
        <p14:creationId xmlns:p14="http://schemas.microsoft.com/office/powerpoint/2010/main" val="26152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1184</Words>
  <Application>Microsoft Office PowerPoint</Application>
  <PresentationFormat>Personalizar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Mendes</dc:creator>
  <cp:lastModifiedBy>EMÍLIO JOSÉ BIASI</cp:lastModifiedBy>
  <cp:revision>42</cp:revision>
  <dcterms:created xsi:type="dcterms:W3CDTF">2019-08-18T20:13:12Z</dcterms:created>
  <dcterms:modified xsi:type="dcterms:W3CDTF">2022-09-12T22:52:26Z</dcterms:modified>
</cp:coreProperties>
</file>