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7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8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8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1;p8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1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/>
          <p:nvPr/>
        </p:nvSpPr>
        <p:spPr>
          <a:xfrm>
            <a:off x="10353675" y="5308575"/>
            <a:ext cx="1285875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Google Shape;85;p1"/>
          <p:cNvSpPr/>
          <p:nvPr/>
        </p:nvSpPr>
        <p:spPr>
          <a:xfrm>
            <a:off x="4667250" y="5601329"/>
            <a:ext cx="697230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Google Shape;86;p1"/>
          <p:cNvSpPr/>
          <p:nvPr/>
        </p:nvSpPr>
        <p:spPr>
          <a:xfrm>
            <a:off x="4667250" y="5884536"/>
            <a:ext cx="697230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Google Shape;87;p1"/>
          <p:cNvSpPr/>
          <p:nvPr/>
        </p:nvSpPr>
        <p:spPr>
          <a:xfrm>
            <a:off x="5041900" y="6176962"/>
            <a:ext cx="6597650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Google Shape;88;p1"/>
          <p:cNvSpPr txBox="1"/>
          <p:nvPr/>
        </p:nvSpPr>
        <p:spPr>
          <a:xfrm>
            <a:off x="4770125" y="5581650"/>
            <a:ext cx="6728450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Engenharia de Software</a:t>
            </a:r>
          </a:p>
        </p:txBody>
      </p:sp>
      <p:sp>
        <p:nvSpPr>
          <p:cNvPr id="120" name="Google Shape;89;p1"/>
          <p:cNvSpPr txBox="1"/>
          <p:nvPr/>
        </p:nvSpPr>
        <p:spPr>
          <a:xfrm>
            <a:off x="4770125" y="5867400"/>
            <a:ext cx="6728450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PIBIC/CNPq</a:t>
            </a:r>
          </a:p>
        </p:txBody>
      </p:sp>
      <p:sp>
        <p:nvSpPr>
          <p:cNvPr id="121" name="Google Shape;90;p1"/>
          <p:cNvSpPr txBox="1"/>
          <p:nvPr/>
        </p:nvSpPr>
        <p:spPr>
          <a:xfrm>
            <a:off x="5087625" y="6153150"/>
            <a:ext cx="64110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Orandi Mina Falsarella</a:t>
            </a:r>
          </a:p>
        </p:txBody>
      </p:sp>
      <p:sp>
        <p:nvSpPr>
          <p:cNvPr id="122" name="Google Shape;91;p1"/>
          <p:cNvSpPr txBox="1"/>
          <p:nvPr/>
        </p:nvSpPr>
        <p:spPr>
          <a:xfrm>
            <a:off x="10447025" y="5295900"/>
            <a:ext cx="10515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21006674</a:t>
            </a:r>
          </a:p>
        </p:txBody>
      </p:sp>
      <p:sp>
        <p:nvSpPr>
          <p:cNvPr id="123" name="Google Shape;92;p1"/>
          <p:cNvSpPr/>
          <p:nvPr/>
        </p:nvSpPr>
        <p:spPr>
          <a:xfrm>
            <a:off x="4667250" y="5318123"/>
            <a:ext cx="5267325" cy="23303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" name="Google Shape;93;p1"/>
          <p:cNvSpPr txBox="1"/>
          <p:nvPr/>
        </p:nvSpPr>
        <p:spPr>
          <a:xfrm>
            <a:off x="4770125" y="5295900"/>
            <a:ext cx="5026551" cy="228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Emílio José Biasi</a:t>
            </a:r>
          </a:p>
        </p:txBody>
      </p:sp>
      <p:sp>
        <p:nvSpPr>
          <p:cNvPr id="125" name="Google Shape;94;p1"/>
          <p:cNvSpPr txBox="1"/>
          <p:nvPr/>
        </p:nvSpPr>
        <p:spPr>
          <a:xfrm>
            <a:off x="4067655" y="5235514"/>
            <a:ext cx="1122951" cy="115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57142"/>
              </a:lnSpc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Nome:</a:t>
            </a:r>
          </a:p>
          <a:p>
            <a:pPr>
              <a:lnSpc>
                <a:spcPct val="157142"/>
              </a:lnSpc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Curso:</a:t>
            </a:r>
          </a:p>
          <a:p>
            <a:pPr>
              <a:lnSpc>
                <a:spcPct val="157142"/>
              </a:lnSpc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Bolsa:</a:t>
            </a:r>
          </a:p>
          <a:p>
            <a:pPr>
              <a:lnSpc>
                <a:spcPct val="157142"/>
              </a:lnSpc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Orientador:</a:t>
            </a:r>
          </a:p>
        </p:txBody>
      </p:sp>
      <p:sp>
        <p:nvSpPr>
          <p:cNvPr id="126" name="Google Shape;95;p1"/>
          <p:cNvSpPr txBox="1"/>
          <p:nvPr/>
        </p:nvSpPr>
        <p:spPr>
          <a:xfrm>
            <a:off x="9979903" y="5244410"/>
            <a:ext cx="376070" cy="28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57142"/>
              </a:lnSpc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8;g16475793bdd_0_97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Bacias Hidrográficas e Gestão dos Recursos Hídricos</a:t>
            </a:r>
          </a:p>
        </p:txBody>
      </p:sp>
      <p:sp>
        <p:nvSpPr>
          <p:cNvPr id="155" name="Google Shape;159;g16475793bdd_0_97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Uma bacia hidrográfica é a delimitação territorial ou região em que ocorre a coleta natural da água proveniente da precipitação, direcionando o fluxo para um único ponto de saída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D</a:t>
            </a:r>
            <a:r>
              <a:t>entro do território de uma bacia hidrográfica que as atividades humanas são realizadas e, em vista disso, se faz necessária a gestão adequada dos recursos hídricos nela contidos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64;g16475793bdd_0_28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Metodologia</a:t>
            </a:r>
          </a:p>
        </p:txBody>
      </p:sp>
      <p:sp>
        <p:nvSpPr>
          <p:cNvPr id="158" name="Google Shape;165;g16475793bdd_0_28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sz="180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70;g16475793bdd_0_102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Bacias Hidrográficas Inteligentes e Sustentáveis</a:t>
            </a:r>
          </a:p>
        </p:txBody>
      </p:sp>
      <p:sp>
        <p:nvSpPr>
          <p:cNvPr id="161" name="Google Shape;171;g16475793bdd_0_102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/>
            <a:r>
              <a:t>A água, insubstituível e essencial, torna a gestão hídrica fundamental para a sociedade, com impactos diretos na vida dos cidadãos quando bem executada</a:t>
            </a:r>
          </a:p>
          <a:p>
            <a:pPr/>
            <a:r>
              <a:t>Assim como as TICs beneficiam cidades inteligentes, suas aplicações e adaptações são valiosas para coletar e analisar dados em bacias hidrográficas</a:t>
            </a:r>
          </a:p>
          <a:p>
            <a:pPr/>
            <a:r>
              <a:t>Otimiza a gestão, planejamento e uso dos recursos hídricos, reforçando a segurança hídrica em regiões específicas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77;g14bbad709fd_0_8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Bacias Hidrográficas Inteligentes e Sustentáveis</a:t>
            </a:r>
          </a:p>
        </p:txBody>
      </p:sp>
      <p:sp>
        <p:nvSpPr>
          <p:cNvPr id="164" name="Google Shape;178;g14bbad709fd_0_8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/>
            <a:r>
              <a:t>Sabendo que TICs podem ser mecanismos utilizados como suporte à tomada de decisão na gestão dos recursos hídricos, a seguir serão apresentados algumas sugestões dessas aplicações.</a:t>
            </a:r>
          </a:p>
          <a:p>
            <a:pPr/>
          </a:p>
          <a:p>
            <a:pPr/>
            <a:r>
              <a:t>O Serviço Inteligente de Coleta de Lixo em Barcelona</a:t>
            </a:r>
          </a:p>
          <a:p>
            <a:pPr/>
          </a:p>
          <a:p>
            <a:pPr/>
            <a:r>
              <a:t>Centro Integrado de Comando (CEIC) em Porto Alegre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83;g14bbad709fd_0_18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Bacias Hidrográficas Inteligentes e Sustentáveis</a:t>
            </a:r>
          </a:p>
        </p:txBody>
      </p:sp>
      <p:sp>
        <p:nvSpPr>
          <p:cNvPr id="167" name="Google Shape;184;g14bbad709fd_0_18"/>
          <p:cNvSpPr txBox="1"/>
          <p:nvPr>
            <p:ph type="body" idx="1"/>
          </p:nvPr>
        </p:nvSpPr>
        <p:spPr>
          <a:xfrm>
            <a:off x="3178225" y="6330977"/>
            <a:ext cx="8377202" cy="4351201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SzPts val="1800"/>
              <a:defRPr sz="1800"/>
            </a:lvl1pPr>
          </a:lstStyle>
          <a:p>
            <a:pPr/>
            <a:r>
              <a:t>O processamento e a análise de dados seriam baseados em aplicações Big Data,</a:t>
            </a:r>
          </a:p>
        </p:txBody>
      </p:sp>
      <p:sp>
        <p:nvSpPr>
          <p:cNvPr id="168" name="Google Shape;171;g16475793bdd_0_102"/>
          <p:cNvSpPr txBox="1"/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b="1" sz="2800">
                <a:latin typeface="Calibri"/>
                <a:ea typeface="Calibri"/>
                <a:cs typeface="Calibri"/>
                <a:sym typeface="Calibri"/>
              </a:defRPr>
            </a:pPr>
            <a:r>
              <a:t>Proposta: Centro Integrado de Monitoramento de Recursos Hídricos (CIMRC)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9144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Recebe informações coletadas dos espaços territoriais das bacias hidrográficas (aplicações de IoT) e processá-las, gerando subsídios para facilitar o processo de tomada de decisão da gestão dos recursos hídricos (aplicações de Big Data e Inteligência Artificial).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83;g14bbad709fd_0_18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Bacias Hidrográficas Inteligentes e Sustentáveis</a:t>
            </a:r>
          </a:p>
        </p:txBody>
      </p:sp>
      <p:sp>
        <p:nvSpPr>
          <p:cNvPr id="171" name="Google Shape;184;g14bbad709fd_0_18"/>
          <p:cNvSpPr txBox="1"/>
          <p:nvPr>
            <p:ph type="body" idx="1"/>
          </p:nvPr>
        </p:nvSpPr>
        <p:spPr>
          <a:xfrm>
            <a:off x="3178225" y="6330977"/>
            <a:ext cx="8377202" cy="4351201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SzPts val="1800"/>
              <a:defRPr sz="1800"/>
            </a:lvl1pPr>
          </a:lstStyle>
          <a:p>
            <a:pPr/>
            <a:r>
              <a:t>O processamento e a análise de dados seriam baseados em aplicações Big Data,</a:t>
            </a:r>
          </a:p>
        </p:txBody>
      </p:sp>
      <p:sp>
        <p:nvSpPr>
          <p:cNvPr id="172" name="Google Shape;171;g16475793bdd_0_102"/>
          <p:cNvSpPr txBox="1"/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Horizon Scanning Centre (HSC) no Reino Unido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Risk Assessment and Horizon Scanning (RAHS) em Singapura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NEdNet na Tailândia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e-Noé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89;g14c9cf1f4b7_0_11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175" name="Google Shape;190;g14c9cf1f4b7_0_11"/>
          <p:cNvSpPr txBox="1"/>
          <p:nvPr>
            <p:ph type="body" idx="1"/>
          </p:nvPr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pPr>
            <a:r>
              <a:t>O estudo se propôs a explorar o uso de TICs para desenvolver o conceito de bacias hidrográficas inteligentes e sustentáveis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t>Baseando-se em conceitos e aplicações de cidades inteligentes, enfatizou-se a importância das TICs para a melhoria da qualidade de vida.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95;g16475793bdd_0_121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178" name="Google Shape;196;g16475793bdd_0_121"/>
          <p:cNvSpPr txBox="1"/>
          <p:nvPr>
            <p:ph type="body" idx="1"/>
          </p:nvPr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pPr>
            <a:r>
              <a:t>A criação de um Centro Integrado de Monitoramento de Recursos Hídricos (CIMRC) foi proposta para centralizar informações relacionadas à segurança hídrica da região da bacia hidrográfica. A combinação de IoT, Computação em Nuvem, Big Data e Inteligência Artificial seria utilizada para alcançar eficiência na gestão hídrica.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01;g16475793bdd_0_111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Agradecimento</a:t>
            </a:r>
          </a:p>
        </p:txBody>
      </p:sp>
      <p:sp>
        <p:nvSpPr>
          <p:cNvPr id="181" name="Google Shape;202;g16475793bdd_0_111"/>
          <p:cNvSpPr txBox="1"/>
          <p:nvPr>
            <p:ph type="body" idx="1"/>
          </p:nvPr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/>
          <a:lstStyle>
            <a:lvl1pPr marL="0" indent="457200">
              <a:lnSpc>
                <a:spcPct val="200000"/>
              </a:lnSpc>
              <a:spcBef>
                <a:spcPts val="0"/>
              </a:spcBef>
              <a:buSzTx/>
              <a:buNone/>
              <a:defRPr sz="1800"/>
            </a:lvl1pPr>
          </a:lstStyle>
          <a:p>
            <a:pPr/>
            <a:r>
              <a:t>Os autores agradecem ao CNPq e à Pontifícia Universidade Católica de Campinas pela oportunidade e incentivo de desenvolver pesquisa no país e pela bolsa PIBIC recebida.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07;g16475793bdd_0_87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84" name="Google Shape;208;g16475793bdd_0_87"/>
          <p:cNvSpPr txBox="1"/>
          <p:nvPr>
            <p:ph type="body" idx="1"/>
          </p:nvPr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Al Nuaimi, Eiman; Al Neyadi, Hind; Mohamed, Nader; Al-Jaroodi, Jameela. Applications of big data to smart cities. Journal of Internet Services and Applications, v. 6, n. 1, p. 1-15, 2015.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Bassi, Alessandro; HORN, Geir. Internet of Things in 2020: A Roadmap for the Future. European Commission: Information Society and Media, v. 22, p. 97-114, 2008.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Brasil. Política Nacional de Recursos Hídricos, 1997.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Caragliu, A.; Del Bo, C.; Nijkamp, P. . Smart Cities in Europe. Journal of Urban Technology, 2011. Vol. 2, n. 18, p. 65-82.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Carrion, Patrícia; Quaresma, Manuela. Internet da Coisas (IoT): Definições e aplicabilidade aos usuários finais. Human Factors in Design, v. 8, n. 15, p. 049-066,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Coutinho, Pedro Caldas. Big Data em cidades inteligentes: um mapeamento sistemático. 2019.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Cruz, Matheus; BARCELLOS, Raissa; BERNARDINI, Flavia. Inteligência Artificial no Governo Eletrônico em Cidades Inteligentes: Possibilidades e Desafios. Computação Brasil, n. 43, p. 27-30, 2020.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Cunha, Izabella Bauer de Assis; Baracho, Renata Maria Abrantes. Dados Abertos e suas aplicações em Cidades Inteligentes. Liinc em Revista, v. 15, n. 2,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Farias, José Ewerton P. de; Alencar, Marcelo S.; Lima, Ísis A.; Alencar, Raphael T. Cidades Inteligentes e Comunicações. Revista de tecnologia da informação e comunicação, n.1, 2011.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t>Gil, Antonio Carlos. Como elaborar projetos de pesquisa. São Paulo, v. 5, n. 61, p. 16-17, 2002.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0;g16475793bdd_0_13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>
            <a:lvl1pPr defTabSz="804672">
              <a:defRPr sz="2992"/>
            </a:lvl1pPr>
          </a:lstStyle>
          <a:p>
            <a:pPr/>
            <a: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129" name="Google Shape;101;g16475793bdd_0_13"/>
          <p:cNvSpPr txBox="1"/>
          <p:nvPr/>
        </p:nvSpPr>
        <p:spPr>
          <a:xfrm>
            <a:off x="2509024" y="2984350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 algn="ctr" defTabSz="585215">
              <a:lnSpc>
                <a:spcPct val="68000"/>
              </a:lnSpc>
              <a:defRPr b="1" sz="576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GESTÃO DE RECURSOS HÍDRICOS: UTILIZAÇÃO DE INTERNET DAS COISAS (IOT) E BIG DATA NO PROCESSO DE TOMADA DE DECISÃO</a:t>
            </a:r>
            <a:endParaRPr sz="1792"/>
          </a:p>
          <a:p>
            <a:pPr algn="ctr" defTabSz="585215">
              <a:lnSpc>
                <a:spcPct val="72000"/>
              </a:lnSpc>
              <a:defRPr sz="352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3" algn="ctr" defTabSz="585215">
              <a:lnSpc>
                <a:spcPct val="80000"/>
              </a:lnSpc>
              <a:defRPr b="1" sz="1088">
                <a:latin typeface="Calibri"/>
                <a:ea typeface="Calibri"/>
                <a:cs typeface="Calibri"/>
                <a:sym typeface="Calibri"/>
              </a:defRPr>
            </a:pPr>
            <a:r>
              <a:t>                     Emílio José Biasi                          Prof. Orandi Mina Falsarella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          Engenharia de Software                 Mestrado em Sustentabilidade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PUC-Campinas - CEATEC                          PUC-Campinas - CEA</a:t>
            </a:r>
            <a:endParaRPr sz="352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t>            emilio.jb@puccampinas.edu.br          orandi@puc-campinas.edu.br</a:t>
            </a:r>
            <a:endParaRPr sz="352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 defTabSz="585215">
              <a:lnSpc>
                <a:spcPct val="80000"/>
              </a:lnSpc>
              <a:defRPr sz="896"/>
            </a:pPr>
            <a:endParaRPr sz="1152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" name="Google Shape;102;g16475793bdd_0_13"/>
          <p:cNvSpPr txBox="1"/>
          <p:nvPr/>
        </p:nvSpPr>
        <p:spPr>
          <a:xfrm>
            <a:off x="1602588" y="5008550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6.00.00.00-7 Ciências Sociais Aplicadas;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6.02.00.00-6 Administração.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/>
            <a:r>
              <a:t>Grupo de pesquisa: Informação para gestão e inovação</a:t>
            </a:r>
            <a:br/>
            <a:r>
              <a:t>Linha de Pesquisa: Planejamento, Gestão e Indicadores de Sustentabilidade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Modalidade de IC: FAPIC Reitoria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213;g16475793bdd_0_139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87" name="Google Shape;214;g16475793bdd_0_139"/>
          <p:cNvSpPr txBox="1"/>
          <p:nvPr>
            <p:ph type="body" idx="1"/>
          </p:nvPr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Gleick, P.; Iceland, C. Water, Security, and Conflict. Issue Brief. World Resource Institute and Pacific Institute, p. 1–16, ago. 2018.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Gomes, D. dos S. Inteligência Artificial: conceitos e aplicações. Olhar Científico. v1, n. 2, p. 234-246, 2010.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Johnsson, Rosa Maria Formiga; Melo, Marilia Carvalho de. O conceito emergente de segurança hídrica. Sustentare, v. 1, n. 1, p. 72-92, 2018.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Kaufman, Dora. A inteligência artificial irá suplantar a inteligência humana? ESTAÇÃO DAS LETRAS E CORES EDI,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Kon, Fabio; Santana, Eduardo Felipe Zambom. Cidades Inteligentes: Conceitos, plataformas e desafios. Jornadas de atualização em informática, v. 17, 2016.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Nam, T.; Pardo, T.A. Conceptualizing smart city with dimensions of technology, people and institutions. In: ANNUAL INTERNATIONAL CONFERENCE ON DIGITAL, 2011.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219;g16475793bdd_0_152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190" name="Google Shape;220;g16475793bdd_0_152"/>
          <p:cNvSpPr txBox="1"/>
          <p:nvPr>
            <p:ph type="body" idx="1"/>
          </p:nvPr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/>
          <a:lstStyle/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Pedrosa, Paulo Hc; Nogueira, Tiago. Computação em nuvem. Acesso em, v. 6, 2011.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Russell, Stuart; Norvig, Peter. Inteligência Artificial. 2. Ed. Rio de Janeiro: Campos, 2004.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Sampieri, Roberto Hernandez; Collado, Carlos Fernadez; Lucio, Pilar Batista Otros Metodología de la Investigación, v. 3, 1991.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Silveira, D. T.; Córdova, F. P. A pesquisa científica. In: Gerharddt, T. E. e Silveira, D. T. (org.). Métodos de Pesquisa. Porto Alegre: Editora de UFRGS, P. 31-42, 2009.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Toppeta, D. The smart city vision: how innovation and ICT can build smart, “livable”, sustainable cities. The Innovation Knowledge Foundation, 2010.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Tucci, Carlos EM. Hidrologia: ciência e aplicação.; 2. reimpr. Porto Alegre: Ed. Universidade/UFRGS: ABRH, 2001.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Tundisi, José Galizia. Água no século XXI: enfrentando a escassez. 2003.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Ward, Jonathan Stuart; BARKER, Adam. Undefined by data: a survey of big data definitions. arXiv preprint arXiv:1309.5821, 2013.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43;g14c9cf1f4b7_0_5"/>
          <p:cNvSpPr txBox="1"/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pPr/>
            <a:r>
              <a:t>Obrigado!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7;p2"/>
          <p:cNvSpPr txBox="1"/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133" name="Google Shape;108;p2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Cidades inteligentes, soluções inovadoras para serviços urbanos melhores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Tecnologias da Informação e Comunicação (TIC) 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Crises hídricas e gestão desafiadora da água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Segurança hídrica e bacias hidrográficas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Utilização do conceito de cidades inteligentes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Bacias hidrográficas inteligentes e sustentáveis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3;g16475793bdd_0_22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36" name="Google Shape;114;g16475793bdd_0_22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>
            <a:lvl1pPr algn="just">
              <a:lnSpc>
                <a:spcPct val="200000"/>
              </a:lnSpc>
              <a:buSzPts val="1800"/>
              <a:defRPr sz="1800"/>
            </a:lvl1pPr>
          </a:lstStyle>
          <a:p>
            <a:pPr/>
            <a:r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9;g16475793bdd_0_33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Fundamentação Teórica</a:t>
            </a:r>
          </a:p>
        </p:txBody>
      </p:sp>
      <p:sp>
        <p:nvSpPr>
          <p:cNvPr id="139" name="Google Shape;120;g16475793bdd_0_33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Cidades Inteligentes, conceitos, tecnologias e aplicações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Internet of Things (IoT)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BigData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Computação em Nuvem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Inteligência Artificial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Bacias Hidrográficas e gestão dos recursos hídricos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Gestão hídrica </a:t>
            </a:r>
          </a:p>
          <a:p>
            <a:pPr lvl="1" marL="914400" indent="-342900"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Segurança Hídrica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25;g16475793bdd_0_41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Cidades Inteligentes, conceitos, tecnologias e aplicações</a:t>
            </a:r>
          </a:p>
        </p:txBody>
      </p:sp>
      <p:sp>
        <p:nvSpPr>
          <p:cNvPr id="142" name="Google Shape;126;g16475793bdd_0_41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t>Cidades inteligentes possuem uma base estrutural tecnológica, esta estrutura envolve dispositivos eletrônicos para coleta, processamento e transmissão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t>Objetivo: estimular inovações, promover transparência, inclusão e eficiência nas esferas governamentais, empresariais e sociais.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t>Tecnologias-chave: Internet das Coisas (IoT), Big Data, Computação em Nuvem e Inteligência Artificial (IA).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31;g16475793bdd_0_47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Cidades Inteligentes, conceitos, tecnologias e aplicações</a:t>
            </a:r>
          </a:p>
        </p:txBody>
      </p:sp>
      <p:sp>
        <p:nvSpPr>
          <p:cNvPr id="145" name="Google Shape;132;g16475793bdd_0_47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Internet of Things: 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Big Data: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31;g16475793bdd_0_47"/>
          <p:cNvSpPr txBox="1"/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pPr/>
            <a:r>
              <a:t>Cidades Inteligentes, conceitos, tecnologias e aplicações</a:t>
            </a:r>
          </a:p>
        </p:txBody>
      </p:sp>
      <p:sp>
        <p:nvSpPr>
          <p:cNvPr id="148" name="Google Shape;132;g16475793bdd_0_47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Computação em Nuvem: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t>Inteligência Artificial: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44;g16475793bdd_0_78"/>
          <p:cNvSpPr txBox="1"/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pPr/>
            <a:r>
              <a:t>Cidades Inteligentes, conceitos, tecnologias e aplicações</a:t>
            </a:r>
          </a:p>
        </p:txBody>
      </p:sp>
      <p:sp>
        <p:nvSpPr>
          <p:cNvPr id="151" name="Google Shape;145;g16475793bdd_0_78"/>
          <p:cNvSpPr txBox="1"/>
          <p:nvPr>
            <p:ph type="body" idx="1"/>
          </p:nvPr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SzPts val="1800"/>
              <a:defRPr sz="1800"/>
            </a:lvl1pPr>
          </a:lstStyle>
          <a:p>
            <a:pPr/>
            <a:r>
              <a:t>Tabela 1 - Aplicações de Cidades Inteligentes</a:t>
            </a:r>
          </a:p>
        </p:txBody>
      </p:sp>
      <p:graphicFrame>
        <p:nvGraphicFramePr>
          <p:cNvPr id="152" name="Google Shape;153;g16475793bdd_0_65"/>
          <p:cNvGraphicFramePr/>
          <p:nvPr/>
        </p:nvGraphicFramePr>
        <p:xfrm>
          <a:off x="3522741" y="2977054"/>
          <a:ext cx="6705151" cy="3134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54501"/>
                <a:gridCol w="4499729"/>
                <a:gridCol w="1633939"/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Aplicação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anchorCtr="0" horzOverflow="overflow"/>
                </a:tc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Segurança Pública 
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âmbito do Centro Nacional de Coordenação de Segurança de Singapura, que recolhe e analisa conjuntos de dados em grande escala, gerenciando proativamente ameaças, como ataques terroristas, doenças infecciosas e crises financeiras. Uma aplicação que capacita a realização de projeções e possíveis cenários.  
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