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6F9"/>
    <a:srgbClr val="295872"/>
    <a:srgbClr val="83C5BE"/>
    <a:srgbClr val="006D77"/>
    <a:srgbClr val="601753"/>
    <a:srgbClr val="410F3A"/>
    <a:srgbClr val="5F1752"/>
    <a:srgbClr val="993366"/>
    <a:srgbClr val="601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86385" autoAdjust="0"/>
  </p:normalViewPr>
  <p:slideViewPr>
    <p:cSldViewPr snapToGrid="0">
      <p:cViewPr>
        <p:scale>
          <a:sx n="25" d="100"/>
          <a:sy n="25" d="100"/>
        </p:scale>
        <p:origin x="2400" y="-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F483D-2596-4B4D-95CD-610333439B9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39938" y="1143000"/>
            <a:ext cx="2778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595E7-1406-48AA-8B54-DF44BAEAD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68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595E7-1406-48AA-8B54-DF44BAEAD3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891626"/>
            <a:ext cx="27539395" cy="1253324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8908198"/>
            <a:ext cx="24299466" cy="869160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3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76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916653"/>
            <a:ext cx="6986096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916653"/>
            <a:ext cx="20553298" cy="3050811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29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4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974945"/>
            <a:ext cx="27944386" cy="14974888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4091502"/>
            <a:ext cx="27944386" cy="7874940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1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0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916661"/>
            <a:ext cx="27944386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8824938"/>
            <a:ext cx="13706415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3149904"/>
            <a:ext cx="13706415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8824938"/>
            <a:ext cx="13773917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3149904"/>
            <a:ext cx="13773917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57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8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94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183304"/>
            <a:ext cx="16402140" cy="2558314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183304"/>
            <a:ext cx="16402140" cy="2558314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07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916661"/>
            <a:ext cx="2794438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583264"/>
            <a:ext cx="2794438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C1AE-BBEA-47B0-B569-45C2E2BFACC4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3366432"/>
            <a:ext cx="109347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7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7DB50FAB-BAA9-4A21-B74B-3A95CBFEF3C0}"/>
              </a:ext>
            </a:extLst>
          </p:cNvPr>
          <p:cNvSpPr/>
          <p:nvPr/>
        </p:nvSpPr>
        <p:spPr>
          <a:xfrm>
            <a:off x="1280555" y="10188049"/>
            <a:ext cx="14381475" cy="659598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3200" b="0" i="1" strike="noStrike" spc="-1" dirty="0">
                <a:latin typeface="Times New Roman"/>
                <a:ea typeface="Calibri"/>
              </a:rPr>
              <a:t>6.00.00.00-7 Ciências Sociais Aplicadas 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i="1" strike="noStrike" spc="-1" dirty="0">
                <a:latin typeface="Times New Roman"/>
                <a:ea typeface="Calibri"/>
              </a:rPr>
              <a:t>6.02.00.00-6 Administração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i="1" strike="noStrike" spc="-1" dirty="0">
                <a:latin typeface="Calibri"/>
                <a:ea typeface="Calibri"/>
              </a:rPr>
              <a:t>6.02.01.00-2 Administração de Empresas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Bolsista: </a:t>
            </a:r>
            <a:r>
              <a:rPr lang="pt-BR" sz="3200" b="1" strike="noStrike" spc="-1" dirty="0">
                <a:latin typeface="Times New Roman"/>
                <a:ea typeface="Calibri"/>
              </a:rPr>
              <a:t>Emílio José Biasi</a:t>
            </a:r>
            <a:r>
              <a:rPr lang="pt-BR" sz="3200" b="0" strike="noStrike" spc="-1" dirty="0">
                <a:latin typeface="Times New Roman"/>
                <a:ea typeface="Calibri"/>
              </a:rPr>
              <a:t>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Faculdade de Análise de Sistemas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Curso de Engenharia de Software                          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e-mail: ejbiasi@hotmail.com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Orientador: </a:t>
            </a:r>
            <a:r>
              <a:rPr lang="pt-BR" sz="3200" b="1" strike="noStrike" spc="-1" dirty="0" err="1">
                <a:latin typeface="Times New Roman"/>
                <a:ea typeface="Calibri"/>
              </a:rPr>
              <a:t>Orandi</a:t>
            </a:r>
            <a:r>
              <a:rPr lang="pt-BR" sz="3200" b="1" strike="noStrike" spc="-1" dirty="0">
                <a:latin typeface="Times New Roman"/>
                <a:ea typeface="Calibri"/>
              </a:rPr>
              <a:t> Mina </a:t>
            </a:r>
            <a:r>
              <a:rPr lang="pt-BR" sz="3200" b="1" strike="noStrike" spc="-1" dirty="0" err="1">
                <a:latin typeface="Times New Roman"/>
                <a:ea typeface="Calibri"/>
              </a:rPr>
              <a:t>Falsarella</a:t>
            </a:r>
            <a:r>
              <a:rPr lang="pt-BR" sz="3200" b="0" strike="noStrike" spc="-1" dirty="0">
                <a:latin typeface="Times New Roman"/>
                <a:ea typeface="Calibri"/>
              </a:rPr>
              <a:t>                     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e-mail: orandi@puc-campinas.edu.br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Grupo de Pesquisa: </a:t>
            </a:r>
            <a:r>
              <a:rPr lang="pt-BR" sz="3200" b="1" strike="noStrike" spc="-1" dirty="0">
                <a:latin typeface="Times New Roman"/>
                <a:ea typeface="Calibri"/>
              </a:rPr>
              <a:t>Informação para Gestão e Inovação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Linha de Pesquisa: </a:t>
            </a:r>
            <a:r>
              <a:rPr lang="pt-BR" sz="3200" b="1" strike="noStrike" spc="-1" dirty="0">
                <a:latin typeface="Times New Roman"/>
                <a:ea typeface="Calibri"/>
              </a:rPr>
              <a:t>Planejamento, Gestão e Indicadores de Sustentabilidade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Modalidade: </a:t>
            </a:r>
            <a:r>
              <a:rPr lang="pt-BR" sz="3200" b="1" strike="noStrike" spc="-1" dirty="0">
                <a:latin typeface="Times New Roman"/>
                <a:ea typeface="Calibri"/>
              </a:rPr>
              <a:t>FAPIC Reitoria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pt-BR" sz="3600" b="0" strike="noStrike" spc="-1" dirty="0">
                <a:solidFill>
                  <a:srgbClr val="5F1752"/>
                </a:solidFill>
                <a:latin typeface="Calibri"/>
                <a:ea typeface="Calibri"/>
              </a:rPr>
              <a:t> </a:t>
            </a:r>
            <a:endParaRPr lang="pt-BR" sz="3600" b="0" strike="noStrike" spc="-1" dirty="0">
              <a:solidFill>
                <a:srgbClr val="5F1752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0D3E18C-5241-48A9-827B-D74BF65F6E8C}"/>
              </a:ext>
            </a:extLst>
          </p:cNvPr>
          <p:cNvSpPr/>
          <p:nvPr/>
        </p:nvSpPr>
        <p:spPr>
          <a:xfrm>
            <a:off x="1275909" y="16784036"/>
            <a:ext cx="14386121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PALAVRAS CHAVE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699DC350-9AC8-4912-887C-AEBC5F1DBCD8}"/>
              </a:ext>
            </a:extLst>
          </p:cNvPr>
          <p:cNvSpPr/>
          <p:nvPr/>
        </p:nvSpPr>
        <p:spPr>
          <a:xfrm>
            <a:off x="1292268" y="17898895"/>
            <a:ext cx="14369761" cy="1144581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4"/>
              </a:spcAft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Internet das Coisas. Big Data. Sustentabilidade Social. Sustentabilidade Ambiental. Sustentabilidade Econômica.</a:t>
            </a:r>
            <a:endParaRPr lang="pt-BR" sz="3600" b="0" strike="noStrike" spc="-1" dirty="0">
              <a:latin typeface="Arial"/>
              <a:cs typeface="Arial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82F4BC4E-56D1-4EBB-A91B-786421588234}"/>
              </a:ext>
            </a:extLst>
          </p:cNvPr>
          <p:cNvSpPr/>
          <p:nvPr/>
        </p:nvSpPr>
        <p:spPr>
          <a:xfrm>
            <a:off x="1292267" y="19272076"/>
            <a:ext cx="14400263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INTRODUÇÃO</a:t>
            </a:r>
          </a:p>
        </p:txBody>
      </p:sp>
      <p:sp>
        <p:nvSpPr>
          <p:cNvPr id="8" name="CustomShape 14">
            <a:extLst>
              <a:ext uri="{FF2B5EF4-FFF2-40B4-BE49-F238E27FC236}">
                <a16:creationId xmlns:a16="http://schemas.microsoft.com/office/drawing/2014/main" id="{B1F9A848-382D-4A66-B25E-25F777E7445B}"/>
              </a:ext>
            </a:extLst>
          </p:cNvPr>
          <p:cNvSpPr/>
          <p:nvPr/>
        </p:nvSpPr>
        <p:spPr>
          <a:xfrm>
            <a:off x="1259287" y="20006625"/>
            <a:ext cx="14449599" cy="158798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595"/>
              </a:spcAft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Atualmente não se pode imaginar como pessoas físicas e jurídicas vivem, convivem e se relacionam sem o uso de Tecnologias da Informação e Comunicação (TIC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). Essa 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dependência das TIC faz com que surjam novos conceitos e aplicações, modificando a forma como se está acostumado a viver. Dentre os novos conceitos e aplicações existem dois que estão em evidência, como é o caso de Big Data e Internet das Coisas, do inglês Internet 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of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Things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(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IoT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). BIG Data é um conceito que utiliza TIC atuais que permitem processar e analisar um vasto universo de dados, extraindo deles valor para o mundo empresarial (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Ham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, 2012). 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Macafee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e 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Brynjolfsson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(2012), afirmam que Big Data tem potencial para transformar empresas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, 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trazendo-lhes oportunidades e vantagens competitivas ao poder medir e gerenciar de modo mais preciso, ao fazer previsões melhores e tomar decisões mais inteligentes, sem a necessidade de se utilizar da intuição, uma vez que decisões apoiadas em evidências são mais assertivas. Já 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IoT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, segundo Pacheco et al (2016), é o potencial que a tecnologia possui em prover capacidade digital embutida em produtos e objetos, incluindo carros, televisões, geladeiras, livros, entre outros, de modo que ofereçam novas funções e aplicações que aprimorem seu uso.</a:t>
            </a:r>
            <a:endParaRPr lang="pt-BR" sz="3600" b="0" strike="noStrike" spc="-1" dirty="0">
              <a:latin typeface="Arial"/>
              <a:ea typeface="Microsoft YaHei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15460556-5937-4E99-9CDA-5EDAAD4122CF}"/>
              </a:ext>
            </a:extLst>
          </p:cNvPr>
          <p:cNvSpPr/>
          <p:nvPr/>
        </p:nvSpPr>
        <p:spPr>
          <a:xfrm>
            <a:off x="16809157" y="15362821"/>
            <a:ext cx="14324841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OBJETIVO</a:t>
            </a: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E02CF478-4DF2-4096-A999-FA5566F7D533}"/>
              </a:ext>
            </a:extLst>
          </p:cNvPr>
          <p:cNvSpPr/>
          <p:nvPr/>
        </p:nvSpPr>
        <p:spPr>
          <a:xfrm>
            <a:off x="16838838" y="16540287"/>
            <a:ext cx="14295160" cy="177929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O projeto de iniciação científica propõe-se a estudar </a:t>
            </a:r>
            <a:r>
              <a:rPr lang="pt-BR" sz="3600" spc="-1" dirty="0" err="1">
                <a:solidFill>
                  <a:srgbClr val="000000"/>
                </a:solidFill>
                <a:latin typeface="Arial"/>
                <a:ea typeface="Microsoft YaHei"/>
              </a:rPr>
              <a:t>IoT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, Big Data e suas aplicações buscando relacionar como essas TIC, podem contribuir com a sustentabilidade econômica, social e ambiental. </a:t>
            </a:r>
            <a:endParaRPr lang="pt-BR" dirty="0"/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6DD7F463-0230-46DC-9D8A-7A09360D144D}"/>
              </a:ext>
            </a:extLst>
          </p:cNvPr>
          <p:cNvSpPr/>
          <p:nvPr/>
        </p:nvSpPr>
        <p:spPr>
          <a:xfrm>
            <a:off x="16809156" y="18501745"/>
            <a:ext cx="14324842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METODOLOGIA</a:t>
            </a: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E302B924-5F3D-4AA5-A2D5-F7321A1C3319}"/>
              </a:ext>
            </a:extLst>
          </p:cNvPr>
          <p:cNvSpPr/>
          <p:nvPr/>
        </p:nvSpPr>
        <p:spPr>
          <a:xfrm>
            <a:off x="16793796" y="19578957"/>
            <a:ext cx="14340202" cy="234133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Para o desenvolvimento desse trabalho será utilizada a pesquisa bibliográfica, um procedimento formal com pensamento reflexivo, que permite descobrir novos fatos e relações em qualquer Área de Conhecimento (LAKATOS; MARCONI, 2007).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A2EEB67F-DEB8-4A0B-9702-EF1CB4A937EA}"/>
              </a:ext>
            </a:extLst>
          </p:cNvPr>
          <p:cNvSpPr/>
          <p:nvPr/>
        </p:nvSpPr>
        <p:spPr>
          <a:xfrm>
            <a:off x="16838838" y="23064350"/>
            <a:ext cx="14309040" cy="333895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Espera-se no decorrer deste trabalho de Iniciação Científica, além do cumprimento do cronograma e da proposta de relação entre os conceitos e aplicações estudadas, desenvolver no estudante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Calibri"/>
              </a:rPr>
              <a:t>: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espírito investigativo, autonomia intelectual e capacidade de sistematização dos vários saberes com os quais estará interagindo ao longo da vigência do projeto.</a:t>
            </a:r>
            <a:endParaRPr lang="pt-BR" dirty="0"/>
          </a:p>
          <a:p>
            <a:pPr algn="just">
              <a:lnSpc>
                <a:spcPct val="107000"/>
              </a:lnSpc>
              <a:spcAft>
                <a:spcPts val="799"/>
              </a:spcAft>
            </a:pPr>
            <a:endParaRPr lang="pt-BR" sz="3600" b="0" strike="noStrike" spc="-1" dirty="0">
              <a:solidFill>
                <a:srgbClr val="000000"/>
              </a:solidFill>
              <a:latin typeface="Arial"/>
              <a:ea typeface="Calibri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</a:pPr>
            <a:endParaRPr lang="pt-BR" sz="3600" b="0" strike="noStrike" spc="-1" dirty="0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lang="pt-BR" sz="1100" b="0" strike="noStrike" spc="-1" dirty="0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DFD9DF45-E8C5-421B-95E9-481586127F45}"/>
              </a:ext>
            </a:extLst>
          </p:cNvPr>
          <p:cNvSpPr/>
          <p:nvPr/>
        </p:nvSpPr>
        <p:spPr>
          <a:xfrm>
            <a:off x="16809156" y="22065843"/>
            <a:ext cx="14324842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RESULTADOS ESPERADOS</a:t>
            </a: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FDDB9818-D462-47C0-A41C-108A2FF1FE16}"/>
              </a:ext>
            </a:extLst>
          </p:cNvPr>
          <p:cNvSpPr/>
          <p:nvPr/>
        </p:nvSpPr>
        <p:spPr>
          <a:xfrm>
            <a:off x="16809156" y="26572200"/>
            <a:ext cx="14324842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REFERÊNCIAS BIBLIOGRÁFICAS</a:t>
            </a: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6A66A9A9-F83E-4965-96EB-1ACDF7BF4A4A}"/>
              </a:ext>
            </a:extLst>
          </p:cNvPr>
          <p:cNvSpPr/>
          <p:nvPr/>
        </p:nvSpPr>
        <p:spPr>
          <a:xfrm>
            <a:off x="16793796" y="27749877"/>
            <a:ext cx="14299660" cy="790895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2800" b="0" strike="noStrike" spc="-1" dirty="0">
                <a:latin typeface="Arial"/>
                <a:ea typeface="Calibri"/>
              </a:rPr>
              <a:t>BOFF, Leonardo, </a:t>
            </a:r>
            <a:r>
              <a:rPr lang="pt-BR" sz="2800" b="1" strike="noStrike" spc="-1" dirty="0">
                <a:latin typeface="Arial"/>
                <a:ea typeface="Calibri"/>
              </a:rPr>
              <a:t>Saber cuidar: ética do humano</a:t>
            </a:r>
            <a:r>
              <a:rPr lang="pt-BR" sz="2800" b="0" strike="noStrike" spc="-1" dirty="0">
                <a:latin typeface="Arial"/>
                <a:ea typeface="Calibri"/>
              </a:rPr>
              <a:t>, 2018, Disponível em https://leonardoboff.wordpress.com/2012/01/15/sustentabilidade-tentativa-de-definicao/, acessado em 02 de janeiro de 2019.</a:t>
            </a:r>
            <a:endParaRPr lang="pt-BR" sz="2800" b="0" strike="noStrike" spc="-1" dirty="0">
              <a:latin typeface="Arial"/>
            </a:endParaRPr>
          </a:p>
          <a:p>
            <a:pPr algn="just">
              <a:spcAft>
                <a:spcPts val="799"/>
              </a:spcAft>
            </a:pPr>
            <a:r>
              <a:rPr lang="pt-BR" sz="2800" b="0" strike="noStrike" spc="-1" dirty="0">
                <a:latin typeface="Arial"/>
                <a:ea typeface="Calibri"/>
              </a:rPr>
              <a:t>ELKINGTON, J. </a:t>
            </a:r>
            <a:r>
              <a:rPr lang="pt-BR" sz="2800" b="0" strike="noStrike" spc="-1" dirty="0" err="1">
                <a:latin typeface="Arial"/>
                <a:ea typeface="Calibri"/>
              </a:rPr>
              <a:t>Towards</a:t>
            </a:r>
            <a:r>
              <a:rPr lang="pt-BR" sz="2800" b="0" strike="noStrike" spc="-1" dirty="0">
                <a:latin typeface="Arial"/>
                <a:ea typeface="Calibri"/>
              </a:rPr>
              <a:t>,</a:t>
            </a:r>
            <a:r>
              <a:rPr lang="pt-BR" sz="2800" spc="-1" dirty="0">
                <a:latin typeface="Arial"/>
                <a:ea typeface="Calibri"/>
              </a:rPr>
              <a:t> </a:t>
            </a:r>
            <a:r>
              <a:rPr lang="pt-BR" sz="2800" b="0" strike="noStrike" spc="-1" dirty="0">
                <a:latin typeface="Arial"/>
                <a:ea typeface="Calibri"/>
              </a:rPr>
              <a:t> </a:t>
            </a:r>
            <a:r>
              <a:rPr lang="pt-BR" sz="2800" b="1" strike="noStrike" spc="-1" dirty="0">
                <a:latin typeface="Arial"/>
                <a:ea typeface="Calibri"/>
              </a:rPr>
              <a:t>The </a:t>
            </a:r>
            <a:r>
              <a:rPr lang="pt-BR" sz="2800" b="1" strike="noStrike" spc="-1" dirty="0" err="1">
                <a:latin typeface="Arial"/>
                <a:ea typeface="Calibri"/>
              </a:rPr>
              <a:t>sustainable</a:t>
            </a:r>
            <a:r>
              <a:rPr lang="pt-BR" sz="2800" b="1" strike="noStrike" spc="-1" dirty="0">
                <a:latin typeface="Arial"/>
                <a:ea typeface="Calibri"/>
              </a:rPr>
              <a:t> </a:t>
            </a:r>
            <a:r>
              <a:rPr lang="pt-BR" sz="2800" b="1" strike="noStrike" spc="-1" dirty="0" err="1">
                <a:latin typeface="Arial"/>
                <a:ea typeface="Calibri"/>
              </a:rPr>
              <a:t>corporation</a:t>
            </a:r>
            <a:r>
              <a:rPr lang="pt-BR" sz="2800" b="1" strike="noStrike" spc="-1" dirty="0">
                <a:latin typeface="Arial"/>
                <a:ea typeface="Calibri"/>
              </a:rPr>
              <a:t>: </a:t>
            </a:r>
            <a:r>
              <a:rPr lang="pt-BR" sz="2800" b="1" strike="noStrike" spc="-1" dirty="0" err="1">
                <a:latin typeface="Arial"/>
                <a:ea typeface="Calibri"/>
              </a:rPr>
              <a:t>Win-win-win</a:t>
            </a:r>
            <a:r>
              <a:rPr lang="pt-BR" sz="2800" b="1" strike="noStrike" spc="-1" dirty="0">
                <a:latin typeface="Arial"/>
                <a:ea typeface="Calibri"/>
              </a:rPr>
              <a:t> business </a:t>
            </a:r>
            <a:r>
              <a:rPr lang="pt-BR" sz="2800" b="1" strike="noStrike" spc="-1" dirty="0" err="1">
                <a:latin typeface="Arial"/>
                <a:ea typeface="Calibri"/>
              </a:rPr>
              <a:t>strategies</a:t>
            </a:r>
            <a:r>
              <a:rPr lang="pt-BR" sz="2800" b="1" strike="noStrike" spc="-1" dirty="0">
                <a:latin typeface="Arial"/>
                <a:ea typeface="Calibri"/>
              </a:rPr>
              <a:t> for </a:t>
            </a:r>
            <a:r>
              <a:rPr lang="pt-BR" sz="2800" b="1" strike="noStrike" spc="-1" dirty="0" err="1">
                <a:latin typeface="Arial"/>
                <a:ea typeface="Calibri"/>
              </a:rPr>
              <a:t>sustainable</a:t>
            </a:r>
            <a:r>
              <a:rPr lang="pt-BR" sz="2800" b="1" strike="noStrike" spc="-1" dirty="0">
                <a:latin typeface="Arial"/>
                <a:ea typeface="Calibri"/>
              </a:rPr>
              <a:t> </a:t>
            </a:r>
            <a:r>
              <a:rPr lang="pt-BR" sz="2800" b="1" strike="noStrike" spc="-1" dirty="0" err="1">
                <a:latin typeface="Arial"/>
                <a:ea typeface="Calibri"/>
              </a:rPr>
              <a:t>development</a:t>
            </a:r>
            <a:r>
              <a:rPr lang="pt-BR" sz="2800" b="0" strike="noStrike" spc="-1" dirty="0">
                <a:latin typeface="Arial"/>
                <a:ea typeface="Calibri"/>
              </a:rPr>
              <a:t>, </a:t>
            </a:r>
            <a:r>
              <a:rPr lang="pt-BR" sz="2800" b="0" strike="noStrike" spc="-1" dirty="0" err="1">
                <a:latin typeface="Arial"/>
                <a:ea typeface="Calibri"/>
              </a:rPr>
              <a:t>California</a:t>
            </a:r>
            <a:r>
              <a:rPr lang="pt-BR" sz="2800" b="0" strike="noStrike" spc="-1" dirty="0">
                <a:latin typeface="Arial"/>
                <a:ea typeface="Calibri"/>
              </a:rPr>
              <a:t> Management Review, v.36, n.2, p.90-100, 1994.</a:t>
            </a:r>
            <a:endParaRPr lang="pt-BR" sz="2800" b="0" strike="noStrike" spc="-1" dirty="0">
              <a:latin typeface="Arial"/>
            </a:endParaRPr>
          </a:p>
          <a:p>
            <a:pPr algn="just">
              <a:spcAft>
                <a:spcPts val="799"/>
              </a:spcAft>
            </a:pPr>
            <a:r>
              <a:rPr lang="pt-BR" sz="2800" b="0" strike="noStrike" spc="-1" dirty="0">
                <a:latin typeface="Arial"/>
                <a:ea typeface="Calibri"/>
              </a:rPr>
              <a:t>HAM, X.; TIAN, L.; YOON, M.; LEE, M. A </a:t>
            </a:r>
            <a:r>
              <a:rPr lang="pt-BR" sz="2800" b="1" strike="noStrike" spc="-1" dirty="0">
                <a:latin typeface="Arial"/>
                <a:ea typeface="Calibri"/>
              </a:rPr>
              <a:t>Big Data </a:t>
            </a:r>
            <a:r>
              <a:rPr lang="pt-BR" sz="2800" b="1" strike="noStrike" spc="-1" dirty="0" err="1">
                <a:latin typeface="Arial"/>
                <a:ea typeface="Calibri"/>
              </a:rPr>
              <a:t>Model</a:t>
            </a:r>
            <a:r>
              <a:rPr lang="pt-BR" sz="2800" b="1" strike="noStrike" spc="-1" dirty="0">
                <a:latin typeface="Arial"/>
                <a:ea typeface="Calibri"/>
              </a:rPr>
              <a:t> </a:t>
            </a:r>
            <a:r>
              <a:rPr lang="pt-BR" sz="2800" b="1" strike="noStrike" spc="-1" dirty="0" err="1">
                <a:latin typeface="Arial"/>
                <a:ea typeface="Calibri"/>
              </a:rPr>
              <a:t>supporting</a:t>
            </a:r>
            <a:r>
              <a:rPr lang="pt-BR" sz="2800" b="1" strike="noStrike" spc="-1" dirty="0">
                <a:latin typeface="Arial"/>
                <a:ea typeface="Calibri"/>
              </a:rPr>
              <a:t> </a:t>
            </a:r>
            <a:r>
              <a:rPr lang="pt-BR" sz="2800" b="1" strike="noStrike" spc="-1" dirty="0" err="1">
                <a:latin typeface="Arial"/>
                <a:ea typeface="Calibri"/>
              </a:rPr>
              <a:t>Information</a:t>
            </a:r>
            <a:r>
              <a:rPr lang="pt-BR" sz="2800" b="1" strike="noStrike" spc="-1" dirty="0">
                <a:latin typeface="Arial"/>
                <a:ea typeface="Calibri"/>
              </a:rPr>
              <a:t> </a:t>
            </a:r>
            <a:r>
              <a:rPr lang="pt-BR" sz="2800" b="1" strike="noStrike" spc="-1" dirty="0" err="1">
                <a:latin typeface="Arial"/>
                <a:ea typeface="Calibri"/>
              </a:rPr>
              <a:t>Recommendation</a:t>
            </a:r>
            <a:r>
              <a:rPr lang="pt-BR" sz="2800" b="1" strike="noStrike" spc="-1" dirty="0">
                <a:latin typeface="Arial"/>
                <a:ea typeface="Calibri"/>
              </a:rPr>
              <a:t> in Social Network</a:t>
            </a:r>
            <a:r>
              <a:rPr lang="pt-BR" sz="2800" b="0" strike="noStrike" spc="-1" dirty="0">
                <a:latin typeface="Arial"/>
                <a:ea typeface="Calibri"/>
              </a:rPr>
              <a:t>, In: </a:t>
            </a:r>
            <a:r>
              <a:rPr lang="pt-BR" sz="2800" b="0" strike="noStrike" spc="-1" dirty="0" err="1">
                <a:latin typeface="Arial"/>
                <a:ea typeface="Calibri"/>
              </a:rPr>
              <a:t>International</a:t>
            </a:r>
            <a:r>
              <a:rPr lang="pt-BR" sz="2800" b="0" strike="noStrike" spc="-1" dirty="0">
                <a:latin typeface="Arial"/>
                <a:ea typeface="Calibri"/>
              </a:rPr>
              <a:t> </a:t>
            </a:r>
            <a:r>
              <a:rPr lang="pt-BR" sz="2800" b="0" strike="noStrike" spc="-1" dirty="0" err="1">
                <a:latin typeface="Arial"/>
                <a:ea typeface="Calibri"/>
              </a:rPr>
              <a:t>Conference</a:t>
            </a:r>
            <a:r>
              <a:rPr lang="pt-BR" sz="2800" b="0" strike="noStrike" spc="-1" dirty="0">
                <a:latin typeface="Arial"/>
                <a:ea typeface="Calibri"/>
              </a:rPr>
              <a:t> </a:t>
            </a:r>
            <a:r>
              <a:rPr lang="pt-BR" sz="2800" b="0" strike="noStrike" spc="-1" dirty="0" err="1">
                <a:latin typeface="Arial"/>
                <a:ea typeface="Calibri"/>
              </a:rPr>
              <a:t>on</a:t>
            </a:r>
            <a:r>
              <a:rPr lang="pt-BR" sz="2800" b="0" strike="noStrike" spc="-1" dirty="0">
                <a:latin typeface="Arial"/>
                <a:ea typeface="Calibri"/>
              </a:rPr>
              <a:t> Cloud </a:t>
            </a:r>
            <a:r>
              <a:rPr lang="pt-BR" sz="2800" b="0" strike="noStrike" spc="-1" dirty="0" err="1">
                <a:latin typeface="Arial"/>
                <a:ea typeface="Calibri"/>
              </a:rPr>
              <a:t>and</a:t>
            </a:r>
            <a:r>
              <a:rPr lang="pt-BR" sz="2800" b="0" strike="noStrike" spc="-1" dirty="0">
                <a:latin typeface="Arial"/>
                <a:ea typeface="Calibri"/>
              </a:rPr>
              <a:t> Green </a:t>
            </a:r>
            <a:r>
              <a:rPr lang="pt-BR" sz="2800" b="0" strike="noStrike" spc="-1" dirty="0" err="1">
                <a:latin typeface="Arial"/>
                <a:ea typeface="Calibri"/>
              </a:rPr>
              <a:t>Computing</a:t>
            </a:r>
            <a:r>
              <a:rPr lang="pt-BR" sz="2800" b="0" strike="noStrike" spc="-1" dirty="0">
                <a:latin typeface="Arial"/>
                <a:ea typeface="Calibri"/>
              </a:rPr>
              <a:t>, 2., 2012, </a:t>
            </a:r>
            <a:r>
              <a:rPr lang="pt-BR" sz="2800" b="0" strike="noStrike" spc="-1" dirty="0" err="1">
                <a:latin typeface="Arial"/>
                <a:ea typeface="Calibri"/>
              </a:rPr>
              <a:t>Hunan</a:t>
            </a:r>
            <a:r>
              <a:rPr lang="pt-BR" sz="2800" b="0" strike="noStrike" spc="-1" dirty="0">
                <a:latin typeface="Arial"/>
                <a:ea typeface="Calibri"/>
              </a:rPr>
              <a:t>, China. Anais eletrônico...</a:t>
            </a:r>
            <a:r>
              <a:rPr lang="pt-BR" sz="2800" spc="-1" dirty="0">
                <a:latin typeface="Arial"/>
                <a:ea typeface="Calibri"/>
              </a:rPr>
              <a:t> </a:t>
            </a:r>
            <a:r>
              <a:rPr lang="pt-BR" sz="2800" b="0" strike="noStrike" spc="-1" dirty="0">
                <a:latin typeface="Arial"/>
                <a:ea typeface="Calibri"/>
              </a:rPr>
              <a:t> </a:t>
            </a:r>
            <a:r>
              <a:rPr lang="pt-BR" sz="2800" b="0" strike="noStrike" spc="-1" dirty="0" err="1">
                <a:latin typeface="Arial"/>
                <a:ea typeface="Calibri"/>
              </a:rPr>
              <a:t>Hunan</a:t>
            </a:r>
            <a:r>
              <a:rPr lang="pt-BR" sz="2800" b="0" strike="noStrike" spc="-1" dirty="0">
                <a:latin typeface="Arial"/>
                <a:ea typeface="Calibri"/>
              </a:rPr>
              <a:t>: IEEE </a:t>
            </a:r>
            <a:r>
              <a:rPr lang="pt-BR" sz="2800" b="0" strike="noStrike" spc="-1" dirty="0" err="1">
                <a:latin typeface="Arial"/>
                <a:ea typeface="Calibri"/>
              </a:rPr>
              <a:t>computer</a:t>
            </a:r>
            <a:r>
              <a:rPr lang="pt-BR" sz="2800" b="0" strike="noStrike" spc="-1" dirty="0">
                <a:latin typeface="Arial"/>
                <a:ea typeface="Calibri"/>
              </a:rPr>
              <a:t> </a:t>
            </a:r>
            <a:r>
              <a:rPr lang="pt-BR" sz="2800" b="0" strike="noStrike" spc="-1" dirty="0" err="1">
                <a:latin typeface="Arial"/>
                <a:ea typeface="Calibri"/>
              </a:rPr>
              <a:t>society</a:t>
            </a:r>
            <a:r>
              <a:rPr lang="pt-BR" sz="2800" b="0" strike="noStrike" spc="-1" dirty="0">
                <a:latin typeface="Arial"/>
                <a:ea typeface="Calibri"/>
              </a:rPr>
              <a:t>, 2012, p. 810-813</a:t>
            </a:r>
            <a:endParaRPr lang="pt-BR" sz="2800" b="0" strike="noStrike" spc="-1" dirty="0">
              <a:latin typeface="Arial"/>
            </a:endParaRPr>
          </a:p>
          <a:p>
            <a:pPr algn="just">
              <a:spcAft>
                <a:spcPts val="799"/>
              </a:spcAft>
            </a:pPr>
            <a:r>
              <a:rPr lang="pt-BR" sz="2800" b="0" strike="noStrike" spc="-1" dirty="0">
                <a:latin typeface="Arial"/>
                <a:ea typeface="Calibri"/>
              </a:rPr>
              <a:t>LAKATOS, E. M.; MARCONI, M. de A., </a:t>
            </a:r>
            <a:r>
              <a:rPr lang="pt-BR" sz="2800" b="1" strike="noStrike" spc="-1" dirty="0">
                <a:latin typeface="Arial"/>
                <a:ea typeface="Calibri"/>
              </a:rPr>
              <a:t>Metodologia do trabalho científico</a:t>
            </a:r>
            <a:r>
              <a:rPr lang="pt-BR" sz="2800" b="0" strike="noStrike" spc="-1" dirty="0">
                <a:latin typeface="Arial"/>
                <a:ea typeface="Calibri"/>
              </a:rPr>
              <a:t>. 7 ed. São Paulo: Atlas, 2007.</a:t>
            </a:r>
            <a:endParaRPr lang="pt-BR" sz="2800" b="0" strike="noStrike" spc="-1" dirty="0">
              <a:latin typeface="Arial"/>
            </a:endParaRPr>
          </a:p>
          <a:p>
            <a:pPr algn="just">
              <a:spcAft>
                <a:spcPts val="799"/>
              </a:spcAft>
            </a:pPr>
            <a:r>
              <a:rPr lang="pt-BR" sz="2800" b="0" strike="noStrike" spc="-1" dirty="0">
                <a:latin typeface="Arial"/>
                <a:ea typeface="Calibri"/>
              </a:rPr>
              <a:t>MCAFEE, Andrew; BRYNJOLFSSON, Erik, </a:t>
            </a:r>
            <a:r>
              <a:rPr lang="pt-BR" sz="2800" b="1" strike="noStrike" spc="-1" dirty="0">
                <a:latin typeface="Arial"/>
                <a:ea typeface="Calibri"/>
              </a:rPr>
              <a:t>Big data: </a:t>
            </a:r>
            <a:r>
              <a:rPr lang="pt-BR" sz="2800" b="1" strike="noStrike" spc="-1" dirty="0" err="1">
                <a:latin typeface="Arial"/>
                <a:ea typeface="Calibri"/>
              </a:rPr>
              <a:t>the</a:t>
            </a:r>
            <a:r>
              <a:rPr lang="pt-BR" sz="2800" b="1" strike="noStrike" spc="-1" dirty="0">
                <a:latin typeface="Arial"/>
                <a:ea typeface="Calibri"/>
              </a:rPr>
              <a:t> management </a:t>
            </a:r>
            <a:r>
              <a:rPr lang="pt-BR" sz="2800" b="1" strike="noStrike" spc="-1" dirty="0" err="1">
                <a:latin typeface="Arial"/>
                <a:ea typeface="Calibri"/>
              </a:rPr>
              <a:t>revolution</a:t>
            </a:r>
            <a:r>
              <a:rPr lang="pt-BR" sz="2800" b="0" strike="noStrike" spc="-1" dirty="0">
                <a:latin typeface="Arial"/>
                <a:ea typeface="Calibri"/>
              </a:rPr>
              <a:t>,</a:t>
            </a:r>
            <a:r>
              <a:rPr lang="pt-BR" sz="2800" spc="-1" dirty="0">
                <a:latin typeface="Arial"/>
                <a:ea typeface="Calibri"/>
              </a:rPr>
              <a:t>  </a:t>
            </a:r>
            <a:r>
              <a:rPr lang="pt-BR" sz="2800" b="0" strike="noStrike" spc="-1" dirty="0">
                <a:latin typeface="Arial"/>
                <a:ea typeface="Calibri"/>
              </a:rPr>
              <a:t> Harvard Business Review, </a:t>
            </a:r>
            <a:r>
              <a:rPr lang="pt-BR" sz="2800" b="0" strike="noStrike" spc="-1" dirty="0" err="1">
                <a:latin typeface="Arial"/>
                <a:ea typeface="Calibri"/>
              </a:rPr>
              <a:t>Octuber</a:t>
            </a:r>
            <a:r>
              <a:rPr lang="pt-BR" sz="2800" b="0" strike="noStrike" spc="-1" dirty="0">
                <a:latin typeface="Arial"/>
                <a:ea typeface="Calibri"/>
              </a:rPr>
              <a:t>, 2012</a:t>
            </a:r>
            <a:endParaRPr lang="pt-BR" sz="2800" b="0" strike="noStrike" spc="-1" dirty="0">
              <a:latin typeface="Arial"/>
            </a:endParaRPr>
          </a:p>
          <a:p>
            <a:pPr algn="just">
              <a:spcAft>
                <a:spcPts val="799"/>
              </a:spcAft>
            </a:pPr>
            <a:r>
              <a:rPr lang="pt-BR" sz="2800" b="0" strike="noStrike" spc="-1" dirty="0">
                <a:latin typeface="Arial"/>
                <a:ea typeface="Calibri"/>
              </a:rPr>
              <a:t>PACHECO, F. B.; KLEIN, A. Z.; RIGHI, R. R., </a:t>
            </a:r>
            <a:r>
              <a:rPr lang="pt-BR" sz="2800" b="1" strike="noStrike" spc="-1" dirty="0">
                <a:latin typeface="Arial"/>
                <a:ea typeface="Calibri"/>
              </a:rPr>
              <a:t>Modelos de negócio para produtos e serviços</a:t>
            </a:r>
            <a:r>
              <a:rPr lang="pt-BR" sz="2800" b="1" spc="-1" dirty="0">
                <a:latin typeface="Arial"/>
                <a:ea typeface="Calibri"/>
              </a:rPr>
              <a:t> </a:t>
            </a:r>
            <a:r>
              <a:rPr lang="pt-BR" sz="2800" b="1" strike="noStrike" spc="-1" dirty="0">
                <a:latin typeface="Arial"/>
                <a:ea typeface="Calibri"/>
              </a:rPr>
              <a:t> baseados em internet das coisas: uma revisão da literatura e oportunidades </a:t>
            </a: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de pesquisas futuras</a:t>
            </a: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, REGE - Revista de Gestão, N. 23, 2016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Calibri"/>
              </a:rPr>
              <a:t>  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26005A58-C5B3-4C9B-A005-F11B4BBFCF02}"/>
              </a:ext>
            </a:extLst>
          </p:cNvPr>
          <p:cNvSpPr txBox="1"/>
          <p:nvPr/>
        </p:nvSpPr>
        <p:spPr>
          <a:xfrm>
            <a:off x="16834338" y="10081798"/>
            <a:ext cx="14338720" cy="50783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Outro conceito que está em evidência atualmente tanto no ambiente pessoal, como empresarial, é conhecido por Sustentabilidade. Conforme Boff (2012, p. 262), a sustentabilidade pode ser composta por três dimensões: a econômica, a social e a ambiental, também conhecidas como Triple </a:t>
            </a:r>
            <a:r>
              <a:rPr lang="pt-BR" sz="3600" spc="-1" dirty="0" err="1">
                <a:solidFill>
                  <a:srgbClr val="000000"/>
                </a:solidFill>
                <a:latin typeface="Arial"/>
                <a:ea typeface="Microsoft YaHei"/>
              </a:rPr>
              <a:t>Bottom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 </a:t>
            </a:r>
            <a:r>
              <a:rPr lang="pt-BR" sz="3600" spc="-1" dirty="0" err="1">
                <a:solidFill>
                  <a:srgbClr val="000000"/>
                </a:solidFill>
                <a:latin typeface="Arial"/>
                <a:ea typeface="Microsoft YaHei"/>
              </a:rPr>
              <a:t>Line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 (TBL), conceito surgido do estudo realizado por </a:t>
            </a:r>
            <a:r>
              <a:rPr lang="pt-BR" sz="3600" spc="-1" dirty="0" err="1">
                <a:solidFill>
                  <a:srgbClr val="000000"/>
                </a:solidFill>
                <a:latin typeface="Arial"/>
                <a:ea typeface="Microsoft YaHei"/>
              </a:rPr>
              <a:t>Elkington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 (1994). Desse modo, parece ser interessante estudar como as novas TIC, no caso BIG Data e </a:t>
            </a:r>
            <a:r>
              <a:rPr lang="pt-BR" sz="3600" spc="-1" dirty="0" err="1">
                <a:solidFill>
                  <a:srgbClr val="000000"/>
                </a:solidFill>
                <a:latin typeface="Arial"/>
                <a:ea typeface="Microsoft YaHei"/>
              </a:rPr>
              <a:t>IoT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, podem contribuir com a sustentabilidade, relacionando seus conceitos e aplicações às suas dimensões. ​</a:t>
            </a:r>
            <a:endParaRPr lang="pt-BR" sz="3600" dirty="0"/>
          </a:p>
        </p:txBody>
      </p:sp>
      <p:sp>
        <p:nvSpPr>
          <p:cNvPr id="20" name="CustomShape 1"/>
          <p:cNvSpPr/>
          <p:nvPr/>
        </p:nvSpPr>
        <p:spPr>
          <a:xfrm>
            <a:off x="1259287" y="7737088"/>
            <a:ext cx="30479242" cy="2057807"/>
          </a:xfrm>
          <a:prstGeom prst="rect">
            <a:avLst/>
          </a:prstGeom>
          <a:noFill/>
          <a:ln w="9360">
            <a:noFill/>
          </a:ln>
          <a:effectLst/>
        </p:spPr>
        <p:txBody>
          <a:bodyPr lIns="90000" tIns="45000" rIns="90000" bIns="4500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solidFill>
                  <a:srgbClr val="2958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DAS COISAS (</a:t>
            </a:r>
            <a:r>
              <a:rPr lang="pt-BR" sz="6000" b="1" dirty="0" err="1">
                <a:solidFill>
                  <a:srgbClr val="2958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pt-BR" sz="6000" b="1" dirty="0">
                <a:solidFill>
                  <a:srgbClr val="2958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BIG DATA: USANDO TECNOLOGIAS DA INFORMAÇÃO E COMUNICAÇÃO PARA OBTENÇÃO DE VANTAGEM COMPETITIVA</a:t>
            </a:r>
            <a:endParaRPr lang="pt-BR" sz="6000" dirty="0">
              <a:solidFill>
                <a:srgbClr val="2958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Tela de fundo abstrata de linhas azuis conectadas">
            <a:extLst>
              <a:ext uri="{FF2B5EF4-FFF2-40B4-BE49-F238E27FC236}">
                <a16:creationId xmlns:a16="http://schemas.microsoft.com/office/drawing/2014/main" id="{1525B7C7-AFF1-DD63-1F16-D13C904B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9" b="30249"/>
          <a:stretch/>
        </p:blipFill>
        <p:spPr bwMode="auto">
          <a:xfrm>
            <a:off x="0" y="0"/>
            <a:ext cx="32400000" cy="71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638BE07-34A9-16B1-EDED-5CE05E483C40}"/>
              </a:ext>
            </a:extLst>
          </p:cNvPr>
          <p:cNvSpPr txBox="1"/>
          <p:nvPr/>
        </p:nvSpPr>
        <p:spPr>
          <a:xfrm>
            <a:off x="3619022" y="985032"/>
            <a:ext cx="229675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i="0" cap="all" dirty="0">
                <a:solidFill>
                  <a:srgbClr val="EDF6F9"/>
                </a:solidFill>
                <a:effectLst/>
                <a:latin typeface="Lato" panose="020B0604020202020204" pitchFamily="34" charset="0"/>
              </a:rPr>
              <a:t>XXVII</a:t>
            </a:r>
            <a:r>
              <a:rPr lang="en-US" sz="72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Encontro de Iniciação Científica</a:t>
            </a:r>
          </a:p>
          <a:p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XII Encontro de Iniciação em Desenvolvimento</a:t>
            </a:r>
          </a:p>
          <a:p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Tecnológico e Inovação</a:t>
            </a:r>
            <a:endParaRPr lang="pt-BR" sz="8000" b="1" dirty="0">
              <a:solidFill>
                <a:srgbClr val="EDF6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22476435-ED2C-D9D7-2258-F8EB166C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022" y="4882215"/>
            <a:ext cx="9326965" cy="174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77972D4D-DF4A-CE54-C87A-D9F16BD0B07D}"/>
              </a:ext>
            </a:extLst>
          </p:cNvPr>
          <p:cNvSpPr txBox="1"/>
          <p:nvPr/>
        </p:nvSpPr>
        <p:spPr>
          <a:xfrm>
            <a:off x="20424260" y="3724243"/>
            <a:ext cx="59245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e 26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5BC8578-A8E0-67EE-4CD7-E2FADCF62F61}"/>
              </a:ext>
            </a:extLst>
          </p:cNvPr>
          <p:cNvSpPr txBox="1"/>
          <p:nvPr/>
        </p:nvSpPr>
        <p:spPr>
          <a:xfrm>
            <a:off x="20661984" y="5385859"/>
            <a:ext cx="592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outubro</a:t>
            </a:r>
          </a:p>
        </p:txBody>
      </p:sp>
    </p:spTree>
    <p:extLst>
      <p:ext uri="{BB962C8B-B14F-4D97-AF65-F5344CB8AC3E}">
        <p14:creationId xmlns:p14="http://schemas.microsoft.com/office/powerpoint/2010/main" val="2615224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821</Words>
  <Application>Microsoft Office PowerPoint</Application>
  <PresentationFormat>Personalizar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Mendes</dc:creator>
  <cp:lastModifiedBy>EMÍLIO JOSÉ BIASI</cp:lastModifiedBy>
  <cp:revision>38</cp:revision>
  <dcterms:created xsi:type="dcterms:W3CDTF">2019-08-18T20:13:12Z</dcterms:created>
  <dcterms:modified xsi:type="dcterms:W3CDTF">2022-09-07T21:37:31Z</dcterms:modified>
</cp:coreProperties>
</file>