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39928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6F9"/>
    <a:srgbClr val="295872"/>
    <a:srgbClr val="83C5BE"/>
    <a:srgbClr val="006D77"/>
    <a:srgbClr val="601753"/>
    <a:srgbClr val="410F3A"/>
    <a:srgbClr val="5F1752"/>
    <a:srgbClr val="993366"/>
    <a:srgbClr val="601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25" autoAdjust="0"/>
    <p:restoredTop sz="86385" autoAdjust="0"/>
  </p:normalViewPr>
  <p:slideViewPr>
    <p:cSldViewPr snapToGrid="0">
      <p:cViewPr varScale="1">
        <p:scale>
          <a:sx n="24" d="100"/>
          <a:sy n="24" d="100"/>
        </p:scale>
        <p:origin x="3132" y="12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F483D-2596-4B4D-95CD-610333439B9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39938" y="1143000"/>
            <a:ext cx="2778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595E7-1406-48AA-8B54-DF44BAEAD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68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595E7-1406-48AA-8B54-DF44BAEAD3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7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5891626"/>
            <a:ext cx="27539395" cy="1253324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8908198"/>
            <a:ext cx="24299466" cy="869160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3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76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916653"/>
            <a:ext cx="6986096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916653"/>
            <a:ext cx="20553298" cy="3050811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29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4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8974945"/>
            <a:ext cx="27944386" cy="14974888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4091502"/>
            <a:ext cx="27944386" cy="7874940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1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05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916661"/>
            <a:ext cx="27944386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8824938"/>
            <a:ext cx="13706415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3149904"/>
            <a:ext cx="13706415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8824938"/>
            <a:ext cx="13773917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3149904"/>
            <a:ext cx="13773917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57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8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94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183304"/>
            <a:ext cx="16402140" cy="25583147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8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183304"/>
            <a:ext cx="16402140" cy="25583147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07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916661"/>
            <a:ext cx="27944386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583264"/>
            <a:ext cx="27944386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C1AE-BBEA-47B0-B569-45C2E2BFACC4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3366432"/>
            <a:ext cx="1093476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7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7DB50FAB-BAA9-4A21-B74B-3A95CBFEF3C0}"/>
              </a:ext>
            </a:extLst>
          </p:cNvPr>
          <p:cNvSpPr/>
          <p:nvPr/>
        </p:nvSpPr>
        <p:spPr>
          <a:xfrm>
            <a:off x="1278096" y="10073719"/>
            <a:ext cx="14381475" cy="659598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3200" b="0" i="1" strike="noStrike" spc="-1" dirty="0">
                <a:latin typeface="Times New Roman"/>
                <a:ea typeface="Calibri"/>
              </a:rPr>
              <a:t>6.00.00.00-7 Ciências Sociais Aplicadas 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i="1" strike="noStrike" spc="-1" dirty="0">
                <a:latin typeface="Times New Roman"/>
                <a:ea typeface="Calibri"/>
              </a:rPr>
              <a:t>6.02.00.00-6 Administração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i="1" strike="noStrike" spc="-1" dirty="0">
                <a:latin typeface="Calibri"/>
                <a:ea typeface="Calibri"/>
              </a:rPr>
              <a:t>6.02.01.00-2 Administração de Empresas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Bolsista: </a:t>
            </a:r>
            <a:r>
              <a:rPr lang="pt-BR" sz="3200" b="1" strike="noStrike" spc="-1" dirty="0">
                <a:latin typeface="Times New Roman"/>
                <a:ea typeface="Calibri"/>
              </a:rPr>
              <a:t>Emílio José Biasi</a:t>
            </a:r>
            <a:r>
              <a:rPr lang="pt-BR" sz="3200" b="0" strike="noStrike" spc="-1" dirty="0">
                <a:latin typeface="Times New Roman"/>
                <a:ea typeface="Calibri"/>
              </a:rPr>
              <a:t>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Curso de Engenharia de Software                          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e-mail: ejbiasi@hotmail.com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Orientador: </a:t>
            </a:r>
            <a:r>
              <a:rPr lang="pt-BR" sz="3200" b="1" strike="noStrike" spc="-1" dirty="0" err="1">
                <a:latin typeface="Times New Roman"/>
                <a:ea typeface="Calibri"/>
              </a:rPr>
              <a:t>Orandi</a:t>
            </a:r>
            <a:r>
              <a:rPr lang="pt-BR" sz="3200" b="1" strike="noStrike" spc="-1" dirty="0">
                <a:latin typeface="Times New Roman"/>
                <a:ea typeface="Calibri"/>
              </a:rPr>
              <a:t> Mina </a:t>
            </a:r>
            <a:r>
              <a:rPr lang="pt-BR" sz="3200" b="1" strike="noStrike" spc="-1" dirty="0" err="1">
                <a:latin typeface="Times New Roman"/>
                <a:ea typeface="Calibri"/>
              </a:rPr>
              <a:t>Falsarella</a:t>
            </a:r>
            <a:r>
              <a:rPr lang="pt-BR" sz="3200" b="0" strike="noStrike" spc="-1" dirty="0">
                <a:latin typeface="Times New Roman"/>
                <a:ea typeface="Calibri"/>
              </a:rPr>
              <a:t>                     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e-mail: orandi@puc-campinas.edu.br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Grupo de Pesquisa: </a:t>
            </a:r>
            <a:r>
              <a:rPr lang="pt-BR" sz="3200" b="1" strike="noStrike" spc="-1" dirty="0">
                <a:latin typeface="Times New Roman"/>
                <a:ea typeface="Calibri"/>
              </a:rPr>
              <a:t>Informação para Gestão e Inovação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Linha de Pesquisa: </a:t>
            </a:r>
            <a:r>
              <a:rPr lang="pt-BR" sz="3200" b="1" strike="noStrike" spc="-1" dirty="0">
                <a:latin typeface="Times New Roman"/>
                <a:ea typeface="Calibri"/>
              </a:rPr>
              <a:t>Planejamento, Gestão e Indicadores de Sustentabilidade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Modalidade: </a:t>
            </a:r>
            <a:r>
              <a:rPr lang="pt-BR" sz="3200" b="1" spc="-1" dirty="0">
                <a:latin typeface="Times New Roman"/>
                <a:ea typeface="Calibri"/>
              </a:rPr>
              <a:t>PIBIC/CNPq</a:t>
            </a: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pt-BR" sz="3600" b="0" strike="noStrike" spc="-1" dirty="0">
                <a:solidFill>
                  <a:srgbClr val="5F1752"/>
                </a:solidFill>
                <a:latin typeface="Calibri"/>
                <a:ea typeface="Calibri"/>
              </a:rPr>
              <a:t> </a:t>
            </a:r>
            <a:endParaRPr lang="pt-BR" sz="3600" b="0" strike="noStrike" spc="-1" dirty="0">
              <a:solidFill>
                <a:srgbClr val="5F1752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0D3E18C-5241-48A9-827B-D74BF65F6E8C}"/>
              </a:ext>
            </a:extLst>
          </p:cNvPr>
          <p:cNvSpPr/>
          <p:nvPr/>
        </p:nvSpPr>
        <p:spPr>
          <a:xfrm>
            <a:off x="1298096" y="16102823"/>
            <a:ext cx="14386121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PALAVRAS CHAVE</a:t>
            </a: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699DC350-9AC8-4912-887C-AEBC5F1DBCD8}"/>
              </a:ext>
            </a:extLst>
          </p:cNvPr>
          <p:cNvSpPr/>
          <p:nvPr/>
        </p:nvSpPr>
        <p:spPr>
          <a:xfrm>
            <a:off x="1283952" y="17032643"/>
            <a:ext cx="14369761" cy="1144581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4"/>
              </a:spcAft>
            </a:pPr>
            <a:r>
              <a:rPr lang="pt-B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Gestão de recursos hídricos; Bacias hidrográficas inteligentes, Cidades inteligentes, Tecnologias da informação e comunicação.</a:t>
            </a:r>
            <a:endParaRPr lang="pt-BR" sz="36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82F4BC4E-56D1-4EBB-A91B-786421588234}"/>
              </a:ext>
            </a:extLst>
          </p:cNvPr>
          <p:cNvSpPr/>
          <p:nvPr/>
        </p:nvSpPr>
        <p:spPr>
          <a:xfrm>
            <a:off x="1283954" y="18251329"/>
            <a:ext cx="14400263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INTRODUÇÃO</a:t>
            </a:r>
          </a:p>
        </p:txBody>
      </p:sp>
      <p:sp>
        <p:nvSpPr>
          <p:cNvPr id="8" name="CustomShape 14">
            <a:extLst>
              <a:ext uri="{FF2B5EF4-FFF2-40B4-BE49-F238E27FC236}">
                <a16:creationId xmlns:a16="http://schemas.microsoft.com/office/drawing/2014/main" id="{B1F9A848-382D-4A66-B25E-25F777E7445B}"/>
              </a:ext>
            </a:extLst>
          </p:cNvPr>
          <p:cNvSpPr/>
          <p:nvPr/>
        </p:nvSpPr>
        <p:spPr>
          <a:xfrm>
            <a:off x="1298096" y="19099489"/>
            <a:ext cx="14449599" cy="16710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595"/>
              </a:spcAft>
            </a:pPr>
            <a:r>
              <a:rPr lang="pt-BR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o crescimento econômico é desenvolvido de modo sustentável proporcionando qualidade de vida às pessoas que vivem em determinado espaço decorrente de investimentos em capital humano e social, com infraestrutura moderna, é possível relacionar essa situação com o conceito de cidades inteligentes (</a:t>
            </a:r>
            <a:r>
              <a:rPr lang="pt-BR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Caragliu</a:t>
            </a:r>
            <a:r>
              <a:rPr lang="pt-BR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2011). Segundo </a:t>
            </a:r>
            <a:r>
              <a:rPr lang="pt-BR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pt-BR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Pardo (2011), cidades inteligentes devem possuir sistemas integrados com soluções inovadoras com a finalidade de proporcionar melhoria na qualidade dos serviços oferecidos aos cidadãos. Através de soluções inovadoras e das facilidades das  Tecnologias da Informação e Comunicação (TIC), </a:t>
            </a:r>
            <a:r>
              <a:rPr lang="pt-BR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Toppeta</a:t>
            </a:r>
            <a:r>
              <a:rPr lang="pt-BR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(2010) assegura que é possível gerenciar a complexidade das cidades. </a:t>
            </a:r>
            <a:r>
              <a:rPr lang="pt-BR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Yigitcanlar</a:t>
            </a:r>
            <a:r>
              <a:rPr lang="pt-BR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(2018) complementa ao afirmar que a combinação de capital humano, capital social e TIC contribuem para o desenvolvimento de políticas públicas e desenvolvimento sustentável que permitem melhor convívio da sociedade reforçando o conceito de cidades inteligentes e sustentáveis. Uma das grandes barreiras no gerenciamento complexo de cidades é o fornecimento de insumos, e diante das mudanças climáticas, a crise hídrica se torna um forte agravante. Para </a:t>
            </a:r>
            <a:r>
              <a:rPr lang="pt-BR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Gleick</a:t>
            </a:r>
            <a:r>
              <a:rPr lang="pt-BR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Iceland</a:t>
            </a:r>
            <a:r>
              <a:rPr lang="pt-BR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(2018) a segurança hídrica ocorre quando se é garantida quantidade, qualidade e volumes necessários de água aos consumidores. Mediante a situação, a disponibilidade de água presente nas bacias hidrográficas abastece não somente populações urbanas, mas também rurais, todos os seres vivos e os setores produtivos. Segundo Porto e Porto (2008), uma bacia hidrográfica é um sistema que possui como entrada a precipitação da água da chuva e como saída a água que decorre do </a:t>
            </a:r>
            <a:r>
              <a:rPr lang="pt-BR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exutório</a:t>
            </a:r>
            <a:r>
              <a:rPr lang="pt-BR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delineamento de bacias e </a:t>
            </a:r>
            <a:r>
              <a:rPr lang="pt-BR" sz="3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sub-bacias</a:t>
            </a:r>
            <a:r>
              <a:rPr lang="pt-BR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interconectadas pelos sistemas hídricos. Guerra e Cunha (1996) descrevem que as bacias hidrográficas são unidades de gestão e integração dos elementos naturais e sociais. </a:t>
            </a: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15460556-5937-4E99-9CDA-5EDAAD4122CF}"/>
              </a:ext>
            </a:extLst>
          </p:cNvPr>
          <p:cNvSpPr/>
          <p:nvPr/>
        </p:nvSpPr>
        <p:spPr>
          <a:xfrm>
            <a:off x="16930784" y="13364591"/>
            <a:ext cx="14324841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OBJETIVO</a:t>
            </a: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E02CF478-4DF2-4096-A999-FA5566F7D533}"/>
              </a:ext>
            </a:extLst>
          </p:cNvPr>
          <p:cNvSpPr/>
          <p:nvPr/>
        </p:nvSpPr>
        <p:spPr>
          <a:xfrm>
            <a:off x="16912763" y="14272124"/>
            <a:ext cx="14295160" cy="2718786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Assim esse projeto tem como objetivo estudar os conceitos e aplicações de TIC sobre cidades inteligentes e verificar como eles podem contribuir para a criação de aplicações de TIC úteis e que possam ser utilizadas nas bacias hidrográficas no sentido de contribuir para melhorar a gestão de recursos hídricos.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6DD7F463-0230-46DC-9D8A-7A09360D144D}"/>
              </a:ext>
            </a:extLst>
          </p:cNvPr>
          <p:cNvSpPr/>
          <p:nvPr/>
        </p:nvSpPr>
        <p:spPr>
          <a:xfrm>
            <a:off x="16890241" y="17159818"/>
            <a:ext cx="14324842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METODOLOGIA</a:t>
            </a: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E302B924-5F3D-4AA5-A2D5-F7321A1C3319}"/>
              </a:ext>
            </a:extLst>
          </p:cNvPr>
          <p:cNvSpPr/>
          <p:nvPr/>
        </p:nvSpPr>
        <p:spPr>
          <a:xfrm>
            <a:off x="16890242" y="18138885"/>
            <a:ext cx="14340202" cy="281615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presente estudo caracteriza-se como uma pesquisa exploratória de natureza qualitativa. Os dados do estudo serão obtidos por meio de uma pesquisa bibliográfica sobre os temas, conceitos e aplicações de cidades inteligentes, bacias hidrográficas e gestão de recursos hídricos.</a:t>
            </a:r>
            <a:endParaRPr lang="pt-BR" sz="36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A2EEB67F-DEB8-4A0B-9702-EF1CB4A937EA}"/>
              </a:ext>
            </a:extLst>
          </p:cNvPr>
          <p:cNvSpPr/>
          <p:nvPr/>
        </p:nvSpPr>
        <p:spPr>
          <a:xfrm>
            <a:off x="16890241" y="21762864"/>
            <a:ext cx="14309040" cy="333895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Espera-se no decorrer deste trabalho de Iniciação Científica, além do cumprimento do cronograma e do objetivo do trabalho, desenvolver no estudante espírito investigativo, autonomia intelectual e capacidade de sistematização dos vários saberes com os quais estará interagindo ao longo da vigência do projeto.</a:t>
            </a:r>
            <a:endParaRPr lang="pt-BR" sz="3600" b="0" strike="noStrike" spc="-1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</a:pPr>
            <a:endParaRPr lang="pt-BR" sz="3600" b="0" strike="noStrike" spc="-1" dirty="0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lang="pt-BR" sz="1100" b="0" strike="noStrike" spc="-1" dirty="0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DFD9DF45-E8C5-421B-95E9-481586127F45}"/>
              </a:ext>
            </a:extLst>
          </p:cNvPr>
          <p:cNvSpPr/>
          <p:nvPr/>
        </p:nvSpPr>
        <p:spPr>
          <a:xfrm>
            <a:off x="16890241" y="20943138"/>
            <a:ext cx="14324842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RESULTADOS ESPERADOS</a:t>
            </a: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FDDB9818-D462-47C0-A41C-108A2FF1FE16}"/>
              </a:ext>
            </a:extLst>
          </p:cNvPr>
          <p:cNvSpPr/>
          <p:nvPr/>
        </p:nvSpPr>
        <p:spPr>
          <a:xfrm>
            <a:off x="16890241" y="24576831"/>
            <a:ext cx="14324842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REFERÊNCIAS BIBLIOGRÁFICAS</a:t>
            </a: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6A66A9A9-F83E-4965-96EB-1ACDF7BF4A4A}"/>
              </a:ext>
            </a:extLst>
          </p:cNvPr>
          <p:cNvSpPr/>
          <p:nvPr/>
        </p:nvSpPr>
        <p:spPr>
          <a:xfrm>
            <a:off x="16849698" y="25424991"/>
            <a:ext cx="14299660" cy="1003312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CARAGLIU, A.; DEL BO, C.; NIJKAMP, P. .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Urban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Technology, 2011. Vol. 2, n. 18, p. 65-82. DOI http://dx.doi.org/10.1080/10630732.2011.601117.</a:t>
            </a:r>
          </a:p>
          <a:p>
            <a:pPr algn="just"/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GIBSON, R. B. et al.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Assessment: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Processes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London: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Earthscan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254 p, 2005.</a:t>
            </a:r>
          </a:p>
          <a:p>
            <a:pPr algn="just"/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GLEICK, P.; ICELAND, C.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Security,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Conflict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World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Pacific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., p. 1–16, ago. 2018.</a:t>
            </a:r>
          </a:p>
          <a:p>
            <a:pPr algn="just"/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GUERRA, A. J. T. Processos Erosivos nas Encostas. In: Geomorfologia: exercícios, técnicas e aplicações.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Orgs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Cunha, S. B. &amp; Guerra, A. J. T. Rio de Janeiro, Bertrand Brasil, 1996</a:t>
            </a:r>
          </a:p>
          <a:p>
            <a:pPr algn="just"/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NAM, T.; PARDO, T.A.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Conceptualizing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institutions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In: ANNUAL INTERNATIONAL CONFERENCE ON DIGITAL, 2011.</a:t>
            </a:r>
          </a:p>
          <a:p>
            <a:pPr algn="just"/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PORTO, Monica, F. A.; PORTO, Rubem La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Laina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Gestão de bacias hidrográficas, Estudos Avançados, v. 22, n. 63, 2008</a:t>
            </a:r>
          </a:p>
          <a:p>
            <a:pPr algn="just"/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TOPPETA, D. The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ICT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build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livable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sustainable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Foundation, 2010.</a:t>
            </a:r>
          </a:p>
          <a:p>
            <a:pPr algn="just"/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YIGITCANLAR, T.; KAMRUZZAMAN, M.; BUYS, L.; IOPPOLO, G.; SABATINI-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MARQUes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J., da Costa, M.; YUN, J. J.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’: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Intertwining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drivers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desiredoutcomes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a multidimensional framework. </a:t>
            </a:r>
            <a:r>
              <a:rPr lang="pt-BR" sz="3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pt-B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81, p. 145–160., 2018.</a:t>
            </a:r>
          </a:p>
        </p:txBody>
      </p:sp>
      <p:sp>
        <p:nvSpPr>
          <p:cNvPr id="17" name="CaixaDeTexto 9">
            <a:extLst>
              <a:ext uri="{FF2B5EF4-FFF2-40B4-BE49-F238E27FC236}">
                <a16:creationId xmlns:a16="http://schemas.microsoft.com/office/drawing/2014/main" id="{26005A58-C5B3-4C9B-A005-F11B4BBFCF02}"/>
              </a:ext>
            </a:extLst>
          </p:cNvPr>
          <p:cNvSpPr txBox="1"/>
          <p:nvPr/>
        </p:nvSpPr>
        <p:spPr>
          <a:xfrm>
            <a:off x="16916905" y="9994251"/>
            <a:ext cx="14338720" cy="34163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Assim, diante da complexidade desta temática, será que os conceitos e aplicações sobre cidades inteligentes que utilizam TIC não poderiam ser úteis e adaptáveis no contexto de uma bacia hidrográfica para auxiliar na gestão de recursos hídricos em uma bacia hidrográfica? Seria possível a partir deste estudo propor o conceito de bacias hidrográficas inteligentes?</a:t>
            </a:r>
          </a:p>
        </p:txBody>
      </p:sp>
      <p:sp>
        <p:nvSpPr>
          <p:cNvPr id="20" name="CustomShape 1"/>
          <p:cNvSpPr/>
          <p:nvPr/>
        </p:nvSpPr>
        <p:spPr>
          <a:xfrm>
            <a:off x="886922" y="7254252"/>
            <a:ext cx="30625443" cy="2599941"/>
          </a:xfrm>
          <a:prstGeom prst="rect">
            <a:avLst/>
          </a:prstGeom>
          <a:noFill/>
          <a:ln w="9360">
            <a:noFill/>
          </a:ln>
          <a:effectLst/>
        </p:spPr>
        <p:txBody>
          <a:bodyPr lIns="90000" tIns="45000" rIns="90000" bIns="45000">
            <a:noAutofit/>
          </a:bodyPr>
          <a:lstStyle/>
          <a:p>
            <a:pPr algn="just">
              <a:spcAft>
                <a:spcPts val="800"/>
              </a:spcAft>
            </a:pPr>
            <a:r>
              <a:rPr lang="pt-BR" sz="6000" b="1" dirty="0">
                <a:solidFill>
                  <a:srgbClr val="29587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BACIAS HIDROGRÁFICAS INTELIGENTES: UMA PROPOSTA, A PARTIR DO ESTUDO DOS CONCEITOS E APLICAÇÕES SOBRE CIDADES INTELIGENTES, PARA AUXILIAR A GESTÃO DOS RECURSOS</a:t>
            </a:r>
            <a:endParaRPr lang="pt-BR" sz="6000" dirty="0">
              <a:solidFill>
                <a:srgbClr val="2958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Tela de fundo abstrata de linhas azuis conectadas">
            <a:extLst>
              <a:ext uri="{FF2B5EF4-FFF2-40B4-BE49-F238E27FC236}">
                <a16:creationId xmlns:a16="http://schemas.microsoft.com/office/drawing/2014/main" id="{1525B7C7-AFF1-DD63-1F16-D13C904B0B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32" b="33316"/>
          <a:stretch/>
        </p:blipFill>
        <p:spPr bwMode="auto">
          <a:xfrm>
            <a:off x="0" y="18462"/>
            <a:ext cx="32400000" cy="54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638BE07-34A9-16B1-EDED-5CE05E483C40}"/>
              </a:ext>
            </a:extLst>
          </p:cNvPr>
          <p:cNvSpPr txBox="1"/>
          <p:nvPr/>
        </p:nvSpPr>
        <p:spPr>
          <a:xfrm>
            <a:off x="3619022" y="73025"/>
            <a:ext cx="229675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i="0" cap="all" dirty="0">
                <a:solidFill>
                  <a:srgbClr val="EDF6F9"/>
                </a:solidFill>
                <a:effectLst/>
                <a:latin typeface="Lato" panose="020B0604020202020204" pitchFamily="34" charset="0"/>
              </a:rPr>
              <a:t>XXVII</a:t>
            </a:r>
            <a:r>
              <a:rPr lang="en-US" sz="72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Encontro de </a:t>
            </a:r>
            <a:r>
              <a:rPr lang="en-US" sz="8000" b="1" dirty="0" err="1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Iniciação</a:t>
            </a:r>
            <a:r>
              <a:rPr lang="en-US" sz="80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="1" dirty="0" err="1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Científica</a:t>
            </a:r>
            <a:r>
              <a:rPr lang="en-US" sz="80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</a:p>
          <a:p>
            <a:r>
              <a:rPr lang="en-US" sz="80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XII Encontro de Iniciação em Desenvolvimento</a:t>
            </a:r>
          </a:p>
          <a:p>
            <a:r>
              <a:rPr lang="en-US" sz="80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Tecnológico e Inovação</a:t>
            </a:r>
            <a:endParaRPr lang="pt-BR" sz="8000" b="1" dirty="0">
              <a:solidFill>
                <a:srgbClr val="EDF6F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22476435-ED2C-D9D7-2258-F8EB166C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022" y="3766823"/>
            <a:ext cx="9326965" cy="174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77972D4D-DF4A-CE54-C87A-D9F16BD0B07D}"/>
              </a:ext>
            </a:extLst>
          </p:cNvPr>
          <p:cNvSpPr txBox="1"/>
          <p:nvPr/>
        </p:nvSpPr>
        <p:spPr>
          <a:xfrm>
            <a:off x="20384317" y="2337306"/>
            <a:ext cx="59245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e 26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5BC8578-A8E0-67EE-4CD7-E2FADCF62F61}"/>
              </a:ext>
            </a:extLst>
          </p:cNvPr>
          <p:cNvSpPr txBox="1"/>
          <p:nvPr/>
        </p:nvSpPr>
        <p:spPr>
          <a:xfrm>
            <a:off x="20661984" y="3985592"/>
            <a:ext cx="592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outubro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5A0F93-E36F-4EA9-7DC2-65CDACE8F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421"/>
            <a:ext cx="32399288" cy="725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224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951</Words>
  <Application>Microsoft Office PowerPoint</Application>
  <PresentationFormat>Personalizar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 Mendes</dc:creator>
  <cp:lastModifiedBy>EMÍLIO JOSÉ BIASI</cp:lastModifiedBy>
  <cp:revision>49</cp:revision>
  <dcterms:created xsi:type="dcterms:W3CDTF">2019-08-18T20:13:12Z</dcterms:created>
  <dcterms:modified xsi:type="dcterms:W3CDTF">2022-09-15T21:51:30Z</dcterms:modified>
</cp:coreProperties>
</file>