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Helvetica Neue" panose="020B0604020202020204" charset="0"/>
      <p:regular r:id="rId32"/>
      <p:bold r:id="rId33"/>
      <p:italic r:id="rId34"/>
      <p:boldItalic r:id="rId35"/>
    </p:embeddedFont>
    <p:embeddedFont>
      <p:font typeface="Century Schoolbook" panose="0204060405050502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sOpLJegu64AX+ZlCGvjAWFPa+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2AB4D2-EE99-423A-9175-F00819216FC8}">
  <a:tblStyle styleId="{482AB4D2-EE99-423A-9175-F00819216FC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6475793bdd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16475793bd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475793bdd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16475793bd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475793bd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16475793bd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6475793bdd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g16475793bd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4bbad709f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14bbad709f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4bbad709fd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g14bbad709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4c9cf1f4b7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14c9cf1f4b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475793bdd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g16475793bd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6475793bdd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16475793bd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6475793bdd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g16475793bd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475793bd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g16475793bd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6475793bdd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g16475793bd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6475793bdd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g16475793bd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6475793bdd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g16475793bd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6475793bdd_0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16475793bd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6475793bdd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g16475793bdd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c9cf1f4b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g14c9cf1f4b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6475793bdd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6475793bd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475793bdd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6475793bd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6475793bd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g16475793bd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475793bdd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g16475793bd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75793bdd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g16475793bd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475793bdd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g16475793bd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p:nvPr/>
        </p:nvSpPr>
        <p:spPr>
          <a:xfrm>
            <a:off x="10353675" y="5308576"/>
            <a:ext cx="1285875" cy="233035"/>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4667250" y="5601330"/>
            <a:ext cx="6972300" cy="233035"/>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4667250" y="5884536"/>
            <a:ext cx="6972300" cy="233035"/>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5041900" y="6176962"/>
            <a:ext cx="6597650" cy="233035"/>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1"/>
          <p:cNvSpPr txBox="1"/>
          <p:nvPr/>
        </p:nvSpPr>
        <p:spPr>
          <a:xfrm>
            <a:off x="4724400" y="5581650"/>
            <a:ext cx="68199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pt-BR" sz="1050" b="0" i="0" u="none" strike="noStrike" cap="none">
                <a:solidFill>
                  <a:schemeClr val="dk1"/>
                </a:solidFill>
                <a:latin typeface="Calibri"/>
                <a:ea typeface="Calibri"/>
                <a:cs typeface="Calibri"/>
                <a:sym typeface="Calibri"/>
              </a:rPr>
              <a:t>Engenharia de Software</a:t>
            </a:r>
            <a:endParaRPr sz="1400" b="0" i="0" u="none" strike="noStrike" cap="none">
              <a:solidFill>
                <a:srgbClr val="000000"/>
              </a:solidFill>
              <a:latin typeface="Arial"/>
              <a:ea typeface="Arial"/>
              <a:cs typeface="Arial"/>
              <a:sym typeface="Arial"/>
            </a:endParaRPr>
          </a:p>
        </p:txBody>
      </p:sp>
      <p:sp>
        <p:nvSpPr>
          <p:cNvPr id="89" name="Google Shape;89;p1"/>
          <p:cNvSpPr txBox="1"/>
          <p:nvPr/>
        </p:nvSpPr>
        <p:spPr>
          <a:xfrm>
            <a:off x="4724400" y="5867400"/>
            <a:ext cx="68199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pt-BR" sz="1050" b="0" i="0" u="none" strike="noStrike" cap="none">
                <a:solidFill>
                  <a:schemeClr val="dk1"/>
                </a:solidFill>
                <a:latin typeface="Calibri"/>
                <a:ea typeface="Calibri"/>
                <a:cs typeface="Calibri"/>
                <a:sym typeface="Calibri"/>
              </a:rPr>
              <a:t>FAPIC/Reitoria</a:t>
            </a:r>
            <a:endParaRPr sz="1400" b="0" i="0" u="none" strike="noStrike" cap="none">
              <a:solidFill>
                <a:srgbClr val="000000"/>
              </a:solidFill>
              <a:latin typeface="Arial"/>
              <a:ea typeface="Arial"/>
              <a:cs typeface="Arial"/>
              <a:sym typeface="Arial"/>
            </a:endParaRPr>
          </a:p>
        </p:txBody>
      </p:sp>
      <p:sp>
        <p:nvSpPr>
          <p:cNvPr id="90" name="Google Shape;90;p1"/>
          <p:cNvSpPr txBox="1"/>
          <p:nvPr/>
        </p:nvSpPr>
        <p:spPr>
          <a:xfrm>
            <a:off x="5041900" y="6153150"/>
            <a:ext cx="65025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pt-BR" sz="1050" b="0" i="0" u="none" strike="noStrike" cap="none">
                <a:solidFill>
                  <a:schemeClr val="dk1"/>
                </a:solidFill>
                <a:latin typeface="Calibri"/>
                <a:ea typeface="Calibri"/>
                <a:cs typeface="Calibri"/>
                <a:sym typeface="Calibri"/>
              </a:rPr>
              <a:t>Orandi Mina Falsarella</a:t>
            </a:r>
            <a:endParaRPr sz="1400" b="0" i="0" u="none" strike="noStrike" cap="none">
              <a:solidFill>
                <a:srgbClr val="000000"/>
              </a:solidFill>
              <a:latin typeface="Arial"/>
              <a:ea typeface="Arial"/>
              <a:cs typeface="Arial"/>
              <a:sym typeface="Arial"/>
            </a:endParaRPr>
          </a:p>
        </p:txBody>
      </p:sp>
      <p:sp>
        <p:nvSpPr>
          <p:cNvPr id="91" name="Google Shape;91;p1"/>
          <p:cNvSpPr txBox="1"/>
          <p:nvPr/>
        </p:nvSpPr>
        <p:spPr>
          <a:xfrm>
            <a:off x="10401300" y="5295900"/>
            <a:ext cx="11430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pt-BR" sz="1050" b="0" i="0" u="none" strike="noStrike" cap="none">
                <a:solidFill>
                  <a:schemeClr val="dk1"/>
                </a:solidFill>
                <a:latin typeface="Calibri"/>
                <a:ea typeface="Calibri"/>
                <a:cs typeface="Calibri"/>
                <a:sym typeface="Calibri"/>
              </a:rPr>
              <a:t>19011337</a:t>
            </a: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4667250" y="5318124"/>
            <a:ext cx="5267325" cy="233035"/>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
          <p:cNvSpPr txBox="1"/>
          <p:nvPr/>
        </p:nvSpPr>
        <p:spPr>
          <a:xfrm>
            <a:off x="4724400" y="5295900"/>
            <a:ext cx="51180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pt-BR" sz="1050" b="0" i="0" u="none" strike="noStrike" cap="none">
                <a:solidFill>
                  <a:schemeClr val="dk1"/>
                </a:solidFill>
                <a:latin typeface="Calibri"/>
                <a:ea typeface="Calibri"/>
                <a:cs typeface="Calibri"/>
                <a:sym typeface="Calibri"/>
              </a:rPr>
              <a:t>Maria Luiza Ramos da Silva</a:t>
            </a:r>
            <a:endParaRPr sz="1400" b="0" i="0" u="none" strike="noStrike" cap="none">
              <a:solidFill>
                <a:srgbClr val="000000"/>
              </a:solidFill>
              <a:latin typeface="Arial"/>
              <a:ea typeface="Arial"/>
              <a:cs typeface="Arial"/>
              <a:sym typeface="Arial"/>
            </a:endParaRPr>
          </a:p>
        </p:txBody>
      </p:sp>
      <p:sp>
        <p:nvSpPr>
          <p:cNvPr id="94" name="Google Shape;94;p1"/>
          <p:cNvSpPr txBox="1"/>
          <p:nvPr/>
        </p:nvSpPr>
        <p:spPr>
          <a:xfrm>
            <a:off x="4021931" y="5235515"/>
            <a:ext cx="1214400" cy="1235700"/>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300"/>
              <a:buFont typeface="Arial"/>
              <a:buNone/>
            </a:pPr>
            <a:r>
              <a:rPr lang="pt-BR" sz="1300" b="1" i="0" u="none" strike="noStrike" cap="none">
                <a:solidFill>
                  <a:schemeClr val="dk1"/>
                </a:solidFill>
                <a:latin typeface="Calibri"/>
                <a:ea typeface="Calibri"/>
                <a:cs typeface="Calibri"/>
                <a:sym typeface="Calibri"/>
              </a:rPr>
              <a:t>Nome:</a:t>
            </a:r>
            <a:endParaRPr sz="1300" b="0" i="0" u="none" strike="noStrike" cap="none">
              <a:solidFill>
                <a:srgbClr val="000000"/>
              </a:solidFill>
              <a:latin typeface="Arial"/>
              <a:ea typeface="Arial"/>
              <a:cs typeface="Arial"/>
              <a:sym typeface="Arial"/>
            </a:endParaRPr>
          </a:p>
          <a:p>
            <a:pPr marL="0" marR="0" lvl="0" indent="0" algn="l" rtl="0">
              <a:lnSpc>
                <a:spcPct val="157142"/>
              </a:lnSpc>
              <a:spcBef>
                <a:spcPts val="0"/>
              </a:spcBef>
              <a:spcAft>
                <a:spcPts val="0"/>
              </a:spcAft>
              <a:buClr>
                <a:srgbClr val="000000"/>
              </a:buClr>
              <a:buSzPts val="1300"/>
              <a:buFont typeface="Arial"/>
              <a:buNone/>
            </a:pPr>
            <a:r>
              <a:rPr lang="pt-BR" sz="1300" b="1" i="0" u="none" strike="noStrike" cap="none">
                <a:solidFill>
                  <a:schemeClr val="dk1"/>
                </a:solidFill>
                <a:latin typeface="Calibri"/>
                <a:ea typeface="Calibri"/>
                <a:cs typeface="Calibri"/>
                <a:sym typeface="Calibri"/>
              </a:rPr>
              <a:t>Curso:</a:t>
            </a:r>
            <a:endParaRPr sz="1300" b="0" i="0" u="none" strike="noStrike" cap="none">
              <a:solidFill>
                <a:srgbClr val="000000"/>
              </a:solidFill>
              <a:latin typeface="Arial"/>
              <a:ea typeface="Arial"/>
              <a:cs typeface="Arial"/>
              <a:sym typeface="Arial"/>
            </a:endParaRPr>
          </a:p>
          <a:p>
            <a:pPr marL="0" marR="0" lvl="0" indent="0" algn="l" rtl="0">
              <a:lnSpc>
                <a:spcPct val="157142"/>
              </a:lnSpc>
              <a:spcBef>
                <a:spcPts val="0"/>
              </a:spcBef>
              <a:spcAft>
                <a:spcPts val="0"/>
              </a:spcAft>
              <a:buClr>
                <a:srgbClr val="000000"/>
              </a:buClr>
              <a:buSzPts val="1300"/>
              <a:buFont typeface="Arial"/>
              <a:buNone/>
            </a:pPr>
            <a:r>
              <a:rPr lang="pt-BR" sz="1300" b="1" i="0" u="none" strike="noStrike" cap="none">
                <a:solidFill>
                  <a:schemeClr val="dk1"/>
                </a:solidFill>
                <a:latin typeface="Calibri"/>
                <a:ea typeface="Calibri"/>
                <a:cs typeface="Calibri"/>
                <a:sym typeface="Calibri"/>
              </a:rPr>
              <a:t>Bolsa:</a:t>
            </a:r>
            <a:endParaRPr sz="1300" b="0" i="0" u="none" strike="noStrike" cap="none">
              <a:solidFill>
                <a:srgbClr val="000000"/>
              </a:solidFill>
              <a:latin typeface="Arial"/>
              <a:ea typeface="Arial"/>
              <a:cs typeface="Arial"/>
              <a:sym typeface="Arial"/>
            </a:endParaRPr>
          </a:p>
          <a:p>
            <a:pPr marL="0" marR="0" lvl="0" indent="0" algn="l" rtl="0">
              <a:lnSpc>
                <a:spcPct val="157142"/>
              </a:lnSpc>
              <a:spcBef>
                <a:spcPts val="0"/>
              </a:spcBef>
              <a:spcAft>
                <a:spcPts val="0"/>
              </a:spcAft>
              <a:buClr>
                <a:srgbClr val="000000"/>
              </a:buClr>
              <a:buSzPts val="1300"/>
              <a:buFont typeface="Arial"/>
              <a:buNone/>
            </a:pPr>
            <a:r>
              <a:rPr lang="pt-BR" sz="1300" b="1" i="0" u="none" strike="noStrike" cap="none">
                <a:solidFill>
                  <a:schemeClr val="dk1"/>
                </a:solidFill>
                <a:latin typeface="Calibri"/>
                <a:ea typeface="Calibri"/>
                <a:cs typeface="Calibri"/>
                <a:sym typeface="Calibri"/>
              </a:rPr>
              <a:t>Orientador:</a:t>
            </a:r>
            <a:endParaRPr sz="1300" b="0" i="0" u="none" strike="noStrike" cap="none">
              <a:solidFill>
                <a:srgbClr val="000000"/>
              </a:solidFill>
              <a:latin typeface="Arial"/>
              <a:ea typeface="Arial"/>
              <a:cs typeface="Arial"/>
              <a:sym typeface="Arial"/>
            </a:endParaRPr>
          </a:p>
        </p:txBody>
      </p:sp>
      <p:sp>
        <p:nvSpPr>
          <p:cNvPr id="95" name="Google Shape;95;p1"/>
          <p:cNvSpPr txBox="1"/>
          <p:nvPr/>
        </p:nvSpPr>
        <p:spPr>
          <a:xfrm>
            <a:off x="9934178" y="5244410"/>
            <a:ext cx="467519" cy="351315"/>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pt-BR" sz="1400" b="1" i="0" u="none" strike="noStrike" cap="none">
                <a:solidFill>
                  <a:schemeClr val="dk1"/>
                </a:solidFill>
                <a:latin typeface="Calibri"/>
                <a:ea typeface="Calibri"/>
                <a:cs typeface="Calibri"/>
                <a:sym typeface="Calibri"/>
              </a:rPr>
              <a:t>RA: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Google Shape;151;g16475793bdd_0_65"/>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O Índice de Qualidade da Água (IQA) para gestão de recursos hídricos</a:t>
            </a:r>
            <a:endParaRPr/>
          </a:p>
        </p:txBody>
      </p:sp>
      <p:sp>
        <p:nvSpPr>
          <p:cNvPr id="152" name="Google Shape;152;g16475793bdd_0_65"/>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SzPts val="1800"/>
              <a:buChar char="•"/>
            </a:pPr>
            <a:r>
              <a:rPr lang="pt-BR" sz="1800"/>
              <a:t>Tabela 1 - Parâmetros utilizados para a determinação de qualidade.</a:t>
            </a:r>
            <a:endParaRPr sz="1800"/>
          </a:p>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p:txBody>
      </p:sp>
      <p:graphicFrame>
        <p:nvGraphicFramePr>
          <p:cNvPr id="153" name="Google Shape;153;g16475793bdd_0_65"/>
          <p:cNvGraphicFramePr/>
          <p:nvPr/>
        </p:nvGraphicFramePr>
        <p:xfrm>
          <a:off x="3812488" y="2823025"/>
          <a:ext cx="3000000" cy="3000000"/>
        </p:xfrm>
        <a:graphic>
          <a:graphicData uri="http://schemas.openxmlformats.org/drawingml/2006/table">
            <a:tbl>
              <a:tblPr>
                <a:noFill/>
                <a:tableStyleId>{482AB4D2-EE99-423A-9175-F00819216FC8}</a:tableStyleId>
              </a:tblPr>
              <a:tblGrid>
                <a:gridCol w="2086800">
                  <a:extLst>
                    <a:ext uri="{9D8B030D-6E8A-4147-A177-3AD203B41FA5}">
                      <a16:colId xmlns:a16="http://schemas.microsoft.com/office/drawing/2014/main" val="20000"/>
                    </a:ext>
                  </a:extLst>
                </a:gridCol>
                <a:gridCol w="1558550">
                  <a:extLst>
                    <a:ext uri="{9D8B030D-6E8A-4147-A177-3AD203B41FA5}">
                      <a16:colId xmlns:a16="http://schemas.microsoft.com/office/drawing/2014/main" val="20001"/>
                    </a:ext>
                  </a:extLst>
                </a:gridCol>
                <a:gridCol w="1936675">
                  <a:extLst>
                    <a:ext uri="{9D8B030D-6E8A-4147-A177-3AD203B41FA5}">
                      <a16:colId xmlns:a16="http://schemas.microsoft.com/office/drawing/2014/main" val="20002"/>
                    </a:ext>
                  </a:extLst>
                </a:gridCol>
                <a:gridCol w="1123125">
                  <a:extLst>
                    <a:ext uri="{9D8B030D-6E8A-4147-A177-3AD203B41FA5}">
                      <a16:colId xmlns:a16="http://schemas.microsoft.com/office/drawing/2014/main" val="20003"/>
                    </a:ext>
                  </a:extLst>
                </a:gridCol>
              </a:tblGrid>
              <a:tr h="569925">
                <a:tc>
                  <a:txBody>
                    <a:bodyPr/>
                    <a:lstStyle/>
                    <a:p>
                      <a:pPr marL="0" marR="0" lvl="0" indent="0" algn="ctr" rtl="0">
                        <a:lnSpc>
                          <a:spcPct val="115000"/>
                        </a:lnSpc>
                        <a:spcBef>
                          <a:spcPts val="0"/>
                        </a:spcBef>
                        <a:spcAft>
                          <a:spcPts val="0"/>
                        </a:spcAft>
                        <a:buClr>
                          <a:srgbClr val="000000"/>
                        </a:buClr>
                        <a:buSzPts val="1800"/>
                        <a:buFont typeface="Arial"/>
                        <a:buNone/>
                      </a:pPr>
                      <a:r>
                        <a:rPr lang="pt-BR" sz="1800" b="1" u="none" strike="noStrike" cap="none">
                          <a:latin typeface="Times New Roman"/>
                          <a:ea typeface="Times New Roman"/>
                          <a:cs typeface="Times New Roman"/>
                          <a:sym typeface="Times New Roman"/>
                        </a:rPr>
                        <a:t>Parâmetro</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b="1" u="none" strike="noStrike" cap="none">
                          <a:latin typeface="Times New Roman"/>
                          <a:ea typeface="Times New Roman"/>
                          <a:cs typeface="Times New Roman"/>
                          <a:sym typeface="Times New Roman"/>
                        </a:rPr>
                        <a:t>Nomenclatura</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pt-BR" sz="1800" b="1" u="none" strike="noStrike" cap="none">
                          <a:latin typeface="Times New Roman"/>
                          <a:ea typeface="Times New Roman"/>
                          <a:cs typeface="Times New Roman"/>
                          <a:sym typeface="Times New Roman"/>
                        </a:rPr>
                        <a:t>Unidade</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pt-BR" sz="1800" b="1" u="none" strike="noStrike" cap="none">
                          <a:latin typeface="Times New Roman"/>
                          <a:ea typeface="Times New Roman"/>
                          <a:cs typeface="Times New Roman"/>
                          <a:sym typeface="Times New Roman"/>
                        </a:rPr>
                        <a:t>Peso - wi</a:t>
                      </a:r>
                      <a:endParaRPr sz="1800" b="1"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Coli termotolerantes</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Coli</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NMP/100mL</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0,15</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pH</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pH</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0,12</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DBO5</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DBO</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mg/L</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0,10</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Nitrogênio total</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NT</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mgN/L</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0,10</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Fósforo total</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PT</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mgP/L</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0,10</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Temperatura</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DifT</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oC</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0,10</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Turbidez</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Turb</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NTU</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0,08</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Resíduos totais </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ST</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mg/L</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0,08</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84975">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Oxigênio Dissolvido</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OD</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 saturação</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pt-BR" sz="1800" u="none" strike="noStrike" cap="none">
                          <a:latin typeface="Times New Roman"/>
                          <a:ea typeface="Times New Roman"/>
                          <a:cs typeface="Times New Roman"/>
                          <a:sym typeface="Times New Roman"/>
                        </a:rPr>
                        <a:t>0,17</a:t>
                      </a:r>
                      <a:endParaRPr sz="1800" u="none" strike="noStrike" cap="none">
                        <a:latin typeface="Times New Roman"/>
                        <a:ea typeface="Times New Roman"/>
                        <a:cs typeface="Times New Roman"/>
                        <a:sym typeface="Times New Roman"/>
                      </a:endParaRPr>
                    </a:p>
                  </a:txBody>
                  <a:tcPr marL="25400" marR="2540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g16475793bdd_0_97"/>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A contribuição das TIC’s IoT e BIG Data</a:t>
            </a:r>
            <a:endParaRPr/>
          </a:p>
        </p:txBody>
      </p:sp>
      <p:sp>
        <p:nvSpPr>
          <p:cNvPr id="159" name="Google Shape;159;g16475793bdd_0_97"/>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SzPts val="1800"/>
              <a:buChar char="•"/>
            </a:pPr>
            <a:r>
              <a:rPr lang="pt-BR" sz="1800"/>
              <a:t>Internet das Coisas (IoT) é uma tecnologia baseada na interação produzida entre objetos comuns, que se conectam através de redes e sistemas da internet, e que são considerados inteligentes, devido à troca, geração e processamento de dados através de conexão sem fio.</a:t>
            </a:r>
            <a:endParaRPr sz="1800"/>
          </a:p>
          <a:p>
            <a:pPr marL="457200" lvl="0" indent="-342900" algn="l" rtl="0">
              <a:lnSpc>
                <a:spcPct val="200000"/>
              </a:lnSpc>
              <a:spcBef>
                <a:spcPts val="0"/>
              </a:spcBef>
              <a:spcAft>
                <a:spcPts val="0"/>
              </a:spcAft>
              <a:buSzPts val="1800"/>
              <a:buChar char="•"/>
            </a:pPr>
            <a:r>
              <a:rPr lang="pt-BR" sz="1800"/>
              <a:t>Big Data, para os processos de gestão e tomada de decisão, caracteriza-se pela junção de cinco propriedades: Volume, Variedade de fontes, Velocidade, Veracidade dos dados e Valor agregado aos dados.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g16475793bdd_0_28"/>
          <p:cNvSpPr txBox="1">
            <a:spLocks noGrp="1"/>
          </p:cNvSpPr>
          <p:nvPr>
            <p:ph type="title"/>
          </p:nvPr>
        </p:nvSpPr>
        <p:spPr>
          <a:xfrm>
            <a:off x="2976464" y="523745"/>
            <a:ext cx="8377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a:buNone/>
            </a:pPr>
            <a:r>
              <a:rPr lang="pt-BR"/>
              <a:t>Metodologia</a:t>
            </a:r>
            <a:endParaRPr/>
          </a:p>
        </p:txBody>
      </p:sp>
      <p:sp>
        <p:nvSpPr>
          <p:cNvPr id="165" name="Google Shape;165;g16475793bdd_0_28"/>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l" rtl="0">
              <a:lnSpc>
                <a:spcPct val="200000"/>
              </a:lnSpc>
              <a:spcBef>
                <a:spcPts val="0"/>
              </a:spcBef>
              <a:spcAft>
                <a:spcPts val="0"/>
              </a:spcAft>
              <a:buSzPct val="108108"/>
              <a:buChar char="•"/>
            </a:pPr>
            <a:r>
              <a:rPr lang="pt-BR" sz="1800"/>
              <a:t>O presente estudo caracteriza-se como uma pesquisa exploratória, pois o  “[...] tema escolhido é pouco explorado [...]”[9], uma vez que não existem referências da utilização de IoT e Big Data para auxiliar no cálculo de indicadores úteis para a gestão de recursos hídricos. </a:t>
            </a:r>
            <a:endParaRPr sz="1800"/>
          </a:p>
          <a:p>
            <a:pPr marL="457200" lvl="0" indent="-342900" algn="l" rtl="0">
              <a:lnSpc>
                <a:spcPct val="200000"/>
              </a:lnSpc>
              <a:spcBef>
                <a:spcPts val="0"/>
              </a:spcBef>
              <a:spcAft>
                <a:spcPts val="0"/>
              </a:spcAft>
              <a:buSzPct val="108108"/>
              <a:buChar char="•"/>
            </a:pPr>
            <a:r>
              <a:rPr lang="pt-BR" sz="1800"/>
              <a:t>Os dados do estudo, de caráter qualitativo, foram obtidos por meio de uma pesquisa bibliográfica sobre os temas gestão de recursos hídricos, indicadores para gestão de recursos hídricos, IoT e Big Data. Essa abordagem é prescritiva, uma vez que busca observar maneiras diferentes de avaliar como os conceitos envolvidos se integram e se complementam.</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g16475793bdd_0_102"/>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Utilização de IoT de Big Data para cálculo de indicadores</a:t>
            </a:r>
            <a:endParaRPr/>
          </a:p>
        </p:txBody>
      </p:sp>
      <p:sp>
        <p:nvSpPr>
          <p:cNvPr id="171" name="Google Shape;171;g16475793bdd_0_102"/>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p:txBody>
      </p:sp>
      <p:pic>
        <p:nvPicPr>
          <p:cNvPr id="172" name="Google Shape;172;g16475793bdd_0_102"/>
          <p:cNvPicPr preferRelativeResize="0"/>
          <p:nvPr/>
        </p:nvPicPr>
        <p:blipFill rotWithShape="1">
          <a:blip r:embed="rId4">
            <a:alphaModFix/>
          </a:blip>
          <a:srcRect/>
          <a:stretch/>
        </p:blipFill>
        <p:spPr>
          <a:xfrm>
            <a:off x="4171250" y="1986278"/>
            <a:ext cx="5987650" cy="418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g14bbad709fd_0_8"/>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Utilização de IoT de Big Data para cálculo de indicadores</a:t>
            </a:r>
            <a:endParaRPr/>
          </a:p>
        </p:txBody>
      </p:sp>
      <p:sp>
        <p:nvSpPr>
          <p:cNvPr id="178" name="Google Shape;178;g14bbad709fd_0_8"/>
          <p:cNvSpPr txBox="1">
            <a:spLocks noGrp="1"/>
          </p:cNvSpPr>
          <p:nvPr>
            <p:ph type="body" idx="1"/>
          </p:nvPr>
        </p:nvSpPr>
        <p:spPr>
          <a:xfrm>
            <a:off x="3068800" y="2136650"/>
            <a:ext cx="8405400" cy="4351200"/>
          </a:xfrm>
          <a:prstGeom prst="rect">
            <a:avLst/>
          </a:prstGeom>
          <a:noFill/>
          <a:ln>
            <a:noFill/>
          </a:ln>
        </p:spPr>
        <p:txBody>
          <a:bodyPr spcFirstLastPara="1" wrap="square" lIns="91425" tIns="45700" rIns="91425" bIns="45700" anchor="t" anchorCtr="0">
            <a:noAutofit/>
          </a:bodyPr>
          <a:lstStyle/>
          <a:p>
            <a:pPr marL="457200" lvl="0" indent="-329882" algn="l" rtl="0">
              <a:lnSpc>
                <a:spcPct val="190000"/>
              </a:lnSpc>
              <a:spcBef>
                <a:spcPts val="0"/>
              </a:spcBef>
              <a:spcAft>
                <a:spcPts val="0"/>
              </a:spcAft>
              <a:buSzPts val="1595"/>
              <a:buChar char="•"/>
            </a:pPr>
            <a:r>
              <a:rPr lang="pt-BR" sz="1595"/>
              <a:t>Com base no indicador de PH é possível identificar o valor através da utilização de um transmissor de PH que mede a acidez ou alcalinidade de um líquido. Uma opção de baixo custo de sensor IoT para a obtenção dos valores de PH da água, utilizando um sensor que funciona com fonte de alimentação de 5V e interface com arduino.</a:t>
            </a:r>
            <a:endParaRPr sz="1595"/>
          </a:p>
          <a:p>
            <a:pPr marL="457200" lvl="0" indent="-329882" algn="l" rtl="0">
              <a:lnSpc>
                <a:spcPct val="190000"/>
              </a:lnSpc>
              <a:spcBef>
                <a:spcPts val="0"/>
              </a:spcBef>
              <a:spcAft>
                <a:spcPts val="0"/>
              </a:spcAft>
              <a:buSzPts val="1595"/>
              <a:buChar char="•"/>
            </a:pPr>
            <a:r>
              <a:rPr lang="pt-BR" sz="1595"/>
              <a:t>Outro parâmetro necessário para a determinação do IQA é a temperatura, que é possível ser obtida por meio de um sensor IoT composto por resistência que utiliza metais com alto grau de linearidade de resistência, termistor que são semicondutores e que a resistência elétrica varia de acordo com a temperatura, para posterior identificação se o valor está de acordo com a Resolução CONAMA N° 357/05 (temperatura média inferior a 40ºC, e variação de temperatura do corpo receptor 3ºC).  </a:t>
            </a:r>
            <a:endParaRPr sz="149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g14bbad709fd_0_18"/>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Utilização de IoT de Big Data para cálculo de indicadores</a:t>
            </a:r>
            <a:endParaRPr/>
          </a:p>
        </p:txBody>
      </p:sp>
      <p:sp>
        <p:nvSpPr>
          <p:cNvPr id="184" name="Google Shape;184;g14bbad709fd_0_18"/>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SzPts val="1800"/>
              <a:buChar char="•"/>
            </a:pPr>
            <a:r>
              <a:rPr lang="pt-BR" sz="1800"/>
              <a:t>O processamento e a análise de dados seriam baseados em aplicações Big Data, uma vez que oferecem uma solução flexível para permitir o processamento de dados provenientes da rede de sensores, mas também de bancos de dados externos e informações armazenadas em históricos. Com o Big Data é possível realizar o cálculo do IQA com a utilização das variáveis recebidas, em tempo real ou offline.</a:t>
            </a:r>
            <a:endParaRPr sz="1800"/>
          </a:p>
          <a:p>
            <a:pPr marL="914400" lvl="0" indent="0" algn="l" rtl="0">
              <a:lnSpc>
                <a:spcPct val="200000"/>
              </a:lnSpc>
              <a:spcBef>
                <a:spcPts val="0"/>
              </a:spcBef>
              <a:spcAft>
                <a:spcPts val="0"/>
              </a:spcAft>
              <a:buSzPts val="1800"/>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g14c9cf1f4b7_0_11"/>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Conclusão</a:t>
            </a:r>
            <a:endParaRPr>
              <a:solidFill>
                <a:srgbClr val="FF0000"/>
              </a:solidFill>
            </a:endParaRPr>
          </a:p>
        </p:txBody>
      </p:sp>
      <p:sp>
        <p:nvSpPr>
          <p:cNvPr id="190" name="Google Shape;190;g14c9cf1f4b7_0_11"/>
          <p:cNvSpPr txBox="1">
            <a:spLocks noGrp="1"/>
          </p:cNvSpPr>
          <p:nvPr>
            <p:ph type="body" idx="1"/>
          </p:nvPr>
        </p:nvSpPr>
        <p:spPr>
          <a:xfrm>
            <a:off x="2976475" y="2000400"/>
            <a:ext cx="8627100" cy="4857600"/>
          </a:xfrm>
          <a:prstGeom prst="rect">
            <a:avLst/>
          </a:prstGeom>
          <a:noFill/>
          <a:ln>
            <a:noFill/>
          </a:ln>
        </p:spPr>
        <p:txBody>
          <a:bodyPr spcFirstLastPara="1" wrap="square" lIns="91425" tIns="45700" rIns="91425" bIns="45700" anchor="t" anchorCtr="0">
            <a:noAutofit/>
          </a:bodyPr>
          <a:lstStyle/>
          <a:p>
            <a:pPr marL="457200" lvl="0" indent="0" algn="l" rtl="0">
              <a:lnSpc>
                <a:spcPct val="200000"/>
              </a:lnSpc>
              <a:spcBef>
                <a:spcPts val="0"/>
              </a:spcBef>
              <a:spcAft>
                <a:spcPts val="0"/>
              </a:spcAft>
              <a:buSzPts val="1100"/>
              <a:buNone/>
            </a:pPr>
            <a:r>
              <a:rPr lang="pt-BR" sz="1800"/>
              <a:t>O trabalho detalhou a utilização de IoT e BIG Data para a criação do indicador de qualidade da água, fato que pode ser utilizado para outros indicadores que possam ter seus parâmetros coletados por meio de sensores e consolidados por meio de aplicações Big Data, como indicadores quantitativos e fornecer em tempo real informações e subsídios para auxiliar o processo decisório.</a:t>
            </a:r>
            <a:endParaRPr sz="1800"/>
          </a:p>
          <a:p>
            <a:pPr marL="457200" lvl="0" indent="0" algn="l" rtl="0">
              <a:lnSpc>
                <a:spcPct val="200000"/>
              </a:lnSpc>
              <a:spcBef>
                <a:spcPts val="0"/>
              </a:spcBef>
              <a:spcAft>
                <a:spcPts val="0"/>
              </a:spcAft>
              <a:buSzPts val="1100"/>
              <a:buNone/>
            </a:pPr>
            <a:endParaRPr sz="1800"/>
          </a:p>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95" name="Google Shape;195;g16475793bdd_0_121"/>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Conclusão</a:t>
            </a:r>
            <a:endParaRPr>
              <a:solidFill>
                <a:srgbClr val="FF0000"/>
              </a:solidFill>
            </a:endParaRPr>
          </a:p>
        </p:txBody>
      </p:sp>
      <p:sp>
        <p:nvSpPr>
          <p:cNvPr id="196" name="Google Shape;196;g16475793bdd_0_121"/>
          <p:cNvSpPr txBox="1">
            <a:spLocks noGrp="1"/>
          </p:cNvSpPr>
          <p:nvPr>
            <p:ph type="body" idx="1"/>
          </p:nvPr>
        </p:nvSpPr>
        <p:spPr>
          <a:xfrm>
            <a:off x="2976475" y="2000400"/>
            <a:ext cx="8627100" cy="4857600"/>
          </a:xfrm>
          <a:prstGeom prst="rect">
            <a:avLst/>
          </a:prstGeom>
          <a:noFill/>
          <a:ln>
            <a:noFill/>
          </a:ln>
        </p:spPr>
        <p:txBody>
          <a:bodyPr spcFirstLastPara="1" wrap="square" lIns="91425" tIns="45700" rIns="91425" bIns="45700" anchor="t" anchorCtr="0">
            <a:noAutofit/>
          </a:bodyPr>
          <a:lstStyle/>
          <a:p>
            <a:pPr marL="457200" lvl="0" indent="0" algn="l" rtl="0">
              <a:lnSpc>
                <a:spcPct val="200000"/>
              </a:lnSpc>
              <a:spcBef>
                <a:spcPts val="0"/>
              </a:spcBef>
              <a:spcAft>
                <a:spcPts val="0"/>
              </a:spcAft>
              <a:buSzPts val="1100"/>
              <a:buNone/>
            </a:pPr>
            <a:r>
              <a:rPr lang="pt-BR" sz="1800"/>
              <a:t>Com a utilização da rede de sensores IoT e Big Data, torna-se possível um controle mais minucioso e efetivo de áreas possivelmente afetadas por detritos descartados nos corpos hídricos pelas indústrias e poluição provenientes do descarte incorreto de materiais nas cidades, uma vez que será possível obter o IQA em cada região demarcada, e desta forma analisar causas para os diferentes valores, e aplicar tratamentos específicos e políticas mais severas para cada situação, em prol da saúde da população contribuindo para a preservação hídrica no espaço de uma bacia hidrográfica.</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g16475793bdd_0_111"/>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Agradecimento</a:t>
            </a:r>
            <a:endParaRPr/>
          </a:p>
        </p:txBody>
      </p:sp>
      <p:sp>
        <p:nvSpPr>
          <p:cNvPr id="202" name="Google Shape;202;g16475793bdd_0_111"/>
          <p:cNvSpPr txBox="1">
            <a:spLocks noGrp="1"/>
          </p:cNvSpPr>
          <p:nvPr>
            <p:ph type="body" idx="1"/>
          </p:nvPr>
        </p:nvSpPr>
        <p:spPr>
          <a:xfrm>
            <a:off x="2976475" y="2136650"/>
            <a:ext cx="8370900" cy="4857600"/>
          </a:xfrm>
          <a:prstGeom prst="rect">
            <a:avLst/>
          </a:prstGeom>
          <a:noFill/>
          <a:ln>
            <a:noFill/>
          </a:ln>
        </p:spPr>
        <p:txBody>
          <a:bodyPr spcFirstLastPara="1" wrap="square" lIns="91425" tIns="45700" rIns="91425" bIns="45700" anchor="t" anchorCtr="0">
            <a:noAutofit/>
          </a:bodyPr>
          <a:lstStyle/>
          <a:p>
            <a:pPr marL="457200" lvl="0" indent="0" algn="l" rtl="0">
              <a:lnSpc>
                <a:spcPct val="200000"/>
              </a:lnSpc>
              <a:spcBef>
                <a:spcPts val="0"/>
              </a:spcBef>
              <a:spcAft>
                <a:spcPts val="0"/>
              </a:spcAft>
              <a:buSzPts val="1800"/>
              <a:buNone/>
            </a:pPr>
            <a:r>
              <a:rPr lang="pt-BR" sz="1800"/>
              <a:t>A Pontifícia Universidade Católica de Campinas (PUC-Campinas) pela oportunidade de desenvolver este trabalho e pela bolsa de incentivo FAPIC recebida.</a:t>
            </a:r>
            <a:endParaRPr sz="1800"/>
          </a:p>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Clr>
                <a:schemeClr val="dk1"/>
              </a:buClr>
              <a:buSzPts val="1100"/>
              <a:buFont typeface="Arial"/>
              <a:buNone/>
            </a:pPr>
            <a:endParaRPr sz="1800"/>
          </a:p>
          <a:p>
            <a:pPr marL="457200" lvl="0" indent="0" algn="l" rtl="0">
              <a:lnSpc>
                <a:spcPct val="200000"/>
              </a:lnSpc>
              <a:spcBef>
                <a:spcPts val="0"/>
              </a:spcBef>
              <a:spcAft>
                <a:spcPts val="0"/>
              </a:spcAft>
              <a:buClr>
                <a:schemeClr val="dk1"/>
              </a:buClr>
              <a:buSzPts val="1100"/>
              <a:buFont typeface="Arial"/>
              <a:buNone/>
            </a:pPr>
            <a:endParaRPr sz="1800"/>
          </a:p>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g16475793bdd_0_87"/>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Referências</a:t>
            </a:r>
            <a:endParaRPr/>
          </a:p>
        </p:txBody>
      </p:sp>
      <p:sp>
        <p:nvSpPr>
          <p:cNvPr id="208" name="Google Shape;208;g16475793bdd_0_87"/>
          <p:cNvSpPr txBox="1">
            <a:spLocks noGrp="1"/>
          </p:cNvSpPr>
          <p:nvPr>
            <p:ph type="body" idx="1"/>
          </p:nvPr>
        </p:nvSpPr>
        <p:spPr>
          <a:xfrm>
            <a:off x="2976475" y="1473800"/>
            <a:ext cx="8377200" cy="5191200"/>
          </a:xfrm>
          <a:prstGeom prst="rect">
            <a:avLst/>
          </a:prstGeom>
          <a:noFill/>
          <a:ln>
            <a:noFill/>
          </a:ln>
        </p:spPr>
        <p:txBody>
          <a:bodyPr spcFirstLastPara="1" wrap="square" lIns="91425" tIns="45700" rIns="91425" bIns="45700" anchor="t" anchorCtr="0">
            <a:normAutofit fontScale="25000" lnSpcReduction="20000"/>
          </a:bodyPr>
          <a:lstStyle/>
          <a:p>
            <a:pPr marL="457200" lvl="0" indent="-292100" algn="l" rtl="0">
              <a:lnSpc>
                <a:spcPct val="200000"/>
              </a:lnSpc>
              <a:spcBef>
                <a:spcPts val="0"/>
              </a:spcBef>
              <a:spcAft>
                <a:spcPts val="0"/>
              </a:spcAft>
              <a:buSzPct val="100000"/>
              <a:buChar char="•"/>
            </a:pPr>
            <a:r>
              <a:rPr lang="pt-BR" sz="4000"/>
              <a:t>Agência Nacional de Águas (ANA), INDICADORES DE QUALIDADE - ÍNDICE DE QUALIDADE DAS ÁGUAS (IQA). Disponível em: http://portalpnqa.ana.gov.br/indicadores-indice-aguas.aspx, acessado em julho de 2022.</a:t>
            </a:r>
            <a:endParaRPr sz="4000"/>
          </a:p>
          <a:p>
            <a:pPr marL="457200" lvl="0" indent="-292100" algn="l" rtl="0">
              <a:lnSpc>
                <a:spcPct val="200000"/>
              </a:lnSpc>
              <a:spcBef>
                <a:spcPts val="0"/>
              </a:spcBef>
              <a:spcAft>
                <a:spcPts val="0"/>
              </a:spcAft>
              <a:buSzPct val="100000"/>
              <a:buChar char="•"/>
            </a:pPr>
            <a:r>
              <a:rPr lang="pt-BR" sz="4000"/>
              <a:t>AB-PCJ, Agência das Bacias PCJ, localização, disponível em: https://agencia.baciaspcj.org.br/bacias-pcj/localizacao/ .</a:t>
            </a:r>
            <a:endParaRPr sz="4000"/>
          </a:p>
          <a:p>
            <a:pPr marL="457200" lvl="0" indent="-292100" algn="l" rtl="0">
              <a:lnSpc>
                <a:spcPct val="200000"/>
              </a:lnSpc>
              <a:spcBef>
                <a:spcPts val="0"/>
              </a:spcBef>
              <a:spcAft>
                <a:spcPts val="0"/>
              </a:spcAft>
              <a:buSzPct val="100000"/>
              <a:buChar char="•"/>
            </a:pPr>
            <a:r>
              <a:rPr lang="pt-BR" sz="4000"/>
              <a:t>ALMEIDA, J.; BRITO, A. G. A utilização de indicadores ambientais como suporte ao planejamento e gestão de recursos hídricos: o caso da região autônoma dos açores. In: III Congreso Ibérico Sobre Gestión Y Planificación Del Água, Anais…, Sevilla, Portugal. 2002.</a:t>
            </a:r>
            <a:endParaRPr sz="4000"/>
          </a:p>
          <a:p>
            <a:pPr marL="457200" lvl="0" indent="-292100" algn="l" rtl="0">
              <a:lnSpc>
                <a:spcPct val="200000"/>
              </a:lnSpc>
              <a:spcBef>
                <a:spcPts val="0"/>
              </a:spcBef>
              <a:spcAft>
                <a:spcPts val="0"/>
              </a:spcAft>
              <a:buSzPct val="100000"/>
              <a:buChar char="•"/>
            </a:pPr>
            <a:r>
              <a:rPr lang="pt-BR" sz="4000"/>
              <a:t>ALMEIDA, M.B. &amp; SCHWARZBOLD, A. Avaliação sazonal da qualidade das águas do</a:t>
            </a:r>
            <a:endParaRPr sz="4000"/>
          </a:p>
          <a:p>
            <a:pPr marL="457200" lvl="0" indent="-292100" algn="l" rtl="0">
              <a:lnSpc>
                <a:spcPct val="200000"/>
              </a:lnSpc>
              <a:spcBef>
                <a:spcPts val="0"/>
              </a:spcBef>
              <a:spcAft>
                <a:spcPts val="0"/>
              </a:spcAft>
              <a:buSzPct val="100000"/>
              <a:buChar char="•"/>
            </a:pPr>
            <a:r>
              <a:rPr lang="pt-BR" sz="4000"/>
              <a:t>Arroi da Cria Montenegro, RS com aplicação de um índice de qualidade de água (IQA). Revista Brasileira de Recursos Hídricos, 8: 81-97, 2003.</a:t>
            </a:r>
            <a:endParaRPr sz="4000"/>
          </a:p>
          <a:p>
            <a:pPr marL="457200" lvl="0" indent="-292100" algn="l" rtl="0">
              <a:lnSpc>
                <a:spcPct val="200000"/>
              </a:lnSpc>
              <a:spcBef>
                <a:spcPts val="0"/>
              </a:spcBef>
              <a:spcAft>
                <a:spcPts val="0"/>
              </a:spcAft>
              <a:buSzPct val="100000"/>
              <a:buChar char="•"/>
            </a:pPr>
            <a:r>
              <a:rPr lang="pt-BR" sz="4000"/>
              <a:t>BARTOS, Matthew; WONG, Brandon; KERKEZ, Branko. Open storm: a complete framework for sensing and control of urban watersheds. Environmental Science: Water Research &amp; Technology, [S. l.], v. 4, n. 3, p. 346–358, 2018. DOI: 10.1039/C7EW00374A.</a:t>
            </a:r>
            <a:endParaRPr sz="4000"/>
          </a:p>
          <a:p>
            <a:pPr marL="457200" lvl="0" indent="-292100" algn="l" rtl="0">
              <a:lnSpc>
                <a:spcPct val="200000"/>
              </a:lnSpc>
              <a:spcBef>
                <a:spcPts val="0"/>
              </a:spcBef>
              <a:spcAft>
                <a:spcPts val="0"/>
              </a:spcAft>
              <a:buSzPct val="100000"/>
              <a:buChar char="•"/>
            </a:pPr>
            <a:r>
              <a:rPr lang="pt-BR" sz="4000"/>
              <a:t>CALDAS, Max Silva; SILVA, Emanoel Costa Claudino. Fundamentos e aplicação do Big Data: como tratar informações em uma sociedade de yottabytes. 2016.</a:t>
            </a:r>
            <a:endParaRPr sz="4000"/>
          </a:p>
          <a:p>
            <a:pPr marL="457200" lvl="0" indent="-292100" algn="l" rtl="0">
              <a:lnSpc>
                <a:spcPct val="200000"/>
              </a:lnSpc>
              <a:spcBef>
                <a:spcPts val="0"/>
              </a:spcBef>
              <a:spcAft>
                <a:spcPts val="0"/>
              </a:spcAft>
              <a:buSzPct val="100000"/>
              <a:buChar char="•"/>
            </a:pPr>
            <a:r>
              <a:rPr lang="pt-BR" sz="4000"/>
              <a:t>CARDOSO, Thaiany Guilherme. Sensor de turbidez para análise de amostras de água. 2011.</a:t>
            </a:r>
            <a:endParaRPr sz="4000"/>
          </a:p>
          <a:p>
            <a:pPr marL="457200" lvl="0" indent="-292100" algn="l" rtl="0">
              <a:lnSpc>
                <a:spcPct val="200000"/>
              </a:lnSpc>
              <a:spcBef>
                <a:spcPts val="0"/>
              </a:spcBef>
              <a:spcAft>
                <a:spcPts val="0"/>
              </a:spcAft>
              <a:buSzPct val="100000"/>
              <a:buChar char="•"/>
            </a:pPr>
            <a:r>
              <a:rPr lang="pt-BR" sz="4000"/>
              <a:t>CHAFFIN, B. C. et al. Transformative environmental governance. Annual Review of Environment and Resources, v. 41, p. 399–423, 2016</a:t>
            </a:r>
            <a:endParaRPr sz="4000"/>
          </a:p>
          <a:p>
            <a:pPr marL="457200" lvl="0" indent="-292100" algn="l" rtl="0">
              <a:lnSpc>
                <a:spcPct val="200000"/>
              </a:lnSpc>
              <a:spcBef>
                <a:spcPts val="0"/>
              </a:spcBef>
              <a:spcAft>
                <a:spcPts val="0"/>
              </a:spcAft>
              <a:buSzPct val="100000"/>
              <a:buChar char="•"/>
            </a:pPr>
            <a:r>
              <a:rPr lang="pt-BR" sz="4000"/>
              <a:t>CHAVES, Heloisa Pimpão, FERREIRA, Denise Helena Lombardo,SILVA, Gabriel Marinho e, GIMENES, Maíra, CARVALHO, Rafael Santos, MARIOSA, Duarcides Ferreira. Avaliação De Sustentabilidade Dos Indicadores Do Plano Das Bacias Hidrográficas Dos Rios Piracicaba, Capivari E Jundiaí. II Sustentare – Seminário de Sustentabilidade da PUC-Campinas. 2020.</a:t>
            </a:r>
            <a:endParaRPr sz="4000"/>
          </a:p>
          <a:p>
            <a:pPr marL="457200" lvl="0" indent="-292100" algn="l" rtl="0">
              <a:lnSpc>
                <a:spcPct val="200000"/>
              </a:lnSpc>
              <a:spcBef>
                <a:spcPts val="0"/>
              </a:spcBef>
              <a:spcAft>
                <a:spcPts val="0"/>
              </a:spcAft>
              <a:buSzPct val="100000"/>
              <a:buChar char="•"/>
            </a:pPr>
            <a:r>
              <a:rPr lang="pt-BR" sz="4000"/>
              <a:t>CONAMA - Conselho Nacional do Meio Ambiente. Resolução n.º 357, de 17 de março de 2005. Diário Oficial [da] República Federativa do Brasil. Brasília, Ministério do Meio Ambiente, 2005.</a:t>
            </a:r>
            <a:endParaRPr sz="4000"/>
          </a:p>
          <a:p>
            <a:pPr marL="457200" lvl="0" indent="0" algn="l" rtl="0">
              <a:lnSpc>
                <a:spcPct val="200000"/>
              </a:lnSpc>
              <a:spcBef>
                <a:spcPts val="0"/>
              </a:spcBef>
              <a:spcAft>
                <a:spcPts val="0"/>
              </a:spcAft>
              <a:buSzPts val="18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g16475793bdd_0_13"/>
          <p:cNvSpPr txBox="1">
            <a:spLocks noGrp="1"/>
          </p:cNvSpPr>
          <p:nvPr>
            <p:ph type="title"/>
          </p:nvPr>
        </p:nvSpPr>
        <p:spPr>
          <a:xfrm>
            <a:off x="2976464" y="523745"/>
            <a:ext cx="8377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a:buNone/>
            </a:pPr>
            <a:r>
              <a:rPr lang="pt-BR" sz="3459"/>
              <a:t>Bacias hidrográficas inteligentes e gestão sustentável de recursos hídricos: utilizando IoT e Big Data para cálculo de indicadores</a:t>
            </a:r>
            <a:endParaRPr sz="3459"/>
          </a:p>
        </p:txBody>
      </p:sp>
      <p:sp>
        <p:nvSpPr>
          <p:cNvPr id="101" name="Google Shape;101;g16475793bdd_0_13"/>
          <p:cNvSpPr txBox="1"/>
          <p:nvPr/>
        </p:nvSpPr>
        <p:spPr>
          <a:xfrm>
            <a:off x="2463300" y="2984350"/>
            <a:ext cx="8377200" cy="1606500"/>
          </a:xfrm>
          <a:prstGeom prst="rect">
            <a:avLst/>
          </a:prstGeom>
          <a:noFill/>
          <a:ln>
            <a:noFill/>
          </a:ln>
        </p:spPr>
        <p:txBody>
          <a:bodyPr spcFirstLastPara="1" wrap="square" lIns="91425" tIns="45700" rIns="91425" bIns="45700" anchor="b" anchorCtr="0">
            <a:normAutofit fontScale="32500" lnSpcReduction="20000"/>
          </a:bodyPr>
          <a:lstStyle/>
          <a:p>
            <a:pPr marL="0" marR="0" lvl="0" indent="0" algn="ctr" rtl="0">
              <a:lnSpc>
                <a:spcPct val="85000"/>
              </a:lnSpc>
              <a:spcBef>
                <a:spcPts val="0"/>
              </a:spcBef>
              <a:spcAft>
                <a:spcPts val="0"/>
              </a:spcAft>
              <a:buClr>
                <a:srgbClr val="000000"/>
              </a:buClr>
              <a:buSzPct val="100000"/>
              <a:buFont typeface="Arial"/>
              <a:buNone/>
            </a:pPr>
            <a:r>
              <a:rPr lang="pt-BR" sz="2800" b="1" i="0" u="none" strike="noStrike" cap="none">
                <a:solidFill>
                  <a:srgbClr val="FFFFFF"/>
                </a:solidFill>
                <a:latin typeface="Helvetica Neue"/>
                <a:ea typeface="Helvetica Neue"/>
                <a:cs typeface="Helvetica Neue"/>
                <a:sym typeface="Helvetica Neue"/>
              </a:rPr>
              <a:t>GESTÃO DE RECURSOS HÍDRICOS: UTILIZAÇÃO DE INTERNET DAS COISAS (IOT) E BIG DATA NO PROCESSO DE TOMADA DE DECISÃO</a:t>
            </a:r>
            <a:endParaRPr sz="2800" b="1" i="0" u="none" strike="noStrike" cap="none">
              <a:solidFill>
                <a:srgbClr val="FFFFFF"/>
              </a:solidFill>
              <a:latin typeface="Helvetica Neue"/>
              <a:ea typeface="Helvetica Neue"/>
              <a:cs typeface="Helvetica Neue"/>
              <a:sym typeface="Helvetica Neue"/>
            </a:endParaRPr>
          </a:p>
          <a:p>
            <a:pPr marL="0" marR="0" lvl="0" indent="0" algn="ctr" rtl="0">
              <a:lnSpc>
                <a:spcPct val="90000"/>
              </a:lnSpc>
              <a:spcBef>
                <a:spcPts val="0"/>
              </a:spcBef>
              <a:spcAft>
                <a:spcPts val="0"/>
              </a:spcAft>
              <a:buClr>
                <a:srgbClr val="000000"/>
              </a:buClr>
              <a:buSzPct val="100000"/>
              <a:buFont typeface="Arial"/>
              <a:buNone/>
            </a:pPr>
            <a:endParaRPr sz="55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100000"/>
              <a:buFont typeface="Arial"/>
              <a:buNone/>
            </a:pPr>
            <a:r>
              <a:rPr lang="pt-BR" sz="5500" b="1" i="0" u="none" strike="noStrike" cap="none">
                <a:solidFill>
                  <a:srgbClr val="000000"/>
                </a:solidFill>
                <a:latin typeface="Calibri"/>
                <a:ea typeface="Calibri"/>
                <a:cs typeface="Calibri"/>
                <a:sym typeface="Calibri"/>
              </a:rPr>
              <a:t>                  Maria Luiza Ramos da Silva        Prof. Orandi Mina Falsarella</a:t>
            </a:r>
            <a:endParaRPr sz="55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100000"/>
              <a:buFont typeface="Arial"/>
              <a:buNone/>
            </a:pPr>
            <a:r>
              <a:rPr lang="pt-BR" sz="5500" b="0" i="0" u="none" strike="noStrike" cap="none">
                <a:solidFill>
                  <a:srgbClr val="000000"/>
                </a:solidFill>
                <a:latin typeface="Calibri"/>
                <a:ea typeface="Calibri"/>
                <a:cs typeface="Calibri"/>
                <a:sym typeface="Calibri"/>
              </a:rPr>
              <a:t>                       Engenharia de Software            Mestrado em Sustentabilidade</a:t>
            </a:r>
            <a:endParaRPr sz="55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100000"/>
              <a:buFont typeface="Arial"/>
              <a:buNone/>
            </a:pPr>
            <a:r>
              <a:rPr lang="pt-BR" sz="5500" b="0" i="0" u="none" strike="noStrike" cap="none">
                <a:solidFill>
                  <a:srgbClr val="000000"/>
                </a:solidFill>
                <a:latin typeface="Calibri"/>
                <a:ea typeface="Calibri"/>
                <a:cs typeface="Calibri"/>
                <a:sym typeface="Calibri"/>
              </a:rPr>
              <a:t>              PUC-Campinas - CEATEC                     PUC-Campinas - CEA</a:t>
            </a:r>
            <a:endParaRPr sz="55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100000"/>
              <a:buFont typeface="Arial"/>
              <a:buNone/>
            </a:pPr>
            <a:r>
              <a:rPr lang="pt-BR" sz="5500" b="0" i="0" u="none" strike="noStrike" cap="none">
                <a:solidFill>
                  <a:srgbClr val="000000"/>
                </a:solidFill>
                <a:latin typeface="Calibri"/>
                <a:ea typeface="Calibri"/>
                <a:cs typeface="Calibri"/>
                <a:sym typeface="Calibri"/>
              </a:rPr>
              <a:t>                      marialuizars.ml@gmail.com          orandi@puc-campinas.edu.br</a:t>
            </a:r>
            <a:endParaRPr sz="55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100000"/>
              <a:buFont typeface="Arial"/>
              <a:buNone/>
            </a:pPr>
            <a:endParaRPr sz="1800" b="0" i="0" u="none" strike="noStrike" cap="none">
              <a:solidFill>
                <a:srgbClr val="000000"/>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ct val="100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ct val="100000"/>
              <a:buFont typeface="Arial"/>
              <a:buNone/>
            </a:pPr>
            <a:endParaRPr sz="6000" b="0" i="0" u="none" strike="noStrike" cap="none">
              <a:solidFill>
                <a:srgbClr val="EAC700"/>
              </a:solidFill>
              <a:latin typeface="Calibri"/>
              <a:ea typeface="Calibri"/>
              <a:cs typeface="Calibri"/>
              <a:sym typeface="Calibri"/>
            </a:endParaRPr>
          </a:p>
        </p:txBody>
      </p:sp>
      <p:sp>
        <p:nvSpPr>
          <p:cNvPr id="102" name="Google Shape;102;g16475793bdd_0_13"/>
          <p:cNvSpPr txBox="1"/>
          <p:nvPr/>
        </p:nvSpPr>
        <p:spPr>
          <a:xfrm>
            <a:off x="1556863" y="5008550"/>
            <a:ext cx="11216400" cy="132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pt-BR" sz="1400" b="0" i="1" u="none" strike="noStrike" cap="none">
                <a:solidFill>
                  <a:srgbClr val="000000"/>
                </a:solidFill>
                <a:latin typeface="Helvetica Neue"/>
                <a:ea typeface="Helvetica Neue"/>
                <a:cs typeface="Helvetica Neue"/>
                <a:sym typeface="Helvetica Neue"/>
              </a:rPr>
              <a:t>6.00.00.00-7 Ciências Sociais Aplicadas; </a:t>
            </a:r>
            <a:endParaRPr sz="1400" b="0" i="1" u="none" strike="noStrike" cap="none">
              <a:solidFill>
                <a:srgbClr val="000000"/>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1100"/>
              <a:buFont typeface="Arial"/>
              <a:buNone/>
            </a:pPr>
            <a:r>
              <a:rPr lang="pt-BR" sz="1400" b="0" i="1" u="none" strike="noStrike" cap="none">
                <a:solidFill>
                  <a:srgbClr val="000000"/>
                </a:solidFill>
                <a:latin typeface="Helvetica Neue"/>
                <a:ea typeface="Helvetica Neue"/>
                <a:cs typeface="Helvetica Neue"/>
                <a:sym typeface="Helvetica Neue"/>
              </a:rPr>
              <a:t>6.02.00.00-6 Administração.</a:t>
            </a:r>
            <a:endParaRPr sz="1400" b="0" i="1" u="none" strike="noStrike" cap="none">
              <a:solidFill>
                <a:srgbClr val="000000"/>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1100"/>
              <a:buFont typeface="Arial"/>
              <a:buNone/>
            </a:pPr>
            <a:r>
              <a:rPr lang="pt-BR" sz="1400" b="0" i="1" u="none" strike="noStrike" cap="none">
                <a:solidFill>
                  <a:srgbClr val="000000"/>
                </a:solidFill>
                <a:latin typeface="Helvetica Neue"/>
                <a:ea typeface="Helvetica Neue"/>
                <a:cs typeface="Helvetica Neue"/>
                <a:sym typeface="Helvetica Neue"/>
              </a:rPr>
              <a:t/>
            </a:r>
            <a:br>
              <a:rPr lang="pt-BR" sz="1400" b="0" i="1" u="none" strike="noStrike" cap="none">
                <a:solidFill>
                  <a:srgbClr val="000000"/>
                </a:solidFill>
                <a:latin typeface="Helvetica Neue"/>
                <a:ea typeface="Helvetica Neue"/>
                <a:cs typeface="Helvetica Neue"/>
                <a:sym typeface="Helvetica Neue"/>
              </a:rPr>
            </a:br>
            <a:r>
              <a:rPr lang="pt-BR" sz="1400" b="0" i="1" u="none" strike="noStrike" cap="none">
                <a:solidFill>
                  <a:srgbClr val="000000"/>
                </a:solidFill>
                <a:latin typeface="Helvetica Neue"/>
                <a:ea typeface="Helvetica Neue"/>
                <a:cs typeface="Helvetica Neue"/>
                <a:sym typeface="Helvetica Neue"/>
              </a:rPr>
              <a:t>Grupo de pesquisa: Informação para gestão e inovação</a:t>
            </a:r>
            <a:br>
              <a:rPr lang="pt-BR" sz="1400" b="0" i="1" u="none" strike="noStrike" cap="none">
                <a:solidFill>
                  <a:srgbClr val="000000"/>
                </a:solidFill>
                <a:latin typeface="Helvetica Neue"/>
                <a:ea typeface="Helvetica Neue"/>
                <a:cs typeface="Helvetica Neue"/>
                <a:sym typeface="Helvetica Neue"/>
              </a:rPr>
            </a:br>
            <a:r>
              <a:rPr lang="pt-BR" sz="1400" b="0" i="1" u="none" strike="noStrike" cap="none">
                <a:solidFill>
                  <a:srgbClr val="000000"/>
                </a:solidFill>
                <a:latin typeface="Helvetica Neue"/>
                <a:ea typeface="Helvetica Neue"/>
                <a:cs typeface="Helvetica Neue"/>
                <a:sym typeface="Helvetica Neue"/>
              </a:rPr>
              <a:t>Linha de Pesquisa: Planejamento, Gestão e Indicadores de Sustentabilidade</a:t>
            </a:r>
            <a:endParaRPr sz="1400" b="0" i="0" u="none" strike="noStrike" cap="none">
              <a:solidFill>
                <a:srgbClr val="000000"/>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1100"/>
              <a:buFont typeface="Arial"/>
              <a:buNone/>
            </a:pPr>
            <a:endParaRPr sz="1400" b="0" i="1" u="none" strike="noStrike" cap="none">
              <a:solidFill>
                <a:srgbClr val="000000"/>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1100"/>
              <a:buFont typeface="Arial"/>
              <a:buNone/>
            </a:pPr>
            <a:r>
              <a:rPr lang="pt-BR" sz="1400" b="0" i="1" u="none" strike="noStrike" cap="none">
                <a:solidFill>
                  <a:srgbClr val="000000"/>
                </a:solidFill>
                <a:latin typeface="Helvetica Neue"/>
                <a:ea typeface="Helvetica Neue"/>
                <a:cs typeface="Helvetica Neue"/>
                <a:sym typeface="Helvetica Neue"/>
              </a:rPr>
              <a:t>Modalidade de IC: FAPIC Reitoria</a:t>
            </a:r>
            <a:endParaRPr sz="1400" b="0" i="0" u="none" strike="noStrike" cap="none">
              <a:solidFill>
                <a:srgbClr val="000000"/>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g16475793bdd_0_139"/>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Referências</a:t>
            </a:r>
            <a:endParaRPr/>
          </a:p>
        </p:txBody>
      </p:sp>
      <p:sp>
        <p:nvSpPr>
          <p:cNvPr id="214" name="Google Shape;214;g16475793bdd_0_139"/>
          <p:cNvSpPr txBox="1">
            <a:spLocks noGrp="1"/>
          </p:cNvSpPr>
          <p:nvPr>
            <p:ph type="body" idx="1"/>
          </p:nvPr>
        </p:nvSpPr>
        <p:spPr>
          <a:xfrm>
            <a:off x="2976475" y="1485875"/>
            <a:ext cx="8377200" cy="5276400"/>
          </a:xfrm>
          <a:prstGeom prst="rect">
            <a:avLst/>
          </a:prstGeom>
          <a:noFill/>
          <a:ln>
            <a:noFill/>
          </a:ln>
        </p:spPr>
        <p:txBody>
          <a:bodyPr spcFirstLastPara="1" wrap="square" lIns="91425" tIns="45700" rIns="91425" bIns="45700" anchor="t" anchorCtr="0">
            <a:noAutofit/>
          </a:bodyPr>
          <a:lstStyle/>
          <a:p>
            <a:pPr marL="457200" lvl="0" indent="-292100" algn="l" rtl="0">
              <a:lnSpc>
                <a:spcPct val="200000"/>
              </a:lnSpc>
              <a:spcBef>
                <a:spcPts val="0"/>
              </a:spcBef>
              <a:spcAft>
                <a:spcPts val="0"/>
              </a:spcAft>
              <a:buSzPts val="1000"/>
              <a:buChar char="•"/>
            </a:pPr>
            <a:r>
              <a:rPr lang="pt-BR" sz="1000"/>
              <a:t>DAIGAVANE, Vaishnavi V.; GAIKWAD, M. A. Water quality monitoring system based on IoT. Advances in wireless and mobile communications, v. 10, n. 5, p. 1107-1116, 2017.</a:t>
            </a:r>
            <a:endParaRPr sz="1000"/>
          </a:p>
          <a:p>
            <a:pPr marL="457200" lvl="0" indent="-292100" algn="l" rtl="0">
              <a:lnSpc>
                <a:spcPct val="200000"/>
              </a:lnSpc>
              <a:spcBef>
                <a:spcPts val="0"/>
              </a:spcBef>
              <a:spcAft>
                <a:spcPts val="0"/>
              </a:spcAft>
              <a:buSzPts val="1000"/>
              <a:buChar char="•"/>
            </a:pPr>
            <a:r>
              <a:rPr lang="pt-BR" sz="1000"/>
              <a:t>DIAS, Isabel Cristina Lopes. Indicadores de sustentabilidade de bacia hidrográfica e hidroquímica de poços no estado do Maranhão: Subsídios ao gerenciamento e conservação dos recursos hídricos. 2018. 151 f. Tese( Programa de Pós-Graduação em Rede - Rede de Biodiversidade e Biotecnologia da Amazônia Legal/CCBS) - Universidade Federal do Maranhão, São Luís.</a:t>
            </a:r>
            <a:endParaRPr sz="1000"/>
          </a:p>
          <a:p>
            <a:pPr marL="457200" lvl="0" indent="-292100" algn="l" rtl="0">
              <a:lnSpc>
                <a:spcPct val="200000"/>
              </a:lnSpc>
              <a:spcBef>
                <a:spcPts val="0"/>
              </a:spcBef>
              <a:spcAft>
                <a:spcPts val="0"/>
              </a:spcAft>
              <a:buSzPts val="1000"/>
              <a:buChar char="•"/>
            </a:pPr>
            <a:r>
              <a:rPr lang="pt-BR" sz="1000"/>
              <a:t>FERNANDES, Vera Maria Cartana. Padrões para reuso de águas residuárias em ambientes urbanos. II simpósio nacional sobre o uso da água na agricultura, Passo Fundo, 2006.</a:t>
            </a:r>
            <a:endParaRPr sz="1000"/>
          </a:p>
          <a:p>
            <a:pPr marL="457200" lvl="0" indent="-292100" algn="l" rtl="0">
              <a:lnSpc>
                <a:spcPct val="200000"/>
              </a:lnSpc>
              <a:spcBef>
                <a:spcPts val="0"/>
              </a:spcBef>
              <a:spcAft>
                <a:spcPts val="0"/>
              </a:spcAft>
              <a:buSzPts val="1000"/>
              <a:buChar char="•"/>
            </a:pPr>
            <a:r>
              <a:rPr lang="pt-BR" sz="1000"/>
              <a:t>FERRAZ, Angela R. G.; BRAGA JR, BENEDITO P. F. Modelo decisório para a outorga de direito ao uso da água no Estado de São Paulo. Revista Brasileira de Recursos Hídricos, v. 3, n. 1, p. 5-19, 1998.</a:t>
            </a:r>
            <a:endParaRPr sz="1000"/>
          </a:p>
          <a:p>
            <a:pPr marL="457200" lvl="0" indent="-292100" algn="l" rtl="0">
              <a:lnSpc>
                <a:spcPct val="200000"/>
              </a:lnSpc>
              <a:spcBef>
                <a:spcPts val="0"/>
              </a:spcBef>
              <a:spcAft>
                <a:spcPts val="0"/>
              </a:spcAft>
              <a:buSzPts val="1000"/>
              <a:buChar char="•"/>
            </a:pPr>
            <a:r>
              <a:rPr lang="pt-BR" sz="1000"/>
              <a:t>GIL, Antonio Carlos. Como elaborar projetos de pesquisa. São Paulo, v. 5, n. 61, p. 16-17, 2002.</a:t>
            </a:r>
            <a:endParaRPr sz="1000"/>
          </a:p>
          <a:p>
            <a:pPr marL="457200" lvl="0" indent="-292100" algn="l" rtl="0">
              <a:lnSpc>
                <a:spcPct val="200000"/>
              </a:lnSpc>
              <a:spcBef>
                <a:spcPts val="0"/>
              </a:spcBef>
              <a:spcAft>
                <a:spcPts val="0"/>
              </a:spcAft>
              <a:buSzPts val="1000"/>
              <a:buChar char="•"/>
            </a:pPr>
            <a:r>
              <a:rPr lang="pt-BR" sz="1000"/>
              <a:t>GLEICK, P.; ICELAND, C. Water, Security, and Conflict. Issue Brief. World Resource Institute and Pacific Institute., p. 1–16, ago. 2018.</a:t>
            </a:r>
            <a:endParaRPr sz="1000"/>
          </a:p>
          <a:p>
            <a:pPr marL="457200" lvl="0" indent="-292100" algn="l" rtl="0">
              <a:lnSpc>
                <a:spcPct val="200000"/>
              </a:lnSpc>
              <a:spcBef>
                <a:spcPts val="0"/>
              </a:spcBef>
              <a:spcAft>
                <a:spcPts val="0"/>
              </a:spcAft>
              <a:buSzPts val="1000"/>
              <a:buChar char="•"/>
            </a:pPr>
            <a:r>
              <a:rPr lang="pt-BR" sz="1000"/>
              <a:t>GLORIA, Lucivania Pereira; HORN, Bruna Carolina; HILGEMANN, Maurício. Avaliação da qualidade da água de bacias hidrográficas através da ferramenta do índice de qualidade da água-IQA. Revista Caderno Pedagógico, v. 14, n. 1, 2017.</a:t>
            </a:r>
            <a:endParaRPr sz="1000"/>
          </a:p>
          <a:p>
            <a:pPr marL="457200" lvl="0" indent="-292100" algn="l" rtl="0">
              <a:lnSpc>
                <a:spcPct val="200000"/>
              </a:lnSpc>
              <a:spcBef>
                <a:spcPts val="0"/>
              </a:spcBef>
              <a:spcAft>
                <a:spcPts val="0"/>
              </a:spcAft>
              <a:buSzPts val="1000"/>
              <a:buChar char="•"/>
            </a:pPr>
            <a:r>
              <a:rPr lang="pt-BR" sz="1000"/>
              <a:t>JIANG, Peng et al. Design of a water environment monitoring system based on wireless sensor networks. Sensors, v. 9, n. 8, p. 6411-6434, 2009.</a:t>
            </a:r>
            <a:endParaRPr sz="1000"/>
          </a:p>
          <a:p>
            <a:pPr marL="457200" lvl="0" indent="-292100" algn="l" rtl="0">
              <a:lnSpc>
                <a:spcPct val="200000"/>
              </a:lnSpc>
              <a:spcBef>
                <a:spcPts val="0"/>
              </a:spcBef>
              <a:spcAft>
                <a:spcPts val="0"/>
              </a:spcAft>
              <a:buSzPts val="1000"/>
              <a:buChar char="•"/>
            </a:pPr>
            <a:r>
              <a:rPr lang="pt-BR" sz="1000"/>
              <a:t>KALEHHOUEI, M.; HAZBAVI, Z.; SPALEVIC, V.; ... WHAT IS SMART WATERSHED KALEHHOUEI, Mahin et al. WHAT IS SMART WATERSHED MANAGEMENT?. Agriculture &amp; Forestry/Poljoprivreda i Sumarstvo, v. 67, n. 2, 2021</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
        <p:cNvGrpSpPr/>
        <p:nvPr/>
      </p:nvGrpSpPr>
      <p:grpSpPr>
        <a:xfrm>
          <a:off x="0" y="0"/>
          <a:ext cx="0" cy="0"/>
          <a:chOff x="0" y="0"/>
          <a:chExt cx="0" cy="0"/>
        </a:xfrm>
      </p:grpSpPr>
      <p:sp>
        <p:nvSpPr>
          <p:cNvPr id="219" name="Google Shape;219;g16475793bdd_0_152"/>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Referências</a:t>
            </a:r>
            <a:endParaRPr/>
          </a:p>
        </p:txBody>
      </p:sp>
      <p:sp>
        <p:nvSpPr>
          <p:cNvPr id="220" name="Google Shape;220;g16475793bdd_0_152"/>
          <p:cNvSpPr txBox="1">
            <a:spLocks noGrp="1"/>
          </p:cNvSpPr>
          <p:nvPr>
            <p:ph type="body" idx="1"/>
          </p:nvPr>
        </p:nvSpPr>
        <p:spPr>
          <a:xfrm>
            <a:off x="2976475" y="1485875"/>
            <a:ext cx="8377200" cy="5276400"/>
          </a:xfrm>
          <a:prstGeom prst="rect">
            <a:avLst/>
          </a:prstGeom>
          <a:noFill/>
          <a:ln>
            <a:noFill/>
          </a:ln>
        </p:spPr>
        <p:txBody>
          <a:bodyPr spcFirstLastPara="1" wrap="square" lIns="91425" tIns="45700" rIns="91425" bIns="45700" anchor="t" anchorCtr="0">
            <a:noAutofit/>
          </a:bodyPr>
          <a:lstStyle/>
          <a:p>
            <a:pPr marL="457200" lvl="0" indent="-292100" algn="l" rtl="0">
              <a:lnSpc>
                <a:spcPct val="200000"/>
              </a:lnSpc>
              <a:spcBef>
                <a:spcPts val="0"/>
              </a:spcBef>
              <a:spcAft>
                <a:spcPts val="0"/>
              </a:spcAft>
              <a:buSzPts val="1000"/>
              <a:buChar char="•"/>
            </a:pPr>
            <a:r>
              <a:rPr lang="pt-BR" sz="1000"/>
              <a:t>LIB NIO, Paulo Augusto Cunha, CHERNICHARO, Carlos Augusto de Lemos e NASCIMENTO, Nilo de Oliveira. A dimensão da qualidade de água: avaliação da relação entre indicadores sociais, de disponibilidade hídrica, de saneamento e de saúde pública. Engenharia Sanitária e Ambiental [online]. 2005, v. 10, n. 3 [Acessado 17 Novembro 2021] , pp. 219-228. Disponível em: &lt;https://doi.org/10.1590/S1413-41522005000300006&gt;. Epub 14 Out 2005. ISSN 1809-4457. https://doi.org/10.1590/S1413-41522005000300006.</a:t>
            </a:r>
            <a:endParaRPr sz="1000"/>
          </a:p>
          <a:p>
            <a:pPr marL="457200" lvl="0" indent="-292100" algn="l" rtl="0">
              <a:lnSpc>
                <a:spcPct val="200000"/>
              </a:lnSpc>
              <a:spcBef>
                <a:spcPts val="0"/>
              </a:spcBef>
              <a:spcAft>
                <a:spcPts val="0"/>
              </a:spcAft>
              <a:buSzPts val="1000"/>
              <a:buChar char="•"/>
            </a:pPr>
            <a:r>
              <a:rPr lang="pt-BR" sz="1000"/>
              <a:t>LIMA, Ellen Lima et al. Módulo de sensores para monitoramento da qualidade da água com transmissão sem fio utilizando plataforma de prototipagem. 2018.</a:t>
            </a:r>
            <a:endParaRPr sz="1000"/>
          </a:p>
          <a:p>
            <a:pPr marL="457200" lvl="0" indent="-292100" algn="l" rtl="0">
              <a:lnSpc>
                <a:spcPct val="200000"/>
              </a:lnSpc>
              <a:spcBef>
                <a:spcPts val="0"/>
              </a:spcBef>
              <a:spcAft>
                <a:spcPts val="0"/>
              </a:spcAft>
              <a:buSzPts val="1000"/>
              <a:buChar char="•"/>
            </a:pPr>
            <a:r>
              <a:rPr lang="pt-BR" sz="1000"/>
              <a:t>LOPES, Frederico Wagner de Azevedo; JÚNIOR, Antônio Pereira Magalhães. Influência das condições naturais de pH sobre o índice de qualidade das águas (IQA) na bacia do Ribeirão de Carrancas. Revista Geografias, p. 134-147, 2010.</a:t>
            </a:r>
            <a:endParaRPr sz="1000"/>
          </a:p>
          <a:p>
            <a:pPr marL="457200" lvl="0" indent="-292100" algn="l" rtl="0">
              <a:lnSpc>
                <a:spcPct val="200000"/>
              </a:lnSpc>
              <a:spcBef>
                <a:spcPts val="0"/>
              </a:spcBef>
              <a:spcAft>
                <a:spcPts val="0"/>
              </a:spcAft>
              <a:buSzPts val="1000"/>
              <a:buChar char="•"/>
            </a:pPr>
            <a:r>
              <a:rPr lang="pt-BR" sz="1000"/>
              <a:t>MAGALHÃES, Rafael Caldeira; BARP, Ana Rosa Baganha, Inovações metodológicas para construção de cenários estratégicos em bacias hidrográficas, Revista de Administração e Inovação, São Paulo, v. 11, n.3, p. 200-226, jul./set . 2014.</a:t>
            </a:r>
            <a:endParaRPr sz="1000"/>
          </a:p>
          <a:p>
            <a:pPr marL="457200" lvl="0" indent="-292100" algn="l" rtl="0">
              <a:lnSpc>
                <a:spcPct val="200000"/>
              </a:lnSpc>
              <a:spcBef>
                <a:spcPts val="0"/>
              </a:spcBef>
              <a:spcAft>
                <a:spcPts val="0"/>
              </a:spcAft>
              <a:buSzPts val="1000"/>
              <a:buChar char="•"/>
            </a:pPr>
            <a:r>
              <a:rPr lang="pt-BR" sz="1000"/>
              <a:t>MALHEIROS, T.F.; COUTINHO, S.M.V.; PHILIPPI Jr, A. Indicadores de sustentabilidade: uma abordagem conceitual. Em Livro PHILIPPI Jr., A.; MALHEIROS, T.F. (ed.) Indicadores de sustentabilidade e gestão ambiental. Cap. 3, pp. 31-76.  Barueri, SP: Manole, 2012. </a:t>
            </a:r>
            <a:endParaRPr sz="1000"/>
          </a:p>
          <a:p>
            <a:pPr marL="457200" lvl="0" indent="-292100" algn="l" rtl="0">
              <a:lnSpc>
                <a:spcPct val="200000"/>
              </a:lnSpc>
              <a:spcBef>
                <a:spcPts val="0"/>
              </a:spcBef>
              <a:spcAft>
                <a:spcPts val="0"/>
              </a:spcAft>
              <a:buSzPts val="1000"/>
              <a:buChar char="•"/>
            </a:pPr>
            <a:r>
              <a:rPr lang="pt-BR" sz="1000"/>
              <a:t>MCAFEE, Andrew; BRYNJOLFSSON, Erik, Big data: the management revolution,   Harvard Business Review, October, 2012</a:t>
            </a:r>
            <a:endParaRPr sz="1000"/>
          </a:p>
          <a:p>
            <a:pPr marL="457200" lvl="0" indent="-292100" algn="l" rtl="0">
              <a:lnSpc>
                <a:spcPct val="200000"/>
              </a:lnSpc>
              <a:spcBef>
                <a:spcPts val="0"/>
              </a:spcBef>
              <a:spcAft>
                <a:spcPts val="0"/>
              </a:spcAft>
              <a:buSzPts val="1000"/>
              <a:buChar char="•"/>
            </a:pPr>
            <a:r>
              <a:rPr lang="pt-BR" sz="1000"/>
              <a:t>MEDEIROS, Hiasmyne Silva de. Uso de sensor de polidiacetileno para detecção de contaminantes químicos e microbiológicos em água potabilizada para consumo humano. 2016.</a:t>
            </a:r>
            <a:endParaRPr sz="1000"/>
          </a:p>
          <a:p>
            <a:pPr marL="457200" lvl="0" indent="-292100" algn="l" rtl="0">
              <a:lnSpc>
                <a:spcPct val="200000"/>
              </a:lnSpc>
              <a:spcBef>
                <a:spcPts val="0"/>
              </a:spcBef>
              <a:spcAft>
                <a:spcPts val="0"/>
              </a:spcAft>
              <a:buSzPts val="1000"/>
              <a:buChar char="•"/>
            </a:pPr>
            <a:r>
              <a:rPr lang="pt-BR" sz="1000"/>
              <a:t>MIRANDA, Graziele Muniz. Indicadores do potencial de gestão municipal de recursos hídricos. 2012.</a:t>
            </a:r>
            <a:endParaRPr sz="1000"/>
          </a:p>
          <a:p>
            <a:pPr marL="457200" lvl="0" indent="0" algn="l" rtl="0">
              <a:lnSpc>
                <a:spcPct val="200000"/>
              </a:lnSpc>
              <a:spcBef>
                <a:spcPts val="0"/>
              </a:spcBef>
              <a:spcAft>
                <a:spcPts val="0"/>
              </a:spcAft>
              <a:buSzPts val="1800"/>
              <a:buNone/>
            </a:pP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
        <p:cNvGrpSpPr/>
        <p:nvPr/>
      </p:nvGrpSpPr>
      <p:grpSpPr>
        <a:xfrm>
          <a:off x="0" y="0"/>
          <a:ext cx="0" cy="0"/>
          <a:chOff x="0" y="0"/>
          <a:chExt cx="0" cy="0"/>
        </a:xfrm>
      </p:grpSpPr>
      <p:sp>
        <p:nvSpPr>
          <p:cNvPr id="225" name="Google Shape;225;g16475793bdd_0_158"/>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Referências</a:t>
            </a:r>
            <a:endParaRPr/>
          </a:p>
        </p:txBody>
      </p:sp>
      <p:sp>
        <p:nvSpPr>
          <p:cNvPr id="226" name="Google Shape;226;g16475793bdd_0_158"/>
          <p:cNvSpPr txBox="1">
            <a:spLocks noGrp="1"/>
          </p:cNvSpPr>
          <p:nvPr>
            <p:ph type="body" idx="1"/>
          </p:nvPr>
        </p:nvSpPr>
        <p:spPr>
          <a:xfrm>
            <a:off x="2976475" y="1485875"/>
            <a:ext cx="8377200" cy="5276400"/>
          </a:xfrm>
          <a:prstGeom prst="rect">
            <a:avLst/>
          </a:prstGeom>
          <a:noFill/>
          <a:ln>
            <a:noFill/>
          </a:ln>
        </p:spPr>
        <p:txBody>
          <a:bodyPr spcFirstLastPara="1" wrap="square" lIns="91425" tIns="45700" rIns="91425" bIns="45700" anchor="t" anchorCtr="0">
            <a:noAutofit/>
          </a:bodyPr>
          <a:lstStyle/>
          <a:p>
            <a:pPr marL="457200" lvl="0" indent="-292100" algn="l" rtl="0">
              <a:lnSpc>
                <a:spcPct val="200000"/>
              </a:lnSpc>
              <a:spcBef>
                <a:spcPts val="0"/>
              </a:spcBef>
              <a:spcAft>
                <a:spcPts val="0"/>
              </a:spcAft>
              <a:buSzPts val="1000"/>
              <a:buChar char="•"/>
            </a:pPr>
            <a:r>
              <a:rPr lang="pt-BR" sz="1000"/>
              <a:t>MIZUTANI, Meriellen Nuvolari Pereira; CONTI, Diego de Mello. Indicadores De Sustentabilidade Como Ferramenta De Gestão No Planejamento Urbano: Um Estudo Sobre A Cidade De Barueri. Humanidades &amp; Inovação, v. 8, n. 46, p. 300-317, 2021.</a:t>
            </a:r>
            <a:endParaRPr sz="1000"/>
          </a:p>
          <a:p>
            <a:pPr marL="457200" lvl="0" indent="-292100" algn="l" rtl="0">
              <a:lnSpc>
                <a:spcPct val="200000"/>
              </a:lnSpc>
              <a:spcBef>
                <a:spcPts val="0"/>
              </a:spcBef>
              <a:spcAft>
                <a:spcPts val="0"/>
              </a:spcAft>
              <a:buSzPts val="1000"/>
              <a:buChar char="•"/>
            </a:pPr>
            <a:r>
              <a:rPr lang="pt-BR" sz="1000"/>
              <a:t>NETO, Jorge Mattar, KRÜGER, Cláudio Marchand e DZIEDZIC, Maurício. Análise de indicadores ambientais no reservatório do Passaúna. Engenharia Sanitária e Ambiental [online]. 2009, v. 14, n. 2 [Acessado 17 Novembro 2021] , pp. 205-213. Disponível em: &lt;https://doi.org/10.1590/S1413-41522009000200008&gt;. Epub 17 Jul 2009. ISSN 1809-4457. https://doi.org/10.1590/S1413-41522009000200008.</a:t>
            </a:r>
            <a:endParaRPr sz="1000"/>
          </a:p>
          <a:p>
            <a:pPr marL="457200" lvl="0" indent="-292100" algn="l" rtl="0">
              <a:lnSpc>
                <a:spcPct val="200000"/>
              </a:lnSpc>
              <a:spcBef>
                <a:spcPts val="0"/>
              </a:spcBef>
              <a:spcAft>
                <a:spcPts val="0"/>
              </a:spcAft>
              <a:buSzPts val="1000"/>
              <a:buChar char="•"/>
            </a:pPr>
            <a:r>
              <a:rPr lang="pt-BR" sz="1000"/>
              <a:t>NEVES, Mateus Aparecido Tonin. Internet das coisas (IOT): introdução e visão geral de aplicações. 2021</a:t>
            </a:r>
            <a:endParaRPr sz="1000"/>
          </a:p>
          <a:p>
            <a:pPr marL="457200" lvl="0" indent="-292100" algn="l" rtl="0">
              <a:lnSpc>
                <a:spcPct val="200000"/>
              </a:lnSpc>
              <a:spcBef>
                <a:spcPts val="0"/>
              </a:spcBef>
              <a:spcAft>
                <a:spcPts val="0"/>
              </a:spcAft>
              <a:buSzPts val="1000"/>
              <a:buChar char="•"/>
            </a:pPr>
            <a:r>
              <a:rPr lang="pt-BR" sz="1000"/>
              <a:t>PORTO, Monica, F. A.; PORTO, Rubem La Laina. Gestão de bacias hidrográficas. Estudos Avançados, v. 22, n. 63, 2008  pp. 43-60. Disponível em: &lt;https://doi.org/10.1590/S0103-40142008000200004&gt;. Epub 12 Maio 2009. ISSN 1806-9592. https://doi.org/10.1590/S0103-40142008000200004.</a:t>
            </a:r>
            <a:endParaRPr sz="1000"/>
          </a:p>
          <a:p>
            <a:pPr marL="457200" lvl="0" indent="-292100" algn="l" rtl="0">
              <a:lnSpc>
                <a:spcPct val="200000"/>
              </a:lnSpc>
              <a:spcBef>
                <a:spcPts val="0"/>
              </a:spcBef>
              <a:spcAft>
                <a:spcPts val="0"/>
              </a:spcAft>
              <a:buSzPts val="1000"/>
              <a:buChar char="•"/>
            </a:pPr>
            <a:r>
              <a:rPr lang="pt-BR" sz="1000"/>
              <a:t>SAMPIERI, Roberto Hernandez; COLLADO, Carlos Fernadez; LUCIO, Pilar Batista Otros (2006). Metodología de la Investigación, v. 3, 1991.</a:t>
            </a:r>
            <a:endParaRPr sz="1000"/>
          </a:p>
          <a:p>
            <a:pPr marL="457200" lvl="0" indent="-292100" algn="l" rtl="0">
              <a:lnSpc>
                <a:spcPct val="200000"/>
              </a:lnSpc>
              <a:spcBef>
                <a:spcPts val="0"/>
              </a:spcBef>
              <a:spcAft>
                <a:spcPts val="0"/>
              </a:spcAft>
              <a:buSzPts val="1000"/>
              <a:buChar char="•"/>
            </a:pPr>
            <a:r>
              <a:rPr lang="pt-BR" sz="1000"/>
              <a:t>SANTIN, Janaína Rigo e GOELLNER, Emanuelle. A gestão dos recursos hídricos e a cobrança pelo seu uso. Sequência (Florianópolis) [online]. 2013, n. 67 [Acessado 17 Novembro 2021] , pp. 199-221. Disponível em: &lt;https://doi.org/10.5007/2177-7055.2013v34n67p199&gt;. Epub 13 Jan 2014. ISSN 2177-7055. https://doi.org/10.5007/2177-7055.2013v34n67p199.</a:t>
            </a:r>
            <a:endParaRPr sz="1000"/>
          </a:p>
          <a:p>
            <a:pPr marL="457200" lvl="0" indent="-292100" algn="l" rtl="0">
              <a:lnSpc>
                <a:spcPct val="200000"/>
              </a:lnSpc>
              <a:spcBef>
                <a:spcPts val="0"/>
              </a:spcBef>
              <a:spcAft>
                <a:spcPts val="0"/>
              </a:spcAft>
              <a:buSzPts val="1000"/>
              <a:buChar char="•"/>
            </a:pPr>
            <a:r>
              <a:rPr lang="pt-BR" sz="1000"/>
              <a:t>SCHMITZ, Arno P. e BITTENCOURT, Maurício Vaz Lobo. Crescimento Econômico E Pressão Sobre Recursos Hídricos. Estudos Econômicos (São Paulo). 2017, v. 47, n. 2 pp. 329-363. Disponível em: &lt;https://doi.org/10.1590/0101-416147243asm&gt;. ISSN 1980-5357. https://doi.org/10.1590/0101-416147243asm.</a:t>
            </a: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
        <p:cNvGrpSpPr/>
        <p:nvPr/>
      </p:nvGrpSpPr>
      <p:grpSpPr>
        <a:xfrm>
          <a:off x="0" y="0"/>
          <a:ext cx="0" cy="0"/>
          <a:chOff x="0" y="0"/>
          <a:chExt cx="0" cy="0"/>
        </a:xfrm>
      </p:grpSpPr>
      <p:sp>
        <p:nvSpPr>
          <p:cNvPr id="231" name="Google Shape;231;g16475793bdd_0_165"/>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Referências</a:t>
            </a:r>
            <a:endParaRPr/>
          </a:p>
        </p:txBody>
      </p:sp>
      <p:sp>
        <p:nvSpPr>
          <p:cNvPr id="232" name="Google Shape;232;g16475793bdd_0_165"/>
          <p:cNvSpPr txBox="1">
            <a:spLocks noGrp="1"/>
          </p:cNvSpPr>
          <p:nvPr>
            <p:ph type="body" idx="1"/>
          </p:nvPr>
        </p:nvSpPr>
        <p:spPr>
          <a:xfrm>
            <a:off x="2976475" y="1485875"/>
            <a:ext cx="8377200" cy="5276400"/>
          </a:xfrm>
          <a:prstGeom prst="rect">
            <a:avLst/>
          </a:prstGeom>
          <a:noFill/>
          <a:ln>
            <a:noFill/>
          </a:ln>
        </p:spPr>
        <p:txBody>
          <a:bodyPr spcFirstLastPara="1" wrap="square" lIns="91425" tIns="45700" rIns="91425" bIns="45700" anchor="t" anchorCtr="0">
            <a:noAutofit/>
          </a:bodyPr>
          <a:lstStyle/>
          <a:p>
            <a:pPr marL="457200" lvl="0" indent="-292100" algn="l" rtl="0">
              <a:lnSpc>
                <a:spcPct val="200000"/>
              </a:lnSpc>
              <a:spcBef>
                <a:spcPts val="0"/>
              </a:spcBef>
              <a:spcAft>
                <a:spcPts val="0"/>
              </a:spcAft>
              <a:buSzPts val="1000"/>
              <a:buChar char="•"/>
            </a:pPr>
            <a:r>
              <a:rPr lang="pt-BR" sz="1000"/>
              <a:t>SILVA, Maria Luiza Ramos Da; FALSARELLA, Orandi; MARIOSA, Duarcides Ferreira. processo de decisão na gestão de recursos hídricos: a contribuição da Internet das Coisas (IOT) e Big Data. Journal on Innovation and Sustainability RISUS, [S. l.], v. 13, n. 2, p. 45–58, 2022. DOI: 10.23925/2179-3565.2022v13i2p45-58.</a:t>
            </a:r>
            <a:endParaRPr sz="1000"/>
          </a:p>
          <a:p>
            <a:pPr marL="457200" lvl="0" indent="-292100" algn="l" rtl="0">
              <a:lnSpc>
                <a:spcPct val="200000"/>
              </a:lnSpc>
              <a:spcBef>
                <a:spcPts val="0"/>
              </a:spcBef>
              <a:spcAft>
                <a:spcPts val="0"/>
              </a:spcAft>
              <a:buSzPts val="1000"/>
              <a:buChar char="•"/>
            </a:pPr>
            <a:r>
              <a:rPr lang="pt-BR" sz="1000"/>
              <a:t>SILVA, Sandra Sereide Ferreira da, SANTOS, Jaqueline Guimarães, C NDIDO, Gesinaldo Ataíde, &amp; RAMALHO,  ngela Maria Cavalcanti. (2012). Indicador De Sustentabilidade Pressão –Estado – Impacto - Resposta No Diagnóstico Do Cenário Sócio Ambiental Resultante Dos Resíduos Sólidos Urbanos Em Cuité/Pb. Reunir Revista De Administração Contabilidade E Sustentabilidade, 2(2), 76-93. https://doi.org/10.18696/reunir.v2i2.68</a:t>
            </a:r>
            <a:endParaRPr sz="1000"/>
          </a:p>
          <a:p>
            <a:pPr marL="457200" lvl="0" indent="-292100" algn="l" rtl="0">
              <a:lnSpc>
                <a:spcPct val="200000"/>
              </a:lnSpc>
              <a:spcBef>
                <a:spcPts val="0"/>
              </a:spcBef>
              <a:spcAft>
                <a:spcPts val="0"/>
              </a:spcAft>
              <a:buSzPts val="1000"/>
              <a:buChar char="•"/>
            </a:pPr>
            <a:r>
              <a:rPr lang="pt-BR" sz="1000"/>
              <a:t>SILVA, Neusa Aparecida Sales; LUVIZOTTO, Edevar. Indicadores de gestão para sistemas de abastecimento de água. São Paulo, 1999.</a:t>
            </a:r>
            <a:endParaRPr sz="1000"/>
          </a:p>
          <a:p>
            <a:pPr marL="457200" lvl="0" indent="-292100" algn="l" rtl="0">
              <a:lnSpc>
                <a:spcPct val="200000"/>
              </a:lnSpc>
              <a:spcBef>
                <a:spcPts val="0"/>
              </a:spcBef>
              <a:spcAft>
                <a:spcPts val="0"/>
              </a:spcAft>
              <a:buSzPts val="1000"/>
              <a:buChar char="•"/>
            </a:pPr>
            <a:r>
              <a:rPr lang="pt-BR" sz="1000"/>
              <a:t>SILVEIRA, D. T.; CÓDOVA, F. P. A pesquisa científica. In: GERHARDDT, T. E. e SILVEIRA, D. T. (org.). Métodos de Pesquisa. Porto Alegre: Editora de UFRGS, P. 31-42, 2009.</a:t>
            </a:r>
            <a:endParaRPr sz="1000"/>
          </a:p>
          <a:p>
            <a:pPr marL="457200" lvl="0" indent="-292100" algn="l" rtl="0">
              <a:lnSpc>
                <a:spcPct val="200000"/>
              </a:lnSpc>
              <a:spcBef>
                <a:spcPts val="0"/>
              </a:spcBef>
              <a:spcAft>
                <a:spcPts val="0"/>
              </a:spcAft>
              <a:buSzPts val="1000"/>
              <a:buChar char="•"/>
            </a:pPr>
            <a:r>
              <a:rPr lang="pt-BR" sz="1000"/>
              <a:t>SOARES, Andressa Bezerra; SILVA FILHO, José Carlos Lázaro da; ABREU, Monica Cavalcanti Sá de; SOARES, Francisco de Assis. Revisando a estruturação do modelo dpsir como base para um sistema de apoio à decisão para a sustentabilidade de bacias hidrográficas.  Revista em Agronegócios e Meio Ambiente, v.4, n.3, p. 521-545, set/dez. 2011 - ISSN 1981-9951</a:t>
            </a:r>
            <a:endParaRPr sz="1000"/>
          </a:p>
          <a:p>
            <a:pPr marL="457200" lvl="0" indent="-292100" algn="l" rtl="0">
              <a:lnSpc>
                <a:spcPct val="200000"/>
              </a:lnSpc>
              <a:spcBef>
                <a:spcPts val="0"/>
              </a:spcBef>
              <a:spcAft>
                <a:spcPts val="0"/>
              </a:spcAft>
              <a:buSzPts val="1000"/>
              <a:buChar char="•"/>
            </a:pPr>
            <a:r>
              <a:rPr lang="pt-BR" sz="1000"/>
              <a:t>SUGAHARA, Cibele Roberta, MARTINS, Audrey Moretti, BUENO, José Otávio de Almeida, WATANABE, Alex Marcel, GONÇALVES, Dimas Alcides Gonçalves,  JUCÁ, Lorena Braga Quintella &amp; MARIOSA, Duarcides Ferreira. Avaliação Da Sustentabilidade Das Bacias Pcj A Partir De Indicadores De Disponibilidade E Demandas Hídricas. II Sustentare – Seminário de Sustentabilidade da PUC-Campinas. 2020</a:t>
            </a:r>
            <a:endParaRPr sz="1000"/>
          </a:p>
          <a:p>
            <a:pPr marL="457200" lvl="0" indent="-292100" algn="l" rtl="0">
              <a:lnSpc>
                <a:spcPct val="200000"/>
              </a:lnSpc>
              <a:spcBef>
                <a:spcPts val="0"/>
              </a:spcBef>
              <a:spcAft>
                <a:spcPts val="0"/>
              </a:spcAft>
              <a:buSzPts val="1000"/>
              <a:buChar char="•"/>
            </a:pPr>
            <a:r>
              <a:rPr lang="pt-BR" sz="1000"/>
              <a:t>TAN, Joy. A Internet das Coisas e a sustentabilidade do negócio. CIO. 2016. Disponível em: &lt;http://cio.com.br/opinião/2016/11/11/a-internet-das-coisas-e-a-sustentabilidade-do negocio&gt;.</a:t>
            </a: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g16475793bdd_0_171"/>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Referências</a:t>
            </a:r>
            <a:endParaRPr/>
          </a:p>
        </p:txBody>
      </p:sp>
      <p:sp>
        <p:nvSpPr>
          <p:cNvPr id="238" name="Google Shape;238;g16475793bdd_0_171"/>
          <p:cNvSpPr txBox="1">
            <a:spLocks noGrp="1"/>
          </p:cNvSpPr>
          <p:nvPr>
            <p:ph type="body" idx="1"/>
          </p:nvPr>
        </p:nvSpPr>
        <p:spPr>
          <a:xfrm>
            <a:off x="2976475" y="1485875"/>
            <a:ext cx="8377200" cy="5276400"/>
          </a:xfrm>
          <a:prstGeom prst="rect">
            <a:avLst/>
          </a:prstGeom>
          <a:noFill/>
          <a:ln>
            <a:noFill/>
          </a:ln>
        </p:spPr>
        <p:txBody>
          <a:bodyPr spcFirstLastPara="1" wrap="square" lIns="91425" tIns="45700" rIns="91425" bIns="45700" anchor="t" anchorCtr="0">
            <a:noAutofit/>
          </a:bodyPr>
          <a:lstStyle/>
          <a:p>
            <a:pPr marL="457200" lvl="0" indent="-292100" algn="l" rtl="0">
              <a:lnSpc>
                <a:spcPct val="200000"/>
              </a:lnSpc>
              <a:spcBef>
                <a:spcPts val="0"/>
              </a:spcBef>
              <a:spcAft>
                <a:spcPts val="0"/>
              </a:spcAft>
              <a:buSzPts val="1000"/>
              <a:buChar char="•"/>
            </a:pPr>
            <a:r>
              <a:rPr lang="pt-BR" sz="1000"/>
              <a:t>TAURION, Cezar. Big data. Brasport, 2013.</a:t>
            </a:r>
            <a:endParaRPr sz="1000"/>
          </a:p>
          <a:p>
            <a:pPr marL="457200" lvl="0" indent="-292100" algn="l" rtl="0">
              <a:lnSpc>
                <a:spcPct val="200000"/>
              </a:lnSpc>
              <a:spcBef>
                <a:spcPts val="0"/>
              </a:spcBef>
              <a:spcAft>
                <a:spcPts val="0"/>
              </a:spcAft>
              <a:buSzPts val="1000"/>
              <a:buChar char="•"/>
            </a:pPr>
            <a:r>
              <a:rPr lang="pt-BR" sz="1000"/>
              <a:t>TOMAZ, A. A política nacional de recursos hídricos (PNRH) e o federalismo no Brasil. Dissertação de Mestrado em Geografia Humana—São Paulo, SP, Brasil: Universidade de São Paulo, maio 2006.</a:t>
            </a:r>
            <a:endParaRPr sz="1000"/>
          </a:p>
          <a:p>
            <a:pPr marL="457200" lvl="0" indent="-292100" algn="l" rtl="0">
              <a:lnSpc>
                <a:spcPct val="200000"/>
              </a:lnSpc>
              <a:spcBef>
                <a:spcPts val="0"/>
              </a:spcBef>
              <a:spcAft>
                <a:spcPts val="0"/>
              </a:spcAft>
              <a:buSzPts val="1000"/>
              <a:buChar char="•"/>
            </a:pPr>
            <a:r>
              <a:rPr lang="pt-BR" sz="1000"/>
              <a:t>TROJAN, Flavio. Modelos multicritério para apoiar decisões na gestão da manutenção de redes de distribuição de água para a redução de custos e perdas. 2012.</a:t>
            </a:r>
            <a:endParaRPr sz="1000"/>
          </a:p>
          <a:p>
            <a:pPr marL="457200" lvl="0" indent="-292100" algn="l" rtl="0">
              <a:lnSpc>
                <a:spcPct val="200000"/>
              </a:lnSpc>
              <a:spcBef>
                <a:spcPts val="0"/>
              </a:spcBef>
              <a:spcAft>
                <a:spcPts val="0"/>
              </a:spcAft>
              <a:buSzPts val="1000"/>
              <a:buChar char="•"/>
            </a:pPr>
            <a:r>
              <a:rPr lang="pt-BR" sz="1000"/>
              <a:t>WHITMORE, Andrew; AGARWAL, Anurag; XU, Li Da, The Internet of Things – A survey of topics and trends. Inf Syst Front, 17:261-274, 2014.</a:t>
            </a:r>
            <a:endParaRPr sz="1000"/>
          </a:p>
          <a:p>
            <a:pPr marL="457200" lvl="0" indent="-292100" algn="l" rtl="0">
              <a:lnSpc>
                <a:spcPct val="200000"/>
              </a:lnSpc>
              <a:spcBef>
                <a:spcPts val="0"/>
              </a:spcBef>
              <a:spcAft>
                <a:spcPts val="0"/>
              </a:spcAft>
              <a:buSzPts val="1000"/>
              <a:buChar char="•"/>
            </a:pPr>
            <a:r>
              <a:rPr lang="pt-BR" sz="1000"/>
              <a:t>ZABADAL, Bernardo Moreira; DE CASTRO, Bianca Francinny Lisboa Murta. IoT e seus principais desafios. Revista Interdisciplinar de Tecnologias e Educação, v. 3, n. 1, 2017.</a:t>
            </a:r>
            <a:endParaRPr sz="1000"/>
          </a:p>
          <a:p>
            <a:pPr marL="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a:p>
            <a:pPr marL="457200" lvl="0" indent="0" algn="l" rtl="0">
              <a:lnSpc>
                <a:spcPct val="200000"/>
              </a:lnSpc>
              <a:spcBef>
                <a:spcPts val="0"/>
              </a:spcBef>
              <a:spcAft>
                <a:spcPts val="0"/>
              </a:spcAft>
              <a:buSzPts val="1800"/>
              <a:buNone/>
            </a:pP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sp>
        <p:nvSpPr>
          <p:cNvPr id="243" name="Google Shape;243;g14c9cf1f4b7_0_5"/>
          <p:cNvSpPr txBox="1">
            <a:spLocks noGrp="1"/>
          </p:cNvSpPr>
          <p:nvPr>
            <p:ph type="title"/>
          </p:nvPr>
        </p:nvSpPr>
        <p:spPr>
          <a:xfrm>
            <a:off x="2976476" y="27661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Obrigada!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976464" y="523745"/>
            <a:ext cx="8377335"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a:buNone/>
            </a:pPr>
            <a:r>
              <a:rPr lang="pt-BR"/>
              <a:t>Introdução</a:t>
            </a:r>
            <a:endParaRPr/>
          </a:p>
        </p:txBody>
      </p:sp>
      <p:sp>
        <p:nvSpPr>
          <p:cNvPr id="108" name="Google Shape;108;p2"/>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SzPts val="1800"/>
              <a:buChar char="•"/>
            </a:pPr>
            <a:r>
              <a:rPr lang="pt-BR" sz="1800"/>
              <a:t>Definição de Bacias Hidrográficas  </a:t>
            </a:r>
            <a:endParaRPr sz="1800"/>
          </a:p>
          <a:p>
            <a:pPr marL="457200" lvl="0" indent="-342900" algn="l" rtl="0">
              <a:lnSpc>
                <a:spcPct val="200000"/>
              </a:lnSpc>
              <a:spcBef>
                <a:spcPts val="0"/>
              </a:spcBef>
              <a:spcAft>
                <a:spcPts val="0"/>
              </a:spcAft>
              <a:buSzPts val="1800"/>
              <a:buChar char="•"/>
            </a:pPr>
            <a:r>
              <a:rPr lang="pt-BR" sz="1800"/>
              <a:t>Complexidade da gestão dos recursos hídricos</a:t>
            </a:r>
            <a:endParaRPr sz="1800"/>
          </a:p>
          <a:p>
            <a:pPr marL="457200" lvl="0" indent="-342900" algn="l" rtl="0">
              <a:lnSpc>
                <a:spcPct val="200000"/>
              </a:lnSpc>
              <a:spcBef>
                <a:spcPts val="0"/>
              </a:spcBef>
              <a:spcAft>
                <a:spcPts val="0"/>
              </a:spcAft>
              <a:buSzPts val="1800"/>
              <a:buChar char="•"/>
            </a:pPr>
            <a:r>
              <a:rPr lang="pt-BR" sz="1800"/>
              <a:t>Processo de Tomada de decisão</a:t>
            </a:r>
            <a:endParaRPr sz="1800"/>
          </a:p>
          <a:p>
            <a:pPr marL="457200" lvl="0" indent="-342900" algn="l" rtl="0">
              <a:lnSpc>
                <a:spcPct val="200000"/>
              </a:lnSpc>
              <a:spcBef>
                <a:spcPts val="0"/>
              </a:spcBef>
              <a:spcAft>
                <a:spcPts val="0"/>
              </a:spcAft>
              <a:buSzPts val="1800"/>
              <a:buChar char="•"/>
            </a:pPr>
            <a:r>
              <a:rPr lang="pt-BR" sz="1800"/>
              <a:t>Importância dos indicadores</a:t>
            </a:r>
            <a:endParaRPr sz="1800"/>
          </a:p>
          <a:p>
            <a:pPr marL="457200" lvl="0" indent="-342900" algn="l" rtl="0">
              <a:lnSpc>
                <a:spcPct val="200000"/>
              </a:lnSpc>
              <a:spcBef>
                <a:spcPts val="0"/>
              </a:spcBef>
              <a:spcAft>
                <a:spcPts val="0"/>
              </a:spcAft>
              <a:buSzPts val="1800"/>
              <a:buChar char="•"/>
            </a:pPr>
            <a:r>
              <a:rPr lang="pt-BR" sz="1800"/>
              <a:t>Utilização de Tecnologias da Informação e Comunicação (TIC)</a:t>
            </a:r>
            <a:endParaRPr sz="1800"/>
          </a:p>
          <a:p>
            <a:pPr marL="457200" lvl="0" indent="-342900" algn="l" rtl="0">
              <a:lnSpc>
                <a:spcPct val="200000"/>
              </a:lnSpc>
              <a:spcBef>
                <a:spcPts val="0"/>
              </a:spcBef>
              <a:spcAft>
                <a:spcPts val="0"/>
              </a:spcAft>
              <a:buSzPts val="1800"/>
              <a:buChar char="•"/>
            </a:pPr>
            <a:r>
              <a:rPr lang="pt-BR" sz="1800"/>
              <a:t>indicadores de qualidade da água em conjunto à utilização de IoT e Big Data como sistemas de apoio à decisão</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g16475793bdd_0_22"/>
          <p:cNvSpPr txBox="1">
            <a:spLocks noGrp="1"/>
          </p:cNvSpPr>
          <p:nvPr>
            <p:ph type="title"/>
          </p:nvPr>
        </p:nvSpPr>
        <p:spPr>
          <a:xfrm>
            <a:off x="2976464" y="523745"/>
            <a:ext cx="8377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a:buNone/>
            </a:pPr>
            <a:r>
              <a:rPr lang="pt-BR"/>
              <a:t>Objetivo</a:t>
            </a:r>
            <a:endParaRPr/>
          </a:p>
        </p:txBody>
      </p:sp>
      <p:sp>
        <p:nvSpPr>
          <p:cNvPr id="114" name="Google Shape;114;g16475793bdd_0_22"/>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just" rtl="0">
              <a:lnSpc>
                <a:spcPct val="200000"/>
              </a:lnSpc>
              <a:spcBef>
                <a:spcPts val="1000"/>
              </a:spcBef>
              <a:spcAft>
                <a:spcPts val="0"/>
              </a:spcAft>
              <a:buSzPts val="1800"/>
              <a:buChar char="•"/>
            </a:pPr>
            <a:r>
              <a:rPr lang="pt-BR" sz="1800"/>
              <a:t>Esse trabalho tem como objetivo relacionar alguns indicadores que podem ser úteis para a gestão de recursos hídricos e exemplificar como o Índice de Qualidade da Água pode ser obtido com a utilização de TIC como IoT e Big Data.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g16475793bdd_0_33"/>
          <p:cNvSpPr txBox="1">
            <a:spLocks noGrp="1"/>
          </p:cNvSpPr>
          <p:nvPr>
            <p:ph type="title"/>
          </p:nvPr>
        </p:nvSpPr>
        <p:spPr>
          <a:xfrm>
            <a:off x="2976464" y="523745"/>
            <a:ext cx="8377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a:buNone/>
            </a:pPr>
            <a:r>
              <a:rPr lang="pt-BR"/>
              <a:t>Fundamentação Teórica</a:t>
            </a:r>
            <a:endParaRPr/>
          </a:p>
        </p:txBody>
      </p:sp>
      <p:sp>
        <p:nvSpPr>
          <p:cNvPr id="120" name="Google Shape;120;g16475793bdd_0_33"/>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SzPts val="1800"/>
              <a:buChar char="•"/>
            </a:pPr>
            <a:r>
              <a:rPr lang="pt-BR" sz="1800"/>
              <a:t>Gestão de recursos hídricos</a:t>
            </a:r>
            <a:endParaRPr sz="1800"/>
          </a:p>
          <a:p>
            <a:pPr marL="457200" lvl="0" indent="-342900" algn="l" rtl="0">
              <a:lnSpc>
                <a:spcPct val="200000"/>
              </a:lnSpc>
              <a:spcBef>
                <a:spcPts val="0"/>
              </a:spcBef>
              <a:spcAft>
                <a:spcPts val="0"/>
              </a:spcAft>
              <a:buSzPts val="1800"/>
              <a:buChar char="•"/>
            </a:pPr>
            <a:r>
              <a:rPr lang="pt-BR" sz="1800"/>
              <a:t>Indicadores para a gestão de recursos hídricos</a:t>
            </a:r>
            <a:endParaRPr sz="1800"/>
          </a:p>
          <a:p>
            <a:pPr marL="457200" lvl="0" indent="-342900" algn="l" rtl="0">
              <a:lnSpc>
                <a:spcPct val="200000"/>
              </a:lnSpc>
              <a:spcBef>
                <a:spcPts val="0"/>
              </a:spcBef>
              <a:spcAft>
                <a:spcPts val="0"/>
              </a:spcAft>
              <a:buSzPts val="1800"/>
              <a:buChar char="•"/>
            </a:pPr>
            <a:r>
              <a:rPr lang="pt-BR" sz="1800"/>
              <a:t>O Índice de Qualidade da Água (IQA) para gestão de recursos hídricos</a:t>
            </a:r>
            <a:endParaRPr sz="1800"/>
          </a:p>
          <a:p>
            <a:pPr marL="457200" lvl="0" indent="-342900" algn="l" rtl="0">
              <a:lnSpc>
                <a:spcPct val="200000"/>
              </a:lnSpc>
              <a:spcBef>
                <a:spcPts val="0"/>
              </a:spcBef>
              <a:spcAft>
                <a:spcPts val="0"/>
              </a:spcAft>
              <a:buSzPts val="1800"/>
              <a:buChar char="•"/>
            </a:pPr>
            <a:r>
              <a:rPr lang="pt-BR" sz="1800"/>
              <a:t>A contribuição das TIC’s IoT e BIG Data</a:t>
            </a:r>
            <a:endParaRPr sz="18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g16475793bdd_0_41"/>
          <p:cNvSpPr txBox="1">
            <a:spLocks noGrp="1"/>
          </p:cNvSpPr>
          <p:nvPr>
            <p:ph type="title"/>
          </p:nvPr>
        </p:nvSpPr>
        <p:spPr>
          <a:xfrm>
            <a:off x="2976464" y="523745"/>
            <a:ext cx="8377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Gestão de recursos hídricos</a:t>
            </a:r>
            <a:endParaRPr/>
          </a:p>
        </p:txBody>
      </p:sp>
      <p:sp>
        <p:nvSpPr>
          <p:cNvPr id="126" name="Google Shape;126;g16475793bdd_0_41"/>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200000"/>
              </a:lnSpc>
              <a:spcBef>
                <a:spcPts val="0"/>
              </a:spcBef>
              <a:spcAft>
                <a:spcPts val="0"/>
              </a:spcAft>
              <a:buSzPts val="1800"/>
              <a:buChar char="•"/>
            </a:pPr>
            <a:r>
              <a:rPr lang="pt-BR" sz="1800"/>
              <a:t>A gestão dos recursos hídricos envolve diversos fatores e critérios, dentre eles está suprir demanda populacional em cada atividade da sociedade (agropecuária, indústrias e consumo pessoal).</a:t>
            </a:r>
            <a:endParaRPr sz="1800"/>
          </a:p>
          <a:p>
            <a:pPr marL="457200" lvl="0" indent="-342900" algn="l" rtl="0">
              <a:lnSpc>
                <a:spcPct val="200000"/>
              </a:lnSpc>
              <a:spcBef>
                <a:spcPts val="0"/>
              </a:spcBef>
              <a:spcAft>
                <a:spcPts val="0"/>
              </a:spcAft>
              <a:buSzPts val="1800"/>
              <a:buChar char="•"/>
            </a:pPr>
            <a:r>
              <a:rPr lang="pt-BR" sz="1800"/>
              <a:t>Porém, com o aumento dos centros urbanos, o uso indevido constante da água, desperdício desenfreado, e tendo em vista que trata-se de um bem finito e escasso, é de extrema importância que a gestão seja feita de forma correta e com base em informações concretas, uma vez que uma má gestão pode acarretar em consequências graves e irreversíveis.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0"/>
        <p:cNvGrpSpPr/>
        <p:nvPr/>
      </p:nvGrpSpPr>
      <p:grpSpPr>
        <a:xfrm>
          <a:off x="0" y="0"/>
          <a:ext cx="0" cy="0"/>
          <a:chOff x="0" y="0"/>
          <a:chExt cx="0" cy="0"/>
        </a:xfrm>
      </p:grpSpPr>
      <p:sp>
        <p:nvSpPr>
          <p:cNvPr id="131" name="Google Shape;131;g16475793bdd_0_47"/>
          <p:cNvSpPr txBox="1">
            <a:spLocks noGrp="1"/>
          </p:cNvSpPr>
          <p:nvPr>
            <p:ph type="title"/>
          </p:nvPr>
        </p:nvSpPr>
        <p:spPr>
          <a:xfrm>
            <a:off x="2976464" y="523745"/>
            <a:ext cx="83772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Indicadores para gestão de recursos hídricos</a:t>
            </a:r>
            <a:endParaRPr/>
          </a:p>
        </p:txBody>
      </p:sp>
      <p:sp>
        <p:nvSpPr>
          <p:cNvPr id="132" name="Google Shape;132;g16475793bdd_0_47"/>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SzPts val="1800"/>
              <a:buChar char="•"/>
            </a:pPr>
            <a:r>
              <a:rPr lang="pt-BR" sz="1800"/>
              <a:t>Um indicador é caracterizado pelo conjunto de informações recolhidas sobre determinada realidade, como índices, variáveis e valores de referência padronizados que tornem as situações mensuráveis. São úteis na gestão dos recursos hídricos, como por exemplo o índice de qualidade da água que vai ser utilizado neste trabalho.</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g16475793bdd_0_55"/>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O Índice de Qualidade da Água (IQA) para gestão de recursos hídricos</a:t>
            </a:r>
            <a:endParaRPr/>
          </a:p>
        </p:txBody>
      </p:sp>
      <p:sp>
        <p:nvSpPr>
          <p:cNvPr id="138" name="Google Shape;138;g16475793bdd_0_55"/>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1236" algn="l" rtl="0">
              <a:lnSpc>
                <a:spcPct val="200000"/>
              </a:lnSpc>
              <a:spcBef>
                <a:spcPts val="0"/>
              </a:spcBef>
              <a:spcAft>
                <a:spcPts val="0"/>
              </a:spcAft>
              <a:buSzPts val="1917"/>
              <a:buChar char="•"/>
            </a:pPr>
            <a:r>
              <a:rPr lang="pt-BR" sz="1917"/>
              <a:t>A Agência Nacional de Águas (ANA, 2022) descreve o cálculo do IQA, segundo a seguinte fórmula:</a:t>
            </a:r>
            <a:endParaRPr sz="1917"/>
          </a:p>
          <a:p>
            <a:pPr marL="457200" lvl="0" indent="0" algn="l" rtl="0">
              <a:lnSpc>
                <a:spcPct val="200000"/>
              </a:lnSpc>
              <a:spcBef>
                <a:spcPts val="0"/>
              </a:spcBef>
              <a:spcAft>
                <a:spcPts val="0"/>
              </a:spcAft>
              <a:buSzPts val="1800"/>
              <a:buNone/>
            </a:pPr>
            <a:endParaRPr sz="1917"/>
          </a:p>
          <a:p>
            <a:pPr marL="457200" lvl="0" indent="-341236" algn="l" rtl="0">
              <a:lnSpc>
                <a:spcPct val="200000"/>
              </a:lnSpc>
              <a:spcBef>
                <a:spcPts val="0"/>
              </a:spcBef>
              <a:spcAft>
                <a:spcPts val="0"/>
              </a:spcAft>
              <a:buSzPts val="1917"/>
              <a:buChar char="•"/>
            </a:pPr>
            <a:r>
              <a:rPr lang="pt-BR" sz="1917"/>
              <a:t>IQA = Índice de Qualidade das Águas. Um número entre 0 e 100;</a:t>
            </a:r>
            <a:endParaRPr sz="1917"/>
          </a:p>
          <a:p>
            <a:pPr marL="457200" lvl="0" indent="-341236" algn="l" rtl="0">
              <a:lnSpc>
                <a:spcPct val="200000"/>
              </a:lnSpc>
              <a:spcBef>
                <a:spcPts val="0"/>
              </a:spcBef>
              <a:spcAft>
                <a:spcPts val="0"/>
              </a:spcAft>
              <a:buSzPts val="1917"/>
              <a:buChar char="•"/>
            </a:pPr>
            <a:r>
              <a:rPr lang="pt-BR" sz="1917"/>
              <a:t>qi = qualidade do i-ésimo parâmetro. Um número entre 0 e 100, obtido do respectivo gráfico de qualidade, em função de sua concentração ou medida (resultado da análise);</a:t>
            </a:r>
            <a:endParaRPr sz="1917"/>
          </a:p>
          <a:p>
            <a:pPr marL="0" lvl="0" indent="0" algn="l" rtl="0">
              <a:lnSpc>
                <a:spcPct val="200000"/>
              </a:lnSpc>
              <a:spcBef>
                <a:spcPts val="0"/>
              </a:spcBef>
              <a:spcAft>
                <a:spcPts val="0"/>
              </a:spcAft>
              <a:buSzPts val="1800"/>
              <a:buNone/>
            </a:pPr>
            <a:endParaRPr sz="1800"/>
          </a:p>
          <a:p>
            <a:pPr marL="457200" lvl="0" indent="0" algn="l" rtl="0">
              <a:lnSpc>
                <a:spcPct val="200000"/>
              </a:lnSpc>
              <a:spcBef>
                <a:spcPts val="0"/>
              </a:spcBef>
              <a:spcAft>
                <a:spcPts val="0"/>
              </a:spcAft>
              <a:buSzPts val="1800"/>
              <a:buNone/>
            </a:pPr>
            <a:endParaRPr sz="1800"/>
          </a:p>
        </p:txBody>
      </p:sp>
      <p:pic>
        <p:nvPicPr>
          <p:cNvPr id="139" name="Google Shape;139;g16475793bdd_0_55"/>
          <p:cNvPicPr preferRelativeResize="0"/>
          <p:nvPr/>
        </p:nvPicPr>
        <p:blipFill rotWithShape="1">
          <a:blip r:embed="rId4">
            <a:alphaModFix/>
          </a:blip>
          <a:srcRect t="20014" b="19536"/>
          <a:stretch/>
        </p:blipFill>
        <p:spPr>
          <a:xfrm>
            <a:off x="6105439" y="3208177"/>
            <a:ext cx="2119250" cy="60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g16475793bdd_0_78"/>
          <p:cNvSpPr txBox="1">
            <a:spLocks noGrp="1"/>
          </p:cNvSpPr>
          <p:nvPr>
            <p:ph type="title"/>
          </p:nvPr>
        </p:nvSpPr>
        <p:spPr>
          <a:xfrm>
            <a:off x="2976476" y="523750"/>
            <a:ext cx="8780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pt-BR"/>
              <a:t>O Índice de Qualidade da Água (IQA) para gestão de recursos hídricos</a:t>
            </a:r>
            <a:endParaRPr/>
          </a:p>
        </p:txBody>
      </p:sp>
      <p:sp>
        <p:nvSpPr>
          <p:cNvPr id="145" name="Google Shape;145;g16475793bdd_0_78"/>
          <p:cNvSpPr txBox="1">
            <a:spLocks noGrp="1"/>
          </p:cNvSpPr>
          <p:nvPr>
            <p:ph type="body" idx="1"/>
          </p:nvPr>
        </p:nvSpPr>
        <p:spPr>
          <a:xfrm>
            <a:off x="2976464" y="2136645"/>
            <a:ext cx="83772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200000"/>
              </a:lnSpc>
              <a:spcBef>
                <a:spcPts val="0"/>
              </a:spcBef>
              <a:spcAft>
                <a:spcPts val="0"/>
              </a:spcAft>
              <a:buSzPts val="1800"/>
              <a:buChar char="•"/>
            </a:pPr>
            <a:r>
              <a:rPr lang="pt-BR" sz="1800"/>
              <a:t>wi = peso correspondente ao i-ésimo parâmetro fixado em função da sua importância para a conformação global da qualidade, isto é, um número entre 0 e 1, de forma que:</a:t>
            </a:r>
            <a:endParaRPr sz="1800"/>
          </a:p>
          <a:p>
            <a:pPr marL="457200" lvl="0" indent="-342900" algn="l" rtl="0">
              <a:lnSpc>
                <a:spcPct val="200000"/>
              </a:lnSpc>
              <a:spcBef>
                <a:spcPts val="0"/>
              </a:spcBef>
              <a:spcAft>
                <a:spcPts val="0"/>
              </a:spcAft>
              <a:buSzPts val="1800"/>
              <a:buChar char="•"/>
            </a:pPr>
            <a:r>
              <a:rPr lang="pt-BR" sz="1800"/>
              <a:t>sendo n o número de parâmetros que entram no cálculo do IQA.</a:t>
            </a:r>
            <a:endParaRPr sz="1800"/>
          </a:p>
          <a:p>
            <a:pPr marL="457200" lvl="0" indent="0" algn="l" rtl="0">
              <a:lnSpc>
                <a:spcPct val="200000"/>
              </a:lnSpc>
              <a:spcBef>
                <a:spcPts val="0"/>
              </a:spcBef>
              <a:spcAft>
                <a:spcPts val="0"/>
              </a:spcAft>
              <a:buSzPts val="1800"/>
              <a:buNone/>
            </a:pPr>
            <a:endParaRPr sz="1800"/>
          </a:p>
        </p:txBody>
      </p:sp>
      <p:pic>
        <p:nvPicPr>
          <p:cNvPr id="146" name="Google Shape;146;g16475793bdd_0_78" descr="Calculo 2"/>
          <p:cNvPicPr preferRelativeResize="0"/>
          <p:nvPr/>
        </p:nvPicPr>
        <p:blipFill rotWithShape="1">
          <a:blip r:embed="rId4">
            <a:alphaModFix/>
          </a:blip>
          <a:srcRect/>
          <a:stretch/>
        </p:blipFill>
        <p:spPr>
          <a:xfrm>
            <a:off x="5231500" y="3103975"/>
            <a:ext cx="1165175" cy="650050"/>
          </a:xfrm>
          <a:prstGeom prst="rect">
            <a:avLst/>
          </a:prstGeom>
          <a:noFill/>
          <a:ln>
            <a:noFill/>
          </a:ln>
        </p:spPr>
      </p:pic>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3187</Words>
  <Application>Microsoft Office PowerPoint</Application>
  <PresentationFormat>Widescreen</PresentationFormat>
  <Paragraphs>179</Paragraphs>
  <Slides>25</Slides>
  <Notes>25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Calibri</vt:lpstr>
      <vt:lpstr>Helvetica Neue</vt:lpstr>
      <vt:lpstr>Arial</vt:lpstr>
      <vt:lpstr>Century Schoolbook</vt:lpstr>
      <vt:lpstr>Times New Roman</vt:lpstr>
      <vt:lpstr>Tema do Office</vt:lpstr>
      <vt:lpstr>Apresentação do PowerPoint</vt:lpstr>
      <vt:lpstr>Bacias hidrográficas inteligentes e gestão sustentável de recursos hídricos: utilizando IoT e Big Data para cálculo de indicadores</vt:lpstr>
      <vt:lpstr>Introdução</vt:lpstr>
      <vt:lpstr>Objetivo</vt:lpstr>
      <vt:lpstr>Fundamentação Teórica</vt:lpstr>
      <vt:lpstr>Gestão de recursos hídricos</vt:lpstr>
      <vt:lpstr>Indicadores para gestão de recursos hídricos</vt:lpstr>
      <vt:lpstr>O Índice de Qualidade da Água (IQA) para gestão de recursos hídricos</vt:lpstr>
      <vt:lpstr>O Índice de Qualidade da Água (IQA) para gestão de recursos hídricos</vt:lpstr>
      <vt:lpstr>O Índice de Qualidade da Água (IQA) para gestão de recursos hídricos</vt:lpstr>
      <vt:lpstr>A contribuição das TIC’s IoT e BIG Data</vt:lpstr>
      <vt:lpstr>Metodologia</vt:lpstr>
      <vt:lpstr>Utilização de IoT de Big Data para cálculo de indicadores</vt:lpstr>
      <vt:lpstr>Utilização de IoT de Big Data para cálculo de indicadores</vt:lpstr>
      <vt:lpstr>Utilização de IoT de Big Data para cálculo de indicadores</vt:lpstr>
      <vt:lpstr>Conclusão</vt:lpstr>
      <vt:lpstr>Conclusão</vt:lpstr>
      <vt:lpstr>Agradecimento</vt:lpstr>
      <vt:lpstr>Referências</vt:lpstr>
      <vt:lpstr>Referências</vt:lpstr>
      <vt:lpstr>Referências</vt:lpstr>
      <vt:lpstr>Referências</vt:lpstr>
      <vt:lpstr>Referências</vt:lpstr>
      <vt:lpstr>Referências</vt:lpstr>
      <vt:lpstr>Obrigada!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 EDUARDO PIRES FARIA</dc:creator>
  <cp:lastModifiedBy>Orandi</cp:lastModifiedBy>
  <cp:revision>1</cp:revision>
  <dcterms:created xsi:type="dcterms:W3CDTF">2022-08-30T12:27:08Z</dcterms:created>
  <dcterms:modified xsi:type="dcterms:W3CDTF">2022-10-24T11:19:30Z</dcterms:modified>
</cp:coreProperties>
</file>