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9C652AB-37F8-43B4-A5F4-64D5031F32D0}">
          <p14:sldIdLst>
            <p14:sldId id="256"/>
          </p14:sldIdLst>
        </p14:section>
        <p14:section name="Seção sem Título" id="{5C7BA790-855E-4A92-8B54-D6F6F120A53B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85F76-D926-23CF-C5EA-6CCBDC8E8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584F18-77E5-206E-95C7-394227ED8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AADD8C-AD76-D39B-78CB-12148ADFE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F45D-8F72-4D9D-B104-E99A08C325C4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C5E8C6-60E3-B028-2A9A-A73364B9D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6591CC-F902-95A7-9BF8-B86CCE6E1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4320-C6B4-408A-8A73-E9BDB452048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4778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58737D-2B62-5006-8755-1114520F7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991F0A-9BA9-F21C-1832-564FE867B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202133-5353-EC2D-1420-66A2E0B6D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F45D-8F72-4D9D-B104-E99A08C325C4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AF5F6A-4D9A-D638-FCC7-A95B25384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8FF32E-3B62-ED58-452F-031AA0D23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4320-C6B4-408A-8A73-E9BDB452048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35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0274096-B286-DE5F-45A5-68EB78BF7A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3D119CE-7FF2-FE08-451F-83C3EDEE4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F824E4-DE17-DFCB-7597-C2D10F277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F45D-8F72-4D9D-B104-E99A08C325C4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3E86E6-54F4-1CD6-85C6-E9A87D19E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B029AD-F1F9-3FA4-70CF-260F142E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4320-C6B4-408A-8A73-E9BDB452048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090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A1A0F8-EFA9-DFDE-3049-731A7AA25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6ABEA9-A166-525A-546C-56DDCF6EE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F24ECB-3F08-9B33-1D44-9D63A21D9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F45D-8F72-4D9D-B104-E99A08C325C4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E04CB8-38F8-578D-7C89-AA3E6BF70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2C3415-6497-25FA-5509-884D611A4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4320-C6B4-408A-8A73-E9BDB452048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583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47289-42E2-8CDD-F3FA-9E3931308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8EF6FE-D17C-A7EA-8055-90DB19EED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F94AF8-75BA-6618-7515-21F167C7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F45D-8F72-4D9D-B104-E99A08C325C4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17B7DA-12A2-9B91-7E73-7DF3C92C6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9406CC-248A-5DA3-4FC0-ABA4CA4AA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4320-C6B4-408A-8A73-E9BDB452048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AA118-B826-83B0-52C8-AE293EA7F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384D89-CF97-BA0E-B4CB-78FE71BD4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E7A959-5E43-84E6-3213-D451EFD60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9881C50-0BFD-5837-216E-8B3A3CB10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F45D-8F72-4D9D-B104-E99A08C325C4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19A1F8-1BBD-C95C-CCEB-D89DFF85B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34A4D9-8512-AD8A-1C92-ADD2321A2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4320-C6B4-408A-8A73-E9BDB452048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4679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C42F3-428E-08D8-597B-6732E2F53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3E435C-D928-0818-AA28-FABB811C8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B78B0F0-00CD-1FC8-6B74-F82AE9550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0AF5CCA-8807-C933-A2E0-1ADF52EEF7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98A47F8-8C20-F546-64F0-609E12B19C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C6BB18D-082B-D588-85B1-548086171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F45D-8F72-4D9D-B104-E99A08C325C4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1F405A2-C654-8BC3-C9C7-AF641E2C7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8F9309C-431D-2A04-554C-3B3E1DD6B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4320-C6B4-408A-8A73-E9BDB452048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4048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2118BC-9DC4-4483-FEBA-BE6558B79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28510C7-57C3-B441-07FD-4DF84F4E4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F45D-8F72-4D9D-B104-E99A08C325C4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C0901B8-0D82-E734-8E62-FD863E147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BA62DAC-E25F-7F12-D9DB-57D65FB26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4320-C6B4-408A-8A73-E9BDB452048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5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107E934-CA47-7EDB-568E-3ED5C14F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F45D-8F72-4D9D-B104-E99A08C325C4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E568ACE-EE9D-263A-2970-DEAC22F74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3C9F30E-00AE-74DA-8103-3F2270D6E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4320-C6B4-408A-8A73-E9BDB452048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4557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E83E05-FCFF-80D7-2080-EA1162C54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003221-17C5-6EBB-9925-DCCF5B296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A3F59A6-42D8-47BE-729E-D70BAC2DB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4FFC0D-9FC3-8423-47CD-7F6000773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F45D-8F72-4D9D-B104-E99A08C325C4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B831C6-853A-A2F0-1173-2A732E797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BC0989-CDC4-6E14-1FA1-8099EB03C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4320-C6B4-408A-8A73-E9BDB452048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6513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80DEFF-A37D-F19E-7271-6352CAA2F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4741DD7-E5E3-159A-C042-B70CC86FC4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E0D9CA7-9949-DE25-DC0F-32F84C4A3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43A25C-9383-BE24-5058-BE7DB4044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F45D-8F72-4D9D-B104-E99A08C325C4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C1023E-852E-1641-993F-38E585E7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831BA2B-D21D-0E48-675E-E2BD5F442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4320-C6B4-408A-8A73-E9BDB452048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8829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34011A1-CD9F-E875-046B-13BFE2C67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9920EF-D9DF-521D-069C-8761648DF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3D4C8E-B40B-B644-2306-51A296B985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5F45D-8F72-4D9D-B104-E99A08C325C4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15D191-315E-7B3A-F320-F658BBB452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C950C7-51FB-ACC1-C23E-5F92C8D90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94320-C6B4-408A-8A73-E9BDB452048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039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>
            <a:extLst>
              <a:ext uri="{FF2B5EF4-FFF2-40B4-BE49-F238E27FC236}">
                <a16:creationId xmlns:a16="http://schemas.microsoft.com/office/drawing/2014/main" id="{BB7FEE92-1F34-54FC-8005-E58D6DABE9B5}"/>
              </a:ext>
            </a:extLst>
          </p:cNvPr>
          <p:cNvSpPr txBox="1"/>
          <p:nvPr/>
        </p:nvSpPr>
        <p:spPr>
          <a:xfrm>
            <a:off x="10610342" y="5111214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Soleil" panose="02000503030000020004" pitchFamily="50" charset="0"/>
              </a:rPr>
              <a:t>R.A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5E01FEA-C5A2-AC9C-BEF8-9EFF547B8C08}"/>
              </a:ext>
            </a:extLst>
          </p:cNvPr>
          <p:cNvSpPr/>
          <p:nvPr/>
        </p:nvSpPr>
        <p:spPr>
          <a:xfrm>
            <a:off x="10542361" y="5526290"/>
            <a:ext cx="1285875" cy="2330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2386254F-7418-B41E-76AB-933DECBD0B28}"/>
              </a:ext>
            </a:extLst>
          </p:cNvPr>
          <p:cNvSpPr/>
          <p:nvPr/>
        </p:nvSpPr>
        <p:spPr>
          <a:xfrm>
            <a:off x="4855936" y="5819044"/>
            <a:ext cx="6972300" cy="2330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F4085CA8-3ECF-4A5C-A69A-ADE4130032BB}"/>
              </a:ext>
            </a:extLst>
          </p:cNvPr>
          <p:cNvSpPr/>
          <p:nvPr/>
        </p:nvSpPr>
        <p:spPr>
          <a:xfrm>
            <a:off x="4855936" y="6102250"/>
            <a:ext cx="6972300" cy="2330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B1BAD9A0-C86A-1AB1-68D6-1B6014BF5AD7}"/>
              </a:ext>
            </a:extLst>
          </p:cNvPr>
          <p:cNvSpPr/>
          <p:nvPr/>
        </p:nvSpPr>
        <p:spPr>
          <a:xfrm>
            <a:off x="5230586" y="6394676"/>
            <a:ext cx="6597650" cy="2330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1B58B03-F49B-E9D9-52CD-C6F6DD49393D}"/>
              </a:ext>
            </a:extLst>
          </p:cNvPr>
          <p:cNvSpPr txBox="1"/>
          <p:nvPr/>
        </p:nvSpPr>
        <p:spPr>
          <a:xfrm>
            <a:off x="4913086" y="5799364"/>
            <a:ext cx="6819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Engenharia de Software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CA7777E-3122-2EC8-3B4C-E5F06C6523B1}"/>
              </a:ext>
            </a:extLst>
          </p:cNvPr>
          <p:cNvSpPr txBox="1"/>
          <p:nvPr/>
        </p:nvSpPr>
        <p:spPr>
          <a:xfrm>
            <a:off x="4913086" y="6085114"/>
            <a:ext cx="68199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PIBIC/CNPq</a:t>
            </a:r>
          </a:p>
          <a:p>
            <a:endParaRPr lang="pt-BR" sz="1050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B5A1DC0-1033-AE06-9A9D-81DC28EE445C}"/>
              </a:ext>
            </a:extLst>
          </p:cNvPr>
          <p:cNvSpPr txBox="1"/>
          <p:nvPr/>
        </p:nvSpPr>
        <p:spPr>
          <a:xfrm>
            <a:off x="5230586" y="6370864"/>
            <a:ext cx="6502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Orandi Mina </a:t>
            </a:r>
            <a:r>
              <a:rPr lang="pt-BR" sz="1050" dirty="0" err="1"/>
              <a:t>Falsarella</a:t>
            </a:r>
            <a:endParaRPr lang="pt-BR" sz="1050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7E42383-A394-7B5C-1104-4F763296B75E}"/>
              </a:ext>
            </a:extLst>
          </p:cNvPr>
          <p:cNvSpPr txBox="1"/>
          <p:nvPr/>
        </p:nvSpPr>
        <p:spPr>
          <a:xfrm>
            <a:off x="10589986" y="5513614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21006674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0A993574-B8CF-8CE1-1A94-8968CC93E9F7}"/>
              </a:ext>
            </a:extLst>
          </p:cNvPr>
          <p:cNvSpPr/>
          <p:nvPr/>
        </p:nvSpPr>
        <p:spPr>
          <a:xfrm>
            <a:off x="4855936" y="5535838"/>
            <a:ext cx="5267325" cy="2330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ADF3856-6816-F86B-3993-A6C1BD7869A3}"/>
              </a:ext>
            </a:extLst>
          </p:cNvPr>
          <p:cNvSpPr txBox="1"/>
          <p:nvPr/>
        </p:nvSpPr>
        <p:spPr>
          <a:xfrm>
            <a:off x="4913086" y="5513614"/>
            <a:ext cx="5118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Emílio José Biasi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4815B801-781E-30DC-A797-BAA5D4ECBF45}"/>
              </a:ext>
            </a:extLst>
          </p:cNvPr>
          <p:cNvSpPr txBox="1"/>
          <p:nvPr/>
        </p:nvSpPr>
        <p:spPr>
          <a:xfrm>
            <a:off x="4210617" y="5453229"/>
            <a:ext cx="1214438" cy="119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pt-BR" sz="1400" b="1" dirty="0"/>
              <a:t>Nome:</a:t>
            </a:r>
          </a:p>
          <a:p>
            <a:pPr>
              <a:lnSpc>
                <a:spcPts val="2200"/>
              </a:lnSpc>
            </a:pPr>
            <a:r>
              <a:rPr lang="pt-BR" sz="1400" b="1" dirty="0"/>
              <a:t>Curso:</a:t>
            </a:r>
          </a:p>
          <a:p>
            <a:pPr>
              <a:lnSpc>
                <a:spcPts val="2200"/>
              </a:lnSpc>
            </a:pPr>
            <a:r>
              <a:rPr lang="pt-BR" sz="1400" b="1" dirty="0"/>
              <a:t>Bolsa:</a:t>
            </a:r>
          </a:p>
          <a:p>
            <a:pPr>
              <a:lnSpc>
                <a:spcPts val="2200"/>
              </a:lnSpc>
            </a:pPr>
            <a:r>
              <a:rPr lang="pt-BR" sz="1400" b="1" dirty="0"/>
              <a:t>Orientador: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CF54E66-CB4A-2C79-5A5A-220666A3EABC}"/>
              </a:ext>
            </a:extLst>
          </p:cNvPr>
          <p:cNvSpPr txBox="1"/>
          <p:nvPr/>
        </p:nvSpPr>
        <p:spPr>
          <a:xfrm>
            <a:off x="10122864" y="5462124"/>
            <a:ext cx="467519" cy="35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pt-BR" sz="1400" b="1" dirty="0"/>
              <a:t>RA:</a:t>
            </a:r>
          </a:p>
        </p:txBody>
      </p:sp>
    </p:spTree>
    <p:extLst>
      <p:ext uri="{BB962C8B-B14F-4D97-AF65-F5344CB8AC3E}">
        <p14:creationId xmlns:p14="http://schemas.microsoft.com/office/powerpoint/2010/main" val="1102638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DCF8C1-F7FD-9B07-1CB0-E5B34451E5E7}"/>
              </a:ext>
            </a:extLst>
          </p:cNvPr>
          <p:cNvSpPr/>
          <p:nvPr/>
        </p:nvSpPr>
        <p:spPr>
          <a:xfrm>
            <a:off x="-1" y="0"/>
            <a:ext cx="2210937" cy="6858000"/>
          </a:xfrm>
          <a:prstGeom prst="rect">
            <a:avLst/>
          </a:prstGeom>
          <a:solidFill>
            <a:srgbClr val="00D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2EC604D7-826E-A83D-917E-9E7697BB5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0" y="5904336"/>
            <a:ext cx="2044393" cy="727665"/>
          </a:xfrm>
          <a:prstGeom prst="rect">
            <a:avLst/>
          </a:prstGeom>
        </p:spPr>
      </p:pic>
      <p:pic>
        <p:nvPicPr>
          <p:cNvPr id="7" name="Imagem 6" descr="Uma imagem contendo Ícone&#10;&#10;Descrição gerada automaticamente">
            <a:extLst>
              <a:ext uri="{FF2B5EF4-FFF2-40B4-BE49-F238E27FC236}">
                <a16:creationId xmlns:a16="http://schemas.microsoft.com/office/drawing/2014/main" id="{D6ED7EEC-5B13-5632-5EB0-A2E0B64ED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49467" y="2954703"/>
            <a:ext cx="4709865" cy="737403"/>
          </a:xfrm>
          <a:prstGeom prst="rect">
            <a:avLst/>
          </a:prstGeom>
        </p:spPr>
      </p:pic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3AACE306-0BB8-55D1-9737-454B7AFFF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52" y="0"/>
            <a:ext cx="1459026" cy="965304"/>
          </a:xfrm>
          <a:prstGeom prst="rect">
            <a:avLst/>
          </a:prstGeom>
        </p:spPr>
      </p:pic>
      <p:sp>
        <p:nvSpPr>
          <p:cNvPr id="10" name="Google Shape;170;g16475793bdd_0_102">
            <a:extLst>
              <a:ext uri="{FF2B5EF4-FFF2-40B4-BE49-F238E27FC236}">
                <a16:creationId xmlns:a16="http://schemas.microsoft.com/office/drawing/2014/main" id="{604572AC-AE36-9E4A-15E4-DAB345225747}"/>
              </a:ext>
            </a:extLst>
          </p:cNvPr>
          <p:cNvSpPr txBox="1">
            <a:spLocks/>
          </p:cNvSpPr>
          <p:nvPr/>
        </p:nvSpPr>
        <p:spPr>
          <a:xfrm>
            <a:off x="2976476" y="523750"/>
            <a:ext cx="8780700" cy="1325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Bacias Hidrográficas Inteligentes e Sustentáveis</a:t>
            </a:r>
          </a:p>
        </p:txBody>
      </p:sp>
      <p:sp>
        <p:nvSpPr>
          <p:cNvPr id="4" name="Google Shape;178;g14bbad709fd_0_8">
            <a:extLst>
              <a:ext uri="{FF2B5EF4-FFF2-40B4-BE49-F238E27FC236}">
                <a16:creationId xmlns:a16="http://schemas.microsoft.com/office/drawing/2014/main" id="{134D24F2-0961-3808-A4C6-A2693F6C4E6E}"/>
              </a:ext>
            </a:extLst>
          </p:cNvPr>
          <p:cNvSpPr txBox="1">
            <a:spLocks/>
          </p:cNvSpPr>
          <p:nvPr/>
        </p:nvSpPr>
        <p:spPr>
          <a:xfrm>
            <a:off x="2864427" y="2077921"/>
            <a:ext cx="8377202" cy="4351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Sabendo que TICs podem ser mecanismos utilizados como suporte à tomada de decisão na gestão dos recursos hídricos, a seguir serão apresentadas algumas sugestões dessas aplicações.</a:t>
            </a:r>
          </a:p>
          <a:p>
            <a:endParaRPr lang="pt-BR" dirty="0"/>
          </a:p>
          <a:p>
            <a:r>
              <a:rPr lang="pt-BR" dirty="0"/>
              <a:t>O Serviço Inteligente de Coleta de Lixo em Barcelona.</a:t>
            </a:r>
          </a:p>
          <a:p>
            <a:endParaRPr lang="pt-BR" dirty="0"/>
          </a:p>
          <a:p>
            <a:r>
              <a:rPr lang="pt-BR" dirty="0"/>
              <a:t>Centro Integrado de Comando (CEIC) em Porto Alegre. </a:t>
            </a:r>
          </a:p>
        </p:txBody>
      </p:sp>
    </p:spTree>
    <p:extLst>
      <p:ext uri="{BB962C8B-B14F-4D97-AF65-F5344CB8AC3E}">
        <p14:creationId xmlns:p14="http://schemas.microsoft.com/office/powerpoint/2010/main" val="3100256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DCF8C1-F7FD-9B07-1CB0-E5B34451E5E7}"/>
              </a:ext>
            </a:extLst>
          </p:cNvPr>
          <p:cNvSpPr/>
          <p:nvPr/>
        </p:nvSpPr>
        <p:spPr>
          <a:xfrm>
            <a:off x="-1" y="0"/>
            <a:ext cx="2210937" cy="6858000"/>
          </a:xfrm>
          <a:prstGeom prst="rect">
            <a:avLst/>
          </a:prstGeom>
          <a:solidFill>
            <a:srgbClr val="00D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2EC604D7-826E-A83D-917E-9E7697BB5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0" y="5904336"/>
            <a:ext cx="2044393" cy="727665"/>
          </a:xfrm>
          <a:prstGeom prst="rect">
            <a:avLst/>
          </a:prstGeom>
        </p:spPr>
      </p:pic>
      <p:pic>
        <p:nvPicPr>
          <p:cNvPr id="7" name="Imagem 6" descr="Uma imagem contendo Ícone&#10;&#10;Descrição gerada automaticamente">
            <a:extLst>
              <a:ext uri="{FF2B5EF4-FFF2-40B4-BE49-F238E27FC236}">
                <a16:creationId xmlns:a16="http://schemas.microsoft.com/office/drawing/2014/main" id="{D6ED7EEC-5B13-5632-5EB0-A2E0B64ED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49467" y="2954703"/>
            <a:ext cx="4709865" cy="737403"/>
          </a:xfrm>
          <a:prstGeom prst="rect">
            <a:avLst/>
          </a:prstGeom>
        </p:spPr>
      </p:pic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3AACE306-0BB8-55D1-9737-454B7AFFF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52" y="0"/>
            <a:ext cx="1459026" cy="965304"/>
          </a:xfrm>
          <a:prstGeom prst="rect">
            <a:avLst/>
          </a:prstGeom>
        </p:spPr>
      </p:pic>
      <p:sp>
        <p:nvSpPr>
          <p:cNvPr id="10" name="Google Shape;170;g16475793bdd_0_102">
            <a:extLst>
              <a:ext uri="{FF2B5EF4-FFF2-40B4-BE49-F238E27FC236}">
                <a16:creationId xmlns:a16="http://schemas.microsoft.com/office/drawing/2014/main" id="{604572AC-AE36-9E4A-15E4-DAB345225747}"/>
              </a:ext>
            </a:extLst>
          </p:cNvPr>
          <p:cNvSpPr txBox="1">
            <a:spLocks/>
          </p:cNvSpPr>
          <p:nvPr/>
        </p:nvSpPr>
        <p:spPr>
          <a:xfrm>
            <a:off x="2976476" y="523750"/>
            <a:ext cx="8780700" cy="1325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Bacias Hidrográficas Inteligentes e Sustentáveis</a:t>
            </a:r>
          </a:p>
        </p:txBody>
      </p:sp>
      <p:sp>
        <p:nvSpPr>
          <p:cNvPr id="3" name="Google Shape;171;g16475793bdd_0_102">
            <a:extLst>
              <a:ext uri="{FF2B5EF4-FFF2-40B4-BE49-F238E27FC236}">
                <a16:creationId xmlns:a16="http://schemas.microsoft.com/office/drawing/2014/main" id="{3914BBF3-161C-9136-DF7F-2D4AD34B9EFD}"/>
              </a:ext>
            </a:extLst>
          </p:cNvPr>
          <p:cNvSpPr txBox="1"/>
          <p:nvPr/>
        </p:nvSpPr>
        <p:spPr>
          <a:xfrm>
            <a:off x="2976476" y="2289044"/>
            <a:ext cx="8377202" cy="435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normAutofit/>
          </a:bodyPr>
          <a:lstStyle/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Horizon Scanning Centre (HSC) no </a:t>
            </a:r>
            <a:r>
              <a:rPr dirty="0" err="1"/>
              <a:t>Reino</a:t>
            </a:r>
            <a:r>
              <a:rPr dirty="0"/>
              <a:t> </a:t>
            </a:r>
            <a:r>
              <a:rPr dirty="0" err="1"/>
              <a:t>Unido</a:t>
            </a:r>
            <a:r>
              <a:rPr lang="pt-BR" dirty="0"/>
              <a:t>.</a:t>
            </a:r>
            <a:endParaRPr lang="pt-BR" sz="1200" dirty="0">
              <a:latin typeface="Times Roman"/>
              <a:sym typeface="Times Roman"/>
            </a:endParaRPr>
          </a:p>
          <a:p>
            <a:pPr marL="1143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defRPr sz="2800">
                <a:latin typeface="Calibri"/>
                <a:ea typeface="Calibri"/>
                <a:cs typeface="Calibri"/>
                <a:sym typeface="Calibri"/>
              </a:defRPr>
            </a:pPr>
            <a:endParaRPr sz="2800" dirty="0">
              <a:latin typeface="Calibri"/>
              <a:cs typeface="Calibri"/>
              <a:sym typeface="Times Roman"/>
            </a:endParaRPr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Risk Assessment and Horizon Scanning (RAHS) </a:t>
            </a:r>
            <a:r>
              <a:rPr dirty="0" err="1"/>
              <a:t>em</a:t>
            </a:r>
            <a:r>
              <a:rPr dirty="0"/>
              <a:t> Singapura</a:t>
            </a:r>
            <a:r>
              <a:rPr lang="pt-BR" dirty="0"/>
              <a:t>.</a:t>
            </a:r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/>
              <a:t>NEdNet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Tailândia</a:t>
            </a:r>
            <a:r>
              <a:rPr lang="pt-BR" dirty="0"/>
              <a:t>.</a:t>
            </a:r>
          </a:p>
          <a:p>
            <a:pPr marL="1143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defRPr sz="2800"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e-</a:t>
            </a:r>
            <a:r>
              <a:rPr dirty="0" err="1"/>
              <a:t>Noé</a:t>
            </a:r>
            <a:r>
              <a:rPr lang="pt-B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322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DCF8C1-F7FD-9B07-1CB0-E5B34451E5E7}"/>
              </a:ext>
            </a:extLst>
          </p:cNvPr>
          <p:cNvSpPr/>
          <p:nvPr/>
        </p:nvSpPr>
        <p:spPr>
          <a:xfrm>
            <a:off x="-1" y="0"/>
            <a:ext cx="2210937" cy="6858000"/>
          </a:xfrm>
          <a:prstGeom prst="rect">
            <a:avLst/>
          </a:prstGeom>
          <a:solidFill>
            <a:srgbClr val="00D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2EC604D7-826E-A83D-917E-9E7697BB5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0" y="5904336"/>
            <a:ext cx="2044393" cy="727665"/>
          </a:xfrm>
          <a:prstGeom prst="rect">
            <a:avLst/>
          </a:prstGeom>
        </p:spPr>
      </p:pic>
      <p:pic>
        <p:nvPicPr>
          <p:cNvPr id="7" name="Imagem 6" descr="Uma imagem contendo Ícone&#10;&#10;Descrição gerada automaticamente">
            <a:extLst>
              <a:ext uri="{FF2B5EF4-FFF2-40B4-BE49-F238E27FC236}">
                <a16:creationId xmlns:a16="http://schemas.microsoft.com/office/drawing/2014/main" id="{D6ED7EEC-5B13-5632-5EB0-A2E0B64ED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49467" y="2954703"/>
            <a:ext cx="4709865" cy="737403"/>
          </a:xfrm>
          <a:prstGeom prst="rect">
            <a:avLst/>
          </a:prstGeom>
        </p:spPr>
      </p:pic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3AACE306-0BB8-55D1-9737-454B7AFFF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52" y="0"/>
            <a:ext cx="1459026" cy="965304"/>
          </a:xfrm>
          <a:prstGeom prst="rect">
            <a:avLst/>
          </a:prstGeom>
        </p:spPr>
      </p:pic>
      <p:sp>
        <p:nvSpPr>
          <p:cNvPr id="4" name="Google Shape;189;g14c9cf1f4b7_0_11">
            <a:extLst>
              <a:ext uri="{FF2B5EF4-FFF2-40B4-BE49-F238E27FC236}">
                <a16:creationId xmlns:a16="http://schemas.microsoft.com/office/drawing/2014/main" id="{8DE52A6A-2E9B-6AB4-6A53-E5CBE81C2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76476" y="523750"/>
            <a:ext cx="8780700" cy="132570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Conclusão</a:t>
            </a:r>
            <a:endParaRPr dirty="0"/>
          </a:p>
        </p:txBody>
      </p:sp>
      <p:sp>
        <p:nvSpPr>
          <p:cNvPr id="5" name="Google Shape;190;g14c9cf1f4b7_0_11">
            <a:extLst>
              <a:ext uri="{FF2B5EF4-FFF2-40B4-BE49-F238E27FC236}">
                <a16:creationId xmlns:a16="http://schemas.microsoft.com/office/drawing/2014/main" id="{8A5A5DE1-2FD8-8974-C777-18F00C95E79F}"/>
              </a:ext>
            </a:extLst>
          </p:cNvPr>
          <p:cNvSpPr txBox="1">
            <a:spLocks/>
          </p:cNvSpPr>
          <p:nvPr/>
        </p:nvSpPr>
        <p:spPr>
          <a:xfrm>
            <a:off x="2976475" y="2000399"/>
            <a:ext cx="8627100" cy="485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/>
            </a:pPr>
            <a:r>
              <a:rPr lang="pt-BR" sz="1800" dirty="0"/>
              <a:t>O estudo se propôs a explorar o uso de TICs para desenvolver o conceito de bacias hidrográficas inteligentes e sustentáveis</a:t>
            </a:r>
            <a:r>
              <a:rPr lang="pt-BR" sz="1200" dirty="0">
                <a:latin typeface="Times Roman"/>
                <a:ea typeface="Times Roman"/>
                <a:cs typeface="Times Roman"/>
                <a:sym typeface="Times Roman"/>
              </a:rPr>
              <a:t>. </a:t>
            </a:r>
            <a:r>
              <a:rPr lang="pt-BR" sz="1800" dirty="0"/>
              <a:t>Baseando-se em conceitos e aplicações de cidades inteligentes, enfatizou-se a importância das TICs para a melhoria da qualidade de vida.</a:t>
            </a:r>
          </a:p>
        </p:txBody>
      </p:sp>
    </p:spTree>
    <p:extLst>
      <p:ext uri="{BB962C8B-B14F-4D97-AF65-F5344CB8AC3E}">
        <p14:creationId xmlns:p14="http://schemas.microsoft.com/office/powerpoint/2010/main" val="1970430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DCF8C1-F7FD-9B07-1CB0-E5B34451E5E7}"/>
              </a:ext>
            </a:extLst>
          </p:cNvPr>
          <p:cNvSpPr/>
          <p:nvPr/>
        </p:nvSpPr>
        <p:spPr>
          <a:xfrm>
            <a:off x="-1" y="0"/>
            <a:ext cx="2210937" cy="6858000"/>
          </a:xfrm>
          <a:prstGeom prst="rect">
            <a:avLst/>
          </a:prstGeom>
          <a:solidFill>
            <a:srgbClr val="00D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2EC604D7-826E-A83D-917E-9E7697BB5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0" y="5904336"/>
            <a:ext cx="2044393" cy="727665"/>
          </a:xfrm>
          <a:prstGeom prst="rect">
            <a:avLst/>
          </a:prstGeom>
        </p:spPr>
      </p:pic>
      <p:pic>
        <p:nvPicPr>
          <p:cNvPr id="7" name="Imagem 6" descr="Uma imagem contendo Ícone&#10;&#10;Descrição gerada automaticamente">
            <a:extLst>
              <a:ext uri="{FF2B5EF4-FFF2-40B4-BE49-F238E27FC236}">
                <a16:creationId xmlns:a16="http://schemas.microsoft.com/office/drawing/2014/main" id="{D6ED7EEC-5B13-5632-5EB0-A2E0B64ED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49467" y="2954703"/>
            <a:ext cx="4709865" cy="737403"/>
          </a:xfrm>
          <a:prstGeom prst="rect">
            <a:avLst/>
          </a:prstGeom>
        </p:spPr>
      </p:pic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3AACE306-0BB8-55D1-9737-454B7AFFF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52" y="0"/>
            <a:ext cx="1459026" cy="965304"/>
          </a:xfrm>
          <a:prstGeom prst="rect">
            <a:avLst/>
          </a:prstGeom>
        </p:spPr>
      </p:pic>
      <p:sp>
        <p:nvSpPr>
          <p:cNvPr id="4" name="Google Shape;189;g14c9cf1f4b7_0_11">
            <a:extLst>
              <a:ext uri="{FF2B5EF4-FFF2-40B4-BE49-F238E27FC236}">
                <a16:creationId xmlns:a16="http://schemas.microsoft.com/office/drawing/2014/main" id="{8DE52A6A-2E9B-6AB4-6A53-E5CBE81C2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76476" y="523750"/>
            <a:ext cx="8780700" cy="132570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Conclusão</a:t>
            </a:r>
            <a:endParaRPr dirty="0"/>
          </a:p>
        </p:txBody>
      </p:sp>
      <p:sp>
        <p:nvSpPr>
          <p:cNvPr id="3" name="Google Shape;196;g16475793bdd_0_121">
            <a:extLst>
              <a:ext uri="{FF2B5EF4-FFF2-40B4-BE49-F238E27FC236}">
                <a16:creationId xmlns:a16="http://schemas.microsoft.com/office/drawing/2014/main" id="{56366834-EE77-0DEA-40B6-4AF1DF33C3BC}"/>
              </a:ext>
            </a:extLst>
          </p:cNvPr>
          <p:cNvSpPr txBox="1">
            <a:spLocks/>
          </p:cNvSpPr>
          <p:nvPr/>
        </p:nvSpPr>
        <p:spPr>
          <a:xfrm>
            <a:off x="2976475" y="2000399"/>
            <a:ext cx="8627100" cy="485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/>
            </a:pPr>
            <a:r>
              <a:rPr lang="pt-BR" sz="1800" dirty="0"/>
              <a:t>A criação de um Centro Integrado de Monitoramento de Recursos Hídricos (CIMRC) foi proposta para centralizar informações relacionadas à segurança hídrica da região da bacia hidrográfica. A combinação de </a:t>
            </a:r>
            <a:r>
              <a:rPr lang="pt-BR" sz="1800" dirty="0" err="1"/>
              <a:t>IoT</a:t>
            </a:r>
            <a:r>
              <a:rPr lang="pt-BR" sz="1800" dirty="0"/>
              <a:t>, Computação em Nuvem, Big Data e Inteligência Artificial seria utilizada para alcançar eficiência na gestão hídrica.</a:t>
            </a:r>
            <a:r>
              <a:rPr lang="pt-BR" sz="1200" dirty="0">
                <a:latin typeface="Times Roman"/>
                <a:ea typeface="Times Roman"/>
                <a:cs typeface="Times Roman"/>
                <a:sym typeface="Times Roman"/>
              </a:rPr>
              <a:t> </a:t>
            </a:r>
            <a:r>
              <a:rPr lang="pt-BR" sz="1800" dirty="0"/>
              <a:t> Esse centro automatizado utilizaria recursos como sensores e dados climáticos para melhorar a gestão dos recursos hídricos, permitindo análises e subsídios para tomadas de decisões eficazes em tempo real.</a:t>
            </a:r>
            <a:r>
              <a:rPr lang="pt-BR" sz="1200" dirty="0">
                <a:latin typeface="Times Roman"/>
                <a:ea typeface="Times Roman"/>
                <a:cs typeface="Times Roman"/>
                <a:sym typeface="Times Roma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6780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DCF8C1-F7FD-9B07-1CB0-E5B34451E5E7}"/>
              </a:ext>
            </a:extLst>
          </p:cNvPr>
          <p:cNvSpPr/>
          <p:nvPr/>
        </p:nvSpPr>
        <p:spPr>
          <a:xfrm>
            <a:off x="-1" y="0"/>
            <a:ext cx="2210937" cy="6858000"/>
          </a:xfrm>
          <a:prstGeom prst="rect">
            <a:avLst/>
          </a:prstGeom>
          <a:solidFill>
            <a:srgbClr val="00D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2EC604D7-826E-A83D-917E-9E7697BB5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0" y="5904336"/>
            <a:ext cx="2044393" cy="727665"/>
          </a:xfrm>
          <a:prstGeom prst="rect">
            <a:avLst/>
          </a:prstGeom>
        </p:spPr>
      </p:pic>
      <p:pic>
        <p:nvPicPr>
          <p:cNvPr id="7" name="Imagem 6" descr="Uma imagem contendo Ícone&#10;&#10;Descrição gerada automaticamente">
            <a:extLst>
              <a:ext uri="{FF2B5EF4-FFF2-40B4-BE49-F238E27FC236}">
                <a16:creationId xmlns:a16="http://schemas.microsoft.com/office/drawing/2014/main" id="{D6ED7EEC-5B13-5632-5EB0-A2E0B64ED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49467" y="2954703"/>
            <a:ext cx="4709865" cy="737403"/>
          </a:xfrm>
          <a:prstGeom prst="rect">
            <a:avLst/>
          </a:prstGeom>
        </p:spPr>
      </p:pic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3AACE306-0BB8-55D1-9737-454B7AFFF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52" y="0"/>
            <a:ext cx="1459026" cy="965304"/>
          </a:xfrm>
          <a:prstGeom prst="rect">
            <a:avLst/>
          </a:prstGeom>
        </p:spPr>
      </p:pic>
      <p:sp>
        <p:nvSpPr>
          <p:cNvPr id="10" name="Google Shape;201;g16475793bdd_0_111">
            <a:extLst>
              <a:ext uri="{FF2B5EF4-FFF2-40B4-BE49-F238E27FC236}">
                <a16:creationId xmlns:a16="http://schemas.microsoft.com/office/drawing/2014/main" id="{69053C15-31BA-02F8-CF57-D8D9AC5CE48E}"/>
              </a:ext>
            </a:extLst>
          </p:cNvPr>
          <p:cNvSpPr txBox="1">
            <a:spLocks/>
          </p:cNvSpPr>
          <p:nvPr/>
        </p:nvSpPr>
        <p:spPr>
          <a:xfrm>
            <a:off x="2976476" y="523750"/>
            <a:ext cx="8780700" cy="1325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Agradecimento</a:t>
            </a:r>
            <a:endParaRPr lang="pt-BR" dirty="0"/>
          </a:p>
        </p:txBody>
      </p:sp>
      <p:sp>
        <p:nvSpPr>
          <p:cNvPr id="11" name="Google Shape;202;g16475793bdd_0_111">
            <a:extLst>
              <a:ext uri="{FF2B5EF4-FFF2-40B4-BE49-F238E27FC236}">
                <a16:creationId xmlns:a16="http://schemas.microsoft.com/office/drawing/2014/main" id="{68DCAF01-ACF5-F545-D82C-EA607C826329}"/>
              </a:ext>
            </a:extLst>
          </p:cNvPr>
          <p:cNvSpPr txBox="1">
            <a:spLocks/>
          </p:cNvSpPr>
          <p:nvPr/>
        </p:nvSpPr>
        <p:spPr>
          <a:xfrm>
            <a:off x="2976474" y="2136650"/>
            <a:ext cx="8370901" cy="485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457200" algn="l" defTabSz="914400" rtl="0" eaLnBrk="1" latinLnBrk="0" hangingPunct="1">
              <a:lnSpc>
                <a:spcPct val="200000"/>
              </a:lnSpc>
              <a:spcBef>
                <a:spcPts val="0"/>
              </a:spcBef>
              <a:buSzTx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Os autores agradecem ao CNPq e à Pontifícia Universidade Católica de Campinas pela oportunidade e incentivo de desenvolver pesquisa no país e pela bolsa PIBIC recebida.</a:t>
            </a:r>
            <a:endParaRPr lang="pt-BR"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39564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DCF8C1-F7FD-9B07-1CB0-E5B34451E5E7}"/>
              </a:ext>
            </a:extLst>
          </p:cNvPr>
          <p:cNvSpPr/>
          <p:nvPr/>
        </p:nvSpPr>
        <p:spPr>
          <a:xfrm>
            <a:off x="-1" y="0"/>
            <a:ext cx="2210937" cy="6858000"/>
          </a:xfrm>
          <a:prstGeom prst="rect">
            <a:avLst/>
          </a:prstGeom>
          <a:solidFill>
            <a:srgbClr val="00D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2EC604D7-826E-A83D-917E-9E7697BB5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0" y="5904336"/>
            <a:ext cx="2044393" cy="727665"/>
          </a:xfrm>
          <a:prstGeom prst="rect">
            <a:avLst/>
          </a:prstGeom>
        </p:spPr>
      </p:pic>
      <p:pic>
        <p:nvPicPr>
          <p:cNvPr id="7" name="Imagem 6" descr="Uma imagem contendo Ícone&#10;&#10;Descrição gerada automaticamente">
            <a:extLst>
              <a:ext uri="{FF2B5EF4-FFF2-40B4-BE49-F238E27FC236}">
                <a16:creationId xmlns:a16="http://schemas.microsoft.com/office/drawing/2014/main" id="{D6ED7EEC-5B13-5632-5EB0-A2E0B64ED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49467" y="2954703"/>
            <a:ext cx="4709865" cy="737403"/>
          </a:xfrm>
          <a:prstGeom prst="rect">
            <a:avLst/>
          </a:prstGeom>
        </p:spPr>
      </p:pic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3AACE306-0BB8-55D1-9737-454B7AFFF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52" y="0"/>
            <a:ext cx="1459026" cy="965304"/>
          </a:xfrm>
          <a:prstGeom prst="rect">
            <a:avLst/>
          </a:prstGeom>
        </p:spPr>
      </p:pic>
      <p:sp>
        <p:nvSpPr>
          <p:cNvPr id="3" name="Google Shape;207;g16475793bdd_0_87">
            <a:extLst>
              <a:ext uri="{FF2B5EF4-FFF2-40B4-BE49-F238E27FC236}">
                <a16:creationId xmlns:a16="http://schemas.microsoft.com/office/drawing/2014/main" id="{44D578C5-6F64-624F-66F3-00C638634C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76476" y="523750"/>
            <a:ext cx="8780700" cy="132570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Referências</a:t>
            </a:r>
            <a:endParaRPr dirty="0"/>
          </a:p>
        </p:txBody>
      </p:sp>
      <p:sp>
        <p:nvSpPr>
          <p:cNvPr id="5" name="Google Shape;208;g16475793bdd_0_87">
            <a:extLst>
              <a:ext uri="{FF2B5EF4-FFF2-40B4-BE49-F238E27FC236}">
                <a16:creationId xmlns:a16="http://schemas.microsoft.com/office/drawing/2014/main" id="{4670ED3D-0BA7-2B62-1E57-FEA432CFE786}"/>
              </a:ext>
            </a:extLst>
          </p:cNvPr>
          <p:cNvSpPr txBox="1">
            <a:spLocks/>
          </p:cNvSpPr>
          <p:nvPr/>
        </p:nvSpPr>
        <p:spPr>
          <a:xfrm>
            <a:off x="2976474" y="1473799"/>
            <a:ext cx="8377202" cy="519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92100">
              <a:lnSpc>
                <a:spcPct val="160000"/>
              </a:lnSpc>
              <a:spcBef>
                <a:spcPts val="0"/>
              </a:spcBef>
              <a:buSzPct val="100000"/>
              <a:defRPr sz="1000"/>
            </a:pPr>
            <a:r>
              <a:rPr lang="pt-BR" sz="1000"/>
              <a:t>Al Nuaimi, Eiman; Al Neyadi, Hind; Mohamed, Nader; Al-Jaroodi, Jameela. Applications of big data to smart cities. Journal of Internet Services and Applications, v. 6, n. 1, p. 1-15, 2015.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160000"/>
              </a:lnSpc>
              <a:spcBef>
                <a:spcPts val="0"/>
              </a:spcBef>
              <a:buSzPct val="100000"/>
              <a:defRPr sz="1000"/>
            </a:pPr>
            <a:r>
              <a:rPr lang="pt-BR" sz="1000"/>
              <a:t>Bassi, Alessandro; HORN, Geir. Internet of Things in 2020: A Roadmap for the Future. European Commission: Information Society and Media, v. 22, p. 97-114, 2008.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160000"/>
              </a:lnSpc>
              <a:spcBef>
                <a:spcPts val="0"/>
              </a:spcBef>
              <a:buSzPct val="100000"/>
              <a:defRPr sz="1000"/>
            </a:pPr>
            <a:r>
              <a:rPr lang="pt-BR" sz="1000"/>
              <a:t>Brasil. Política Nacional de Recursos Hídricos, 1997.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160000"/>
              </a:lnSpc>
              <a:spcBef>
                <a:spcPts val="0"/>
              </a:spcBef>
              <a:buSzPct val="100000"/>
              <a:defRPr sz="1000"/>
            </a:pPr>
            <a:r>
              <a:rPr lang="pt-BR" sz="1000"/>
              <a:t>Caragliu, A.; Del Bo, C.; Nijkamp, P. . Smart Cities in Europe. Journal of Urban Technology, 2011. Vol. 2, n. 18, p. 65-82.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160000"/>
              </a:lnSpc>
              <a:spcBef>
                <a:spcPts val="0"/>
              </a:spcBef>
              <a:buSzPct val="100000"/>
              <a:defRPr sz="1000"/>
            </a:pPr>
            <a:r>
              <a:rPr lang="pt-BR" sz="1000"/>
              <a:t>Carrion, Patrícia; Quaresma, Manuela. Internet da Coisas (IoT): Definições e aplicabilidade aos usuários finais. Human Factors in Design, v. 8, n. 15, p. 049-066, 2019.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160000"/>
              </a:lnSpc>
              <a:spcBef>
                <a:spcPts val="0"/>
              </a:spcBef>
              <a:buSzPct val="100000"/>
              <a:defRPr sz="1000"/>
            </a:pPr>
            <a:r>
              <a:rPr lang="pt-BR" sz="1000"/>
              <a:t>Coutinho, Pedro Caldas. Big Data em cidades inteligentes: um mapeamento sistemático. 2019. 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160000"/>
              </a:lnSpc>
              <a:spcBef>
                <a:spcPts val="0"/>
              </a:spcBef>
              <a:buSzPct val="100000"/>
              <a:defRPr sz="1000"/>
            </a:pPr>
            <a:r>
              <a:rPr lang="pt-BR" sz="1000"/>
              <a:t>Cruz, Matheus; BARCELLOS, Raissa; BERNARDINI, Flavia. Inteligência Artificial no Governo Eletrônico em Cidades Inteligentes: Possibilidades e Desafios. Computação Brasil, n. 43, p. 27-30, 2020. 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160000"/>
              </a:lnSpc>
              <a:spcBef>
                <a:spcPts val="0"/>
              </a:spcBef>
              <a:buSzPct val="100000"/>
              <a:defRPr sz="1000"/>
            </a:pPr>
            <a:r>
              <a:rPr lang="pt-BR" sz="1000"/>
              <a:t>Cunha, Izabella Bauer de Assis; Baracho, Renata Maria Abrantes. Dados Abertos e suas aplicações em Cidades Inteligentes. Liinc em Revista, v. 15, n. 2, 2019.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160000"/>
              </a:lnSpc>
              <a:spcBef>
                <a:spcPts val="0"/>
              </a:spcBef>
              <a:buSzPct val="100000"/>
              <a:defRPr sz="1000"/>
            </a:pPr>
            <a:r>
              <a:rPr lang="pt-BR" sz="1000"/>
              <a:t>Debattista, Jeremy; Lange, Christoph; Scerri, Simon; Auer, Sören. Linked'Big'Data: towards a manifold increase in big data value and veracity. In: 2015 IEEE/ACM 2nd International Symposium on Big Data Computing (BDC). IEEE, 2015. p. 92-98.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160000"/>
              </a:lnSpc>
              <a:spcBef>
                <a:spcPts val="0"/>
              </a:spcBef>
              <a:buSzPct val="100000"/>
              <a:defRPr sz="1000"/>
            </a:pPr>
            <a:r>
              <a:rPr lang="pt-BR" sz="1000"/>
              <a:t>Farias, José Ewerton P. de; Alencar, Marcelo S.; Lima, Ísis A.; Alencar, Raphael T. Cidades Inteligentes e Comunicações. Revista de tecnologia da informação e comunicação, n.1, 2011.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160000"/>
              </a:lnSpc>
              <a:spcBef>
                <a:spcPts val="0"/>
              </a:spcBef>
              <a:buSzPct val="100000"/>
              <a:defRPr sz="1000"/>
            </a:pPr>
            <a:r>
              <a:rPr lang="pt-BR" sz="1000"/>
              <a:t>Gil, Antonio Carlos. Como elaborar projetos de pesquisa. São Paulo, v. 5, n. 61, p. 16-17, 2002.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2324957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DCF8C1-F7FD-9B07-1CB0-E5B34451E5E7}"/>
              </a:ext>
            </a:extLst>
          </p:cNvPr>
          <p:cNvSpPr/>
          <p:nvPr/>
        </p:nvSpPr>
        <p:spPr>
          <a:xfrm>
            <a:off x="-1" y="0"/>
            <a:ext cx="2210937" cy="6858000"/>
          </a:xfrm>
          <a:prstGeom prst="rect">
            <a:avLst/>
          </a:prstGeom>
          <a:solidFill>
            <a:srgbClr val="00D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2EC604D7-826E-A83D-917E-9E7697BB5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0" y="5904336"/>
            <a:ext cx="2044393" cy="727665"/>
          </a:xfrm>
          <a:prstGeom prst="rect">
            <a:avLst/>
          </a:prstGeom>
        </p:spPr>
      </p:pic>
      <p:pic>
        <p:nvPicPr>
          <p:cNvPr id="7" name="Imagem 6" descr="Uma imagem contendo Ícone&#10;&#10;Descrição gerada automaticamente">
            <a:extLst>
              <a:ext uri="{FF2B5EF4-FFF2-40B4-BE49-F238E27FC236}">
                <a16:creationId xmlns:a16="http://schemas.microsoft.com/office/drawing/2014/main" id="{D6ED7EEC-5B13-5632-5EB0-A2E0B64ED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49467" y="2954703"/>
            <a:ext cx="4709865" cy="737403"/>
          </a:xfrm>
          <a:prstGeom prst="rect">
            <a:avLst/>
          </a:prstGeom>
        </p:spPr>
      </p:pic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3AACE306-0BB8-55D1-9737-454B7AFFF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52" y="0"/>
            <a:ext cx="1459026" cy="965304"/>
          </a:xfrm>
          <a:prstGeom prst="rect">
            <a:avLst/>
          </a:prstGeom>
        </p:spPr>
      </p:pic>
      <p:sp>
        <p:nvSpPr>
          <p:cNvPr id="3" name="Google Shape;207;g16475793bdd_0_87">
            <a:extLst>
              <a:ext uri="{FF2B5EF4-FFF2-40B4-BE49-F238E27FC236}">
                <a16:creationId xmlns:a16="http://schemas.microsoft.com/office/drawing/2014/main" id="{44D578C5-6F64-624F-66F3-00C638634C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76476" y="523750"/>
            <a:ext cx="8780700" cy="132570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Referências</a:t>
            </a:r>
            <a:endParaRPr dirty="0"/>
          </a:p>
        </p:txBody>
      </p:sp>
      <p:sp>
        <p:nvSpPr>
          <p:cNvPr id="4" name="Google Shape;214;g16475793bdd_0_139">
            <a:extLst>
              <a:ext uri="{FF2B5EF4-FFF2-40B4-BE49-F238E27FC236}">
                <a16:creationId xmlns:a16="http://schemas.microsoft.com/office/drawing/2014/main" id="{C8B9A358-0C4A-FC0C-0111-9DF0CAD02FBD}"/>
              </a:ext>
            </a:extLst>
          </p:cNvPr>
          <p:cNvSpPr txBox="1">
            <a:spLocks/>
          </p:cNvSpPr>
          <p:nvPr/>
        </p:nvSpPr>
        <p:spPr>
          <a:xfrm>
            <a:off x="2964626" y="1580662"/>
            <a:ext cx="8377201" cy="5276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rPr lang="pt-BR" sz="1000"/>
              <a:t>Gleick, P.; Iceland, C. Water, Security, and Conflict. Issue Brief. World Resource Institute and Pacific Institute, p. 1–16, ago. 2018.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rPr lang="pt-BR" sz="1000"/>
              <a:t>Gomes, D. dos S. Inteligência Artificial: conceitos e aplicações. Olhar Científico. v1, n. 2, p. 234-246, 2010.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rPr lang="pt-BR" sz="1000"/>
              <a:t>João, Belmiro do Nascimento; Souza, Crisomar Lobo de; Serralvo, Francisco Antonio. Revisão sistemática de cidades inteligentes e internet das coisas como tópico de pesquisa. Cadernos Ebape. br, v. 17, p. 1115-1130, 2020.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rPr lang="pt-BR" sz="1000"/>
              <a:t>Johnsson, Rosa Maria Formiga; Melo, Marilia Carvalho de. O conceito emergente de segurança hídrica. Sustentare, v. 1, n. 1, p. 72-92, 2018.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rPr lang="pt-BR" sz="1000"/>
              <a:t>Kaufman, Dora. A inteligência artificial irá suplantar a inteligência humana? ESTAÇÃO DAS LETRAS E CORES EDI, 2019.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rPr lang="pt-BR" sz="1000"/>
              <a:t>Kon, Fabio; Santana, Eduardo Felipe Zambom. Cidades Inteligentes: Conceitos, plataformas e desafios. Jornadas de atualização em informática, v. 17, 2016.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rPr lang="pt-BR" sz="1000"/>
              <a:t>Krishnamachari, Bhaskar; Power, Jerry; Kim, Seon Ho; Shahabi, Cyrus. I3: An IoT marketplace for smart communities. In: Proceedings of the 16th Annual International Conference on Mobile Systems, Applications, and Services. 2018. p. 498-499. 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rPr lang="pt-BR" sz="1000"/>
              <a:t>Lemos, André; De que forma as novas tecnologias - como a computação em nuvem, o Big Data e a internet Das coisas - podem melhorar a condição de vida nos espaços urbanos?. Revista GV-EXECUTIVO - Fundação Getúlio Vargas, v. 12 n. 2, 2013.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7716" indent="-272616">
              <a:lnSpc>
                <a:spcPct val="200000"/>
              </a:lnSpc>
              <a:spcBef>
                <a:spcPts val="0"/>
              </a:spcBef>
              <a:buSzPts val="900"/>
              <a:defRPr sz="1000"/>
            </a:pPr>
            <a:r>
              <a:rPr lang="pt-BR" sz="9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1000"/>
              <a:t>Nam, T.; Pardo, T.A. Conceptualizing smart city with dimensions of technology, people and institutions. In: ANNUAL INTERNATIONAL CONFERENCE ON DIGITAL, 2011.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2417284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DCF8C1-F7FD-9B07-1CB0-E5B34451E5E7}"/>
              </a:ext>
            </a:extLst>
          </p:cNvPr>
          <p:cNvSpPr/>
          <p:nvPr/>
        </p:nvSpPr>
        <p:spPr>
          <a:xfrm>
            <a:off x="-1" y="0"/>
            <a:ext cx="2210937" cy="6858000"/>
          </a:xfrm>
          <a:prstGeom prst="rect">
            <a:avLst/>
          </a:prstGeom>
          <a:solidFill>
            <a:srgbClr val="00D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2EC604D7-826E-A83D-917E-9E7697BB5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0" y="5904336"/>
            <a:ext cx="2044393" cy="727665"/>
          </a:xfrm>
          <a:prstGeom prst="rect">
            <a:avLst/>
          </a:prstGeom>
        </p:spPr>
      </p:pic>
      <p:pic>
        <p:nvPicPr>
          <p:cNvPr id="7" name="Imagem 6" descr="Uma imagem contendo Ícone&#10;&#10;Descrição gerada automaticamente">
            <a:extLst>
              <a:ext uri="{FF2B5EF4-FFF2-40B4-BE49-F238E27FC236}">
                <a16:creationId xmlns:a16="http://schemas.microsoft.com/office/drawing/2014/main" id="{D6ED7EEC-5B13-5632-5EB0-A2E0B64ED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49467" y="2954703"/>
            <a:ext cx="4709865" cy="737403"/>
          </a:xfrm>
          <a:prstGeom prst="rect">
            <a:avLst/>
          </a:prstGeom>
        </p:spPr>
      </p:pic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3AACE306-0BB8-55D1-9737-454B7AFFF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52" y="0"/>
            <a:ext cx="1459026" cy="965304"/>
          </a:xfrm>
          <a:prstGeom prst="rect">
            <a:avLst/>
          </a:prstGeom>
        </p:spPr>
      </p:pic>
      <p:sp>
        <p:nvSpPr>
          <p:cNvPr id="3" name="Google Shape;207;g16475793bdd_0_87">
            <a:extLst>
              <a:ext uri="{FF2B5EF4-FFF2-40B4-BE49-F238E27FC236}">
                <a16:creationId xmlns:a16="http://schemas.microsoft.com/office/drawing/2014/main" id="{44D578C5-6F64-624F-66F3-00C638634C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76476" y="523750"/>
            <a:ext cx="8780700" cy="132570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Referências</a:t>
            </a:r>
            <a:endParaRPr dirty="0"/>
          </a:p>
        </p:txBody>
      </p:sp>
      <p:sp>
        <p:nvSpPr>
          <p:cNvPr id="4" name="Google Shape;220;g16475793bdd_0_152">
            <a:extLst>
              <a:ext uri="{FF2B5EF4-FFF2-40B4-BE49-F238E27FC236}">
                <a16:creationId xmlns:a16="http://schemas.microsoft.com/office/drawing/2014/main" id="{F28D6524-47AC-542B-391E-4B70B02253E3}"/>
              </a:ext>
            </a:extLst>
          </p:cNvPr>
          <p:cNvSpPr txBox="1">
            <a:spLocks/>
          </p:cNvSpPr>
          <p:nvPr/>
        </p:nvSpPr>
        <p:spPr>
          <a:xfrm>
            <a:off x="2976474" y="1485875"/>
            <a:ext cx="8377202" cy="5276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rPr lang="pt-BR" sz="1000"/>
              <a:t>Pedrosa, Paulo Hc; Nogueira, Tiago. Computação em nuvem. Acesso em, v. 6, 2011.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rPr lang="pt-BR" sz="1000"/>
              <a:t>Russell, Stuart; Norvig, Peter. Inteligência Artificial. 2. Ed. Rio de Janeiro: Campos, 2004.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rPr lang="pt-BR" sz="1000"/>
              <a:t>Sampieri, Roberto Hernandez; Collado, Carlos Fernadez; Lucio, Pilar Batista Otros Metodología de la Investigación, v. 3, 1991.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rPr lang="pt-BR" sz="1000"/>
              <a:t>Silveira, D. T.; Córdova, F. P. A pesquisa científica. In: Gerharddt, T. E. e Silveira, D. T. (org.). Métodos de Pesquisa. Porto Alegre: Editora de UFRGS, P. 31-42, 2009.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rPr lang="pt-BR" sz="1000"/>
              <a:t>Sousa, Flávio RC; Moreira, Leonardo O.; Machado, Javam C. Computação em nuvem: Conceitos, tecnologias, aplicações e desafios. II Escola Regional de Computação Ceará, Maranhão e Piauí (ERCEMAPI), p. 150-175, 2009.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rPr lang="pt-BR" sz="1000"/>
              <a:t>Taurion, Cezar. Cloud computing-computação em nuvem. Brasport, 2009.</a:t>
            </a: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rPr lang="pt-BR" sz="1000"/>
              <a:t>Toppeta, D. The smart city vision: how innovation and ICT can build smart, “livable”, sustainable cities. The Innovation Knowledge Foundation, 2010.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rPr lang="pt-BR" sz="1000"/>
              <a:t>Tucci, Carlos EM. Hidrologia: ciência e aplicação.; 2. reimpr. Porto Alegre: Ed. Universidade/UFRGS: ABRH, 2001.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rPr lang="pt-BR" sz="1000"/>
              <a:t>Tundisi, José Galizia. Água no século XXI: enfrentando a escassez. 2003.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rPr lang="pt-BR" sz="1000"/>
              <a:t>Ward, Jonathan Stuart; BARKER, Adam. Undefined by data: a survey of big data definitions. arXiv preprint arXiv:1309.5821, 2013. 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rPr lang="pt-BR" sz="1000"/>
              <a:t>Yigitcanlar, T.; Kamruzzaman, M.; Buys, L.; Ioppolo, G.; Sabatini-Marques, J., da Costa, M.; Yun, J. J. Understanding ‘smart cities’: Intertwining development drivers with desired outcomes in a multidimensional framework. Cities, v. 81, p. 145-160, 2018.</a:t>
            </a:r>
            <a:r>
              <a:rPr lang="pt-BR" sz="1200">
                <a:latin typeface="Times Roman"/>
                <a:ea typeface="Times Roman"/>
                <a:cs typeface="Times Roman"/>
                <a:sym typeface="Times Roman"/>
              </a:rPr>
              <a:t> </a:t>
            </a:r>
            <a:endParaRPr lang="pt-BR" sz="1200" dirty="0"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  <p:extLst>
      <p:ext uri="{BB962C8B-B14F-4D97-AF65-F5344CB8AC3E}">
        <p14:creationId xmlns:p14="http://schemas.microsoft.com/office/powerpoint/2010/main" val="4047422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DCF8C1-F7FD-9B07-1CB0-E5B34451E5E7}"/>
              </a:ext>
            </a:extLst>
          </p:cNvPr>
          <p:cNvSpPr/>
          <p:nvPr/>
        </p:nvSpPr>
        <p:spPr>
          <a:xfrm>
            <a:off x="-1" y="0"/>
            <a:ext cx="2210937" cy="6858000"/>
          </a:xfrm>
          <a:prstGeom prst="rect">
            <a:avLst/>
          </a:prstGeom>
          <a:solidFill>
            <a:srgbClr val="00D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2EC604D7-826E-A83D-917E-9E7697BB5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0" y="5904336"/>
            <a:ext cx="2044393" cy="727665"/>
          </a:xfrm>
          <a:prstGeom prst="rect">
            <a:avLst/>
          </a:prstGeom>
        </p:spPr>
      </p:pic>
      <p:pic>
        <p:nvPicPr>
          <p:cNvPr id="7" name="Imagem 6" descr="Uma imagem contendo Ícone&#10;&#10;Descrição gerada automaticamente">
            <a:extLst>
              <a:ext uri="{FF2B5EF4-FFF2-40B4-BE49-F238E27FC236}">
                <a16:creationId xmlns:a16="http://schemas.microsoft.com/office/drawing/2014/main" id="{D6ED7EEC-5B13-5632-5EB0-A2E0B64ED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49467" y="2954703"/>
            <a:ext cx="4709865" cy="737403"/>
          </a:xfrm>
          <a:prstGeom prst="rect">
            <a:avLst/>
          </a:prstGeom>
        </p:spPr>
      </p:pic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3AACE306-0BB8-55D1-9737-454B7AFFF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52" y="0"/>
            <a:ext cx="1459026" cy="965304"/>
          </a:xfrm>
          <a:prstGeom prst="rect">
            <a:avLst/>
          </a:prstGeom>
        </p:spPr>
      </p:pic>
      <p:sp>
        <p:nvSpPr>
          <p:cNvPr id="10" name="Google Shape;243;g14c9cf1f4b7_0_5">
            <a:extLst>
              <a:ext uri="{FF2B5EF4-FFF2-40B4-BE49-F238E27FC236}">
                <a16:creationId xmlns:a16="http://schemas.microsoft.com/office/drawing/2014/main" id="{25294E77-855E-6EEE-5590-009ECFD713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76476" y="2766149"/>
            <a:ext cx="8780700" cy="132570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Obrigado</a:t>
            </a:r>
            <a:r>
              <a:rPr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33956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DCF8C1-F7FD-9B07-1CB0-E5B34451E5E7}"/>
              </a:ext>
            </a:extLst>
          </p:cNvPr>
          <p:cNvSpPr/>
          <p:nvPr/>
        </p:nvSpPr>
        <p:spPr>
          <a:xfrm>
            <a:off x="-1" y="0"/>
            <a:ext cx="2210937" cy="6858000"/>
          </a:xfrm>
          <a:prstGeom prst="rect">
            <a:avLst/>
          </a:prstGeom>
          <a:solidFill>
            <a:srgbClr val="00D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2EC604D7-826E-A83D-917E-9E7697BB5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0" y="5904336"/>
            <a:ext cx="2044393" cy="727665"/>
          </a:xfrm>
          <a:prstGeom prst="rect">
            <a:avLst/>
          </a:prstGeom>
        </p:spPr>
      </p:pic>
      <p:pic>
        <p:nvPicPr>
          <p:cNvPr id="7" name="Imagem 6" descr="Uma imagem contendo Ícone&#10;&#10;Descrição gerada automaticamente">
            <a:extLst>
              <a:ext uri="{FF2B5EF4-FFF2-40B4-BE49-F238E27FC236}">
                <a16:creationId xmlns:a16="http://schemas.microsoft.com/office/drawing/2014/main" id="{D6ED7EEC-5B13-5632-5EB0-A2E0B64ED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49467" y="2954703"/>
            <a:ext cx="4709865" cy="737403"/>
          </a:xfrm>
          <a:prstGeom prst="rect">
            <a:avLst/>
          </a:prstGeom>
        </p:spPr>
      </p:pic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3AACE306-0BB8-55D1-9737-454B7AFFF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52" y="0"/>
            <a:ext cx="1459026" cy="965304"/>
          </a:xfrm>
          <a:prstGeom prst="rect">
            <a:avLst/>
          </a:prstGeom>
        </p:spPr>
      </p:pic>
      <p:sp>
        <p:nvSpPr>
          <p:cNvPr id="9" name="Título 10">
            <a:extLst>
              <a:ext uri="{FF2B5EF4-FFF2-40B4-BE49-F238E27FC236}">
                <a16:creationId xmlns:a16="http://schemas.microsoft.com/office/drawing/2014/main" id="{7A6472E8-A6B0-600F-F8E5-AA51FFC8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4204" y="365125"/>
            <a:ext cx="8669595" cy="1325563"/>
          </a:xfrm>
        </p:spPr>
        <p:txBody>
          <a:bodyPr>
            <a:noAutofit/>
          </a:bodyPr>
          <a:lstStyle/>
          <a:p>
            <a:r>
              <a:rPr lang="pt-BR" sz="3000" dirty="0">
                <a:latin typeface="+mn-lt"/>
              </a:rPr>
              <a:t>Bacias hidrográficas inteligentes e sustentáveis: uma proposta a partir do estudo de conceitos e aplicações sobre cidades inteligentes</a:t>
            </a:r>
          </a:p>
        </p:txBody>
      </p:sp>
      <p:sp>
        <p:nvSpPr>
          <p:cNvPr id="4" name="Google Shape;101;g16475793bdd_0_13">
            <a:extLst>
              <a:ext uri="{FF2B5EF4-FFF2-40B4-BE49-F238E27FC236}">
                <a16:creationId xmlns:a16="http://schemas.microsoft.com/office/drawing/2014/main" id="{B51C83EC-1408-990F-32CF-0EFA038F6384}"/>
              </a:ext>
            </a:extLst>
          </p:cNvPr>
          <p:cNvSpPr txBox="1"/>
          <p:nvPr/>
        </p:nvSpPr>
        <p:spPr>
          <a:xfrm>
            <a:off x="2307688" y="2774205"/>
            <a:ext cx="8285752" cy="16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b">
            <a:normAutofit/>
          </a:bodyPr>
          <a:lstStyle/>
          <a:p>
            <a:pPr algn="ctr" defTabSz="585215">
              <a:lnSpc>
                <a:spcPct val="68000"/>
              </a:lnSpc>
              <a:defRPr sz="576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pt-BR" dirty="0"/>
              <a:t>GESTÃO DE RECURSOS HÍDRICOS: UTILIZAÇÃO DE INTERNET DAS COISAS (IOT) E BIG DATA NO PROCESSO DE TOMADA DE DECISÃO</a:t>
            </a:r>
            <a:endParaRPr lang="pt-BR" sz="1792" dirty="0"/>
          </a:p>
          <a:p>
            <a:pPr lvl="3" algn="ctr" defTabSz="585215">
              <a:lnSpc>
                <a:spcPct val="80000"/>
              </a:lnSpc>
              <a:defRPr sz="1088" b="1">
                <a:latin typeface="Calibri"/>
                <a:ea typeface="Calibri"/>
                <a:cs typeface="Calibri"/>
                <a:sym typeface="Calibri"/>
              </a:defRPr>
            </a:pPr>
            <a:r>
              <a:rPr lang="it-IT" dirty="0"/>
              <a:t>Emílio José Biasi                          Prof. Orandi Mina Falsarella</a:t>
            </a:r>
            <a:endParaRPr lang="it-IT" sz="3520" dirty="0"/>
          </a:p>
          <a:p>
            <a:pPr algn="ctr" defTabSz="585215">
              <a:lnSpc>
                <a:spcPct val="80000"/>
              </a:lnSpc>
              <a:defRPr sz="1088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          </a:t>
            </a:r>
            <a:r>
              <a:rPr lang="pt-BR" dirty="0"/>
              <a:t>                 </a:t>
            </a:r>
            <a:r>
              <a:rPr dirty="0" err="1"/>
              <a:t>Engenharia</a:t>
            </a:r>
            <a:r>
              <a:rPr dirty="0"/>
              <a:t> de Software                 </a:t>
            </a:r>
            <a:r>
              <a:rPr dirty="0" err="1"/>
              <a:t>Mestrado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Sustentabilidade</a:t>
            </a:r>
            <a:endParaRPr sz="3520" dirty="0"/>
          </a:p>
          <a:p>
            <a:pPr algn="ctr" defTabSz="585215">
              <a:lnSpc>
                <a:spcPct val="80000"/>
              </a:lnSpc>
              <a:defRPr sz="1088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</a:t>
            </a:r>
            <a:r>
              <a:rPr lang="pt-BR" dirty="0"/>
              <a:t>                  </a:t>
            </a:r>
            <a:r>
              <a:rPr dirty="0"/>
              <a:t>PUC-Campinas - CEATEC                          PUC-Campinas - CEA</a:t>
            </a:r>
            <a:endParaRPr sz="3520" dirty="0"/>
          </a:p>
          <a:p>
            <a:pPr algn="ctr" defTabSz="585215">
              <a:lnSpc>
                <a:spcPct val="80000"/>
              </a:lnSpc>
              <a:defRPr sz="1088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    </a:t>
            </a:r>
            <a:r>
              <a:rPr lang="pt-BR" dirty="0"/>
              <a:t>                 </a:t>
            </a:r>
            <a:r>
              <a:rPr dirty="0"/>
              <a:t>emilio.jb@puccampinas.edu.br          orandi@puc-campinas.edu.br</a:t>
            </a:r>
            <a:endParaRPr sz="3520" dirty="0"/>
          </a:p>
          <a:p>
            <a:pPr algn="ctr" defTabSz="585215">
              <a:lnSpc>
                <a:spcPct val="80000"/>
              </a:lnSpc>
              <a:defRPr sz="1152"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endParaRPr sz="3520" dirty="0"/>
          </a:p>
          <a:p>
            <a:pPr algn="ctr" defTabSz="585215">
              <a:lnSpc>
                <a:spcPct val="80000"/>
              </a:lnSpc>
              <a:defRPr sz="896"/>
            </a:pPr>
            <a:endParaRPr sz="1152" dirty="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" name="Google Shape;102;g16475793bdd_0_13">
            <a:extLst>
              <a:ext uri="{FF2B5EF4-FFF2-40B4-BE49-F238E27FC236}">
                <a16:creationId xmlns:a16="http://schemas.microsoft.com/office/drawing/2014/main" id="{39EEA96F-4F84-258A-DA82-39076A73FC6B}"/>
              </a:ext>
            </a:extLst>
          </p:cNvPr>
          <p:cNvSpPr txBox="1"/>
          <p:nvPr/>
        </p:nvSpPr>
        <p:spPr>
          <a:xfrm>
            <a:off x="1474167" y="4380706"/>
            <a:ext cx="11124950" cy="150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 algn="ctr">
              <a:defRPr i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6.00.00.00-7 </a:t>
            </a:r>
            <a:r>
              <a:rPr dirty="0" err="1"/>
              <a:t>Ciências</a:t>
            </a:r>
            <a:r>
              <a:rPr dirty="0"/>
              <a:t> </a:t>
            </a:r>
            <a:r>
              <a:rPr dirty="0" err="1"/>
              <a:t>Sociais</a:t>
            </a:r>
            <a:r>
              <a:rPr dirty="0"/>
              <a:t> </a:t>
            </a:r>
            <a:r>
              <a:rPr dirty="0" err="1"/>
              <a:t>Aplicadas</a:t>
            </a:r>
            <a:r>
              <a:rPr dirty="0"/>
              <a:t>; </a:t>
            </a:r>
          </a:p>
          <a:p>
            <a:pPr algn="ctr">
              <a:defRPr i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6.02.00.00-6 </a:t>
            </a:r>
            <a:r>
              <a:rPr dirty="0" err="1"/>
              <a:t>Administração</a:t>
            </a:r>
            <a:r>
              <a:rPr dirty="0"/>
              <a:t>.</a:t>
            </a:r>
          </a:p>
          <a:p>
            <a:pPr algn="ctr">
              <a:defRPr i="1">
                <a:latin typeface="Helvetica Neue"/>
                <a:ea typeface="Helvetica Neue"/>
                <a:cs typeface="Helvetica Neue"/>
                <a:sym typeface="Helvetica Neue"/>
              </a:defRPr>
            </a:pPr>
            <a:br>
              <a:rPr dirty="0"/>
            </a:br>
            <a:r>
              <a:rPr dirty="0"/>
              <a:t>Grupo de </a:t>
            </a:r>
            <a:r>
              <a:rPr dirty="0" err="1"/>
              <a:t>pesquisa</a:t>
            </a:r>
            <a:r>
              <a:rPr dirty="0"/>
              <a:t>: </a:t>
            </a:r>
            <a:r>
              <a:rPr dirty="0" err="1"/>
              <a:t>Informação</a:t>
            </a:r>
            <a:r>
              <a:rPr dirty="0"/>
              <a:t> para </a:t>
            </a:r>
            <a:r>
              <a:rPr dirty="0" err="1"/>
              <a:t>gestão</a:t>
            </a:r>
            <a:r>
              <a:rPr dirty="0"/>
              <a:t> e </a:t>
            </a:r>
            <a:r>
              <a:rPr dirty="0" err="1"/>
              <a:t>inovação</a:t>
            </a:r>
            <a:br>
              <a:rPr dirty="0"/>
            </a:br>
            <a:r>
              <a:rPr dirty="0" err="1"/>
              <a:t>Linha</a:t>
            </a:r>
            <a:r>
              <a:rPr dirty="0"/>
              <a:t> de </a:t>
            </a:r>
            <a:r>
              <a:rPr dirty="0" err="1"/>
              <a:t>Pesquisa</a:t>
            </a:r>
            <a:r>
              <a:rPr dirty="0"/>
              <a:t>: </a:t>
            </a:r>
            <a:r>
              <a:rPr dirty="0" err="1"/>
              <a:t>Planejamento</a:t>
            </a:r>
            <a:r>
              <a:rPr dirty="0"/>
              <a:t>, </a:t>
            </a:r>
            <a:r>
              <a:rPr dirty="0" err="1"/>
              <a:t>Gestão</a:t>
            </a:r>
            <a:r>
              <a:rPr dirty="0"/>
              <a:t> e </a:t>
            </a:r>
            <a:r>
              <a:rPr dirty="0" err="1"/>
              <a:t>Indicadores</a:t>
            </a:r>
            <a:r>
              <a:rPr dirty="0"/>
              <a:t> de </a:t>
            </a:r>
            <a:r>
              <a:rPr dirty="0" err="1"/>
              <a:t>Sustentabilidade</a:t>
            </a:r>
            <a:endParaRPr dirty="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algn="ctr">
              <a:defRPr i="1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dirty="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algn="ctr">
              <a:defRPr i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 err="1"/>
              <a:t>Modalidade</a:t>
            </a:r>
            <a:r>
              <a:rPr dirty="0"/>
              <a:t> de IC: FAPIC </a:t>
            </a:r>
            <a:r>
              <a:rPr dirty="0" err="1"/>
              <a:t>Reitoria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0637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DCF8C1-F7FD-9B07-1CB0-E5B34451E5E7}"/>
              </a:ext>
            </a:extLst>
          </p:cNvPr>
          <p:cNvSpPr/>
          <p:nvPr/>
        </p:nvSpPr>
        <p:spPr>
          <a:xfrm>
            <a:off x="-1" y="0"/>
            <a:ext cx="2210937" cy="6858000"/>
          </a:xfrm>
          <a:prstGeom prst="rect">
            <a:avLst/>
          </a:prstGeom>
          <a:solidFill>
            <a:srgbClr val="00D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2EC604D7-826E-A83D-917E-9E7697BB5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0" y="5904336"/>
            <a:ext cx="2044393" cy="727665"/>
          </a:xfrm>
          <a:prstGeom prst="rect">
            <a:avLst/>
          </a:prstGeom>
        </p:spPr>
      </p:pic>
      <p:pic>
        <p:nvPicPr>
          <p:cNvPr id="7" name="Imagem 6" descr="Uma imagem contendo Ícone&#10;&#10;Descrição gerada automaticamente">
            <a:extLst>
              <a:ext uri="{FF2B5EF4-FFF2-40B4-BE49-F238E27FC236}">
                <a16:creationId xmlns:a16="http://schemas.microsoft.com/office/drawing/2014/main" id="{D6ED7EEC-5B13-5632-5EB0-A2E0B64ED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49467" y="2954703"/>
            <a:ext cx="4709865" cy="737403"/>
          </a:xfrm>
          <a:prstGeom prst="rect">
            <a:avLst/>
          </a:prstGeom>
        </p:spPr>
      </p:pic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3AACE306-0BB8-55D1-9737-454B7AFFF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52" y="0"/>
            <a:ext cx="1459026" cy="965304"/>
          </a:xfrm>
          <a:prstGeom prst="rect">
            <a:avLst/>
          </a:prstGeom>
        </p:spPr>
      </p:pic>
      <p:sp>
        <p:nvSpPr>
          <p:cNvPr id="11" name="Google Shape;107;p2">
            <a:extLst>
              <a:ext uri="{FF2B5EF4-FFF2-40B4-BE49-F238E27FC236}">
                <a16:creationId xmlns:a16="http://schemas.microsoft.com/office/drawing/2014/main" id="{4EE68B78-F0E3-B3F7-7A0E-F6AF5F66F7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76464" y="523745"/>
            <a:ext cx="8377336" cy="1325564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Introdução</a:t>
            </a:r>
            <a:endParaRPr dirty="0"/>
          </a:p>
        </p:txBody>
      </p:sp>
      <p:sp>
        <p:nvSpPr>
          <p:cNvPr id="12" name="Google Shape;108;p2">
            <a:extLst>
              <a:ext uri="{FF2B5EF4-FFF2-40B4-BE49-F238E27FC236}">
                <a16:creationId xmlns:a16="http://schemas.microsoft.com/office/drawing/2014/main" id="{67DD8A14-18D2-EFBC-FFB1-C15BC6EB230C}"/>
              </a:ext>
            </a:extLst>
          </p:cNvPr>
          <p:cNvSpPr txBox="1">
            <a:spLocks/>
          </p:cNvSpPr>
          <p:nvPr/>
        </p:nvSpPr>
        <p:spPr>
          <a:xfrm>
            <a:off x="2976463" y="2136644"/>
            <a:ext cx="8377202" cy="4351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ts val="0"/>
              </a:spcBef>
              <a:buSzPts val="1800"/>
              <a:defRPr sz="1800"/>
            </a:pPr>
            <a:r>
              <a:rPr lang="pt-BR" sz="1800" dirty="0"/>
              <a:t>Desafios do século XXI - Necessidade de aprimorar os serviços oferecidos.</a:t>
            </a:r>
          </a:p>
          <a:p>
            <a:pPr>
              <a:lnSpc>
                <a:spcPct val="200000"/>
              </a:lnSpc>
              <a:spcBef>
                <a:spcPts val="0"/>
              </a:spcBef>
              <a:buSzPts val="1800"/>
              <a:defRPr sz="1800"/>
            </a:pPr>
            <a:r>
              <a:rPr lang="pt-BR" sz="1800" dirty="0"/>
              <a:t>Cidades Inteligentes adotam soluções inovadoras para melhorar os serviços urbanos.</a:t>
            </a:r>
          </a:p>
          <a:p>
            <a:pPr>
              <a:lnSpc>
                <a:spcPct val="200000"/>
              </a:lnSpc>
              <a:spcBef>
                <a:spcPts val="0"/>
              </a:spcBef>
              <a:buSzPts val="1800"/>
              <a:defRPr sz="1800"/>
            </a:pPr>
            <a:r>
              <a:rPr lang="pt-BR" sz="1800" dirty="0"/>
              <a:t>Aplicações - Tecnologias da Informação e Comunicação (TIC).</a:t>
            </a:r>
          </a:p>
          <a:p>
            <a:pPr>
              <a:lnSpc>
                <a:spcPct val="200000"/>
              </a:lnSpc>
              <a:spcBef>
                <a:spcPts val="0"/>
              </a:spcBef>
              <a:buSzPts val="1800"/>
              <a:defRPr sz="1800"/>
            </a:pPr>
            <a:r>
              <a:rPr lang="pt-BR" sz="1800" dirty="0"/>
              <a:t>Como os conceitos das cidades inteligentes podem ser aplicados para aprimorar a gestão sustentável dos recursos hídricos em bacias hidrográficas.</a:t>
            </a:r>
          </a:p>
          <a:p>
            <a:pPr>
              <a:lnSpc>
                <a:spcPct val="200000"/>
              </a:lnSpc>
              <a:spcBef>
                <a:spcPts val="0"/>
              </a:spcBef>
              <a:buSzPts val="1800"/>
              <a:defRPr sz="1800"/>
            </a:pPr>
            <a:r>
              <a:rPr lang="pt-BR" sz="1800" dirty="0"/>
              <a:t>Exploração do conceito de bacias hidrográficas inteligentes e sustentáveis.</a:t>
            </a:r>
          </a:p>
        </p:txBody>
      </p:sp>
    </p:spTree>
    <p:extLst>
      <p:ext uri="{BB962C8B-B14F-4D97-AF65-F5344CB8AC3E}">
        <p14:creationId xmlns:p14="http://schemas.microsoft.com/office/powerpoint/2010/main" val="290380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DCF8C1-F7FD-9B07-1CB0-E5B34451E5E7}"/>
              </a:ext>
            </a:extLst>
          </p:cNvPr>
          <p:cNvSpPr/>
          <p:nvPr/>
        </p:nvSpPr>
        <p:spPr>
          <a:xfrm>
            <a:off x="-1" y="0"/>
            <a:ext cx="2210937" cy="6858000"/>
          </a:xfrm>
          <a:prstGeom prst="rect">
            <a:avLst/>
          </a:prstGeom>
          <a:solidFill>
            <a:srgbClr val="00D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2EC604D7-826E-A83D-917E-9E7697BB5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0" y="5904336"/>
            <a:ext cx="2044393" cy="727665"/>
          </a:xfrm>
          <a:prstGeom prst="rect">
            <a:avLst/>
          </a:prstGeom>
        </p:spPr>
      </p:pic>
      <p:pic>
        <p:nvPicPr>
          <p:cNvPr id="7" name="Imagem 6" descr="Uma imagem contendo Ícone&#10;&#10;Descrição gerada automaticamente">
            <a:extLst>
              <a:ext uri="{FF2B5EF4-FFF2-40B4-BE49-F238E27FC236}">
                <a16:creationId xmlns:a16="http://schemas.microsoft.com/office/drawing/2014/main" id="{D6ED7EEC-5B13-5632-5EB0-A2E0B64ED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49467" y="2954703"/>
            <a:ext cx="4709865" cy="737403"/>
          </a:xfrm>
          <a:prstGeom prst="rect">
            <a:avLst/>
          </a:prstGeom>
        </p:spPr>
      </p:pic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3AACE306-0BB8-55D1-9737-454B7AFFF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52" y="0"/>
            <a:ext cx="1459026" cy="965304"/>
          </a:xfrm>
          <a:prstGeom prst="rect">
            <a:avLst/>
          </a:prstGeom>
        </p:spPr>
      </p:pic>
      <p:sp>
        <p:nvSpPr>
          <p:cNvPr id="11" name="Google Shape;107;p2">
            <a:extLst>
              <a:ext uri="{FF2B5EF4-FFF2-40B4-BE49-F238E27FC236}">
                <a16:creationId xmlns:a16="http://schemas.microsoft.com/office/drawing/2014/main" id="{4EE68B78-F0E3-B3F7-7A0E-F6AF5F66F7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76464" y="523745"/>
            <a:ext cx="8377336" cy="1325564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Objetivo</a:t>
            </a:r>
            <a:endParaRPr dirty="0"/>
          </a:p>
        </p:txBody>
      </p:sp>
      <p:sp>
        <p:nvSpPr>
          <p:cNvPr id="3" name="Google Shape;114;g16475793bdd_0_22">
            <a:extLst>
              <a:ext uri="{FF2B5EF4-FFF2-40B4-BE49-F238E27FC236}">
                <a16:creationId xmlns:a16="http://schemas.microsoft.com/office/drawing/2014/main" id="{2DE9005E-DEBA-262E-6778-E56A40FC73EA}"/>
              </a:ext>
            </a:extLst>
          </p:cNvPr>
          <p:cNvSpPr txBox="1">
            <a:spLocks/>
          </p:cNvSpPr>
          <p:nvPr/>
        </p:nvSpPr>
        <p:spPr>
          <a:xfrm>
            <a:off x="2976463" y="2136644"/>
            <a:ext cx="8377202" cy="4351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200000"/>
              </a:lnSpc>
              <a:spcBef>
                <a:spcPts val="1000"/>
              </a:spcBef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Esse trabalho tem como objetivo relacionar alguns conceitos e aplicações de cidades inteligentes que podem ser aplicados em bacias hidrográficas para se obter uma melhor gestão de recursos hídricos e, com a utilização de TIC, conceituar Bacias Hidrográficas Inteligentes e Sustentáveis. </a:t>
            </a:r>
          </a:p>
        </p:txBody>
      </p:sp>
    </p:spTree>
    <p:extLst>
      <p:ext uri="{BB962C8B-B14F-4D97-AF65-F5344CB8AC3E}">
        <p14:creationId xmlns:p14="http://schemas.microsoft.com/office/powerpoint/2010/main" val="760637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DCF8C1-F7FD-9B07-1CB0-E5B34451E5E7}"/>
              </a:ext>
            </a:extLst>
          </p:cNvPr>
          <p:cNvSpPr/>
          <p:nvPr/>
        </p:nvSpPr>
        <p:spPr>
          <a:xfrm>
            <a:off x="-1" y="0"/>
            <a:ext cx="2210937" cy="6858000"/>
          </a:xfrm>
          <a:prstGeom prst="rect">
            <a:avLst/>
          </a:prstGeom>
          <a:solidFill>
            <a:srgbClr val="00D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2EC604D7-826E-A83D-917E-9E7697BB5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0" y="5904336"/>
            <a:ext cx="2044393" cy="727665"/>
          </a:xfrm>
          <a:prstGeom prst="rect">
            <a:avLst/>
          </a:prstGeom>
        </p:spPr>
      </p:pic>
      <p:pic>
        <p:nvPicPr>
          <p:cNvPr id="7" name="Imagem 6" descr="Uma imagem contendo Ícone&#10;&#10;Descrição gerada automaticamente">
            <a:extLst>
              <a:ext uri="{FF2B5EF4-FFF2-40B4-BE49-F238E27FC236}">
                <a16:creationId xmlns:a16="http://schemas.microsoft.com/office/drawing/2014/main" id="{D6ED7EEC-5B13-5632-5EB0-A2E0B64ED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49467" y="2954703"/>
            <a:ext cx="4709865" cy="737403"/>
          </a:xfrm>
          <a:prstGeom prst="rect">
            <a:avLst/>
          </a:prstGeom>
        </p:spPr>
      </p:pic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3AACE306-0BB8-55D1-9737-454B7AFFF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52" y="0"/>
            <a:ext cx="1459026" cy="965304"/>
          </a:xfrm>
          <a:prstGeom prst="rect">
            <a:avLst/>
          </a:prstGeom>
        </p:spPr>
      </p:pic>
      <p:sp>
        <p:nvSpPr>
          <p:cNvPr id="5" name="Google Shape;125;g16475793bdd_0_41">
            <a:extLst>
              <a:ext uri="{FF2B5EF4-FFF2-40B4-BE49-F238E27FC236}">
                <a16:creationId xmlns:a16="http://schemas.microsoft.com/office/drawing/2014/main" id="{35161A8F-9ABE-0A69-E48F-ECD8A509F6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76563" y="523875"/>
            <a:ext cx="8377237" cy="132556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pt-BR" dirty="0"/>
              <a:t>Fundamentação Teórica: </a:t>
            </a:r>
            <a:r>
              <a:rPr dirty="0" err="1"/>
              <a:t>Cidades</a:t>
            </a:r>
            <a:r>
              <a:rPr dirty="0"/>
              <a:t> </a:t>
            </a:r>
            <a:r>
              <a:rPr dirty="0" err="1"/>
              <a:t>Inteligentes</a:t>
            </a:r>
            <a:r>
              <a:rPr dirty="0"/>
              <a:t>, </a:t>
            </a:r>
            <a:r>
              <a:rPr dirty="0" err="1"/>
              <a:t>conceitos</a:t>
            </a:r>
            <a:r>
              <a:rPr dirty="0"/>
              <a:t>, </a:t>
            </a:r>
            <a:r>
              <a:rPr dirty="0" err="1"/>
              <a:t>tecnologias</a:t>
            </a:r>
            <a:r>
              <a:rPr dirty="0"/>
              <a:t> e </a:t>
            </a:r>
            <a:r>
              <a:rPr dirty="0" err="1"/>
              <a:t>aplicações</a:t>
            </a:r>
            <a:endParaRPr dirty="0"/>
          </a:p>
        </p:txBody>
      </p:sp>
      <p:sp>
        <p:nvSpPr>
          <p:cNvPr id="10" name="Google Shape;126;g16475793bdd_0_41">
            <a:extLst>
              <a:ext uri="{FF2B5EF4-FFF2-40B4-BE49-F238E27FC236}">
                <a16:creationId xmlns:a16="http://schemas.microsoft.com/office/drawing/2014/main" id="{9CB77DE4-EF61-8B16-DA2D-80D12000B887}"/>
              </a:ext>
            </a:extLst>
          </p:cNvPr>
          <p:cNvSpPr txBox="1">
            <a:spLocks/>
          </p:cNvSpPr>
          <p:nvPr/>
        </p:nvSpPr>
        <p:spPr>
          <a:xfrm>
            <a:off x="2976463" y="2136644"/>
            <a:ext cx="8377202" cy="4351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  <a:spcBef>
                <a:spcPts val="0"/>
              </a:spcBef>
              <a:buSzPts val="1800"/>
              <a:defRPr sz="1800"/>
            </a:pPr>
            <a:r>
              <a:rPr lang="pt-BR" sz="1800" dirty="0"/>
              <a:t>Cidades inteligentes possuem uma base estrutural tecnológica, esta estrutura envolve dispositivos eletrônicos para coleta, processamento e transmissão de dados.</a:t>
            </a:r>
          </a:p>
          <a:p>
            <a:pPr>
              <a:lnSpc>
                <a:spcPct val="180000"/>
              </a:lnSpc>
              <a:spcBef>
                <a:spcPts val="0"/>
              </a:spcBef>
              <a:buSzPts val="1800"/>
              <a:defRPr sz="1800"/>
            </a:pPr>
            <a:r>
              <a:rPr lang="pt-BR" sz="1800" dirty="0"/>
              <a:t>Objetivo: estimular inovações, promover transparência, inclusão e eficiência nas esferas governamentais, empresariais e sociais.</a:t>
            </a:r>
          </a:p>
          <a:p>
            <a:pPr>
              <a:lnSpc>
                <a:spcPct val="180000"/>
              </a:lnSpc>
              <a:spcBef>
                <a:spcPts val="0"/>
              </a:spcBef>
              <a:buSzPts val="1800"/>
              <a:defRPr sz="1800"/>
            </a:pPr>
            <a:r>
              <a:rPr lang="pt-BR" sz="1800" dirty="0"/>
              <a:t>Tecnologias-chave: Internet das Coisas (</a:t>
            </a:r>
            <a:r>
              <a:rPr lang="pt-BR" sz="1800" dirty="0" err="1"/>
              <a:t>IoT</a:t>
            </a:r>
            <a:r>
              <a:rPr lang="pt-BR" sz="1800" dirty="0"/>
              <a:t>), Big Data, Computação em Nuvem e Inteligência Artificial (IA).</a:t>
            </a:r>
          </a:p>
        </p:txBody>
      </p:sp>
    </p:spTree>
    <p:extLst>
      <p:ext uri="{BB962C8B-B14F-4D97-AF65-F5344CB8AC3E}">
        <p14:creationId xmlns:p14="http://schemas.microsoft.com/office/powerpoint/2010/main" val="982541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DCF8C1-F7FD-9B07-1CB0-E5B34451E5E7}"/>
              </a:ext>
            </a:extLst>
          </p:cNvPr>
          <p:cNvSpPr/>
          <p:nvPr/>
        </p:nvSpPr>
        <p:spPr>
          <a:xfrm>
            <a:off x="-1" y="0"/>
            <a:ext cx="2210937" cy="6858000"/>
          </a:xfrm>
          <a:prstGeom prst="rect">
            <a:avLst/>
          </a:prstGeom>
          <a:solidFill>
            <a:srgbClr val="00D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2EC604D7-826E-A83D-917E-9E7697BB5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0" y="5904336"/>
            <a:ext cx="2044393" cy="727665"/>
          </a:xfrm>
          <a:prstGeom prst="rect">
            <a:avLst/>
          </a:prstGeom>
        </p:spPr>
      </p:pic>
      <p:pic>
        <p:nvPicPr>
          <p:cNvPr id="7" name="Imagem 6" descr="Uma imagem contendo Ícone&#10;&#10;Descrição gerada automaticamente">
            <a:extLst>
              <a:ext uri="{FF2B5EF4-FFF2-40B4-BE49-F238E27FC236}">
                <a16:creationId xmlns:a16="http://schemas.microsoft.com/office/drawing/2014/main" id="{D6ED7EEC-5B13-5632-5EB0-A2E0B64ED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49467" y="2954703"/>
            <a:ext cx="4709865" cy="737403"/>
          </a:xfrm>
          <a:prstGeom prst="rect">
            <a:avLst/>
          </a:prstGeom>
        </p:spPr>
      </p:pic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3AACE306-0BB8-55D1-9737-454B7AFFF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52" y="0"/>
            <a:ext cx="1459026" cy="965304"/>
          </a:xfrm>
          <a:prstGeom prst="rect">
            <a:avLst/>
          </a:prstGeom>
        </p:spPr>
      </p:pic>
      <p:sp>
        <p:nvSpPr>
          <p:cNvPr id="5" name="Google Shape;125;g16475793bdd_0_41">
            <a:extLst>
              <a:ext uri="{FF2B5EF4-FFF2-40B4-BE49-F238E27FC236}">
                <a16:creationId xmlns:a16="http://schemas.microsoft.com/office/drawing/2014/main" id="{35161A8F-9ABE-0A69-E48F-ECD8A509F6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76563" y="523875"/>
            <a:ext cx="8377237" cy="132556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pt-BR" dirty="0"/>
              <a:t>Fundamentação Teórica: </a:t>
            </a:r>
            <a:r>
              <a:rPr dirty="0" err="1"/>
              <a:t>Cidades</a:t>
            </a:r>
            <a:r>
              <a:rPr dirty="0"/>
              <a:t> </a:t>
            </a:r>
            <a:r>
              <a:rPr dirty="0" err="1"/>
              <a:t>Inteligentes</a:t>
            </a:r>
            <a:r>
              <a:rPr dirty="0"/>
              <a:t>, </a:t>
            </a:r>
            <a:r>
              <a:rPr dirty="0" err="1"/>
              <a:t>conceitos</a:t>
            </a:r>
            <a:r>
              <a:rPr dirty="0"/>
              <a:t>, </a:t>
            </a:r>
            <a:r>
              <a:rPr dirty="0" err="1"/>
              <a:t>tecnologias</a:t>
            </a:r>
            <a:r>
              <a:rPr dirty="0"/>
              <a:t> e </a:t>
            </a:r>
            <a:r>
              <a:rPr dirty="0" err="1"/>
              <a:t>aplicações</a:t>
            </a:r>
            <a:endParaRPr dirty="0"/>
          </a:p>
        </p:txBody>
      </p:sp>
      <p:sp>
        <p:nvSpPr>
          <p:cNvPr id="3" name="Google Shape;145;g16475793bdd_0_78">
            <a:extLst>
              <a:ext uri="{FF2B5EF4-FFF2-40B4-BE49-F238E27FC236}">
                <a16:creationId xmlns:a16="http://schemas.microsoft.com/office/drawing/2014/main" id="{F27F5535-2FA9-E7D8-95D6-07925E9C63FF}"/>
              </a:ext>
            </a:extLst>
          </p:cNvPr>
          <p:cNvSpPr txBox="1">
            <a:spLocks/>
          </p:cNvSpPr>
          <p:nvPr/>
        </p:nvSpPr>
        <p:spPr>
          <a:xfrm>
            <a:off x="2976463" y="2136644"/>
            <a:ext cx="8377202" cy="4351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2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Tabela 1 - Aplicações de Cidades Inteligentes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DF15404D-F8B2-A219-717E-8C1F20CBD8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521052"/>
              </p:ext>
            </p:extLst>
          </p:nvPr>
        </p:nvGraphicFramePr>
        <p:xfrm>
          <a:off x="3320979" y="2983306"/>
          <a:ext cx="7688169" cy="3104134"/>
        </p:xfrm>
        <a:graphic>
          <a:graphicData uri="http://schemas.openxmlformats.org/drawingml/2006/table">
            <a:tbl>
              <a:tblPr/>
              <a:tblGrid>
                <a:gridCol w="1554501">
                  <a:extLst>
                    <a:ext uri="{9D8B030D-6E8A-4147-A177-3AD203B41FA5}">
                      <a16:colId xmlns:a16="http://schemas.microsoft.com/office/drawing/2014/main" val="2925910442"/>
                    </a:ext>
                  </a:extLst>
                </a:gridCol>
                <a:gridCol w="4499729">
                  <a:extLst>
                    <a:ext uri="{9D8B030D-6E8A-4147-A177-3AD203B41FA5}">
                      <a16:colId xmlns:a16="http://schemas.microsoft.com/office/drawing/2014/main" val="3254729248"/>
                    </a:ext>
                  </a:extLst>
                </a:gridCol>
                <a:gridCol w="1633939">
                  <a:extLst>
                    <a:ext uri="{9D8B030D-6E8A-4147-A177-3AD203B41FA5}">
                      <a16:colId xmlns:a16="http://schemas.microsoft.com/office/drawing/2014/main" val="3347746789"/>
                    </a:ext>
                  </a:extLst>
                </a:gridCol>
              </a:tblGrid>
              <a:tr h="5699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Nome da </a:t>
                      </a:r>
                      <a:r>
                        <a:rPr b="1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Aplicação</a:t>
                      </a:r>
                      <a:endParaRPr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b="1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Descrição</a:t>
                      </a:r>
                      <a:endParaRPr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Citação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2513131245"/>
                  </a:ext>
                </a:extLst>
              </a:tr>
              <a:tr h="2849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Risk Assessment and Horizon Scanning (RAHS) -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Segurança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Pública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
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Atua no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âmbito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do Centro Nacional de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Coordenação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Segurança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Singapura, que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recolhe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analisa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conjuntos de dados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grande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escala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gerenciando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proativamente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ameaças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como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ataques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terroristas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doenças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infecciosas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 crises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financeiras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 Uma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aplicação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que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capacita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realização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projeções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possíveis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cenários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  
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 NUAIMI, et al. (2015) 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231902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723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DCF8C1-F7FD-9B07-1CB0-E5B34451E5E7}"/>
              </a:ext>
            </a:extLst>
          </p:cNvPr>
          <p:cNvSpPr/>
          <p:nvPr/>
        </p:nvSpPr>
        <p:spPr>
          <a:xfrm>
            <a:off x="-1" y="0"/>
            <a:ext cx="2210937" cy="6858000"/>
          </a:xfrm>
          <a:prstGeom prst="rect">
            <a:avLst/>
          </a:prstGeom>
          <a:solidFill>
            <a:srgbClr val="00D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2EC604D7-826E-A83D-917E-9E7697BB5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0" y="5904336"/>
            <a:ext cx="2044393" cy="727665"/>
          </a:xfrm>
          <a:prstGeom prst="rect">
            <a:avLst/>
          </a:prstGeom>
        </p:spPr>
      </p:pic>
      <p:pic>
        <p:nvPicPr>
          <p:cNvPr id="7" name="Imagem 6" descr="Uma imagem contendo Ícone&#10;&#10;Descrição gerada automaticamente">
            <a:extLst>
              <a:ext uri="{FF2B5EF4-FFF2-40B4-BE49-F238E27FC236}">
                <a16:creationId xmlns:a16="http://schemas.microsoft.com/office/drawing/2014/main" id="{D6ED7EEC-5B13-5632-5EB0-A2E0B64ED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49467" y="2954703"/>
            <a:ext cx="4709865" cy="737403"/>
          </a:xfrm>
          <a:prstGeom prst="rect">
            <a:avLst/>
          </a:prstGeom>
        </p:spPr>
      </p:pic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3AACE306-0BB8-55D1-9737-454B7AFFF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52" y="0"/>
            <a:ext cx="1459026" cy="965304"/>
          </a:xfrm>
          <a:prstGeom prst="rect">
            <a:avLst/>
          </a:prstGeom>
        </p:spPr>
      </p:pic>
      <p:sp>
        <p:nvSpPr>
          <p:cNvPr id="11" name="Google Shape;158;g16475793bdd_0_97">
            <a:extLst>
              <a:ext uri="{FF2B5EF4-FFF2-40B4-BE49-F238E27FC236}">
                <a16:creationId xmlns:a16="http://schemas.microsoft.com/office/drawing/2014/main" id="{DE7CB7E5-857E-7EE4-A277-28D3F95F4C89}"/>
              </a:ext>
            </a:extLst>
          </p:cNvPr>
          <p:cNvSpPr txBox="1">
            <a:spLocks/>
          </p:cNvSpPr>
          <p:nvPr/>
        </p:nvSpPr>
        <p:spPr>
          <a:xfrm>
            <a:off x="2976476" y="523750"/>
            <a:ext cx="8780700" cy="1325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Fundamentação Teórica: Bacias Hidrográficas e Gestão dos Recursos Hídricos</a:t>
            </a:r>
          </a:p>
        </p:txBody>
      </p:sp>
      <p:sp>
        <p:nvSpPr>
          <p:cNvPr id="12" name="Google Shape;159;g16475793bdd_0_97">
            <a:extLst>
              <a:ext uri="{FF2B5EF4-FFF2-40B4-BE49-F238E27FC236}">
                <a16:creationId xmlns:a16="http://schemas.microsoft.com/office/drawing/2014/main" id="{4C9C855C-3002-60DF-597D-76943699F71A}"/>
              </a:ext>
            </a:extLst>
          </p:cNvPr>
          <p:cNvSpPr txBox="1">
            <a:spLocks/>
          </p:cNvSpPr>
          <p:nvPr/>
        </p:nvSpPr>
        <p:spPr>
          <a:xfrm>
            <a:off x="2976463" y="2136644"/>
            <a:ext cx="8377202" cy="4351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ts val="0"/>
              </a:spcBef>
              <a:buSzPts val="1800"/>
              <a:defRPr sz="1800"/>
            </a:pPr>
            <a:r>
              <a:rPr lang="pt-BR" sz="1800" dirty="0"/>
              <a:t>Uma bacia hidrográfica é a delimitação territorial ou região em que ocorre a coleta natural da água proveniente da precipitação, direcionando o fluxo para um único ponto de saída.</a:t>
            </a:r>
          </a:p>
          <a:p>
            <a:pPr>
              <a:lnSpc>
                <a:spcPct val="200000"/>
              </a:lnSpc>
              <a:spcBef>
                <a:spcPts val="0"/>
              </a:spcBef>
              <a:buSzPts val="1800"/>
              <a:defRPr sz="1800"/>
            </a:pPr>
            <a:r>
              <a:rPr lang="pt-BR" sz="1800" dirty="0"/>
              <a:t>Dentro do território de uma bacia hidrográfica que as atividades humanas são realizadas e, em vista disso, se faz necessária a gestão adequada dos recursos hídricos nela contidos</a:t>
            </a:r>
            <a:r>
              <a:rPr lang="pt-BR" sz="1200" dirty="0">
                <a:latin typeface="Times Roman"/>
                <a:sym typeface="Times Roman"/>
              </a:rPr>
              <a:t>.</a:t>
            </a:r>
            <a:endParaRPr lang="pt-BR" sz="1200" dirty="0"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  <p:extLst>
      <p:ext uri="{BB962C8B-B14F-4D97-AF65-F5344CB8AC3E}">
        <p14:creationId xmlns:p14="http://schemas.microsoft.com/office/powerpoint/2010/main" val="3777003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DCF8C1-F7FD-9B07-1CB0-E5B34451E5E7}"/>
              </a:ext>
            </a:extLst>
          </p:cNvPr>
          <p:cNvSpPr/>
          <p:nvPr/>
        </p:nvSpPr>
        <p:spPr>
          <a:xfrm>
            <a:off x="-1" y="0"/>
            <a:ext cx="2210937" cy="6858000"/>
          </a:xfrm>
          <a:prstGeom prst="rect">
            <a:avLst/>
          </a:prstGeom>
          <a:solidFill>
            <a:srgbClr val="00D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2EC604D7-826E-A83D-917E-9E7697BB5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0" y="5904336"/>
            <a:ext cx="2044393" cy="727665"/>
          </a:xfrm>
          <a:prstGeom prst="rect">
            <a:avLst/>
          </a:prstGeom>
        </p:spPr>
      </p:pic>
      <p:pic>
        <p:nvPicPr>
          <p:cNvPr id="7" name="Imagem 6" descr="Uma imagem contendo Ícone&#10;&#10;Descrição gerada automaticamente">
            <a:extLst>
              <a:ext uri="{FF2B5EF4-FFF2-40B4-BE49-F238E27FC236}">
                <a16:creationId xmlns:a16="http://schemas.microsoft.com/office/drawing/2014/main" id="{D6ED7EEC-5B13-5632-5EB0-A2E0B64ED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49467" y="2954703"/>
            <a:ext cx="4709865" cy="737403"/>
          </a:xfrm>
          <a:prstGeom prst="rect">
            <a:avLst/>
          </a:prstGeom>
        </p:spPr>
      </p:pic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3AACE306-0BB8-55D1-9737-454B7AFFF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52" y="0"/>
            <a:ext cx="1459026" cy="965304"/>
          </a:xfrm>
          <a:prstGeom prst="rect">
            <a:avLst/>
          </a:prstGeom>
        </p:spPr>
      </p:pic>
      <p:sp>
        <p:nvSpPr>
          <p:cNvPr id="3" name="Google Shape;164;g16475793bdd_0_28">
            <a:extLst>
              <a:ext uri="{FF2B5EF4-FFF2-40B4-BE49-F238E27FC236}">
                <a16:creationId xmlns:a16="http://schemas.microsoft.com/office/drawing/2014/main" id="{8B8ACFB3-D173-9B18-9D69-3ED04630DA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76463" y="523745"/>
            <a:ext cx="8377202" cy="132570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Metodologia</a:t>
            </a:r>
            <a:endParaRPr dirty="0"/>
          </a:p>
        </p:txBody>
      </p:sp>
      <p:sp>
        <p:nvSpPr>
          <p:cNvPr id="4" name="Google Shape;165;g16475793bdd_0_28">
            <a:extLst>
              <a:ext uri="{FF2B5EF4-FFF2-40B4-BE49-F238E27FC236}">
                <a16:creationId xmlns:a16="http://schemas.microsoft.com/office/drawing/2014/main" id="{7C3737C3-EB79-0F10-5E26-469D8BA550BD}"/>
              </a:ext>
            </a:extLst>
          </p:cNvPr>
          <p:cNvSpPr txBox="1">
            <a:spLocks/>
          </p:cNvSpPr>
          <p:nvPr/>
        </p:nvSpPr>
        <p:spPr>
          <a:xfrm>
            <a:off x="2976463" y="2136644"/>
            <a:ext cx="8377202" cy="4351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  <a:spcBef>
                <a:spcPts val="0"/>
              </a:spcBef>
              <a:buSzPct val="108107"/>
              <a:defRPr sz="1600"/>
            </a:pPr>
            <a:r>
              <a:rPr lang="pt-BR" sz="1600" dirty="0"/>
              <a:t>O estudo caracteriza-se como uma pesquisa exploratória devido à novidade do tema [11]. Esse tipo de pesquisa facilita a compreensão e divulgação do assunto [24] e é apropriado para investigar temas pouco explorados [23]</a:t>
            </a:r>
            <a:r>
              <a:rPr lang="pt-BR" sz="1200" dirty="0">
                <a:latin typeface="Times Roman"/>
                <a:ea typeface="Times Roman"/>
                <a:cs typeface="Times Roman"/>
                <a:sym typeface="Times Roman"/>
              </a:rPr>
              <a:t>.</a:t>
            </a:r>
            <a:endParaRPr lang="pt-BR" sz="1800" dirty="0"/>
          </a:p>
          <a:p>
            <a:pPr>
              <a:lnSpc>
                <a:spcPct val="160000"/>
              </a:lnSpc>
              <a:spcBef>
                <a:spcPts val="0"/>
              </a:spcBef>
              <a:buSzPct val="108107"/>
              <a:defRPr sz="1600"/>
            </a:pPr>
            <a:r>
              <a:rPr lang="pt-BR" sz="1600" dirty="0"/>
              <a:t>Dados qualitativos foram obtidos por pesquisa documental e bibliográfica, analisando conceitos e aplicações de cidades inteligentes, bacias hidrográficas e gestão de recursos hídricos. Essa abordagem é prescritiva, explorando formas de avaliar a integração de conceitos.</a:t>
            </a:r>
            <a:r>
              <a:rPr lang="pt-BR" sz="1200" dirty="0">
                <a:latin typeface="Times Roman"/>
                <a:ea typeface="Times Roman"/>
                <a:cs typeface="Times Roman"/>
                <a:sym typeface="Times Roma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508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DCF8C1-F7FD-9B07-1CB0-E5B34451E5E7}"/>
              </a:ext>
            </a:extLst>
          </p:cNvPr>
          <p:cNvSpPr/>
          <p:nvPr/>
        </p:nvSpPr>
        <p:spPr>
          <a:xfrm>
            <a:off x="-1" y="0"/>
            <a:ext cx="2210937" cy="6858000"/>
          </a:xfrm>
          <a:prstGeom prst="rect">
            <a:avLst/>
          </a:prstGeom>
          <a:solidFill>
            <a:srgbClr val="00D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2EC604D7-826E-A83D-917E-9E7697BB5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0" y="5904336"/>
            <a:ext cx="2044393" cy="727665"/>
          </a:xfrm>
          <a:prstGeom prst="rect">
            <a:avLst/>
          </a:prstGeom>
        </p:spPr>
      </p:pic>
      <p:pic>
        <p:nvPicPr>
          <p:cNvPr id="7" name="Imagem 6" descr="Uma imagem contendo Ícone&#10;&#10;Descrição gerada automaticamente">
            <a:extLst>
              <a:ext uri="{FF2B5EF4-FFF2-40B4-BE49-F238E27FC236}">
                <a16:creationId xmlns:a16="http://schemas.microsoft.com/office/drawing/2014/main" id="{D6ED7EEC-5B13-5632-5EB0-A2E0B64ED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49467" y="2954703"/>
            <a:ext cx="4709865" cy="737403"/>
          </a:xfrm>
          <a:prstGeom prst="rect">
            <a:avLst/>
          </a:prstGeom>
        </p:spPr>
      </p:pic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3AACE306-0BB8-55D1-9737-454B7AFFF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52" y="0"/>
            <a:ext cx="1459026" cy="965304"/>
          </a:xfrm>
          <a:prstGeom prst="rect">
            <a:avLst/>
          </a:prstGeom>
        </p:spPr>
      </p:pic>
      <p:sp>
        <p:nvSpPr>
          <p:cNvPr id="10" name="Google Shape;170;g16475793bdd_0_102">
            <a:extLst>
              <a:ext uri="{FF2B5EF4-FFF2-40B4-BE49-F238E27FC236}">
                <a16:creationId xmlns:a16="http://schemas.microsoft.com/office/drawing/2014/main" id="{604572AC-AE36-9E4A-15E4-DAB345225747}"/>
              </a:ext>
            </a:extLst>
          </p:cNvPr>
          <p:cNvSpPr txBox="1">
            <a:spLocks/>
          </p:cNvSpPr>
          <p:nvPr/>
        </p:nvSpPr>
        <p:spPr>
          <a:xfrm>
            <a:off x="2976476" y="523750"/>
            <a:ext cx="8780700" cy="1325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Bacias Hidrográficas Inteligentes e Sustentáveis</a:t>
            </a:r>
          </a:p>
        </p:txBody>
      </p:sp>
      <p:sp>
        <p:nvSpPr>
          <p:cNvPr id="11" name="Google Shape;171;g16475793bdd_0_102">
            <a:extLst>
              <a:ext uri="{FF2B5EF4-FFF2-40B4-BE49-F238E27FC236}">
                <a16:creationId xmlns:a16="http://schemas.microsoft.com/office/drawing/2014/main" id="{D5E4BB3F-C8B4-3897-69E8-0D22F765EE84}"/>
              </a:ext>
            </a:extLst>
          </p:cNvPr>
          <p:cNvSpPr txBox="1">
            <a:spLocks/>
          </p:cNvSpPr>
          <p:nvPr/>
        </p:nvSpPr>
        <p:spPr>
          <a:xfrm>
            <a:off x="2976476" y="2280800"/>
            <a:ext cx="8377202" cy="4351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Gestão hídrica fundamental.</a:t>
            </a:r>
          </a:p>
          <a:p>
            <a:r>
              <a:rPr lang="pt-BR" dirty="0"/>
              <a:t>Assim como as TICs beneficiam cidades inteligentes, suas aplicações e adaptações são valiosas para coletar e analisar dados em bacias hidrográficas.</a:t>
            </a:r>
          </a:p>
          <a:p>
            <a:r>
              <a:rPr lang="pt-BR" dirty="0"/>
              <a:t>Otimiza a gestão, planejamento e uso dos recursos hídricos, reforçando a segurança hídrica em regiões específicas.</a:t>
            </a:r>
          </a:p>
        </p:txBody>
      </p:sp>
    </p:spTree>
    <p:extLst>
      <p:ext uri="{BB962C8B-B14F-4D97-AF65-F5344CB8AC3E}">
        <p14:creationId xmlns:p14="http://schemas.microsoft.com/office/powerpoint/2010/main" val="11404291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1930</Words>
  <Application>Microsoft Macintosh PowerPoint</Application>
  <PresentationFormat>Widescreen</PresentationFormat>
  <Paragraphs>107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Soleil</vt:lpstr>
      <vt:lpstr>Times Roman</vt:lpstr>
      <vt:lpstr>Arial</vt:lpstr>
      <vt:lpstr>Calibri</vt:lpstr>
      <vt:lpstr>Calibri Light</vt:lpstr>
      <vt:lpstr>Century Schoolbook</vt:lpstr>
      <vt:lpstr>Helvetica Neue</vt:lpstr>
      <vt:lpstr>Times New Roman</vt:lpstr>
      <vt:lpstr>Tema do Office</vt:lpstr>
      <vt:lpstr>PowerPoint Presentation</vt:lpstr>
      <vt:lpstr>Bacias hidrográficas inteligentes e sustentáveis: uma proposta a partir do estudo de conceitos e aplicações sobre cidades inteligentes</vt:lpstr>
      <vt:lpstr>Introdução</vt:lpstr>
      <vt:lpstr>Objetivo</vt:lpstr>
      <vt:lpstr>Fundamentação Teórica: Cidades Inteligentes, conceitos, tecnologias e aplicações</vt:lpstr>
      <vt:lpstr>Fundamentação Teórica: Cidades Inteligentes, conceitos, tecnologias e aplicações</vt:lpstr>
      <vt:lpstr>PowerPoint Presentation</vt:lpstr>
      <vt:lpstr>Metodologia</vt:lpstr>
      <vt:lpstr>PowerPoint Presentation</vt:lpstr>
      <vt:lpstr>PowerPoint Presentation</vt:lpstr>
      <vt:lpstr>PowerPoint Presentation</vt:lpstr>
      <vt:lpstr>Conclusão</vt:lpstr>
      <vt:lpstr>Conclusão</vt:lpstr>
      <vt:lpstr>PowerPoint Presentation</vt:lpstr>
      <vt:lpstr>Referências</vt:lpstr>
      <vt:lpstr>Referências</vt:lpstr>
      <vt:lpstr>Referências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JAIME DE JESUS AMORIM JUNIOR</dc:creator>
  <cp:lastModifiedBy>EMÍLIO JOSÉ BIASI</cp:lastModifiedBy>
  <cp:revision>7</cp:revision>
  <dcterms:created xsi:type="dcterms:W3CDTF">2023-08-07T18:58:50Z</dcterms:created>
  <dcterms:modified xsi:type="dcterms:W3CDTF">2023-10-09T13:40:50Z</dcterms:modified>
</cp:coreProperties>
</file>