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406400" indent="-355600" algn="ctr">
              <a:buClrTx/>
              <a:buSzTx/>
              <a:buFontTx/>
              <a:buNone/>
              <a:defRPr sz="2400"/>
            </a:lvl1pPr>
            <a:lvl2pPr marL="406400" indent="127000" algn="ctr">
              <a:buClrTx/>
              <a:buSzTx/>
              <a:buFontTx/>
              <a:buNone/>
              <a:defRPr sz="2400"/>
            </a:lvl2pPr>
            <a:lvl3pPr marL="406400" indent="609600" algn="ctr">
              <a:buClrTx/>
              <a:buSzTx/>
              <a:buFontTx/>
              <a:buNone/>
              <a:defRPr sz="2400"/>
            </a:lvl3pPr>
            <a:lvl4pPr marL="406400" indent="1079500" algn="ctr">
              <a:buClrTx/>
              <a:buSzTx/>
              <a:buFontTx/>
              <a:buNone/>
              <a:defRPr sz="2400"/>
            </a:lvl4pPr>
            <a:lvl5pPr marL="406400" indent="1536700" algn="ctr"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Google Shape;32;p7"/>
          <p:cNvSpPr txBox="1">
            <a:spLocks noGrp="1"/>
          </p:cNvSpPr>
          <p:nvPr>
            <p:ph type="body" sz="half" idx="2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sz="2400" b="1"/>
            </a:lvl1pPr>
            <a:lvl2pPr marL="228600" indent="457200">
              <a:buClrTx/>
              <a:buSzTx/>
              <a:buFontTx/>
              <a:buNone/>
              <a:defRPr sz="2400" b="1"/>
            </a:lvl2pPr>
            <a:lvl3pPr marL="228600" indent="914400">
              <a:buClrTx/>
              <a:buSzTx/>
              <a:buFontTx/>
              <a:buNone/>
              <a:defRPr sz="2400" b="1"/>
            </a:lvl3pPr>
            <a:lvl4pPr marL="228600" indent="1371600">
              <a:buClrTx/>
              <a:buSzTx/>
              <a:buFontTx/>
              <a:buNone/>
              <a:defRPr sz="2400" b="1"/>
            </a:lvl4pPr>
            <a:lvl5pPr marL="228600" indent="1828800">
              <a:buClrTx/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39;p8"/>
          <p:cNvSpPr txBox="1">
            <a:spLocks noGrp="1"/>
          </p:cNvSpPr>
          <p:nvPr>
            <p:ph type="body" sz="half" idx="21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Google Shape;40;p8"/>
          <p:cNvSpPr txBox="1">
            <a:spLocks noGrp="1"/>
          </p:cNvSpPr>
          <p:nvPr>
            <p:ph type="body" sz="quarter" idx="2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2" name="Google Shape;41;p8"/>
          <p:cNvSpPr txBox="1">
            <a:spLocks noGrp="1"/>
          </p:cNvSpPr>
          <p:nvPr>
            <p:ph type="body" sz="half" idx="23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Google Shape;57;p11"/>
          <p:cNvSpPr txBox="1"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6" name="Google Shape;63;p1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71550" marR="0" indent="-4000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508760" marR="0" indent="-4800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84;p1"/>
          <p:cNvSpPr/>
          <p:nvPr/>
        </p:nvSpPr>
        <p:spPr>
          <a:xfrm>
            <a:off x="10353675" y="5308575"/>
            <a:ext cx="1285875" cy="23303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6" name="Google Shape;85;p1"/>
          <p:cNvSpPr/>
          <p:nvPr/>
        </p:nvSpPr>
        <p:spPr>
          <a:xfrm>
            <a:off x="4667250" y="5601329"/>
            <a:ext cx="6972300" cy="23303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7" name="Google Shape;86;p1"/>
          <p:cNvSpPr/>
          <p:nvPr/>
        </p:nvSpPr>
        <p:spPr>
          <a:xfrm>
            <a:off x="4667250" y="5884536"/>
            <a:ext cx="6972300" cy="23303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8" name="Google Shape;87;p1"/>
          <p:cNvSpPr/>
          <p:nvPr/>
        </p:nvSpPr>
        <p:spPr>
          <a:xfrm>
            <a:off x="5041900" y="6176962"/>
            <a:ext cx="6597650" cy="23303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9" name="Google Shape;88;p1"/>
          <p:cNvSpPr txBox="1"/>
          <p:nvPr/>
        </p:nvSpPr>
        <p:spPr>
          <a:xfrm>
            <a:off x="4770125" y="5581650"/>
            <a:ext cx="6728450" cy="228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Engenharia de Software</a:t>
            </a:r>
          </a:p>
        </p:txBody>
      </p:sp>
      <p:sp>
        <p:nvSpPr>
          <p:cNvPr id="120" name="Google Shape;89;p1"/>
          <p:cNvSpPr txBox="1"/>
          <p:nvPr/>
        </p:nvSpPr>
        <p:spPr>
          <a:xfrm>
            <a:off x="4770125" y="5867400"/>
            <a:ext cx="6728450" cy="228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PIBIC/CNPq</a:t>
            </a:r>
          </a:p>
        </p:txBody>
      </p:sp>
      <p:sp>
        <p:nvSpPr>
          <p:cNvPr id="121" name="Google Shape;90;p1"/>
          <p:cNvSpPr txBox="1"/>
          <p:nvPr/>
        </p:nvSpPr>
        <p:spPr>
          <a:xfrm>
            <a:off x="5087625" y="6153150"/>
            <a:ext cx="6411051" cy="228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Orandi Mina Falsarella</a:t>
            </a:r>
          </a:p>
        </p:txBody>
      </p:sp>
      <p:sp>
        <p:nvSpPr>
          <p:cNvPr id="122" name="Google Shape;91;p1"/>
          <p:cNvSpPr txBox="1"/>
          <p:nvPr/>
        </p:nvSpPr>
        <p:spPr>
          <a:xfrm>
            <a:off x="10447025" y="5295900"/>
            <a:ext cx="1051551" cy="228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21006674</a:t>
            </a:r>
          </a:p>
        </p:txBody>
      </p:sp>
      <p:sp>
        <p:nvSpPr>
          <p:cNvPr id="123" name="Google Shape;92;p1"/>
          <p:cNvSpPr/>
          <p:nvPr/>
        </p:nvSpPr>
        <p:spPr>
          <a:xfrm>
            <a:off x="4667250" y="5318123"/>
            <a:ext cx="5267325" cy="23303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4" name="Google Shape;93;p1"/>
          <p:cNvSpPr txBox="1"/>
          <p:nvPr/>
        </p:nvSpPr>
        <p:spPr>
          <a:xfrm>
            <a:off x="4770125" y="5295900"/>
            <a:ext cx="5026551" cy="228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Emílio José Biasi</a:t>
            </a:r>
          </a:p>
        </p:txBody>
      </p:sp>
      <p:sp>
        <p:nvSpPr>
          <p:cNvPr id="125" name="Google Shape;94;p1"/>
          <p:cNvSpPr txBox="1"/>
          <p:nvPr/>
        </p:nvSpPr>
        <p:spPr>
          <a:xfrm>
            <a:off x="4067655" y="5235514"/>
            <a:ext cx="1122951" cy="1153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lnSpc>
                <a:spcPct val="157142"/>
              </a:lnSpc>
              <a:defRPr sz="1300" b="1">
                <a:latin typeface="Calibri"/>
                <a:ea typeface="Calibri"/>
                <a:cs typeface="Calibri"/>
                <a:sym typeface="Calibri"/>
              </a:defRPr>
            </a:pPr>
            <a:r>
              <a:t>Nome:</a:t>
            </a:r>
          </a:p>
          <a:p>
            <a:pPr>
              <a:lnSpc>
                <a:spcPct val="157142"/>
              </a:lnSpc>
              <a:defRPr sz="1300" b="1">
                <a:latin typeface="Calibri"/>
                <a:ea typeface="Calibri"/>
                <a:cs typeface="Calibri"/>
                <a:sym typeface="Calibri"/>
              </a:defRPr>
            </a:pPr>
            <a:r>
              <a:t>Curso:</a:t>
            </a:r>
          </a:p>
          <a:p>
            <a:pPr>
              <a:lnSpc>
                <a:spcPct val="157142"/>
              </a:lnSpc>
              <a:defRPr sz="1300" b="1">
                <a:latin typeface="Calibri"/>
                <a:ea typeface="Calibri"/>
                <a:cs typeface="Calibri"/>
                <a:sym typeface="Calibri"/>
              </a:defRPr>
            </a:pPr>
            <a:r>
              <a:t>Bolsa:</a:t>
            </a:r>
          </a:p>
          <a:p>
            <a:pPr>
              <a:lnSpc>
                <a:spcPct val="157142"/>
              </a:lnSpc>
              <a:defRPr sz="1300" b="1">
                <a:latin typeface="Calibri"/>
                <a:ea typeface="Calibri"/>
                <a:cs typeface="Calibri"/>
                <a:sym typeface="Calibri"/>
              </a:defRPr>
            </a:pPr>
            <a:r>
              <a:t>Orientador:</a:t>
            </a:r>
          </a:p>
        </p:txBody>
      </p:sp>
      <p:sp>
        <p:nvSpPr>
          <p:cNvPr id="126" name="Google Shape;95;p1"/>
          <p:cNvSpPr txBox="1"/>
          <p:nvPr/>
        </p:nvSpPr>
        <p:spPr>
          <a:xfrm>
            <a:off x="9979903" y="5244410"/>
            <a:ext cx="376070" cy="280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157142"/>
              </a:lnSpc>
              <a:defRPr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RA: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70;g16475793bdd_0_102"/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t>Bacias Hidrográficas Inteligentes e Sustentáveis</a:t>
            </a:r>
          </a:p>
        </p:txBody>
      </p:sp>
      <p:sp>
        <p:nvSpPr>
          <p:cNvPr id="161" name="Google Shape;171;g16475793bdd_0_102"/>
          <p:cNvSpPr txBox="1">
            <a:spLocks noGrp="1"/>
          </p:cNvSpPr>
          <p:nvPr>
            <p:ph type="body" idx="1"/>
          </p:nvPr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/>
          <a:lstStyle/>
          <a:p>
            <a:r>
              <a:t>A água, insubstituível e essencial, torna a gestão hídrica fundamental para a sociedade, com impactos diretos na vida dos cidadãos quando bem executada</a:t>
            </a:r>
          </a:p>
          <a:p>
            <a:r>
              <a:t>Assim como as TICs beneficiam cidades inteligentes, suas aplicações e adaptações são valiosas para coletar e analisar dados em bacias hidrográficas</a:t>
            </a:r>
          </a:p>
          <a:p>
            <a:r>
              <a:t>Otimiza a gestão, planejamento e uso dos recursos hídricos, reforçando a segurança hídrica em regiões específicas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77;g14bbad709fd_0_8"/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t>Bacias Hidrográficas Inteligentes e Sustentáveis</a:t>
            </a:r>
          </a:p>
        </p:txBody>
      </p:sp>
      <p:sp>
        <p:nvSpPr>
          <p:cNvPr id="164" name="Google Shape;178;g14bbad709fd_0_8"/>
          <p:cNvSpPr txBox="1">
            <a:spLocks noGrp="1"/>
          </p:cNvSpPr>
          <p:nvPr>
            <p:ph type="body" idx="1"/>
          </p:nvPr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/>
          <a:lstStyle/>
          <a:p>
            <a:r>
              <a:t>Sabendo que TICs podem ser mecanismos utilizados como suporte à tomada de decisão na gestão dos recursos hídricos, a seguir serão apresentados algumas sugestões dessas aplicações.</a:t>
            </a:r>
          </a:p>
          <a:p>
            <a:endParaRPr/>
          </a:p>
          <a:p>
            <a:r>
              <a:t>O Serviço Inteligente de Coleta de Lixo em Barcelona</a:t>
            </a:r>
          </a:p>
          <a:p>
            <a:endParaRPr/>
          </a:p>
          <a:p>
            <a:r>
              <a:t>Centro Integrado de Comando (CEIC) em Porto Alegre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83;g14bbad709fd_0_18"/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t>Bacias Hidrográficas Inteligentes e Sustentáveis</a:t>
            </a:r>
          </a:p>
        </p:txBody>
      </p:sp>
      <p:sp>
        <p:nvSpPr>
          <p:cNvPr id="168" name="Google Shape;171;g16475793bdd_0_102"/>
          <p:cNvSpPr txBox="1"/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 b="1">
                <a:latin typeface="Calibri"/>
                <a:ea typeface="Calibri"/>
                <a:cs typeface="Calibri"/>
                <a:sym typeface="Calibri"/>
              </a:defRPr>
            </a:pPr>
            <a:r>
              <a:t>Proposta: Centro Integrado de Monitoramento de Recursos Hídricos (CIMRC)</a:t>
            </a: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  <a:p>
            <a:pPr marL="914400" lvl="1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Recebe informações coletadas dos espaços territoriais das bacias hidrográficas (aplicações de IoT) e processá-las, gerando subsídios para facilitar o processo de tomada de decisão da gestão dos recursos hídricos (aplicações de Big Data e Inteligência Artificial).</a:t>
            </a: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83;g14bbad709fd_0_18"/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Bacias</a:t>
            </a:r>
            <a:r>
              <a:rPr dirty="0"/>
              <a:t> </a:t>
            </a:r>
            <a:r>
              <a:rPr dirty="0" err="1"/>
              <a:t>Hidrográficas</a:t>
            </a:r>
            <a:r>
              <a:rPr dirty="0"/>
              <a:t> </a:t>
            </a:r>
            <a:r>
              <a:rPr dirty="0" err="1"/>
              <a:t>Inteligentes</a:t>
            </a:r>
            <a:r>
              <a:rPr dirty="0"/>
              <a:t> e </a:t>
            </a:r>
            <a:r>
              <a:rPr dirty="0" err="1"/>
              <a:t>Sustentáveis</a:t>
            </a:r>
            <a:endParaRPr dirty="0"/>
          </a:p>
        </p:txBody>
      </p:sp>
      <p:sp>
        <p:nvSpPr>
          <p:cNvPr id="172" name="Google Shape;171;g16475793bdd_0_102"/>
          <p:cNvSpPr txBox="1"/>
          <p:nvPr/>
        </p:nvSpPr>
        <p:spPr>
          <a:xfrm>
            <a:off x="2976476" y="2289044"/>
            <a:ext cx="8377202" cy="43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Horizon Scanning Centre (HSC) no </a:t>
            </a:r>
            <a:r>
              <a:rPr dirty="0" err="1"/>
              <a:t>Reino</a:t>
            </a:r>
            <a:r>
              <a:rPr dirty="0"/>
              <a:t> </a:t>
            </a:r>
            <a:r>
              <a:rPr dirty="0" err="1"/>
              <a:t>Unido</a:t>
            </a:r>
            <a:endParaRPr lang="pt-BR" dirty="0"/>
          </a:p>
          <a:p>
            <a:pPr marL="1143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defRPr sz="2800">
                <a:latin typeface="Calibri"/>
                <a:ea typeface="Calibri"/>
                <a:cs typeface="Calibri"/>
                <a:sym typeface="Calibri"/>
              </a:defRPr>
            </a:pP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Risk Assessment and Horizon Scanning (RAHS) </a:t>
            </a:r>
            <a:r>
              <a:rPr dirty="0" err="1"/>
              <a:t>em</a:t>
            </a:r>
            <a:r>
              <a:rPr dirty="0"/>
              <a:t> Singapura</a:t>
            </a:r>
            <a:endParaRPr lang="pt-BR" dirty="0"/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NEdNet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Tailândia</a:t>
            </a:r>
            <a:endParaRPr lang="pt-BR" dirty="0"/>
          </a:p>
          <a:p>
            <a:pPr marL="1143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defRPr sz="2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e-</a:t>
            </a:r>
            <a:r>
              <a:rPr dirty="0" err="1"/>
              <a:t>Noé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89;g14c9cf1f4b7_0_11"/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t>Conclusão</a:t>
            </a:r>
          </a:p>
        </p:txBody>
      </p:sp>
      <p:sp>
        <p:nvSpPr>
          <p:cNvPr id="175" name="Google Shape;190;g14c9cf1f4b7_0_11"/>
          <p:cNvSpPr txBox="1">
            <a:spLocks noGrp="1"/>
          </p:cNvSpPr>
          <p:nvPr>
            <p:ph type="body" idx="1"/>
          </p:nvPr>
        </p:nvSpPr>
        <p:spPr>
          <a:xfrm>
            <a:off x="2976475" y="2000399"/>
            <a:ext cx="8627100" cy="4857601"/>
          </a:xfrm>
          <a:prstGeom prst="rect">
            <a:avLst/>
          </a:prstGeom>
        </p:spPr>
        <p:txBody>
          <a:bodyPr/>
          <a:lstStyle/>
          <a:p>
            <a:pPr marL="0" indent="457200">
              <a:lnSpc>
                <a:spcPct val="200000"/>
              </a:lnSpc>
              <a:spcBef>
                <a:spcPts val="0"/>
              </a:spcBef>
              <a:buSzTx/>
              <a:buNone/>
              <a:defRPr sz="1800"/>
            </a:pPr>
            <a:r>
              <a:rPr dirty="0"/>
              <a:t>O </a:t>
            </a:r>
            <a:r>
              <a:rPr dirty="0" err="1"/>
              <a:t>estudo</a:t>
            </a:r>
            <a:r>
              <a:rPr dirty="0"/>
              <a:t> se </a:t>
            </a:r>
            <a:r>
              <a:rPr dirty="0" err="1"/>
              <a:t>propôs</a:t>
            </a:r>
            <a:r>
              <a:rPr dirty="0"/>
              <a:t> a </a:t>
            </a:r>
            <a:r>
              <a:rPr dirty="0" err="1"/>
              <a:t>explorar</a:t>
            </a:r>
            <a:r>
              <a:rPr dirty="0"/>
              <a:t> o </a:t>
            </a:r>
            <a:r>
              <a:rPr dirty="0" err="1"/>
              <a:t>uso</a:t>
            </a:r>
            <a:r>
              <a:rPr dirty="0"/>
              <a:t> de TICs para </a:t>
            </a:r>
            <a:r>
              <a:rPr dirty="0" err="1"/>
              <a:t>desenvolver</a:t>
            </a:r>
            <a:r>
              <a:rPr dirty="0"/>
              <a:t> o </a:t>
            </a:r>
            <a:r>
              <a:rPr dirty="0" err="1"/>
              <a:t>conceito</a:t>
            </a:r>
            <a:r>
              <a:rPr dirty="0"/>
              <a:t> de </a:t>
            </a:r>
            <a:r>
              <a:rPr dirty="0" err="1"/>
              <a:t>bacias</a:t>
            </a:r>
            <a:r>
              <a:rPr dirty="0"/>
              <a:t> </a:t>
            </a:r>
            <a:r>
              <a:rPr dirty="0" err="1"/>
              <a:t>hidrográficas</a:t>
            </a:r>
            <a:r>
              <a:rPr dirty="0"/>
              <a:t> </a:t>
            </a:r>
            <a:r>
              <a:rPr dirty="0" err="1"/>
              <a:t>inteligentes</a:t>
            </a:r>
            <a:r>
              <a:rPr dirty="0"/>
              <a:t> e </a:t>
            </a:r>
            <a:r>
              <a:rPr dirty="0" err="1"/>
              <a:t>sustentáveis</a:t>
            </a:r>
            <a:r>
              <a:rPr sz="1200" dirty="0">
                <a:latin typeface="Times Roman"/>
                <a:ea typeface="Times Roman"/>
                <a:cs typeface="Times Roman"/>
                <a:sym typeface="Times Roman"/>
              </a:rPr>
              <a:t>. </a:t>
            </a:r>
            <a:r>
              <a:rPr dirty="0" err="1"/>
              <a:t>Baseando</a:t>
            </a:r>
            <a:r>
              <a:rPr dirty="0"/>
              <a:t>-se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conceitos</a:t>
            </a:r>
            <a:r>
              <a:rPr dirty="0"/>
              <a:t> e </a:t>
            </a:r>
            <a:r>
              <a:rPr dirty="0" err="1"/>
              <a:t>aplicações</a:t>
            </a:r>
            <a:r>
              <a:rPr dirty="0"/>
              <a:t> de </a:t>
            </a:r>
            <a:r>
              <a:rPr dirty="0" err="1"/>
              <a:t>cidades</a:t>
            </a:r>
            <a:r>
              <a:rPr dirty="0"/>
              <a:t> </a:t>
            </a:r>
            <a:r>
              <a:rPr dirty="0" err="1"/>
              <a:t>inteligentes</a:t>
            </a:r>
            <a:r>
              <a:rPr dirty="0"/>
              <a:t>, </a:t>
            </a:r>
            <a:r>
              <a:rPr dirty="0" err="1"/>
              <a:t>enfatizou</a:t>
            </a:r>
            <a:r>
              <a:rPr dirty="0"/>
              <a:t>-se a </a:t>
            </a:r>
            <a:r>
              <a:rPr dirty="0" err="1"/>
              <a:t>importância</a:t>
            </a:r>
            <a:r>
              <a:rPr dirty="0"/>
              <a:t> das TICs para a </a:t>
            </a:r>
            <a:r>
              <a:rPr dirty="0" err="1"/>
              <a:t>melhoria</a:t>
            </a:r>
            <a:r>
              <a:rPr dirty="0"/>
              <a:t> da </a:t>
            </a:r>
            <a:r>
              <a:rPr dirty="0" err="1"/>
              <a:t>qualidade</a:t>
            </a:r>
            <a:r>
              <a:rPr dirty="0"/>
              <a:t> de </a:t>
            </a:r>
            <a:r>
              <a:rPr dirty="0" err="1"/>
              <a:t>vida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95;g16475793bdd_0_121"/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t>Conclusão</a:t>
            </a:r>
          </a:p>
        </p:txBody>
      </p:sp>
      <p:sp>
        <p:nvSpPr>
          <p:cNvPr id="178" name="Google Shape;196;g16475793bdd_0_121"/>
          <p:cNvSpPr txBox="1">
            <a:spLocks noGrp="1"/>
          </p:cNvSpPr>
          <p:nvPr>
            <p:ph type="body" idx="1"/>
          </p:nvPr>
        </p:nvSpPr>
        <p:spPr>
          <a:xfrm>
            <a:off x="2976475" y="2000399"/>
            <a:ext cx="8627100" cy="4857601"/>
          </a:xfrm>
          <a:prstGeom prst="rect">
            <a:avLst/>
          </a:prstGeom>
        </p:spPr>
        <p:txBody>
          <a:bodyPr/>
          <a:lstStyle/>
          <a:p>
            <a:pPr marL="0" indent="457200">
              <a:lnSpc>
                <a:spcPct val="200000"/>
              </a:lnSpc>
              <a:spcBef>
                <a:spcPts val="0"/>
              </a:spcBef>
              <a:buSzTx/>
              <a:buNone/>
              <a:defRPr sz="1800"/>
            </a:pPr>
            <a:r>
              <a:t>A criação de um Centro Integrado de Monitoramento de Recursos Hídricos (CIMRC) foi proposta para centralizar informações relacionadas à segurança hídrica da região da bacia hidrográfica. A combinação de IoT, Computação em Nuvem, Big Data e Inteligência Artificial seria utilizada para alcançar eficiência na gestão hídrica.</a:t>
            </a: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t> Esse centro automatizado utilizaria recursos como sensores e dados climáticos para melhorar a gestão dos recursos hídricos, permitindo análises e subsídios para tomadas de decisões eficazes em tempo real.</a:t>
            </a: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201;g16475793bdd_0_111"/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t>Agradecimento</a:t>
            </a:r>
          </a:p>
        </p:txBody>
      </p:sp>
      <p:sp>
        <p:nvSpPr>
          <p:cNvPr id="181" name="Google Shape;202;g16475793bdd_0_111"/>
          <p:cNvSpPr txBox="1">
            <a:spLocks noGrp="1"/>
          </p:cNvSpPr>
          <p:nvPr>
            <p:ph type="body" idx="1"/>
          </p:nvPr>
        </p:nvSpPr>
        <p:spPr>
          <a:xfrm>
            <a:off x="2976474" y="2136650"/>
            <a:ext cx="8370901" cy="4857601"/>
          </a:xfrm>
          <a:prstGeom prst="rect">
            <a:avLst/>
          </a:prstGeom>
        </p:spPr>
        <p:txBody>
          <a:bodyPr/>
          <a:lstStyle>
            <a:lvl1pPr marL="0" indent="457200">
              <a:lnSpc>
                <a:spcPct val="200000"/>
              </a:lnSpc>
              <a:spcBef>
                <a:spcPts val="0"/>
              </a:spcBef>
              <a:buSzTx/>
              <a:buNone/>
              <a:defRPr sz="1800"/>
            </a:lvl1pPr>
          </a:lstStyle>
          <a:p>
            <a:r>
              <a:t>Os autores agradecem ao CNPq e à Pontifícia Universidade Católica de Campinas pela oportunidade e incentivo de desenvolver pesquisa no país e pela bolsa PIBIC recebida.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207;g16475793bdd_0_87"/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t>Referências</a:t>
            </a:r>
          </a:p>
        </p:txBody>
      </p:sp>
      <p:sp>
        <p:nvSpPr>
          <p:cNvPr id="184" name="Google Shape;208;g16475793bdd_0_87"/>
          <p:cNvSpPr txBox="1">
            <a:spLocks noGrp="1"/>
          </p:cNvSpPr>
          <p:nvPr>
            <p:ph type="body" idx="1"/>
          </p:nvPr>
        </p:nvSpPr>
        <p:spPr>
          <a:xfrm>
            <a:off x="2976474" y="1473799"/>
            <a:ext cx="8377202" cy="5191202"/>
          </a:xfrm>
          <a:prstGeom prst="rect">
            <a:avLst/>
          </a:prstGeom>
        </p:spPr>
        <p:txBody>
          <a:bodyPr/>
          <a:lstStyle/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Al Nuaimi, Eiman; Al Neyadi, Hind; Mohamed, Nader; Al-Jaroodi, Jameela. Applications of big data to smart cities. Journal of Internet Services and Applications, v. 6, n. 1, p. 1-15, 2015.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Bassi, Alessandro; HORN, Geir. Internet of Things in 2020: A Roadmap for the Future. European Commission: Information Society and Media, v. 22, p. 97-114, 2008.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Brasil. Política Nacional de Recursos Hídricos, 1997.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Caragliu, A.; Del Bo, C.; Nijkamp, P. . Smart Cities in Europe. Journal of Urban Technology, 2011. Vol. 2, n. 18, p. 65-82.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Carrion, Patrícia; Quaresma, Manuela. Internet da Coisas (IoT): Definições e aplicabilidade aos usuários finais. Human Factors in Design, v. 8, n. 15, p. 049-066, 2019.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Coutinho, Pedro Caldas. Big Data em cidades inteligentes: um mapeamento sistemático. 2019.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Cruz, Matheus; BARCELLOS, Raissa; BERNARDINI, Flavia. Inteligência Artificial no Governo Eletrônico em Cidades Inteligentes: Possibilidades e Desafios. Computação Brasil, n. 43, p. 27-30, 2020.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Cunha, Izabella Bauer de Assis; Baracho, Renata Maria Abrantes. Dados Abertos e suas aplicações em Cidades Inteligentes. Liinc em Revista, v. 15, n. 2, 2019.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Debattista, Jeremy; Lange, Christoph; Scerri, Simon; Auer, Sören. Linked'Big'Data: towards a manifold increase in big data value and veracity. In: 2015 IEEE/ACM 2nd International Symposium on Big Data Computing (BDC). IEEE, 2015. p. 92-98.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Farias, José Ewerton P. de; Alencar, Marcelo S.; Lima, Ísis A.; Alencar, Raphael T. Cidades Inteligentes e Comunicações. Revista de tecnologia da informação e comunicação, n.1, 2011.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Gil, Antonio Carlos. Como elaborar projetos de pesquisa. São Paulo, v. 5, n. 61, p. 16-17, 2002.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213;g16475793bdd_0_139"/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t>Referências</a:t>
            </a:r>
          </a:p>
        </p:txBody>
      </p:sp>
      <p:sp>
        <p:nvSpPr>
          <p:cNvPr id="187" name="Google Shape;214;g16475793bdd_0_139"/>
          <p:cNvSpPr txBox="1">
            <a:spLocks noGrp="1"/>
          </p:cNvSpPr>
          <p:nvPr>
            <p:ph type="body" idx="1"/>
          </p:nvPr>
        </p:nvSpPr>
        <p:spPr>
          <a:xfrm>
            <a:off x="2964626" y="1580662"/>
            <a:ext cx="8377201" cy="5276401"/>
          </a:xfrm>
          <a:prstGeom prst="rect">
            <a:avLst/>
          </a:prstGeom>
        </p:spPr>
        <p:txBody>
          <a:bodyPr/>
          <a:lstStyle/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Gleick, P.; Iceland, C. Water, Security, and Conflict. Issue Brief. World Resource Institute and Pacific Institute, p. 1–16, ago. 2018.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Gomes, D. dos S. Inteligência Artificial: conceitos e aplicações. Olhar Científico. v1, n. 2, p. 234-246, 2010.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João, Belmiro do Nascimento; Souza, Crisomar Lobo de; Serralvo, Francisco Antonio. Revisão sistemática de cidades inteligentes e internet das coisas como tópico de pesquisa. Cadernos Ebape. br, v. 17, p. 1115-1130, 2020.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Johnsson, Rosa Maria Formiga; Melo, Marilia Carvalho de. O conceito emergente de segurança hídrica. Sustentare, v. 1, n. 1, p. 72-92, 2018.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Kaufman, Dora. A inteligência artificial irá suplantar a inteligência humana? ESTAÇÃO DAS LETRAS E CORES EDI, 2019.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Kon, Fabio; Santana, Eduardo Felipe Zambom. Cidades Inteligentes: Conceitos, plataformas e desafios. Jornadas de atualização em informática, v. 17, 2016.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Krishnamachari, Bhaskar; Power, Jerry; Kim, Seon Ho; Shahabi, Cyrus. I3: An IoT marketplace for smart communities. In: Proceedings of the 16th Annual International Conference on Mobile Systems, Applications, and Services. 2018. p. 498-499.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Lemos, André; De que forma as novas tecnologias - como a computação em nuvem, o Big Data e a internet Das coisas - podem melhorar a condição de vida nos espaços urbanos?. Revista GV-EXECUTIVO - Fundação Getúlio Vargas, v. 12 n. 2, 2013.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7716" indent="-272616">
              <a:lnSpc>
                <a:spcPct val="200000"/>
              </a:lnSpc>
              <a:spcBef>
                <a:spcPts val="0"/>
              </a:spcBef>
              <a:buSzPts val="900"/>
              <a:defRPr sz="1000"/>
            </a:pPr>
            <a:r>
              <a:rPr sz="9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Nam, T.; Pardo, T.A. Conceptualizing smart city with dimensions of technology, people and institutions. In: ANNUAL INTERNATIONAL CONFERENCE ON DIGITAL, 2011.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219;g16475793bdd_0_152"/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t>Referências</a:t>
            </a:r>
          </a:p>
        </p:txBody>
      </p:sp>
      <p:sp>
        <p:nvSpPr>
          <p:cNvPr id="190" name="Google Shape;220;g16475793bdd_0_152"/>
          <p:cNvSpPr txBox="1">
            <a:spLocks noGrp="1"/>
          </p:cNvSpPr>
          <p:nvPr>
            <p:ph type="body" idx="1"/>
          </p:nvPr>
        </p:nvSpPr>
        <p:spPr>
          <a:xfrm>
            <a:off x="2976474" y="1485875"/>
            <a:ext cx="8377202" cy="5276401"/>
          </a:xfrm>
          <a:prstGeom prst="rect">
            <a:avLst/>
          </a:prstGeom>
        </p:spPr>
        <p:txBody>
          <a:bodyPr/>
          <a:lstStyle/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Pedrosa, Paulo Hc; Nogueira, Tiago. Computação em nuvem. Acesso em, v. 6, 2011.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Russell, Stuart; Norvig, Peter. Inteligência Artificial. 2. Ed. Rio de Janeiro: Campos, 2004.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Sampieri, Roberto Hernandez; Collado, Carlos Fernadez; Lucio, Pilar Batista Otros Metodología de la Investigación, v. 3, 1991.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Silveira, D. T.; Córdova, F. P. A pesquisa científica. In: Gerharddt, T. E. e Silveira, D. T. (org.). Métodos de Pesquisa. Porto Alegre: Editora de UFRGS, P. 31-42, 2009.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Sousa, Flávio RC; Moreira, Leonardo O.; Machado, Javam C. Computação em nuvem: Conceitos, tecnologias, aplicações e desafios. II Escola Regional de Computação Ceará, Maranhão e Piauí (ERCEMAPI), p. 150-175, 2009.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Taurion, Cezar. Cloud computing-computação em nuvem. Brasport, 2009.</a:t>
            </a: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Toppeta, D. The smart city vision: how innovation and ICT can build smart, “livable”, sustainable cities. The Innovation Knowledge Foundation, 2010.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Tucci, Carlos EM. Hidrologia: ciência e aplicação.; 2. reimpr. Porto Alegre: Ed. Universidade/UFRGS: ABRH, 2001.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Tundisi, José Galizia. Água no século XXI: enfrentando a escassez. 2003.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Ward, Jonathan Stuart; BARKER, Adam. Undefined by data: a survey of big data definitions. arXiv preprint arXiv:1309.5821, 2013.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Yigitcanlar, T.; Kamruzzaman, M.; Buys, L.; Ioppolo, G.; Sabatini-Marques, J., da Costa, M.; Yun, J. J. Understanding ‘smart cities’: Intertwining development drivers with desired outcomes in a multidimensional framework. Cities, v. 81, p. 145-160, 2018.</a:t>
            </a: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00;g16475793bdd_0_13"/>
          <p:cNvSpPr txBox="1">
            <a:spLocks noGrp="1"/>
          </p:cNvSpPr>
          <p:nvPr>
            <p:ph type="title"/>
          </p:nvPr>
        </p:nvSpPr>
        <p:spPr>
          <a:xfrm>
            <a:off x="2976463" y="523745"/>
            <a:ext cx="8377202" cy="1325701"/>
          </a:xfrm>
          <a:prstGeom prst="rect">
            <a:avLst/>
          </a:prstGeom>
        </p:spPr>
        <p:txBody>
          <a:bodyPr/>
          <a:lstStyle>
            <a:lvl1pPr defTabSz="804672">
              <a:defRPr sz="2992"/>
            </a:lvl1pPr>
          </a:lstStyle>
          <a:p>
            <a:r>
              <a:t>Bacias hidrográficas inteligentes e sustentáveis: uma proposta a partir do estudo de conceitos e aplicações sobre cidades inteligentes</a:t>
            </a:r>
          </a:p>
        </p:txBody>
      </p:sp>
      <p:sp>
        <p:nvSpPr>
          <p:cNvPr id="129" name="Google Shape;101;g16475793bdd_0_13"/>
          <p:cNvSpPr txBox="1"/>
          <p:nvPr/>
        </p:nvSpPr>
        <p:spPr>
          <a:xfrm>
            <a:off x="2509024" y="2984350"/>
            <a:ext cx="8285752" cy="16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b">
            <a:normAutofit/>
          </a:bodyPr>
          <a:lstStyle/>
          <a:p>
            <a:pPr algn="ctr" defTabSz="585215">
              <a:lnSpc>
                <a:spcPct val="68000"/>
              </a:lnSpc>
              <a:defRPr sz="576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GESTÃO DE RECURSOS HÍDRICOS: UTILIZAÇÃO DE INTERNET DAS COISAS (IOT) E BIG DATA NO PROCESSO DE TOMADA DE DECISÃO</a:t>
            </a:r>
            <a:endParaRPr sz="1792"/>
          </a:p>
          <a:p>
            <a:pPr algn="ctr" defTabSz="585215">
              <a:lnSpc>
                <a:spcPct val="72000"/>
              </a:lnSpc>
              <a:defRPr sz="3520">
                <a:latin typeface="Calibri"/>
                <a:ea typeface="Calibri"/>
                <a:cs typeface="Calibri"/>
                <a:sym typeface="Calibri"/>
              </a:defRPr>
            </a:pPr>
            <a:endParaRPr sz="1792"/>
          </a:p>
          <a:p>
            <a:pPr lvl="3" algn="ctr" defTabSz="585215">
              <a:lnSpc>
                <a:spcPct val="80000"/>
              </a:lnSpc>
              <a:defRPr sz="1088" b="1">
                <a:latin typeface="Calibri"/>
                <a:ea typeface="Calibri"/>
                <a:cs typeface="Calibri"/>
                <a:sym typeface="Calibri"/>
              </a:defRPr>
            </a:pPr>
            <a:r>
              <a:t>                     Emílio José Biasi                          Prof. Orandi Mina Falsarella</a:t>
            </a:r>
            <a:endParaRPr sz="3520"/>
          </a:p>
          <a:p>
            <a:pPr algn="ctr" defTabSz="585215">
              <a:lnSpc>
                <a:spcPct val="80000"/>
              </a:lnSpc>
              <a:defRPr sz="1088">
                <a:latin typeface="Calibri"/>
                <a:ea typeface="Calibri"/>
                <a:cs typeface="Calibri"/>
                <a:sym typeface="Calibri"/>
              </a:defRPr>
            </a:pPr>
            <a:r>
              <a:t>                 Engenharia de Software                 Mestrado em Sustentabilidade</a:t>
            </a:r>
            <a:endParaRPr sz="3520"/>
          </a:p>
          <a:p>
            <a:pPr algn="ctr" defTabSz="585215">
              <a:lnSpc>
                <a:spcPct val="80000"/>
              </a:lnSpc>
              <a:defRPr sz="1088">
                <a:latin typeface="Calibri"/>
                <a:ea typeface="Calibri"/>
                <a:cs typeface="Calibri"/>
                <a:sym typeface="Calibri"/>
              </a:defRPr>
            </a:pPr>
            <a:r>
              <a:t>       PUC-Campinas - CEATEC                          PUC-Campinas - CEA</a:t>
            </a:r>
            <a:endParaRPr sz="3520"/>
          </a:p>
          <a:p>
            <a:pPr algn="ctr" defTabSz="585215">
              <a:lnSpc>
                <a:spcPct val="80000"/>
              </a:lnSpc>
              <a:defRPr sz="1088">
                <a:latin typeface="Calibri"/>
                <a:ea typeface="Calibri"/>
                <a:cs typeface="Calibri"/>
                <a:sym typeface="Calibri"/>
              </a:defRPr>
            </a:pPr>
            <a:r>
              <a:t>            emilio.jb@puccampinas.edu.br          orandi@puc-campinas.edu.br</a:t>
            </a:r>
            <a:endParaRPr sz="3520"/>
          </a:p>
          <a:p>
            <a:pPr algn="ctr" defTabSz="585215">
              <a:lnSpc>
                <a:spcPct val="80000"/>
              </a:lnSpc>
              <a:defRPr sz="1152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endParaRPr sz="3520"/>
          </a:p>
          <a:p>
            <a:pPr algn="ctr" defTabSz="585215">
              <a:lnSpc>
                <a:spcPct val="80000"/>
              </a:lnSpc>
              <a:defRPr sz="896"/>
            </a:pPr>
            <a:endParaRPr sz="1152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0" name="Google Shape;102;g16475793bdd_0_13"/>
          <p:cNvSpPr txBox="1"/>
          <p:nvPr/>
        </p:nvSpPr>
        <p:spPr>
          <a:xfrm>
            <a:off x="1602588" y="5008550"/>
            <a:ext cx="11124950" cy="150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6.00.00.00-7 Ciências Sociais Aplicadas; </a:t>
            </a: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6.02.00.00-6 Administração.</a:t>
            </a: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br/>
            <a:r>
              <a:t>Grupo de pesquisa: Informação para gestão e inovação</a:t>
            </a:r>
            <a:br/>
            <a:r>
              <a:t>Linha de Pesquisa: Planejamento, Gestão e Indicadores de Sustentabilidade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Modalidade de IC: FAPIC Reitoria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243;g14c9cf1f4b7_0_5"/>
          <p:cNvSpPr txBox="1">
            <a:spLocks noGrp="1"/>
          </p:cNvSpPr>
          <p:nvPr>
            <p:ph type="title"/>
          </p:nvPr>
        </p:nvSpPr>
        <p:spPr>
          <a:xfrm>
            <a:off x="2976476" y="2766149"/>
            <a:ext cx="8780700" cy="1325701"/>
          </a:xfrm>
          <a:prstGeom prst="rect">
            <a:avLst/>
          </a:prstGeom>
        </p:spPr>
        <p:txBody>
          <a:bodyPr/>
          <a:lstStyle/>
          <a:p>
            <a:r>
              <a:t>Obrigado!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07;p2"/>
          <p:cNvSpPr txBox="1">
            <a:spLocks noGrp="1"/>
          </p:cNvSpPr>
          <p:nvPr>
            <p:ph type="title"/>
          </p:nvPr>
        </p:nvSpPr>
        <p:spPr>
          <a:xfrm>
            <a:off x="2976464" y="523745"/>
            <a:ext cx="8377336" cy="1325564"/>
          </a:xfrm>
          <a:prstGeom prst="rect">
            <a:avLst/>
          </a:prstGeom>
        </p:spPr>
        <p:txBody>
          <a:bodyPr/>
          <a:lstStyle/>
          <a:p>
            <a:r>
              <a:t>Introdução</a:t>
            </a:r>
          </a:p>
        </p:txBody>
      </p:sp>
      <p:sp>
        <p:nvSpPr>
          <p:cNvPr id="133" name="Google Shape;108;p2"/>
          <p:cNvSpPr txBox="1">
            <a:spLocks noGrp="1"/>
          </p:cNvSpPr>
          <p:nvPr>
            <p:ph type="body" idx="1"/>
          </p:nvPr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dirty="0" err="1"/>
              <a:t>Cidades</a:t>
            </a:r>
            <a:r>
              <a:rPr dirty="0"/>
              <a:t> </a:t>
            </a:r>
            <a:r>
              <a:rPr dirty="0" err="1"/>
              <a:t>inteligentes</a:t>
            </a:r>
            <a:r>
              <a:rPr dirty="0"/>
              <a:t>, </a:t>
            </a:r>
            <a:r>
              <a:rPr dirty="0" err="1"/>
              <a:t>soluções</a:t>
            </a:r>
            <a:r>
              <a:rPr dirty="0"/>
              <a:t> </a:t>
            </a:r>
            <a:r>
              <a:rPr dirty="0" err="1"/>
              <a:t>inovadoras</a:t>
            </a:r>
            <a:r>
              <a:rPr dirty="0"/>
              <a:t> para </a:t>
            </a:r>
            <a:r>
              <a:rPr dirty="0" err="1"/>
              <a:t>serviços</a:t>
            </a:r>
            <a:r>
              <a:rPr dirty="0"/>
              <a:t> </a:t>
            </a:r>
            <a:r>
              <a:rPr dirty="0" err="1"/>
              <a:t>urbanos</a:t>
            </a:r>
            <a:r>
              <a:rPr dirty="0"/>
              <a:t> </a:t>
            </a:r>
            <a:r>
              <a:rPr dirty="0" err="1"/>
              <a:t>melhores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dirty="0" err="1"/>
              <a:t>Tecnologias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 e </a:t>
            </a:r>
            <a:r>
              <a:rPr dirty="0" err="1"/>
              <a:t>Comunicação</a:t>
            </a:r>
            <a:r>
              <a:rPr dirty="0"/>
              <a:t> (TIC) 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dirty="0"/>
              <a:t>Gestão </a:t>
            </a:r>
            <a:r>
              <a:rPr dirty="0" err="1"/>
              <a:t>desafiadora</a:t>
            </a:r>
            <a:r>
              <a:rPr dirty="0"/>
              <a:t> da </a:t>
            </a:r>
            <a:r>
              <a:rPr dirty="0" err="1"/>
              <a:t>água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dirty="0"/>
              <a:t>Bacias hidrográficas e segurança hídrica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dirty="0" err="1"/>
              <a:t>Utilização</a:t>
            </a:r>
            <a:r>
              <a:rPr dirty="0"/>
              <a:t> do </a:t>
            </a:r>
            <a:r>
              <a:rPr dirty="0" err="1"/>
              <a:t>conceito</a:t>
            </a:r>
            <a:r>
              <a:rPr dirty="0"/>
              <a:t> de </a:t>
            </a:r>
            <a:r>
              <a:rPr dirty="0" err="1"/>
              <a:t>cidades</a:t>
            </a:r>
            <a:r>
              <a:rPr dirty="0"/>
              <a:t> </a:t>
            </a:r>
            <a:r>
              <a:rPr dirty="0" err="1"/>
              <a:t>inteligentes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dirty="0" err="1"/>
              <a:t>Bacias</a:t>
            </a:r>
            <a:r>
              <a:rPr dirty="0"/>
              <a:t> </a:t>
            </a:r>
            <a:r>
              <a:rPr dirty="0" err="1"/>
              <a:t>hidrográficas</a:t>
            </a:r>
            <a:r>
              <a:rPr dirty="0"/>
              <a:t> </a:t>
            </a:r>
            <a:r>
              <a:rPr dirty="0" err="1"/>
              <a:t>inteligentes</a:t>
            </a:r>
            <a:r>
              <a:rPr dirty="0"/>
              <a:t> e </a:t>
            </a:r>
            <a:r>
              <a:rPr dirty="0" err="1"/>
              <a:t>sustentáveis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13;g16475793bdd_0_22"/>
          <p:cNvSpPr txBox="1">
            <a:spLocks noGrp="1"/>
          </p:cNvSpPr>
          <p:nvPr>
            <p:ph type="title"/>
          </p:nvPr>
        </p:nvSpPr>
        <p:spPr>
          <a:xfrm>
            <a:off x="2976463" y="523745"/>
            <a:ext cx="8377202" cy="1325701"/>
          </a:xfrm>
          <a:prstGeom prst="rect">
            <a:avLst/>
          </a:prstGeom>
        </p:spPr>
        <p:txBody>
          <a:bodyPr/>
          <a:lstStyle/>
          <a:p>
            <a:r>
              <a:t>Objetivo</a:t>
            </a:r>
          </a:p>
        </p:txBody>
      </p:sp>
      <p:sp>
        <p:nvSpPr>
          <p:cNvPr id="136" name="Google Shape;114;g16475793bdd_0_22"/>
          <p:cNvSpPr txBox="1">
            <a:spLocks noGrp="1"/>
          </p:cNvSpPr>
          <p:nvPr>
            <p:ph type="body" idx="1"/>
          </p:nvPr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/>
          <a:lstStyle>
            <a:lvl1pPr algn="just">
              <a:lnSpc>
                <a:spcPct val="200000"/>
              </a:lnSpc>
              <a:buSzPts val="1800"/>
              <a:defRPr sz="1800"/>
            </a:lvl1pPr>
          </a:lstStyle>
          <a:p>
            <a:r>
              <a:t>Esse trabalho tem como objetivo relacionar alguns conceitos e aplicações de cidades inteligentes que podem ser aplicados em bacias hidrográficas para se obter uma melhor gestão de recursos hídricos e, com a utilização de TIC, conceituar Bacias Hidrográficas Inteligentes e Sustentáveis.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19;g16475793bdd_0_33"/>
          <p:cNvSpPr txBox="1">
            <a:spLocks noGrp="1"/>
          </p:cNvSpPr>
          <p:nvPr>
            <p:ph type="title"/>
          </p:nvPr>
        </p:nvSpPr>
        <p:spPr>
          <a:xfrm>
            <a:off x="2976463" y="523745"/>
            <a:ext cx="8377202" cy="1325701"/>
          </a:xfrm>
          <a:prstGeom prst="rect">
            <a:avLst/>
          </a:prstGeom>
        </p:spPr>
        <p:txBody>
          <a:bodyPr/>
          <a:lstStyle/>
          <a:p>
            <a:r>
              <a:t>Fundamentação Teórica</a:t>
            </a:r>
          </a:p>
        </p:txBody>
      </p:sp>
      <p:sp>
        <p:nvSpPr>
          <p:cNvPr id="139" name="Google Shape;120;g16475793bdd_0_33"/>
          <p:cNvSpPr txBox="1">
            <a:spLocks noGrp="1"/>
          </p:cNvSpPr>
          <p:nvPr>
            <p:ph type="body" idx="1"/>
          </p:nvPr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dirty="0" err="1"/>
              <a:t>Cidades</a:t>
            </a:r>
            <a:r>
              <a:rPr dirty="0"/>
              <a:t> </a:t>
            </a:r>
            <a:r>
              <a:rPr dirty="0" err="1"/>
              <a:t>Inteligentes</a:t>
            </a:r>
            <a:r>
              <a:rPr dirty="0"/>
              <a:t>, </a:t>
            </a:r>
            <a:r>
              <a:rPr dirty="0" err="1"/>
              <a:t>conceitos</a:t>
            </a:r>
            <a:r>
              <a:rPr dirty="0"/>
              <a:t>, </a:t>
            </a:r>
            <a:r>
              <a:rPr dirty="0" err="1"/>
              <a:t>tecnologias</a:t>
            </a:r>
            <a:r>
              <a:rPr dirty="0"/>
              <a:t> e </a:t>
            </a:r>
            <a:r>
              <a:rPr dirty="0" err="1"/>
              <a:t>aplicações</a:t>
            </a:r>
            <a:endParaRPr dirty="0"/>
          </a:p>
          <a:p>
            <a:pPr marL="914400" lvl="1" indent="-342900"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dirty="0"/>
              <a:t>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Things</a:t>
            </a:r>
            <a:r>
              <a:rPr lang="pt-BR" dirty="0"/>
              <a:t> (</a:t>
            </a:r>
            <a:r>
              <a:rPr lang="pt-BR" dirty="0" err="1"/>
              <a:t>IoT</a:t>
            </a:r>
            <a:r>
              <a:rPr lang="pt-BR" dirty="0"/>
              <a:t>)</a:t>
            </a:r>
          </a:p>
          <a:p>
            <a:pPr marL="914400" lvl="1" indent="-342900"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dirty="0"/>
              <a:t>Big Data</a:t>
            </a:r>
          </a:p>
          <a:p>
            <a:pPr marL="914400" lvl="1" indent="-342900"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dirty="0"/>
              <a:t>Computação em Nuvem</a:t>
            </a:r>
          </a:p>
          <a:p>
            <a:pPr marL="914400" lvl="1" indent="-342900"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dirty="0"/>
              <a:t>Inteligência Artificial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dirty="0" err="1"/>
              <a:t>Bacias</a:t>
            </a:r>
            <a:r>
              <a:rPr dirty="0"/>
              <a:t> </a:t>
            </a:r>
            <a:r>
              <a:rPr dirty="0" err="1"/>
              <a:t>Hidrográficas</a:t>
            </a:r>
            <a:r>
              <a:rPr dirty="0"/>
              <a:t> e </a:t>
            </a:r>
            <a:r>
              <a:rPr dirty="0" err="1"/>
              <a:t>gestão</a:t>
            </a:r>
            <a:r>
              <a:rPr dirty="0"/>
              <a:t> dos </a:t>
            </a:r>
            <a:r>
              <a:rPr dirty="0" err="1"/>
              <a:t>recursos</a:t>
            </a:r>
            <a:r>
              <a:rPr dirty="0"/>
              <a:t> </a:t>
            </a:r>
            <a:r>
              <a:rPr dirty="0" err="1"/>
              <a:t>hídricos</a:t>
            </a:r>
            <a:endParaRPr dirty="0"/>
          </a:p>
          <a:p>
            <a:pPr marL="914400" lvl="1" indent="-342900"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dirty="0" err="1"/>
              <a:t>Gestão</a:t>
            </a:r>
            <a:r>
              <a:rPr dirty="0"/>
              <a:t> </a:t>
            </a:r>
            <a:r>
              <a:rPr dirty="0" err="1"/>
              <a:t>hídrica</a:t>
            </a:r>
            <a:r>
              <a:rPr dirty="0"/>
              <a:t> </a:t>
            </a:r>
          </a:p>
          <a:p>
            <a:pPr marL="914400" lvl="1" indent="-342900"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dirty="0" err="1"/>
              <a:t>Segurança</a:t>
            </a:r>
            <a:r>
              <a:rPr dirty="0"/>
              <a:t> </a:t>
            </a:r>
            <a:r>
              <a:rPr dirty="0" err="1"/>
              <a:t>Hídrica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25;g16475793bdd_0_41"/>
          <p:cNvSpPr txBox="1">
            <a:spLocks noGrp="1"/>
          </p:cNvSpPr>
          <p:nvPr>
            <p:ph type="title"/>
          </p:nvPr>
        </p:nvSpPr>
        <p:spPr>
          <a:xfrm>
            <a:off x="2976463" y="523745"/>
            <a:ext cx="8377202" cy="1325701"/>
          </a:xfrm>
          <a:prstGeom prst="rect">
            <a:avLst/>
          </a:prstGeom>
        </p:spPr>
        <p:txBody>
          <a:bodyPr/>
          <a:lstStyle/>
          <a:p>
            <a:r>
              <a:t>Cidades Inteligentes, conceitos, tecnologias e aplicações</a:t>
            </a:r>
          </a:p>
        </p:txBody>
      </p:sp>
      <p:sp>
        <p:nvSpPr>
          <p:cNvPr id="142" name="Google Shape;126;g16475793bdd_0_41"/>
          <p:cNvSpPr txBox="1">
            <a:spLocks noGrp="1"/>
          </p:cNvSpPr>
          <p:nvPr>
            <p:ph type="body" idx="1"/>
          </p:nvPr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80000"/>
              </a:lnSpc>
              <a:spcBef>
                <a:spcPts val="0"/>
              </a:spcBef>
              <a:buSzPts val="1800"/>
              <a:defRPr sz="1800"/>
            </a:pPr>
            <a:r>
              <a:rPr dirty="0" err="1"/>
              <a:t>Cidades</a:t>
            </a:r>
            <a:r>
              <a:rPr dirty="0"/>
              <a:t> </a:t>
            </a:r>
            <a:r>
              <a:rPr dirty="0" err="1"/>
              <a:t>inteligentes</a:t>
            </a:r>
            <a:r>
              <a:rPr dirty="0"/>
              <a:t> </a:t>
            </a:r>
            <a:r>
              <a:rPr dirty="0" err="1"/>
              <a:t>possuem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base </a:t>
            </a:r>
            <a:r>
              <a:rPr dirty="0" err="1"/>
              <a:t>estrutural</a:t>
            </a:r>
            <a:r>
              <a:rPr dirty="0"/>
              <a:t> </a:t>
            </a:r>
            <a:r>
              <a:rPr dirty="0" err="1"/>
              <a:t>tecnológica</a:t>
            </a:r>
            <a:r>
              <a:rPr dirty="0"/>
              <a:t>, </a:t>
            </a:r>
            <a:r>
              <a:rPr dirty="0" err="1"/>
              <a:t>esta</a:t>
            </a:r>
            <a:r>
              <a:rPr dirty="0"/>
              <a:t> </a:t>
            </a:r>
            <a:r>
              <a:rPr dirty="0" err="1"/>
              <a:t>estrutura</a:t>
            </a:r>
            <a:r>
              <a:rPr dirty="0"/>
              <a:t> </a:t>
            </a:r>
            <a:r>
              <a:rPr dirty="0" err="1"/>
              <a:t>envolve</a:t>
            </a:r>
            <a:r>
              <a:rPr dirty="0"/>
              <a:t> </a:t>
            </a:r>
            <a:r>
              <a:rPr dirty="0" err="1"/>
              <a:t>dispositivos</a:t>
            </a:r>
            <a:r>
              <a:rPr dirty="0"/>
              <a:t> </a:t>
            </a:r>
            <a:r>
              <a:rPr dirty="0" err="1"/>
              <a:t>eletrônicos</a:t>
            </a:r>
            <a:r>
              <a:rPr dirty="0"/>
              <a:t> para coleta, </a:t>
            </a:r>
            <a:r>
              <a:rPr dirty="0" err="1"/>
              <a:t>processamento</a:t>
            </a:r>
            <a:r>
              <a:rPr dirty="0"/>
              <a:t> e </a:t>
            </a:r>
            <a:r>
              <a:rPr dirty="0" err="1"/>
              <a:t>transmissão</a:t>
            </a:r>
            <a:r>
              <a:rPr dirty="0"/>
              <a:t> de dados.</a:t>
            </a:r>
          </a:p>
          <a:p>
            <a:pPr>
              <a:lnSpc>
                <a:spcPct val="180000"/>
              </a:lnSpc>
              <a:spcBef>
                <a:spcPts val="0"/>
              </a:spcBef>
              <a:buSzPts val="1800"/>
              <a:defRPr sz="1800"/>
            </a:pPr>
            <a:r>
              <a:rPr dirty="0" err="1"/>
              <a:t>Objetivo</a:t>
            </a:r>
            <a:r>
              <a:rPr dirty="0"/>
              <a:t>: </a:t>
            </a:r>
            <a:r>
              <a:rPr dirty="0" err="1"/>
              <a:t>estimular</a:t>
            </a:r>
            <a:r>
              <a:rPr dirty="0"/>
              <a:t> </a:t>
            </a:r>
            <a:r>
              <a:rPr dirty="0" err="1"/>
              <a:t>inovações</a:t>
            </a:r>
            <a:r>
              <a:rPr dirty="0"/>
              <a:t>, </a:t>
            </a:r>
            <a:r>
              <a:rPr dirty="0" err="1"/>
              <a:t>promover</a:t>
            </a:r>
            <a:r>
              <a:rPr dirty="0"/>
              <a:t> </a:t>
            </a:r>
            <a:r>
              <a:rPr dirty="0" err="1"/>
              <a:t>transparência</a:t>
            </a:r>
            <a:r>
              <a:rPr dirty="0"/>
              <a:t>, </a:t>
            </a:r>
            <a:r>
              <a:rPr dirty="0" err="1"/>
              <a:t>inclusão</a:t>
            </a:r>
            <a:r>
              <a:rPr dirty="0"/>
              <a:t> e </a:t>
            </a:r>
            <a:r>
              <a:rPr dirty="0" err="1"/>
              <a:t>eficiência</a:t>
            </a:r>
            <a:r>
              <a:rPr dirty="0"/>
              <a:t> </a:t>
            </a:r>
            <a:r>
              <a:rPr dirty="0" err="1"/>
              <a:t>nas</a:t>
            </a:r>
            <a:r>
              <a:rPr dirty="0"/>
              <a:t> </a:t>
            </a:r>
            <a:r>
              <a:rPr dirty="0" err="1"/>
              <a:t>esferas</a:t>
            </a:r>
            <a:r>
              <a:rPr dirty="0"/>
              <a:t> </a:t>
            </a:r>
            <a:r>
              <a:rPr dirty="0" err="1"/>
              <a:t>governamentais</a:t>
            </a:r>
            <a:r>
              <a:rPr dirty="0"/>
              <a:t>, </a:t>
            </a:r>
            <a:r>
              <a:rPr dirty="0" err="1"/>
              <a:t>empresariais</a:t>
            </a:r>
            <a:r>
              <a:rPr dirty="0"/>
              <a:t> e </a:t>
            </a:r>
            <a:r>
              <a:rPr dirty="0" err="1"/>
              <a:t>sociais</a:t>
            </a:r>
            <a:r>
              <a:rPr dirty="0"/>
              <a:t>.</a:t>
            </a:r>
          </a:p>
          <a:p>
            <a:pPr>
              <a:lnSpc>
                <a:spcPct val="180000"/>
              </a:lnSpc>
              <a:spcBef>
                <a:spcPts val="0"/>
              </a:spcBef>
              <a:buSzPts val="1800"/>
              <a:defRPr sz="1800"/>
            </a:pPr>
            <a:r>
              <a:rPr dirty="0" err="1"/>
              <a:t>Tecnologias-chave</a:t>
            </a:r>
            <a:r>
              <a:rPr dirty="0"/>
              <a:t>: Internet das </a:t>
            </a:r>
            <a:r>
              <a:rPr dirty="0" err="1"/>
              <a:t>Coisas</a:t>
            </a:r>
            <a:r>
              <a:rPr dirty="0"/>
              <a:t> (IoT), Big Data, </a:t>
            </a:r>
            <a:r>
              <a:rPr dirty="0" err="1"/>
              <a:t>Computação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Nuvem</a:t>
            </a:r>
            <a:r>
              <a:rPr dirty="0"/>
              <a:t> e </a:t>
            </a:r>
            <a:r>
              <a:rPr dirty="0" err="1"/>
              <a:t>Inteligência</a:t>
            </a:r>
            <a:r>
              <a:rPr dirty="0"/>
              <a:t> Artificial (IA).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44;g16475793bdd_0_78"/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t>Cidades Inteligentes, conceitos, tecnologias e aplicações</a:t>
            </a:r>
          </a:p>
        </p:txBody>
      </p:sp>
      <p:sp>
        <p:nvSpPr>
          <p:cNvPr id="151" name="Google Shape;145;g16475793bdd_0_78"/>
          <p:cNvSpPr txBox="1">
            <a:spLocks noGrp="1"/>
          </p:cNvSpPr>
          <p:nvPr>
            <p:ph type="body" idx="1"/>
          </p:nvPr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spcBef>
                <a:spcPts val="0"/>
              </a:spcBef>
              <a:buSzPts val="1800"/>
              <a:defRPr sz="1800"/>
            </a:lvl1pPr>
          </a:lstStyle>
          <a:p>
            <a:r>
              <a:t>Tabela 1 - Aplicações de Cidades Inteligentes</a:t>
            </a:r>
          </a:p>
        </p:txBody>
      </p:sp>
      <p:graphicFrame>
        <p:nvGraphicFramePr>
          <p:cNvPr id="152" name="Google Shape;153;g16475793bdd_0_65"/>
          <p:cNvGraphicFramePr/>
          <p:nvPr/>
        </p:nvGraphicFramePr>
        <p:xfrm>
          <a:off x="3522741" y="2977054"/>
          <a:ext cx="7688169" cy="31041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5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Nome da Aplicação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Descrição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Citação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 Assessment and Horizon Scanning (RAHS) - Segurança Pública 
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Atua no âmbito do Centro Nacional de Coordenação de Segurança de Singapura, que recolhe e analisa conjuntos de dados em grande escala, gerenciando proativamente ameaças, como ataques terroristas, doenças infecciosas e crises financeiras. Uma aplicação que capacita a realização de projeções e possíveis cenários.  
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 NUAIMI, et al. (2015) 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8;g16475793bdd_0_97"/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t>Bacias Hidrográficas e Gestão dos Recursos Hídricos</a:t>
            </a:r>
          </a:p>
        </p:txBody>
      </p:sp>
      <p:sp>
        <p:nvSpPr>
          <p:cNvPr id="155" name="Google Shape;159;g16475793bdd_0_97"/>
          <p:cNvSpPr txBox="1">
            <a:spLocks noGrp="1"/>
          </p:cNvSpPr>
          <p:nvPr>
            <p:ph type="body" idx="1"/>
          </p:nvPr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dirty="0"/>
              <a:t>Uma </a:t>
            </a:r>
            <a:r>
              <a:rPr dirty="0" err="1"/>
              <a:t>bacia</a:t>
            </a:r>
            <a:r>
              <a:rPr dirty="0"/>
              <a:t> </a:t>
            </a:r>
            <a:r>
              <a:rPr dirty="0" err="1"/>
              <a:t>hidrográfica</a:t>
            </a:r>
            <a:r>
              <a:rPr dirty="0"/>
              <a:t> é a </a:t>
            </a:r>
            <a:r>
              <a:rPr dirty="0" err="1"/>
              <a:t>delimitação</a:t>
            </a:r>
            <a:r>
              <a:rPr dirty="0"/>
              <a:t> territorial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região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que </a:t>
            </a:r>
            <a:r>
              <a:rPr dirty="0" err="1"/>
              <a:t>ocorre</a:t>
            </a:r>
            <a:r>
              <a:rPr dirty="0"/>
              <a:t> a coleta natural da </a:t>
            </a:r>
            <a:r>
              <a:rPr dirty="0" err="1"/>
              <a:t>água</a:t>
            </a:r>
            <a:r>
              <a:rPr dirty="0"/>
              <a:t> </a:t>
            </a:r>
            <a:r>
              <a:rPr dirty="0" err="1"/>
              <a:t>proveniente</a:t>
            </a:r>
            <a:r>
              <a:rPr dirty="0"/>
              <a:t> da </a:t>
            </a:r>
            <a:r>
              <a:rPr dirty="0" err="1"/>
              <a:t>precipitação</a:t>
            </a:r>
            <a:r>
              <a:rPr dirty="0"/>
              <a:t>, </a:t>
            </a:r>
            <a:r>
              <a:rPr dirty="0" err="1"/>
              <a:t>direcionando</a:t>
            </a:r>
            <a:r>
              <a:rPr dirty="0"/>
              <a:t> o </a:t>
            </a:r>
            <a:r>
              <a:rPr dirty="0" err="1"/>
              <a:t>fluxo</a:t>
            </a:r>
            <a:r>
              <a:rPr dirty="0"/>
              <a:t> para um </a:t>
            </a:r>
            <a:r>
              <a:rPr dirty="0" err="1"/>
              <a:t>único</a:t>
            </a:r>
            <a:r>
              <a:rPr dirty="0"/>
              <a:t> </a:t>
            </a:r>
            <a:r>
              <a:rPr dirty="0" err="1"/>
              <a:t>ponto</a:t>
            </a:r>
            <a:r>
              <a:rPr dirty="0"/>
              <a:t> de </a:t>
            </a:r>
            <a:r>
              <a:rPr dirty="0" err="1"/>
              <a:t>saída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dirty="0" err="1"/>
              <a:t>Dentro</a:t>
            </a:r>
            <a:r>
              <a:rPr dirty="0"/>
              <a:t> do </a:t>
            </a:r>
            <a:r>
              <a:rPr dirty="0" err="1"/>
              <a:t>território</a:t>
            </a:r>
            <a:r>
              <a:rPr dirty="0"/>
              <a:t> de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bacia</a:t>
            </a:r>
            <a:r>
              <a:rPr dirty="0"/>
              <a:t> </a:t>
            </a:r>
            <a:r>
              <a:rPr dirty="0" err="1"/>
              <a:t>hidrográfica</a:t>
            </a:r>
            <a:r>
              <a:rPr dirty="0"/>
              <a:t> que as </a:t>
            </a:r>
            <a:r>
              <a:rPr dirty="0" err="1"/>
              <a:t>atividades</a:t>
            </a:r>
            <a:r>
              <a:rPr dirty="0"/>
              <a:t> </a:t>
            </a:r>
            <a:r>
              <a:rPr dirty="0" err="1"/>
              <a:t>humanas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realizadas</a:t>
            </a:r>
            <a:r>
              <a:rPr dirty="0"/>
              <a:t> e, </a:t>
            </a:r>
            <a:r>
              <a:rPr dirty="0" err="1"/>
              <a:t>em</a:t>
            </a:r>
            <a:r>
              <a:rPr dirty="0"/>
              <a:t> vista </a:t>
            </a:r>
            <a:r>
              <a:rPr dirty="0" err="1"/>
              <a:t>disso</a:t>
            </a:r>
            <a:r>
              <a:rPr dirty="0"/>
              <a:t>, se </a:t>
            </a:r>
            <a:r>
              <a:rPr dirty="0" err="1"/>
              <a:t>faz</a:t>
            </a:r>
            <a:r>
              <a:rPr dirty="0"/>
              <a:t> </a:t>
            </a:r>
            <a:r>
              <a:rPr dirty="0" err="1"/>
              <a:t>necessária</a:t>
            </a:r>
            <a:r>
              <a:rPr dirty="0"/>
              <a:t> a </a:t>
            </a:r>
            <a:r>
              <a:rPr dirty="0" err="1"/>
              <a:t>gestão</a:t>
            </a:r>
            <a:r>
              <a:rPr dirty="0"/>
              <a:t> </a:t>
            </a:r>
            <a:r>
              <a:rPr dirty="0" err="1"/>
              <a:t>adequada</a:t>
            </a:r>
            <a:r>
              <a:rPr dirty="0"/>
              <a:t> dos </a:t>
            </a:r>
            <a:r>
              <a:rPr dirty="0" err="1"/>
              <a:t>recursos</a:t>
            </a:r>
            <a:r>
              <a:rPr dirty="0"/>
              <a:t> </a:t>
            </a:r>
            <a:r>
              <a:rPr dirty="0" err="1"/>
              <a:t>hídricos</a:t>
            </a:r>
            <a:r>
              <a:rPr dirty="0"/>
              <a:t> </a:t>
            </a:r>
            <a:r>
              <a:rPr dirty="0" err="1"/>
              <a:t>nela</a:t>
            </a:r>
            <a:r>
              <a:rPr dirty="0"/>
              <a:t> </a:t>
            </a:r>
            <a:r>
              <a:rPr dirty="0" err="1"/>
              <a:t>contidos</a:t>
            </a:r>
            <a:r>
              <a:rPr sz="1200" dirty="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64;g16475793bdd_0_28"/>
          <p:cNvSpPr txBox="1">
            <a:spLocks noGrp="1"/>
          </p:cNvSpPr>
          <p:nvPr>
            <p:ph type="title"/>
          </p:nvPr>
        </p:nvSpPr>
        <p:spPr>
          <a:xfrm>
            <a:off x="2976463" y="523745"/>
            <a:ext cx="8377202" cy="1325701"/>
          </a:xfrm>
          <a:prstGeom prst="rect">
            <a:avLst/>
          </a:prstGeom>
        </p:spPr>
        <p:txBody>
          <a:bodyPr/>
          <a:lstStyle/>
          <a:p>
            <a:r>
              <a:t>Metodologia</a:t>
            </a:r>
          </a:p>
        </p:txBody>
      </p:sp>
      <p:sp>
        <p:nvSpPr>
          <p:cNvPr id="158" name="Google Shape;165;g16475793bdd_0_28"/>
          <p:cNvSpPr txBox="1">
            <a:spLocks noGrp="1"/>
          </p:cNvSpPr>
          <p:nvPr>
            <p:ph type="body" idx="1"/>
          </p:nvPr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buSzPct val="108107"/>
              <a:defRPr sz="1600"/>
            </a:pPr>
            <a:r>
              <a:t>O estudo caracteriza-se como uma pesquisa exploratória devido à novidade do tema [11]. Esse tipo de pesquisa facilita a compreensão e divulgação do assunto [24] e é apropriado para investigar temas pouco explorados [23]</a:t>
            </a: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.</a:t>
            </a:r>
            <a:endParaRPr sz="1800"/>
          </a:p>
          <a:p>
            <a:pPr>
              <a:lnSpc>
                <a:spcPct val="160000"/>
              </a:lnSpc>
              <a:spcBef>
                <a:spcPts val="0"/>
              </a:spcBef>
              <a:buSzPct val="108107"/>
              <a:defRPr sz="1600"/>
            </a:pPr>
            <a:r>
              <a:t>Dados qualitativos foram obtidos por pesquisa documental e bibliográfica, analisando conceitos e aplicações de cidades inteligentes, bacias hidrográficas e gestão de recursos hídricos. Essa abordagem é prescritiva, explorando formas de avaliar a integração de conceitos.</a:t>
            </a: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1996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Schoolbook</vt:lpstr>
      <vt:lpstr>Helvetica Neue</vt:lpstr>
      <vt:lpstr>Times New Roman</vt:lpstr>
      <vt:lpstr>Times Roman</vt:lpstr>
      <vt:lpstr>Tema do Office</vt:lpstr>
      <vt:lpstr>Apresentação do PowerPoint</vt:lpstr>
      <vt:lpstr>Bacias hidrográficas inteligentes e sustentáveis: uma proposta a partir do estudo de conceitos e aplicações sobre cidades inteligentes</vt:lpstr>
      <vt:lpstr>Introdução</vt:lpstr>
      <vt:lpstr>Objetivo</vt:lpstr>
      <vt:lpstr>Fundamentação Teórica</vt:lpstr>
      <vt:lpstr>Cidades Inteligentes, conceitos, tecnologias e aplicações</vt:lpstr>
      <vt:lpstr>Cidades Inteligentes, conceitos, tecnologias e aplicações</vt:lpstr>
      <vt:lpstr>Bacias Hidrográficas e Gestão dos Recursos Hídricos</vt:lpstr>
      <vt:lpstr>Metodologia</vt:lpstr>
      <vt:lpstr>Bacias Hidrográficas Inteligentes e Sustentáveis</vt:lpstr>
      <vt:lpstr>Bacias Hidrográficas Inteligentes e Sustentáveis</vt:lpstr>
      <vt:lpstr>Bacias Hidrográficas Inteligentes e Sustentáveis</vt:lpstr>
      <vt:lpstr>Bacias Hidrográficas Inteligentes e Sustentáveis</vt:lpstr>
      <vt:lpstr>Conclusão</vt:lpstr>
      <vt:lpstr>Conclusão</vt:lpstr>
      <vt:lpstr>Agradecimento</vt:lpstr>
      <vt:lpstr>Referências</vt:lpstr>
      <vt:lpstr>Referências</vt:lpstr>
      <vt:lpstr>Referências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EMÍLIO JOSÉ BIASI</cp:lastModifiedBy>
  <cp:revision>3</cp:revision>
  <dcterms:modified xsi:type="dcterms:W3CDTF">2023-09-14T21:57:20Z</dcterms:modified>
</cp:coreProperties>
</file>