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39928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1753"/>
    <a:srgbClr val="410F3A"/>
    <a:srgbClr val="5F1752"/>
    <a:srgbClr val="993366"/>
    <a:srgbClr val="6017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456A4A-5E13-E5B8-33BC-39A09B606339}" v="1" dt="2019-08-23T16:47:17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126" y="-4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5891626"/>
            <a:ext cx="27539395" cy="1253324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18908198"/>
            <a:ext cx="24299466" cy="869160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3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76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1916653"/>
            <a:ext cx="6986096" cy="3050811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1916653"/>
            <a:ext cx="20553298" cy="3050811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29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47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8974945"/>
            <a:ext cx="27944386" cy="14974888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4091502"/>
            <a:ext cx="27944386" cy="7874940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01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9583264"/>
            <a:ext cx="13769697" cy="2284150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9583264"/>
            <a:ext cx="13769697" cy="2284150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05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1916661"/>
            <a:ext cx="27944386" cy="695828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8824938"/>
            <a:ext cx="13706415" cy="4324966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3149904"/>
            <a:ext cx="13706415" cy="1934152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8824938"/>
            <a:ext cx="13773917" cy="4324966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3149904"/>
            <a:ext cx="13773917" cy="1934152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57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58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94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99982"/>
            <a:ext cx="10449614" cy="839993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5183304"/>
            <a:ext cx="16402140" cy="25583147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0799922"/>
            <a:ext cx="10449614" cy="20008190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48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99982"/>
            <a:ext cx="10449614" cy="839993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5183304"/>
            <a:ext cx="16402140" cy="25583147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0799922"/>
            <a:ext cx="10449614" cy="20008190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07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1916661"/>
            <a:ext cx="27944386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9583264"/>
            <a:ext cx="27944386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33366432"/>
            <a:ext cx="728984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2C1AE-BBEA-47B0-B569-45C2E2BFACC4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33366432"/>
            <a:ext cx="1093476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33366432"/>
            <a:ext cx="728984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27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2" y="-61765"/>
            <a:ext cx="32400000" cy="7199320"/>
          </a:xfrm>
          <a:prstGeom prst="rect">
            <a:avLst/>
          </a:prstGeom>
          <a:solidFill>
            <a:srgbClr val="DDFFB3"/>
          </a:solidFill>
          <a:ln>
            <a:solidFill>
              <a:srgbClr val="A2CF51"/>
            </a:solidFill>
            <a:round/>
          </a:ln>
        </p:spPr>
      </p:pic>
      <p:sp>
        <p:nvSpPr>
          <p:cNvPr id="3" name="CustomShape 2">
            <a:extLst>
              <a:ext uri="{FF2B5EF4-FFF2-40B4-BE49-F238E27FC236}">
                <a16:creationId xmlns:a16="http://schemas.microsoft.com/office/drawing/2014/main" id="{7DB50FAB-BAA9-4A21-B74B-3A95CBFEF3C0}"/>
              </a:ext>
            </a:extLst>
          </p:cNvPr>
          <p:cNvSpPr/>
          <p:nvPr/>
        </p:nvSpPr>
        <p:spPr>
          <a:xfrm>
            <a:off x="1280555" y="10188049"/>
            <a:ext cx="14381475" cy="6595987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3200" b="0" i="1" strike="noStrike" spc="-1" dirty="0">
                <a:latin typeface="Times New Roman"/>
                <a:ea typeface="Calibri"/>
              </a:rPr>
              <a:t>6.00.00.00-7 Ciências Sociais Aplicadas </a:t>
            </a:r>
            <a:endParaRPr lang="pt-BR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3200" b="0" i="1" strike="noStrike" spc="-1" dirty="0">
                <a:latin typeface="Times New Roman"/>
                <a:ea typeface="Calibri"/>
              </a:rPr>
              <a:t>6.02.00.00-6 Administração </a:t>
            </a:r>
            <a:endParaRPr lang="pt-BR" sz="3200" b="0" strike="noStrike" spc="-1" dirty="0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b="0" i="1" strike="noStrike" spc="-1" dirty="0">
                <a:latin typeface="Calibri"/>
                <a:ea typeface="Calibri"/>
              </a:rPr>
              <a:t>6.02.01.00-2 Administração de Empresas</a:t>
            </a:r>
            <a:endParaRPr lang="pt-BR" sz="3200" b="0" strike="noStrike" spc="-1" dirty="0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b="0" strike="noStrike" spc="-1" dirty="0">
                <a:latin typeface="Times New Roman"/>
                <a:ea typeface="Calibri"/>
              </a:rPr>
              <a:t>Bolsista: </a:t>
            </a:r>
            <a:r>
              <a:rPr lang="pt-BR" sz="3200" b="1" strike="noStrike" spc="-1" dirty="0">
                <a:latin typeface="Times New Roman"/>
                <a:ea typeface="Calibri"/>
              </a:rPr>
              <a:t>Gabriel Matheus Lopes Zambuzi</a:t>
            </a:r>
            <a:r>
              <a:rPr lang="pt-BR" sz="3200" b="0" strike="noStrike" spc="-1" dirty="0">
                <a:latin typeface="Times New Roman"/>
                <a:ea typeface="Calibri"/>
              </a:rPr>
              <a:t> </a:t>
            </a:r>
            <a:endParaRPr lang="pt-BR" sz="3200" b="0" strike="noStrike" spc="-1" dirty="0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b="0" strike="noStrike" spc="-1" dirty="0">
                <a:latin typeface="Times New Roman"/>
                <a:ea typeface="Calibri"/>
              </a:rPr>
              <a:t>Faculdade de Análise de Sistemas</a:t>
            </a:r>
            <a:endParaRPr lang="pt-BR" sz="3200" b="0" strike="noStrike" spc="-1" dirty="0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b="0" strike="noStrike" spc="-1" dirty="0">
                <a:latin typeface="Times New Roman"/>
                <a:ea typeface="Calibri"/>
              </a:rPr>
              <a:t>Curso de Engenharia de Software                           </a:t>
            </a:r>
            <a:endParaRPr lang="pt-BR" sz="3200" b="0" strike="noStrike" spc="-1" dirty="0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b="0" strike="noStrike" spc="-1" dirty="0">
                <a:latin typeface="Times New Roman"/>
                <a:ea typeface="Calibri"/>
              </a:rPr>
              <a:t>e-mail: gabrielzambuzi7@gmail.com</a:t>
            </a:r>
            <a:endParaRPr lang="pt-BR" sz="3200" b="0" strike="noStrike" spc="-1" dirty="0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b="0" strike="noStrike" spc="-1" dirty="0">
                <a:latin typeface="Times New Roman"/>
                <a:ea typeface="Calibri"/>
              </a:rPr>
              <a:t>Orientador: </a:t>
            </a:r>
            <a:r>
              <a:rPr lang="pt-BR" sz="3200" b="1" strike="noStrike" spc="-1" dirty="0" err="1">
                <a:latin typeface="Times New Roman"/>
                <a:ea typeface="Calibri"/>
              </a:rPr>
              <a:t>Orandi</a:t>
            </a:r>
            <a:r>
              <a:rPr lang="pt-BR" sz="3200" b="1" strike="noStrike" spc="-1" dirty="0">
                <a:latin typeface="Times New Roman"/>
                <a:ea typeface="Calibri"/>
              </a:rPr>
              <a:t> Mina </a:t>
            </a:r>
            <a:r>
              <a:rPr lang="pt-BR" sz="3200" b="1" strike="noStrike" spc="-1" dirty="0" err="1">
                <a:latin typeface="Times New Roman"/>
                <a:ea typeface="Calibri"/>
              </a:rPr>
              <a:t>Falsarella</a:t>
            </a:r>
            <a:r>
              <a:rPr lang="pt-BR" sz="3200" b="0" strike="noStrike" spc="-1" dirty="0">
                <a:latin typeface="Times New Roman"/>
                <a:ea typeface="Calibri"/>
              </a:rPr>
              <a:t>                      </a:t>
            </a:r>
            <a:endParaRPr lang="pt-BR" sz="3200" b="0" strike="noStrike" spc="-1" dirty="0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b="0" strike="noStrike" spc="-1" dirty="0">
                <a:latin typeface="Times New Roman"/>
                <a:ea typeface="Calibri"/>
              </a:rPr>
              <a:t>e-mail: orandi@puc-campinas.edu.br</a:t>
            </a:r>
            <a:endParaRPr lang="pt-BR" sz="3200" b="0" strike="noStrike" spc="-1" dirty="0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b="0" strike="noStrike" spc="-1" dirty="0">
                <a:latin typeface="Times New Roman"/>
                <a:ea typeface="Calibri"/>
              </a:rPr>
              <a:t>Grupo de Pesquisa: </a:t>
            </a:r>
            <a:r>
              <a:rPr lang="pt-BR" sz="3200" b="1" strike="noStrike" spc="-1" dirty="0">
                <a:latin typeface="Times New Roman"/>
                <a:ea typeface="Calibri"/>
              </a:rPr>
              <a:t>Informação para Gestão e Inovação</a:t>
            </a:r>
            <a:endParaRPr lang="pt-BR" sz="3200" b="0" strike="noStrike" spc="-1" dirty="0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b="0" strike="noStrike" spc="-1" dirty="0">
                <a:latin typeface="Times New Roman"/>
                <a:ea typeface="Calibri"/>
              </a:rPr>
              <a:t>Linha de Pesquisa: </a:t>
            </a:r>
            <a:r>
              <a:rPr lang="pt-BR" sz="3200" b="1" strike="noStrike" spc="-1" dirty="0">
                <a:latin typeface="Times New Roman"/>
                <a:ea typeface="Calibri"/>
              </a:rPr>
              <a:t>Planejamento, Gestão e Indicadores de Sustentabilidade</a:t>
            </a:r>
            <a:endParaRPr lang="pt-BR" sz="3200" b="0" strike="noStrike" spc="-1" dirty="0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b="0" strike="noStrike" spc="-1" dirty="0">
                <a:latin typeface="Times New Roman"/>
                <a:ea typeface="Calibri"/>
              </a:rPr>
              <a:t>Modalidade: </a:t>
            </a:r>
            <a:r>
              <a:rPr lang="pt-BR" sz="3200" b="1" strike="noStrike" spc="-1" dirty="0">
                <a:latin typeface="Times New Roman"/>
                <a:ea typeface="Calibri"/>
              </a:rPr>
              <a:t>FAPIC Reitoria</a:t>
            </a:r>
            <a:endParaRPr lang="pt-BR" sz="3200" b="0" strike="noStrike" spc="-1" dirty="0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lang="pt-BR" sz="3600" b="0" strike="noStrike" spc="-1" dirty="0">
                <a:solidFill>
                  <a:srgbClr val="5F1752"/>
                </a:solidFill>
                <a:latin typeface="Calibri"/>
                <a:ea typeface="Calibri"/>
              </a:rPr>
              <a:t> </a:t>
            </a:r>
            <a:endParaRPr lang="pt-BR" sz="3600" b="0" strike="noStrike" spc="-1" dirty="0">
              <a:solidFill>
                <a:srgbClr val="5F1752"/>
              </a:solidFill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20D3E18C-5241-48A9-827B-D74BF65F6E8C}"/>
              </a:ext>
            </a:extLst>
          </p:cNvPr>
          <p:cNvSpPr/>
          <p:nvPr/>
        </p:nvSpPr>
        <p:spPr>
          <a:xfrm>
            <a:off x="1275909" y="16784036"/>
            <a:ext cx="14386121" cy="848160"/>
          </a:xfrm>
          <a:prstGeom prst="rect">
            <a:avLst/>
          </a:prstGeom>
          <a:solidFill>
            <a:srgbClr val="993366">
              <a:alpha val="32941"/>
            </a:srgbClr>
          </a:solidFill>
          <a:ln>
            <a:solidFill>
              <a:srgbClr val="410F3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7000"/>
              </a:lnSpc>
              <a:spcAft>
                <a:spcPts val="799"/>
              </a:spcAft>
            </a:pPr>
            <a:r>
              <a:rPr lang="pt-BR" sz="3600" b="1" spc="-1" dirty="0">
                <a:solidFill>
                  <a:srgbClr val="5F1752"/>
                </a:solidFill>
                <a:latin typeface="Arial"/>
                <a:ea typeface="Calibri"/>
              </a:rPr>
              <a:t>PALAVRAS CHAVE</a:t>
            </a:r>
          </a:p>
        </p:txBody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699DC350-9AC8-4912-887C-AEBC5F1DBCD8}"/>
              </a:ext>
            </a:extLst>
          </p:cNvPr>
          <p:cNvSpPr/>
          <p:nvPr/>
        </p:nvSpPr>
        <p:spPr>
          <a:xfrm>
            <a:off x="1292268" y="17898895"/>
            <a:ext cx="14369761" cy="1144581"/>
          </a:xfrm>
          <a:prstGeom prst="rect">
            <a:avLst/>
          </a:prstGeom>
          <a:noFill/>
          <a:ln w="648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794"/>
              </a:spcAft>
            </a:pPr>
            <a:r>
              <a:rPr lang="pt-BR" sz="36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Internet das Coisas. Big Data. Sustentabilidade Social. Sustentabilidade Ambiental. Sustentabilidade Econômica.</a:t>
            </a:r>
            <a:endParaRPr lang="pt-BR" sz="3600" b="0" strike="noStrike" spc="-1" dirty="0">
              <a:latin typeface="Arial"/>
              <a:cs typeface="Arial"/>
            </a:endParaRPr>
          </a:p>
        </p:txBody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82F4BC4E-56D1-4EBB-A91B-786421588234}"/>
              </a:ext>
            </a:extLst>
          </p:cNvPr>
          <p:cNvSpPr/>
          <p:nvPr/>
        </p:nvSpPr>
        <p:spPr>
          <a:xfrm>
            <a:off x="1292267" y="19272076"/>
            <a:ext cx="14400263" cy="848160"/>
          </a:xfrm>
          <a:prstGeom prst="rect">
            <a:avLst/>
          </a:prstGeom>
          <a:solidFill>
            <a:srgbClr val="993366">
              <a:alpha val="32941"/>
            </a:srgbClr>
          </a:solidFill>
          <a:ln>
            <a:solidFill>
              <a:srgbClr val="410F3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7000"/>
              </a:lnSpc>
              <a:spcAft>
                <a:spcPts val="799"/>
              </a:spcAft>
            </a:pPr>
            <a:r>
              <a:rPr lang="pt-BR" sz="3600" b="1" spc="-1" dirty="0">
                <a:solidFill>
                  <a:srgbClr val="5F1752"/>
                </a:solidFill>
                <a:latin typeface="Arial"/>
                <a:ea typeface="Calibri"/>
              </a:rPr>
              <a:t>INTRODUÇÃO</a:t>
            </a:r>
          </a:p>
        </p:txBody>
      </p:sp>
      <p:sp>
        <p:nvSpPr>
          <p:cNvPr id="8" name="CustomShape 14">
            <a:extLst>
              <a:ext uri="{FF2B5EF4-FFF2-40B4-BE49-F238E27FC236}">
                <a16:creationId xmlns:a16="http://schemas.microsoft.com/office/drawing/2014/main" id="{B1F9A848-382D-4A66-B25E-25F777E7445B}"/>
              </a:ext>
            </a:extLst>
          </p:cNvPr>
          <p:cNvSpPr/>
          <p:nvPr/>
        </p:nvSpPr>
        <p:spPr>
          <a:xfrm>
            <a:off x="1259287" y="20006625"/>
            <a:ext cx="14449599" cy="158798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595"/>
              </a:spcAft>
            </a:pPr>
            <a:r>
              <a:rPr lang="pt-BR" sz="36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Atualmente não se pode imaginar como pessoas físicas e jurídicas vivem, convivem e se relacionam sem o uso de Tecnologias da Informação e Comunicação (TIC</a:t>
            </a:r>
            <a:r>
              <a:rPr lang="pt-BR" sz="3600" spc="-1" dirty="0">
                <a:solidFill>
                  <a:srgbClr val="000000"/>
                </a:solidFill>
                <a:latin typeface="Arial"/>
                <a:ea typeface="Microsoft YaHei"/>
              </a:rPr>
              <a:t>). Essa </a:t>
            </a:r>
            <a:r>
              <a:rPr lang="pt-BR" sz="36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dependência das TIC faz com que surjam novos conceitos e aplicações, modificando a forma como se está acostumado a viver. Dentre os novos conceitos e aplicações existem dois que estão em evidência, como é o caso de Big Data e Internet das Coisas, do inglês Internet </a:t>
            </a:r>
            <a:r>
              <a:rPr lang="pt-BR" sz="3600" b="0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of</a:t>
            </a:r>
            <a:r>
              <a:rPr lang="pt-BR" sz="36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pt-BR" sz="3600" b="0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Things</a:t>
            </a:r>
            <a:r>
              <a:rPr lang="pt-BR" sz="36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 (</a:t>
            </a:r>
            <a:r>
              <a:rPr lang="pt-BR" sz="3600" b="0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IoT</a:t>
            </a:r>
            <a:r>
              <a:rPr lang="pt-BR" sz="36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). BIG Data é um conceito que utiliza TIC atuais que permitem processar e analisar um vasto universo de dados, extraindo deles valor para o mundo empresarial (</a:t>
            </a:r>
            <a:r>
              <a:rPr lang="pt-BR" sz="3600" b="0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Ham</a:t>
            </a:r>
            <a:r>
              <a:rPr lang="pt-BR" sz="36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, 2012). </a:t>
            </a:r>
            <a:r>
              <a:rPr lang="pt-BR" sz="3600" b="0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Macafee</a:t>
            </a:r>
            <a:r>
              <a:rPr lang="pt-BR" sz="36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 e </a:t>
            </a:r>
            <a:r>
              <a:rPr lang="pt-BR" sz="3600" b="0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Brynjolfsson</a:t>
            </a:r>
            <a:r>
              <a:rPr lang="pt-BR" sz="36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 (2012), afirmam que Big Data tem potencial para transformar empresas</a:t>
            </a:r>
            <a:r>
              <a:rPr lang="pt-BR" sz="3600" spc="-1" dirty="0">
                <a:solidFill>
                  <a:srgbClr val="000000"/>
                </a:solidFill>
                <a:latin typeface="Arial"/>
                <a:ea typeface="Microsoft YaHei"/>
              </a:rPr>
              <a:t>, </a:t>
            </a:r>
            <a:r>
              <a:rPr lang="pt-BR" sz="36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trazendo-lhes oportunidades e vantagens competitivas ao poder medir e gerenciar de modo mais preciso, ao fazer previsões melhores e tomar decisões mais inteligentes, sem a necessidade de se utilizar da intuição, uma vez que decisões apoiadas em evidências são mais assertivas. Já </a:t>
            </a:r>
            <a:r>
              <a:rPr lang="pt-BR" sz="3600" b="0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IoT</a:t>
            </a:r>
            <a:r>
              <a:rPr lang="pt-BR" sz="36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, segundo Pacheco et al (2016), é o potencial que a tecnologia possui em prover capacidade digital embutida em produtos e objetos, incluindo carros, televisões, geladeiras, livros, entre outros, de modo que ofereçam novas funções e aplicações que aprimorem seu uso.</a:t>
            </a:r>
            <a:endParaRPr lang="pt-BR" sz="3600" b="0" strike="noStrike" spc="-1" dirty="0">
              <a:latin typeface="Arial"/>
              <a:ea typeface="Microsoft YaHei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15460556-5937-4E99-9CDA-5EDAAD4122CF}"/>
              </a:ext>
            </a:extLst>
          </p:cNvPr>
          <p:cNvSpPr/>
          <p:nvPr/>
        </p:nvSpPr>
        <p:spPr>
          <a:xfrm>
            <a:off x="16809157" y="15362821"/>
            <a:ext cx="14324841" cy="848160"/>
          </a:xfrm>
          <a:prstGeom prst="rect">
            <a:avLst/>
          </a:prstGeom>
          <a:solidFill>
            <a:srgbClr val="993366">
              <a:alpha val="32941"/>
            </a:srgbClr>
          </a:solidFill>
          <a:ln>
            <a:solidFill>
              <a:srgbClr val="410F3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7000"/>
              </a:lnSpc>
              <a:spcAft>
                <a:spcPts val="799"/>
              </a:spcAft>
            </a:pPr>
            <a:r>
              <a:rPr lang="pt-BR" sz="3600" b="1" spc="-1" dirty="0">
                <a:solidFill>
                  <a:srgbClr val="5F1752"/>
                </a:solidFill>
                <a:latin typeface="Arial"/>
                <a:ea typeface="Calibri"/>
              </a:rPr>
              <a:t>OBJETIVO</a:t>
            </a:r>
          </a:p>
        </p:txBody>
      </p:sp>
      <p:sp>
        <p:nvSpPr>
          <p:cNvPr id="10" name="CustomShape 7">
            <a:extLst>
              <a:ext uri="{FF2B5EF4-FFF2-40B4-BE49-F238E27FC236}">
                <a16:creationId xmlns:a16="http://schemas.microsoft.com/office/drawing/2014/main" id="{E02CF478-4DF2-4096-A999-FA5566F7D533}"/>
              </a:ext>
            </a:extLst>
          </p:cNvPr>
          <p:cNvSpPr/>
          <p:nvPr/>
        </p:nvSpPr>
        <p:spPr>
          <a:xfrm>
            <a:off x="16838838" y="16540287"/>
            <a:ext cx="14295160" cy="1779290"/>
          </a:xfrm>
          <a:prstGeom prst="rect">
            <a:avLst/>
          </a:prstGeom>
          <a:noFill/>
          <a:ln w="648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799"/>
              </a:spcAft>
            </a:pPr>
            <a:r>
              <a:rPr lang="pt-BR" sz="3600" spc="-1" dirty="0">
                <a:solidFill>
                  <a:srgbClr val="000000"/>
                </a:solidFill>
                <a:latin typeface="Arial"/>
                <a:ea typeface="Microsoft YaHei"/>
              </a:rPr>
              <a:t>O projeto de iniciação científica propõe-se a estudar </a:t>
            </a:r>
            <a:r>
              <a:rPr lang="pt-BR" sz="3600" spc="-1" dirty="0" err="1">
                <a:solidFill>
                  <a:srgbClr val="000000"/>
                </a:solidFill>
                <a:latin typeface="Arial"/>
                <a:ea typeface="Microsoft YaHei"/>
              </a:rPr>
              <a:t>IoT</a:t>
            </a:r>
            <a:r>
              <a:rPr lang="pt-BR" sz="3600" spc="-1" dirty="0">
                <a:solidFill>
                  <a:srgbClr val="000000"/>
                </a:solidFill>
                <a:latin typeface="Arial"/>
                <a:ea typeface="Microsoft YaHei"/>
              </a:rPr>
              <a:t>, Big Data e suas aplicações buscando relacionar como essas TIC, podem contribuir com a sustentabilidade econômica, social e ambiental. </a:t>
            </a:r>
            <a:endParaRPr lang="pt-BR" dirty="0"/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6DD7F463-0230-46DC-9D8A-7A09360D144D}"/>
              </a:ext>
            </a:extLst>
          </p:cNvPr>
          <p:cNvSpPr/>
          <p:nvPr/>
        </p:nvSpPr>
        <p:spPr>
          <a:xfrm>
            <a:off x="16809156" y="18501745"/>
            <a:ext cx="14324842" cy="848160"/>
          </a:xfrm>
          <a:prstGeom prst="rect">
            <a:avLst/>
          </a:prstGeom>
          <a:solidFill>
            <a:srgbClr val="993366">
              <a:alpha val="32941"/>
            </a:srgbClr>
          </a:solidFill>
          <a:ln>
            <a:solidFill>
              <a:srgbClr val="410F3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7000"/>
              </a:lnSpc>
              <a:spcAft>
                <a:spcPts val="799"/>
              </a:spcAft>
            </a:pPr>
            <a:r>
              <a:rPr lang="pt-BR" sz="3600" b="1" spc="-1" dirty="0">
                <a:solidFill>
                  <a:srgbClr val="5F1752"/>
                </a:solidFill>
                <a:latin typeface="Arial"/>
                <a:ea typeface="Calibri"/>
              </a:rPr>
              <a:t>METODOLOGIA</a:t>
            </a:r>
          </a:p>
        </p:txBody>
      </p:sp>
      <p:sp>
        <p:nvSpPr>
          <p:cNvPr id="12" name="CustomShape 9">
            <a:extLst>
              <a:ext uri="{FF2B5EF4-FFF2-40B4-BE49-F238E27FC236}">
                <a16:creationId xmlns:a16="http://schemas.microsoft.com/office/drawing/2014/main" id="{E302B924-5F3D-4AA5-A2D5-F7321A1C3319}"/>
              </a:ext>
            </a:extLst>
          </p:cNvPr>
          <p:cNvSpPr/>
          <p:nvPr/>
        </p:nvSpPr>
        <p:spPr>
          <a:xfrm>
            <a:off x="16793796" y="19578957"/>
            <a:ext cx="14340202" cy="234133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799"/>
              </a:spcAft>
            </a:pPr>
            <a:r>
              <a:rPr lang="pt-BR" sz="36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Para o desenvolvimento desse trabalho será utilizada a pesquisa bibliográfica, um procedimento formal com pensamento reflexivo, que permite descobrir novos fatos e relações em qualquer Área de Conhecimento (LAKATOS; MARCONI, 2007).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13" name="CustomShape 10">
            <a:extLst>
              <a:ext uri="{FF2B5EF4-FFF2-40B4-BE49-F238E27FC236}">
                <a16:creationId xmlns:a16="http://schemas.microsoft.com/office/drawing/2014/main" id="{A2EEB67F-DEB8-4A0B-9702-EF1CB4A937EA}"/>
              </a:ext>
            </a:extLst>
          </p:cNvPr>
          <p:cNvSpPr/>
          <p:nvPr/>
        </p:nvSpPr>
        <p:spPr>
          <a:xfrm>
            <a:off x="16838838" y="23064350"/>
            <a:ext cx="14309040" cy="333895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799"/>
              </a:spcAft>
            </a:pPr>
            <a:r>
              <a:rPr lang="pt-BR" sz="36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Espera-se no decorrer deste trabalho de Iniciação Científica, além do cumprimento do cronograma e da proposta de relação entre os conceitos e aplicações estudadas, desenvolver no estudante</a:t>
            </a:r>
            <a:r>
              <a:rPr lang="pt-BR" sz="3600" spc="-1" dirty="0">
                <a:solidFill>
                  <a:srgbClr val="000000"/>
                </a:solidFill>
                <a:latin typeface="Arial"/>
                <a:ea typeface="Calibri"/>
              </a:rPr>
              <a:t>:</a:t>
            </a:r>
            <a:r>
              <a:rPr lang="pt-BR" sz="36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 espírito investigativo, autonomia intelectual e capacidade de sistematização dos vários saberes com os quais estará interagindo ao longo da vigência do projeto.</a:t>
            </a:r>
            <a:endParaRPr lang="pt-BR" dirty="0"/>
          </a:p>
          <a:p>
            <a:pPr algn="just">
              <a:lnSpc>
                <a:spcPct val="107000"/>
              </a:lnSpc>
              <a:spcAft>
                <a:spcPts val="799"/>
              </a:spcAft>
            </a:pPr>
            <a:endParaRPr lang="pt-BR" sz="3600" b="0" strike="noStrike" spc="-1" dirty="0">
              <a:solidFill>
                <a:srgbClr val="000000"/>
              </a:solidFill>
              <a:latin typeface="Arial"/>
              <a:ea typeface="Calibri"/>
            </a:endParaRPr>
          </a:p>
          <a:p>
            <a:pPr algn="just">
              <a:lnSpc>
                <a:spcPct val="107000"/>
              </a:lnSpc>
              <a:spcAft>
                <a:spcPts val="799"/>
              </a:spcAft>
            </a:pPr>
            <a:endParaRPr lang="pt-BR" sz="3600" b="0" strike="noStrike" spc="-1" dirty="0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endParaRPr lang="pt-BR" sz="1100" b="0" strike="noStrike" spc="-1" dirty="0">
              <a:latin typeface="Arial"/>
            </a:endParaRPr>
          </a:p>
        </p:txBody>
      </p:sp>
      <p:sp>
        <p:nvSpPr>
          <p:cNvPr id="14" name="CustomShape 11">
            <a:extLst>
              <a:ext uri="{FF2B5EF4-FFF2-40B4-BE49-F238E27FC236}">
                <a16:creationId xmlns:a16="http://schemas.microsoft.com/office/drawing/2014/main" id="{DFD9DF45-E8C5-421B-95E9-481586127F45}"/>
              </a:ext>
            </a:extLst>
          </p:cNvPr>
          <p:cNvSpPr/>
          <p:nvPr/>
        </p:nvSpPr>
        <p:spPr>
          <a:xfrm>
            <a:off x="16809156" y="22065843"/>
            <a:ext cx="14324842" cy="848160"/>
          </a:xfrm>
          <a:prstGeom prst="rect">
            <a:avLst/>
          </a:prstGeom>
          <a:solidFill>
            <a:srgbClr val="993366">
              <a:alpha val="32941"/>
            </a:srgbClr>
          </a:solidFill>
          <a:ln>
            <a:solidFill>
              <a:srgbClr val="410F3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7000"/>
              </a:lnSpc>
              <a:spcAft>
                <a:spcPts val="799"/>
              </a:spcAft>
            </a:pPr>
            <a:r>
              <a:rPr lang="pt-BR" sz="3600" b="1" spc="-1" dirty="0">
                <a:solidFill>
                  <a:srgbClr val="5F1752"/>
                </a:solidFill>
                <a:latin typeface="Arial"/>
                <a:ea typeface="Calibri"/>
              </a:rPr>
              <a:t>RESULTADOS ESPERADOS</a:t>
            </a:r>
          </a:p>
        </p:txBody>
      </p:sp>
      <p:sp>
        <p:nvSpPr>
          <p:cNvPr id="15" name="CustomShape 12">
            <a:extLst>
              <a:ext uri="{FF2B5EF4-FFF2-40B4-BE49-F238E27FC236}">
                <a16:creationId xmlns:a16="http://schemas.microsoft.com/office/drawing/2014/main" id="{FDDB9818-D462-47C0-A41C-108A2FF1FE16}"/>
              </a:ext>
            </a:extLst>
          </p:cNvPr>
          <p:cNvSpPr/>
          <p:nvPr/>
        </p:nvSpPr>
        <p:spPr>
          <a:xfrm>
            <a:off x="16809156" y="26572200"/>
            <a:ext cx="14324842" cy="848160"/>
          </a:xfrm>
          <a:prstGeom prst="rect">
            <a:avLst/>
          </a:prstGeom>
          <a:solidFill>
            <a:srgbClr val="993366">
              <a:alpha val="32941"/>
            </a:srgbClr>
          </a:solidFill>
          <a:ln>
            <a:solidFill>
              <a:srgbClr val="410F3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7000"/>
              </a:lnSpc>
              <a:spcAft>
                <a:spcPts val="799"/>
              </a:spcAft>
            </a:pPr>
            <a:r>
              <a:rPr lang="pt-BR" sz="3600" b="1" spc="-1" dirty="0">
                <a:solidFill>
                  <a:srgbClr val="5F1752"/>
                </a:solidFill>
                <a:latin typeface="Arial"/>
                <a:ea typeface="Calibri"/>
              </a:rPr>
              <a:t>REFERÊNCIAS </a:t>
            </a:r>
            <a:r>
              <a:rPr lang="pt-BR" sz="3600" b="1" spc="-1" dirty="0" smtClean="0">
                <a:solidFill>
                  <a:srgbClr val="5F1752"/>
                </a:solidFill>
                <a:latin typeface="Arial"/>
                <a:ea typeface="Calibri"/>
              </a:rPr>
              <a:t>BIBLIOGRÁFICAS</a:t>
            </a:r>
            <a:endParaRPr lang="pt-BR" sz="3600" b="1" spc="-1" dirty="0">
              <a:solidFill>
                <a:srgbClr val="5F1752"/>
              </a:solidFill>
              <a:latin typeface="Arial"/>
              <a:ea typeface="Calibri"/>
            </a:endParaRPr>
          </a:p>
        </p:txBody>
      </p:sp>
      <p:sp>
        <p:nvSpPr>
          <p:cNvPr id="16" name="CustomShape 13">
            <a:extLst>
              <a:ext uri="{FF2B5EF4-FFF2-40B4-BE49-F238E27FC236}">
                <a16:creationId xmlns:a16="http://schemas.microsoft.com/office/drawing/2014/main" id="{6A66A9A9-F83E-4965-96EB-1ACDF7BF4A4A}"/>
              </a:ext>
            </a:extLst>
          </p:cNvPr>
          <p:cNvSpPr/>
          <p:nvPr/>
        </p:nvSpPr>
        <p:spPr>
          <a:xfrm>
            <a:off x="16793796" y="27749877"/>
            <a:ext cx="14299660" cy="7908952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799"/>
              </a:spcAft>
            </a:pPr>
            <a:r>
              <a:rPr lang="pt-BR" sz="2800" b="0" strike="noStrike" spc="-1" dirty="0">
                <a:latin typeface="Arial"/>
                <a:ea typeface="Calibri"/>
              </a:rPr>
              <a:t>BOFF, Leonardo, </a:t>
            </a:r>
            <a:r>
              <a:rPr lang="pt-BR" sz="2800" b="1" strike="noStrike" spc="-1" dirty="0">
                <a:latin typeface="Arial"/>
                <a:ea typeface="Calibri"/>
              </a:rPr>
              <a:t>Saber cuidar: ética do humano</a:t>
            </a:r>
            <a:r>
              <a:rPr lang="pt-BR" sz="2800" b="0" strike="noStrike" spc="-1" dirty="0">
                <a:latin typeface="Arial"/>
                <a:ea typeface="Calibri"/>
              </a:rPr>
              <a:t>, 2018, Disponível em https://leonardoboff.wordpress.com/2012/01/15/sustentabilidade-tentativa-de-definicao/, acessado em 02 de janeiro de 2019.</a:t>
            </a:r>
            <a:endParaRPr lang="pt-BR" sz="2800" b="0" strike="noStrike" spc="-1" dirty="0">
              <a:latin typeface="Arial"/>
            </a:endParaRPr>
          </a:p>
          <a:p>
            <a:pPr algn="just">
              <a:spcAft>
                <a:spcPts val="799"/>
              </a:spcAft>
            </a:pPr>
            <a:r>
              <a:rPr lang="pt-BR" sz="2800" b="0" strike="noStrike" spc="-1" dirty="0">
                <a:latin typeface="Arial"/>
                <a:ea typeface="Calibri"/>
              </a:rPr>
              <a:t>ELKINGTON, J. </a:t>
            </a:r>
            <a:r>
              <a:rPr lang="pt-BR" sz="2800" b="0" strike="noStrike" spc="-1" dirty="0" err="1">
                <a:latin typeface="Arial"/>
                <a:ea typeface="Calibri"/>
              </a:rPr>
              <a:t>Towards</a:t>
            </a:r>
            <a:r>
              <a:rPr lang="pt-BR" sz="2800" b="0" strike="noStrike" spc="-1" dirty="0">
                <a:latin typeface="Arial"/>
                <a:ea typeface="Calibri"/>
              </a:rPr>
              <a:t>,</a:t>
            </a:r>
            <a:r>
              <a:rPr lang="pt-BR" sz="2800" spc="-1" dirty="0">
                <a:latin typeface="Arial"/>
                <a:ea typeface="Calibri"/>
              </a:rPr>
              <a:t> </a:t>
            </a:r>
            <a:r>
              <a:rPr lang="pt-BR" sz="2800" b="0" strike="noStrike" spc="-1" dirty="0">
                <a:latin typeface="Arial"/>
                <a:ea typeface="Calibri"/>
              </a:rPr>
              <a:t> </a:t>
            </a:r>
            <a:r>
              <a:rPr lang="pt-BR" sz="2800" b="1" strike="noStrike" spc="-1" dirty="0">
                <a:latin typeface="Arial"/>
                <a:ea typeface="Calibri"/>
              </a:rPr>
              <a:t>The </a:t>
            </a:r>
            <a:r>
              <a:rPr lang="pt-BR" sz="2800" b="1" strike="noStrike" spc="-1" dirty="0" err="1">
                <a:latin typeface="Arial"/>
                <a:ea typeface="Calibri"/>
              </a:rPr>
              <a:t>sustainable</a:t>
            </a:r>
            <a:r>
              <a:rPr lang="pt-BR" sz="2800" b="1" strike="noStrike" spc="-1" dirty="0">
                <a:latin typeface="Arial"/>
                <a:ea typeface="Calibri"/>
              </a:rPr>
              <a:t> </a:t>
            </a:r>
            <a:r>
              <a:rPr lang="pt-BR" sz="2800" b="1" strike="noStrike" spc="-1" dirty="0" err="1">
                <a:latin typeface="Arial"/>
                <a:ea typeface="Calibri"/>
              </a:rPr>
              <a:t>corporation</a:t>
            </a:r>
            <a:r>
              <a:rPr lang="pt-BR" sz="2800" b="1" strike="noStrike" spc="-1" dirty="0">
                <a:latin typeface="Arial"/>
                <a:ea typeface="Calibri"/>
              </a:rPr>
              <a:t>: </a:t>
            </a:r>
            <a:r>
              <a:rPr lang="pt-BR" sz="2800" b="1" strike="noStrike" spc="-1" dirty="0" err="1">
                <a:latin typeface="Arial"/>
                <a:ea typeface="Calibri"/>
              </a:rPr>
              <a:t>Win-win-win</a:t>
            </a:r>
            <a:r>
              <a:rPr lang="pt-BR" sz="2800" b="1" strike="noStrike" spc="-1" dirty="0">
                <a:latin typeface="Arial"/>
                <a:ea typeface="Calibri"/>
              </a:rPr>
              <a:t> business </a:t>
            </a:r>
            <a:r>
              <a:rPr lang="pt-BR" sz="2800" b="1" strike="noStrike" spc="-1" dirty="0" err="1">
                <a:latin typeface="Arial"/>
                <a:ea typeface="Calibri"/>
              </a:rPr>
              <a:t>strategies</a:t>
            </a:r>
            <a:r>
              <a:rPr lang="pt-BR" sz="2800" b="1" strike="noStrike" spc="-1" dirty="0">
                <a:latin typeface="Arial"/>
                <a:ea typeface="Calibri"/>
              </a:rPr>
              <a:t> for </a:t>
            </a:r>
            <a:r>
              <a:rPr lang="pt-BR" sz="2800" b="1" strike="noStrike" spc="-1" dirty="0" err="1">
                <a:latin typeface="Arial"/>
                <a:ea typeface="Calibri"/>
              </a:rPr>
              <a:t>sustainable</a:t>
            </a:r>
            <a:r>
              <a:rPr lang="pt-BR" sz="2800" b="1" strike="noStrike" spc="-1" dirty="0">
                <a:latin typeface="Arial"/>
                <a:ea typeface="Calibri"/>
              </a:rPr>
              <a:t> </a:t>
            </a:r>
            <a:r>
              <a:rPr lang="pt-BR" sz="2800" b="1" strike="noStrike" spc="-1" dirty="0" err="1">
                <a:latin typeface="Arial"/>
                <a:ea typeface="Calibri"/>
              </a:rPr>
              <a:t>development</a:t>
            </a:r>
            <a:r>
              <a:rPr lang="pt-BR" sz="2800" b="0" strike="noStrike" spc="-1" dirty="0">
                <a:latin typeface="Arial"/>
                <a:ea typeface="Calibri"/>
              </a:rPr>
              <a:t>, </a:t>
            </a:r>
            <a:r>
              <a:rPr lang="pt-BR" sz="2800" b="0" strike="noStrike" spc="-1" dirty="0" err="1">
                <a:latin typeface="Arial"/>
                <a:ea typeface="Calibri"/>
              </a:rPr>
              <a:t>California</a:t>
            </a:r>
            <a:r>
              <a:rPr lang="pt-BR" sz="2800" b="0" strike="noStrike" spc="-1" dirty="0">
                <a:latin typeface="Arial"/>
                <a:ea typeface="Calibri"/>
              </a:rPr>
              <a:t> Management Review, v.36, n.2, p.90-100, 1994.</a:t>
            </a:r>
            <a:endParaRPr lang="pt-BR" sz="2800" b="0" strike="noStrike" spc="-1" dirty="0">
              <a:latin typeface="Arial"/>
            </a:endParaRPr>
          </a:p>
          <a:p>
            <a:pPr algn="just">
              <a:spcAft>
                <a:spcPts val="799"/>
              </a:spcAft>
            </a:pPr>
            <a:r>
              <a:rPr lang="pt-BR" sz="2800" b="0" strike="noStrike" spc="-1" dirty="0">
                <a:latin typeface="Arial"/>
                <a:ea typeface="Calibri"/>
              </a:rPr>
              <a:t>HAM, X.; TIAN, L.; YOON, M.; LEE, M. A </a:t>
            </a:r>
            <a:r>
              <a:rPr lang="pt-BR" sz="2800" b="1" strike="noStrike" spc="-1" dirty="0">
                <a:latin typeface="Arial"/>
                <a:ea typeface="Calibri"/>
              </a:rPr>
              <a:t>Big Data </a:t>
            </a:r>
            <a:r>
              <a:rPr lang="pt-BR" sz="2800" b="1" strike="noStrike" spc="-1" dirty="0" err="1">
                <a:latin typeface="Arial"/>
                <a:ea typeface="Calibri"/>
              </a:rPr>
              <a:t>Model</a:t>
            </a:r>
            <a:r>
              <a:rPr lang="pt-BR" sz="2800" b="1" strike="noStrike" spc="-1" dirty="0">
                <a:latin typeface="Arial"/>
                <a:ea typeface="Calibri"/>
              </a:rPr>
              <a:t> </a:t>
            </a:r>
            <a:r>
              <a:rPr lang="pt-BR" sz="2800" b="1" strike="noStrike" spc="-1" dirty="0" err="1">
                <a:latin typeface="Arial"/>
                <a:ea typeface="Calibri"/>
              </a:rPr>
              <a:t>supporting</a:t>
            </a:r>
            <a:r>
              <a:rPr lang="pt-BR" sz="2800" b="1" strike="noStrike" spc="-1" dirty="0">
                <a:latin typeface="Arial"/>
                <a:ea typeface="Calibri"/>
              </a:rPr>
              <a:t> </a:t>
            </a:r>
            <a:r>
              <a:rPr lang="pt-BR" sz="2800" b="1" strike="noStrike" spc="-1" dirty="0" err="1">
                <a:latin typeface="Arial"/>
                <a:ea typeface="Calibri"/>
              </a:rPr>
              <a:t>Information</a:t>
            </a:r>
            <a:r>
              <a:rPr lang="pt-BR" sz="2800" b="1" strike="noStrike" spc="-1" dirty="0">
                <a:latin typeface="Arial"/>
                <a:ea typeface="Calibri"/>
              </a:rPr>
              <a:t> </a:t>
            </a:r>
            <a:r>
              <a:rPr lang="pt-BR" sz="2800" b="1" strike="noStrike" spc="-1" dirty="0" err="1">
                <a:latin typeface="Arial"/>
                <a:ea typeface="Calibri"/>
              </a:rPr>
              <a:t>Recommendation</a:t>
            </a:r>
            <a:r>
              <a:rPr lang="pt-BR" sz="2800" b="1" strike="noStrike" spc="-1" dirty="0">
                <a:latin typeface="Arial"/>
                <a:ea typeface="Calibri"/>
              </a:rPr>
              <a:t> in Social Network</a:t>
            </a:r>
            <a:r>
              <a:rPr lang="pt-BR" sz="2800" b="0" strike="noStrike" spc="-1" dirty="0">
                <a:latin typeface="Arial"/>
                <a:ea typeface="Calibri"/>
              </a:rPr>
              <a:t>, In: </a:t>
            </a:r>
            <a:r>
              <a:rPr lang="pt-BR" sz="2800" b="0" strike="noStrike" spc="-1" dirty="0" err="1">
                <a:latin typeface="Arial"/>
                <a:ea typeface="Calibri"/>
              </a:rPr>
              <a:t>International</a:t>
            </a:r>
            <a:r>
              <a:rPr lang="pt-BR" sz="2800" b="0" strike="noStrike" spc="-1" dirty="0">
                <a:latin typeface="Arial"/>
                <a:ea typeface="Calibri"/>
              </a:rPr>
              <a:t> </a:t>
            </a:r>
            <a:r>
              <a:rPr lang="pt-BR" sz="2800" b="0" strike="noStrike" spc="-1" dirty="0" err="1">
                <a:latin typeface="Arial"/>
                <a:ea typeface="Calibri"/>
              </a:rPr>
              <a:t>Conference</a:t>
            </a:r>
            <a:r>
              <a:rPr lang="pt-BR" sz="2800" b="0" strike="noStrike" spc="-1" dirty="0">
                <a:latin typeface="Arial"/>
                <a:ea typeface="Calibri"/>
              </a:rPr>
              <a:t> </a:t>
            </a:r>
            <a:r>
              <a:rPr lang="pt-BR" sz="2800" b="0" strike="noStrike" spc="-1" dirty="0" err="1">
                <a:latin typeface="Arial"/>
                <a:ea typeface="Calibri"/>
              </a:rPr>
              <a:t>on</a:t>
            </a:r>
            <a:r>
              <a:rPr lang="pt-BR" sz="2800" b="0" strike="noStrike" spc="-1" dirty="0">
                <a:latin typeface="Arial"/>
                <a:ea typeface="Calibri"/>
              </a:rPr>
              <a:t> Cloud </a:t>
            </a:r>
            <a:r>
              <a:rPr lang="pt-BR" sz="2800" b="0" strike="noStrike" spc="-1" dirty="0" err="1">
                <a:latin typeface="Arial"/>
                <a:ea typeface="Calibri"/>
              </a:rPr>
              <a:t>and</a:t>
            </a:r>
            <a:r>
              <a:rPr lang="pt-BR" sz="2800" b="0" strike="noStrike" spc="-1" dirty="0">
                <a:latin typeface="Arial"/>
                <a:ea typeface="Calibri"/>
              </a:rPr>
              <a:t> Green </a:t>
            </a:r>
            <a:r>
              <a:rPr lang="pt-BR" sz="2800" b="0" strike="noStrike" spc="-1" dirty="0" err="1">
                <a:latin typeface="Arial"/>
                <a:ea typeface="Calibri"/>
              </a:rPr>
              <a:t>Computing</a:t>
            </a:r>
            <a:r>
              <a:rPr lang="pt-BR" sz="2800" b="0" strike="noStrike" spc="-1" dirty="0">
                <a:latin typeface="Arial"/>
                <a:ea typeface="Calibri"/>
              </a:rPr>
              <a:t>, 2., 2012, </a:t>
            </a:r>
            <a:r>
              <a:rPr lang="pt-BR" sz="2800" b="0" strike="noStrike" spc="-1" dirty="0" err="1">
                <a:latin typeface="Arial"/>
                <a:ea typeface="Calibri"/>
              </a:rPr>
              <a:t>Hunan</a:t>
            </a:r>
            <a:r>
              <a:rPr lang="pt-BR" sz="2800" b="0" strike="noStrike" spc="-1" dirty="0">
                <a:latin typeface="Arial"/>
                <a:ea typeface="Calibri"/>
              </a:rPr>
              <a:t>, China. Anais eletrônico...</a:t>
            </a:r>
            <a:r>
              <a:rPr lang="pt-BR" sz="2800" spc="-1" dirty="0">
                <a:latin typeface="Arial"/>
                <a:ea typeface="Calibri"/>
              </a:rPr>
              <a:t> </a:t>
            </a:r>
            <a:r>
              <a:rPr lang="pt-BR" sz="2800" b="0" strike="noStrike" spc="-1" dirty="0">
                <a:latin typeface="Arial"/>
                <a:ea typeface="Calibri"/>
              </a:rPr>
              <a:t> </a:t>
            </a:r>
            <a:r>
              <a:rPr lang="pt-BR" sz="2800" b="0" strike="noStrike" spc="-1" dirty="0" err="1">
                <a:latin typeface="Arial"/>
                <a:ea typeface="Calibri"/>
              </a:rPr>
              <a:t>Hunan</a:t>
            </a:r>
            <a:r>
              <a:rPr lang="pt-BR" sz="2800" b="0" strike="noStrike" spc="-1" dirty="0">
                <a:latin typeface="Arial"/>
                <a:ea typeface="Calibri"/>
              </a:rPr>
              <a:t>: IEEE </a:t>
            </a:r>
            <a:r>
              <a:rPr lang="pt-BR" sz="2800" b="0" strike="noStrike" spc="-1" dirty="0" err="1">
                <a:latin typeface="Arial"/>
                <a:ea typeface="Calibri"/>
              </a:rPr>
              <a:t>computer</a:t>
            </a:r>
            <a:r>
              <a:rPr lang="pt-BR" sz="2800" b="0" strike="noStrike" spc="-1" dirty="0">
                <a:latin typeface="Arial"/>
                <a:ea typeface="Calibri"/>
              </a:rPr>
              <a:t> </a:t>
            </a:r>
            <a:r>
              <a:rPr lang="pt-BR" sz="2800" b="0" strike="noStrike" spc="-1" dirty="0" err="1">
                <a:latin typeface="Arial"/>
                <a:ea typeface="Calibri"/>
              </a:rPr>
              <a:t>society</a:t>
            </a:r>
            <a:r>
              <a:rPr lang="pt-BR" sz="2800" b="0" strike="noStrike" spc="-1" dirty="0">
                <a:latin typeface="Arial"/>
                <a:ea typeface="Calibri"/>
              </a:rPr>
              <a:t>, 2012, p. 810-813</a:t>
            </a:r>
            <a:endParaRPr lang="pt-BR" sz="2800" b="0" strike="noStrike" spc="-1" dirty="0">
              <a:latin typeface="Arial"/>
            </a:endParaRPr>
          </a:p>
          <a:p>
            <a:pPr algn="just">
              <a:spcAft>
                <a:spcPts val="799"/>
              </a:spcAft>
            </a:pPr>
            <a:r>
              <a:rPr lang="pt-BR" sz="2800" b="0" strike="noStrike" spc="-1" dirty="0">
                <a:latin typeface="Arial"/>
                <a:ea typeface="Calibri"/>
              </a:rPr>
              <a:t>LAKATOS, E. M.; MARCONI, M. de A., </a:t>
            </a:r>
            <a:r>
              <a:rPr lang="pt-BR" sz="2800" b="1" strike="noStrike" spc="-1" dirty="0">
                <a:latin typeface="Arial"/>
                <a:ea typeface="Calibri"/>
              </a:rPr>
              <a:t>Metodologia do trabalho científico</a:t>
            </a:r>
            <a:r>
              <a:rPr lang="pt-BR" sz="2800" b="0" strike="noStrike" spc="-1" dirty="0">
                <a:latin typeface="Arial"/>
                <a:ea typeface="Calibri"/>
              </a:rPr>
              <a:t>. 7 ed. São Paulo: Atlas, 2007.</a:t>
            </a:r>
            <a:endParaRPr lang="pt-BR" sz="2800" b="0" strike="noStrike" spc="-1" dirty="0">
              <a:latin typeface="Arial"/>
            </a:endParaRPr>
          </a:p>
          <a:p>
            <a:pPr algn="just">
              <a:spcAft>
                <a:spcPts val="799"/>
              </a:spcAft>
            </a:pPr>
            <a:r>
              <a:rPr lang="pt-BR" sz="2800" b="0" strike="noStrike" spc="-1" dirty="0">
                <a:latin typeface="Arial"/>
                <a:ea typeface="Calibri"/>
              </a:rPr>
              <a:t>MCAFEE, Andrew; BRYNJOLFSSON, Erik, </a:t>
            </a:r>
            <a:r>
              <a:rPr lang="pt-BR" sz="2800" b="1" strike="noStrike" spc="-1" dirty="0">
                <a:latin typeface="Arial"/>
                <a:ea typeface="Calibri"/>
              </a:rPr>
              <a:t>Big data: </a:t>
            </a:r>
            <a:r>
              <a:rPr lang="pt-BR" sz="2800" b="1" strike="noStrike" spc="-1" dirty="0" err="1">
                <a:latin typeface="Arial"/>
                <a:ea typeface="Calibri"/>
              </a:rPr>
              <a:t>the</a:t>
            </a:r>
            <a:r>
              <a:rPr lang="pt-BR" sz="2800" b="1" strike="noStrike" spc="-1" dirty="0">
                <a:latin typeface="Arial"/>
                <a:ea typeface="Calibri"/>
              </a:rPr>
              <a:t> management </a:t>
            </a:r>
            <a:r>
              <a:rPr lang="pt-BR" sz="2800" b="1" strike="noStrike" spc="-1" dirty="0" err="1">
                <a:latin typeface="Arial"/>
                <a:ea typeface="Calibri"/>
              </a:rPr>
              <a:t>revolution</a:t>
            </a:r>
            <a:r>
              <a:rPr lang="pt-BR" sz="2800" b="0" strike="noStrike" spc="-1" dirty="0">
                <a:latin typeface="Arial"/>
                <a:ea typeface="Calibri"/>
              </a:rPr>
              <a:t>,</a:t>
            </a:r>
            <a:r>
              <a:rPr lang="pt-BR" sz="2800" spc="-1" dirty="0">
                <a:latin typeface="Arial"/>
                <a:ea typeface="Calibri"/>
              </a:rPr>
              <a:t>  </a:t>
            </a:r>
            <a:r>
              <a:rPr lang="pt-BR" sz="2800" b="0" strike="noStrike" spc="-1" dirty="0">
                <a:latin typeface="Arial"/>
                <a:ea typeface="Calibri"/>
              </a:rPr>
              <a:t> Harvard Business Review, </a:t>
            </a:r>
            <a:r>
              <a:rPr lang="pt-BR" sz="2800" b="0" strike="noStrike" spc="-1" dirty="0" err="1">
                <a:latin typeface="Arial"/>
                <a:ea typeface="Calibri"/>
              </a:rPr>
              <a:t>Octuber</a:t>
            </a:r>
            <a:r>
              <a:rPr lang="pt-BR" sz="2800" b="0" strike="noStrike" spc="-1" dirty="0">
                <a:latin typeface="Arial"/>
                <a:ea typeface="Calibri"/>
              </a:rPr>
              <a:t>, 2012</a:t>
            </a:r>
            <a:endParaRPr lang="pt-BR" sz="2800" b="0" strike="noStrike" spc="-1" dirty="0">
              <a:latin typeface="Arial"/>
            </a:endParaRPr>
          </a:p>
          <a:p>
            <a:pPr algn="just">
              <a:spcAft>
                <a:spcPts val="799"/>
              </a:spcAft>
            </a:pPr>
            <a:r>
              <a:rPr lang="pt-BR" sz="2800" b="0" strike="noStrike" spc="-1" dirty="0">
                <a:latin typeface="Arial"/>
                <a:ea typeface="Calibri"/>
              </a:rPr>
              <a:t>PACHECO, F. B.; KLEIN, A. Z.; RIGHI, R. R., </a:t>
            </a:r>
            <a:r>
              <a:rPr lang="pt-BR" sz="2800" b="1" strike="noStrike" spc="-1" dirty="0">
                <a:latin typeface="Arial"/>
                <a:ea typeface="Calibri"/>
              </a:rPr>
              <a:t>Modelos de negócio para produtos e serviços</a:t>
            </a:r>
            <a:r>
              <a:rPr lang="pt-BR" sz="2800" b="1" spc="-1" dirty="0">
                <a:latin typeface="Arial"/>
                <a:ea typeface="Calibri"/>
              </a:rPr>
              <a:t> </a:t>
            </a:r>
            <a:r>
              <a:rPr lang="pt-BR" sz="2800" b="1" strike="noStrike" spc="-1" dirty="0">
                <a:latin typeface="Arial"/>
                <a:ea typeface="Calibri"/>
              </a:rPr>
              <a:t> baseados em internet das coisas: uma revisão da literatura e oportunidades </a:t>
            </a:r>
            <a:r>
              <a:rPr lang="pt-BR" sz="2800" b="1" strike="noStrike" spc="-1" dirty="0">
                <a:solidFill>
                  <a:srgbClr val="000000"/>
                </a:solidFill>
                <a:latin typeface="Arial"/>
                <a:ea typeface="Calibri"/>
              </a:rPr>
              <a:t>de pesquisas futuras</a:t>
            </a:r>
            <a:r>
              <a:rPr lang="pt-BR" sz="28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, REGE - Revista de Gestão, N. 23, 2016</a:t>
            </a:r>
            <a:r>
              <a:rPr lang="pt-BR" sz="2800" spc="-1" dirty="0">
                <a:solidFill>
                  <a:srgbClr val="000000"/>
                </a:solidFill>
                <a:latin typeface="Arial"/>
                <a:ea typeface="Calibri"/>
              </a:rPr>
              <a:t>  </a:t>
            </a:r>
            <a:endParaRPr lang="pt-BR" sz="2800" b="0" strike="noStrike" spc="-1" dirty="0">
              <a:latin typeface="Arial"/>
            </a:endParaRPr>
          </a:p>
        </p:txBody>
      </p:sp>
      <p:sp>
        <p:nvSpPr>
          <p:cNvPr id="17" name="CaixaDeTexto 9">
            <a:extLst>
              <a:ext uri="{FF2B5EF4-FFF2-40B4-BE49-F238E27FC236}">
                <a16:creationId xmlns:a16="http://schemas.microsoft.com/office/drawing/2014/main" id="{26005A58-C5B3-4C9B-A005-F11B4BBFCF02}"/>
              </a:ext>
            </a:extLst>
          </p:cNvPr>
          <p:cNvSpPr txBox="1"/>
          <p:nvPr/>
        </p:nvSpPr>
        <p:spPr>
          <a:xfrm>
            <a:off x="16834338" y="10081798"/>
            <a:ext cx="14338720" cy="507831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600" spc="-1" dirty="0">
                <a:solidFill>
                  <a:srgbClr val="000000"/>
                </a:solidFill>
                <a:latin typeface="Arial"/>
                <a:ea typeface="Microsoft YaHei"/>
              </a:rPr>
              <a:t>Outro conceito que está em evidência atualmente tanto no ambiente pessoal, como empresarial, é conhecido por Sustentabilidade. Conforme Boff (2012, p. 262), a sustentabilidade pode ser composta por três dimensões: a econômica, a social e a ambiental, também conhecidas como Triple </a:t>
            </a:r>
            <a:r>
              <a:rPr lang="pt-BR" sz="3600" spc="-1" dirty="0" err="1">
                <a:solidFill>
                  <a:srgbClr val="000000"/>
                </a:solidFill>
                <a:latin typeface="Arial"/>
                <a:ea typeface="Microsoft YaHei"/>
              </a:rPr>
              <a:t>Bottom</a:t>
            </a:r>
            <a:r>
              <a:rPr lang="pt-BR" sz="3600" spc="-1" dirty="0">
                <a:solidFill>
                  <a:srgbClr val="000000"/>
                </a:solidFill>
                <a:latin typeface="Arial"/>
                <a:ea typeface="Microsoft YaHei"/>
              </a:rPr>
              <a:t> </a:t>
            </a:r>
            <a:r>
              <a:rPr lang="pt-BR" sz="3600" spc="-1" dirty="0" err="1">
                <a:solidFill>
                  <a:srgbClr val="000000"/>
                </a:solidFill>
                <a:latin typeface="Arial"/>
                <a:ea typeface="Microsoft YaHei"/>
              </a:rPr>
              <a:t>Line</a:t>
            </a:r>
            <a:r>
              <a:rPr lang="pt-BR" sz="3600" spc="-1" dirty="0">
                <a:solidFill>
                  <a:srgbClr val="000000"/>
                </a:solidFill>
                <a:latin typeface="Arial"/>
                <a:ea typeface="Microsoft YaHei"/>
              </a:rPr>
              <a:t> (TBL), conceito surgido do estudo realizado por </a:t>
            </a:r>
            <a:r>
              <a:rPr lang="pt-BR" sz="3600" spc="-1" dirty="0" err="1">
                <a:solidFill>
                  <a:srgbClr val="000000"/>
                </a:solidFill>
                <a:latin typeface="Arial"/>
                <a:ea typeface="Microsoft YaHei"/>
              </a:rPr>
              <a:t>Elkington</a:t>
            </a:r>
            <a:r>
              <a:rPr lang="pt-BR" sz="3600" spc="-1" dirty="0">
                <a:solidFill>
                  <a:srgbClr val="000000"/>
                </a:solidFill>
                <a:latin typeface="Arial"/>
                <a:ea typeface="Microsoft YaHei"/>
              </a:rPr>
              <a:t> (1994). Desse modo, parece ser interessante estudar como as novas TIC, no caso BIG Data e </a:t>
            </a:r>
            <a:r>
              <a:rPr lang="pt-BR" sz="3600" spc="-1" dirty="0" err="1">
                <a:solidFill>
                  <a:srgbClr val="000000"/>
                </a:solidFill>
                <a:latin typeface="Arial"/>
                <a:ea typeface="Microsoft YaHei"/>
              </a:rPr>
              <a:t>IoT</a:t>
            </a:r>
            <a:r>
              <a:rPr lang="pt-BR" sz="3600" spc="-1" dirty="0">
                <a:solidFill>
                  <a:srgbClr val="000000"/>
                </a:solidFill>
                <a:latin typeface="Arial"/>
                <a:ea typeface="Microsoft YaHei"/>
              </a:rPr>
              <a:t>, podem contribuir com a sustentabilidade, relacionando seus conceitos e aplicações às suas dimensões. ​</a:t>
            </a:r>
            <a:endParaRPr lang="pt-BR" sz="3600" dirty="0"/>
          </a:p>
        </p:txBody>
      </p:sp>
      <p:sp>
        <p:nvSpPr>
          <p:cNvPr id="20" name="CustomShape 1"/>
          <p:cNvSpPr/>
          <p:nvPr/>
        </p:nvSpPr>
        <p:spPr>
          <a:xfrm>
            <a:off x="1259287" y="7737088"/>
            <a:ext cx="29874711" cy="2057807"/>
          </a:xfrm>
          <a:prstGeom prst="rect">
            <a:avLst/>
          </a:prstGeom>
          <a:noFill/>
          <a:ln w="9360">
            <a:noFill/>
          </a:ln>
          <a:effectLst/>
        </p:spPr>
        <p:txBody>
          <a:bodyPr lIns="90000" tIns="45000" rIns="90000" bIns="45000">
            <a:noAutofit/>
          </a:bodyPr>
          <a:lstStyle/>
          <a:p>
            <a:pPr marL="0" marR="0" lvl="0" indent="0" algn="just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799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1" i="0" u="none" strike="noStrike" kern="0" cap="none" spc="-1" normalizeH="0" baseline="0" noProof="0" dirty="0" smtClean="0">
                <a:ln>
                  <a:noFill/>
                </a:ln>
                <a:solidFill>
                  <a:srgbClr val="601753"/>
                </a:solidFill>
                <a:effectLst/>
                <a:uLnTx/>
                <a:uFillTx/>
                <a:latin typeface="Arial"/>
                <a:ea typeface="Calibri"/>
              </a:rPr>
              <a:t>INTERNET DAS COISAS (</a:t>
            </a:r>
            <a:r>
              <a:rPr kumimoji="0" lang="pt-BR" sz="6000" b="1" i="0" u="none" strike="noStrike" kern="0" cap="none" spc="-1" normalizeH="0" baseline="0" noProof="0" dirty="0" err="1" smtClean="0">
                <a:ln>
                  <a:noFill/>
                </a:ln>
                <a:solidFill>
                  <a:srgbClr val="601753"/>
                </a:solidFill>
                <a:effectLst/>
                <a:uLnTx/>
                <a:uFillTx/>
                <a:latin typeface="Arial"/>
                <a:ea typeface="Calibri"/>
              </a:rPr>
              <a:t>IoT</a:t>
            </a:r>
            <a:r>
              <a:rPr kumimoji="0" lang="pt-BR" sz="6000" b="1" i="0" u="none" strike="noStrike" kern="0" cap="none" spc="-1" normalizeH="0" baseline="0" noProof="0" dirty="0" smtClean="0">
                <a:ln>
                  <a:noFill/>
                </a:ln>
                <a:solidFill>
                  <a:srgbClr val="601753"/>
                </a:solidFill>
                <a:effectLst/>
                <a:uLnTx/>
                <a:uFillTx/>
                <a:latin typeface="Arial"/>
                <a:ea typeface="Calibri"/>
              </a:rPr>
              <a:t>) E BIG DATA: TECNOLOGIAS APLICADAS ÀS DIMENSÕES ECONÔMICA, SOCIAL E AMBIENTAL DA SUSTENTABILIDADE.</a:t>
            </a:r>
            <a:endParaRPr kumimoji="0" lang="pt-BR" sz="6000" b="0" i="0" u="none" strike="noStrike" kern="0" cap="none" spc="-1" normalizeH="0" baseline="0" noProof="0" dirty="0" smtClean="0">
              <a:ln>
                <a:noFill/>
              </a:ln>
              <a:solidFill>
                <a:srgbClr val="601753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5224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351</Words>
  <Application>Microsoft Office PowerPoint</Application>
  <PresentationFormat>Personalizar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YaHei</vt:lpstr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Renata Mendes</dc:creator>
  <cp:lastModifiedBy>Usuário do Windows</cp:lastModifiedBy>
  <cp:revision>36</cp:revision>
  <dcterms:created xsi:type="dcterms:W3CDTF">2019-08-18T20:13:12Z</dcterms:created>
  <dcterms:modified xsi:type="dcterms:W3CDTF">2019-08-26T11:16:25Z</dcterms:modified>
</cp:coreProperties>
</file>