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891626"/>
            <a:ext cx="27539395" cy="1253324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8908198"/>
            <a:ext cx="24299466" cy="869160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916653"/>
            <a:ext cx="6986096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916653"/>
            <a:ext cx="20553298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33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71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974945"/>
            <a:ext cx="27944386" cy="14974888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4091502"/>
            <a:ext cx="27944386" cy="7874940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77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9583264"/>
            <a:ext cx="13769697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4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916661"/>
            <a:ext cx="27944386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8824938"/>
            <a:ext cx="13706415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149904"/>
            <a:ext cx="13706415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8824938"/>
            <a:ext cx="13773917" cy="4324966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149904"/>
            <a:ext cx="13773917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3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183304"/>
            <a:ext cx="16402140" cy="2558314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99982"/>
            <a:ext cx="10449614" cy="839993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183304"/>
            <a:ext cx="16402140" cy="2558314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0799922"/>
            <a:ext cx="10449614" cy="20008190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65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916661"/>
            <a:ext cx="27944386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9583264"/>
            <a:ext cx="27944386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D12D-8624-459D-8E4E-CE6C431C71ED}" type="datetimeFigureOut">
              <a:rPr lang="pt-BR" smtClean="0"/>
              <a:t>20/09/2018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3366432"/>
            <a:ext cx="1093476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3366432"/>
            <a:ext cx="728984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0168-3E35-4A8B-92F1-E596113C6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80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UC_Campinas-logo-AF1946D70C-seeklogo">
            <a:extLst>
              <a:ext uri="{FF2B5EF4-FFF2-40B4-BE49-F238E27FC236}">
                <a16:creationId xmlns:a16="http://schemas.microsoft.com/office/drawing/2014/main" id="{799A8B67-F8EF-42C1-8CC9-A2F073B8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17" y="1041080"/>
            <a:ext cx="6157472" cy="24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 de Texto 2">
            <a:extLst>
              <a:ext uri="{FF2B5EF4-FFF2-40B4-BE49-F238E27FC236}">
                <a16:creationId xmlns:a16="http://schemas.microsoft.com/office/drawing/2014/main" id="{2CA30E3E-9392-41E4-A4E9-37C3318CB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126" y="703385"/>
            <a:ext cx="23188247" cy="391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solidFill>
                  <a:srgbClr val="255D8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DAS COISAS (</a:t>
            </a:r>
            <a:r>
              <a:rPr lang="pt-BR" sz="6600" b="1" dirty="0" err="1">
                <a:solidFill>
                  <a:srgbClr val="255D8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6600" b="1" dirty="0">
                <a:solidFill>
                  <a:srgbClr val="255D8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BIG DATA: USANDO TECNOLOGIAS DA INFORMAÇÃO E COMUNICAÇÃO PARA OBTENÇÃO DE VANTAGEM COMPETITIVA</a:t>
            </a:r>
            <a:endParaRPr lang="pt-BR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0DDE11-E5F5-42F3-83E3-EFBFAD52C8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24"/>
          <a:stretch/>
        </p:blipFill>
        <p:spPr bwMode="auto">
          <a:xfrm rot="5400000">
            <a:off x="13555356" y="17159105"/>
            <a:ext cx="35999739" cy="1681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ixa de Texto 2">
            <a:extLst>
              <a:ext uri="{FF2B5EF4-FFF2-40B4-BE49-F238E27FC236}">
                <a16:creationId xmlns:a16="http://schemas.microsoft.com/office/drawing/2014/main" id="{43C86E90-2D25-4270-9E3C-33C28262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374" y="3890099"/>
            <a:ext cx="12208815" cy="734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pt-BR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6.00.00.00-7 Ciências Sociais Aplicadas </a:t>
            </a:r>
            <a:endParaRPr lang="pt-BR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3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6.02.00.00-6 Administração </a:t>
            </a:r>
            <a:endParaRPr lang="pt-BR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6.02.01.00-2 Administração de Empresas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Bolsista: </a:t>
            </a:r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Maria Thereza Miranda de Camargo</a:t>
            </a: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Faculdade de Análise de Sistemas                           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e-mail: mmcamargo89@gmail.com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Orientador: </a:t>
            </a:r>
            <a:r>
              <a:rPr lang="pt-BR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Orandi</a:t>
            </a:r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Mina </a:t>
            </a:r>
            <a:r>
              <a:rPr lang="pt-BR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Falsarella</a:t>
            </a: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e-mail: orandi@puc-campinas.edu.br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Grupo de Pesquisa: </a:t>
            </a:r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para Gestão e Inovação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Linha de Pesquisa: </a:t>
            </a:r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Planejamento, Gestão e Indicadores de Sustentabilidade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50"/>
              </a:spcAft>
            </a:pPr>
            <a:r>
              <a:rPr lang="pt-BR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Modalidade: </a:t>
            </a:r>
            <a:r>
              <a:rPr lang="pt-B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PIBIC/CNPq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DBFF2C-44F5-46B3-8BD4-56652A37757C}"/>
              </a:ext>
            </a:extLst>
          </p:cNvPr>
          <p:cNvSpPr/>
          <p:nvPr/>
        </p:nvSpPr>
        <p:spPr>
          <a:xfrm>
            <a:off x="2019225" y="10615461"/>
            <a:ext cx="12712918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PALAVRA CHAVE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199F523A-93CC-4178-9AFB-757A076BFA51}"/>
              </a:ext>
            </a:extLst>
          </p:cNvPr>
          <p:cNvSpPr txBox="1"/>
          <p:nvPr/>
        </p:nvSpPr>
        <p:spPr>
          <a:xfrm>
            <a:off x="1877262" y="11726983"/>
            <a:ext cx="12712918" cy="14468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das Coisas; Big Data, Tecnologia da Informação e Comunicação, Vantagem Competitiva.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F46832B-B3BA-4096-A415-A4B2DACE1DD8}"/>
              </a:ext>
            </a:extLst>
          </p:cNvPr>
          <p:cNvSpPr/>
          <p:nvPr/>
        </p:nvSpPr>
        <p:spPr>
          <a:xfrm>
            <a:off x="1952649" y="13173855"/>
            <a:ext cx="12735910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 de Texto 2">
            <a:extLst>
              <a:ext uri="{FF2B5EF4-FFF2-40B4-BE49-F238E27FC236}">
                <a16:creationId xmlns:a16="http://schemas.microsoft.com/office/drawing/2014/main" id="{9E32CB34-6539-4995-9F58-7E9F5B17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49" y="14372515"/>
            <a:ext cx="12735910" cy="16975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 Thompson et al. (2008, p. 133), uma estratégia competitiva “diz respeito aos aspectos específicos da estratégia para concorrer de modo bem sucedido e assegurar vantagem competitiva entre os concorrentes”. As Tecnologias de Informação e Comunicação (TIC) existentes ou emergentes podem contribuir para obter vantagem competitiva. Entre as existentes estão os Sistemas de Informações apresentados por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Laudon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Laudon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(2010, p.48). Das tecnologias emergentes em evidência, se destacam o Big Data e a Internet das Coisas, do inglês Internet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No caso do Big Data, segundo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Begoli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Horey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(2012, p. 215), nos últimos anos grandes quantidades de dados provenientes de muitas fontes como: redes sociais; mídias sociais; chamadas de aparelhos móveis; fontes tradicionais; entre outros, estão disponíveis em grande volume. Para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(2012), Big Data são os dados que devem ser analisados pelas empresas, mas antigamente, por não existir tecnologias para realizar a análise, eram descartados. Segundo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Demirkan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Delen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(2013), para sobrevivência, as instituições devem estar sempre atentas as mudanças de mercado, e para isso, os dados e informações estão se tornando bens primários para muitas delas. Para Pacheco et al (2016),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uma oportunidade e um desafio para empresas de diversos seguimentos prover de capacidade digital embutida em produtos e objetos, de modo que ofereçam novas funções e aplicações que aprimorem seu uso.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(2016) diz que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um sistema de dispositivos conectados à internet e cerca de 55% das aplicações estarão relacionadas a serviços para a comunidade.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Atzori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 (2010) complementa quando diz que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terá alto impacto em vários aspectos da vida cotidiana, modificando o comportamento de usuários, podendo ter aplicações no ambiente doméstico e de trabalho. Assim, as tecnologias emergentes, portanto, podem trazer vantagem competitiva para as instituições que proverem produtos e serviços usando esses novos conceitos.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EFA27B2-8247-4D0C-A4C3-540B0DFB1DF1}"/>
              </a:ext>
            </a:extLst>
          </p:cNvPr>
          <p:cNvSpPr/>
          <p:nvPr/>
        </p:nvSpPr>
        <p:spPr>
          <a:xfrm>
            <a:off x="16623324" y="5084775"/>
            <a:ext cx="12465074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 de texto 16">
            <a:extLst>
              <a:ext uri="{FF2B5EF4-FFF2-40B4-BE49-F238E27FC236}">
                <a16:creationId xmlns:a16="http://schemas.microsoft.com/office/drawing/2014/main" id="{07C9619E-2FD9-4A08-B4DA-5460FDAF291E}"/>
              </a:ext>
            </a:extLst>
          </p:cNvPr>
          <p:cNvSpPr txBox="1"/>
          <p:nvPr/>
        </p:nvSpPr>
        <p:spPr>
          <a:xfrm>
            <a:off x="16623324" y="6259240"/>
            <a:ext cx="12465073" cy="26034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projeto de iniciação científica propõe-se a estudar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Big Data e suas aplicações buscando relacionar como essas TIC podem trazer vantagem competitiva para as instituições.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00B2340-C39B-467C-A08E-13CE51323FCE}"/>
              </a:ext>
            </a:extLst>
          </p:cNvPr>
          <p:cNvSpPr/>
          <p:nvPr/>
        </p:nvSpPr>
        <p:spPr>
          <a:xfrm>
            <a:off x="16623324" y="8862647"/>
            <a:ext cx="12511063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aixa de Texto 2">
            <a:extLst>
              <a:ext uri="{FF2B5EF4-FFF2-40B4-BE49-F238E27FC236}">
                <a16:creationId xmlns:a16="http://schemas.microsoft.com/office/drawing/2014/main" id="{F4F8FF14-9159-4FD5-89F5-4E8AF822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320" y="10115752"/>
            <a:ext cx="12488067" cy="383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desenvolvimento desse trabalho, será utilizada a pesquisa bibliográfica, um procedimento formal com pensamento reflexivo que permite descobrir novos fatos e relações em qualquer Área de Conhecimento (LAKATOS; MARCONI, 2007).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aixa de Texto 2">
            <a:extLst>
              <a:ext uri="{FF2B5EF4-FFF2-40B4-BE49-F238E27FC236}">
                <a16:creationId xmlns:a16="http://schemas.microsoft.com/office/drawing/2014/main" id="{7E9C7979-F1C8-4FAA-B5BE-8C9CF8AE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039" y="14680581"/>
            <a:ext cx="12465074" cy="3922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Espera-se no decorrer deste trabalho de Iniciação Científica, além do cumprimento do cronograma e do objetivo proposto pelo projeto, desenvolver no estudante espírito investigativo, autonomia intelectual e capacidade de sistematização dos vários saberes com os quais estará interagindo ao longo da vigência da bolsa.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1D6C280-8DF8-4916-897A-063893E2DD94}"/>
              </a:ext>
            </a:extLst>
          </p:cNvPr>
          <p:cNvSpPr/>
          <p:nvPr/>
        </p:nvSpPr>
        <p:spPr>
          <a:xfrm>
            <a:off x="16623325" y="13510247"/>
            <a:ext cx="12522788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D80FB94-A227-4689-B187-5EE9BDA0981B}"/>
              </a:ext>
            </a:extLst>
          </p:cNvPr>
          <p:cNvSpPr/>
          <p:nvPr/>
        </p:nvSpPr>
        <p:spPr>
          <a:xfrm>
            <a:off x="16623324" y="18570734"/>
            <a:ext cx="12488067" cy="849259"/>
          </a:xfrm>
          <a:prstGeom prst="rect">
            <a:avLst/>
          </a:prstGeom>
          <a:solidFill>
            <a:srgbClr val="255D8F"/>
          </a:solidFill>
          <a:ln>
            <a:solidFill>
              <a:srgbClr val="255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 BIBLIOGRÁFICAS</a:t>
            </a:r>
            <a:endParaRPr lang="pt-BR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 de Texto 2">
            <a:extLst>
              <a:ext uri="{FF2B5EF4-FFF2-40B4-BE49-F238E27FC236}">
                <a16:creationId xmlns:a16="http://schemas.microsoft.com/office/drawing/2014/main" id="{E749FCFB-68B5-4A73-A9D6-CCC4728F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320" y="19813184"/>
            <a:ext cx="12708259" cy="1618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ATZORI, L.; IERA, A.; MORABITO, G., </a:t>
            </a: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Internet of Things: A survey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Computer Networks, Elsevier, 2010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BEGOLI, </a:t>
            </a:r>
            <a:r>
              <a:rPr lang="en-US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Edmon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HOREY, James; </a:t>
            </a: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Principles for Effective Knowledge Discovery from Big Data.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Joint Working Conference on Software Architecture &amp; 6th European Conference on Software Architecture, IEEE Computer Society, 2012, p. 215-218.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DEMIRKAN, H.; DELEN, D. </a:t>
            </a: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the capabilities of service-oriented decision support systems: Putting analytics and big data in cloud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Decision Support Systems, Atlanta, 2013, p. 412–421.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HAM, X.; TIAN, L.; YOON, M.; LEE, M. </a:t>
            </a:r>
            <a:r>
              <a:rPr lang="en-US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Big Data Model supporting Information Recommendation in Social Network</a:t>
            </a:r>
            <a:r>
              <a:rPr lang="en-US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In: International Conference on Cloud and Green Computing, 2., 2012, Hunan, China. 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 eletrônico...  </a:t>
            </a:r>
            <a:r>
              <a:rPr lang="pt-BR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Hunan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IEEE </a:t>
            </a:r>
            <a:r>
              <a:rPr lang="pt-BR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society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2012, p. 810-813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LAKATOS, E. M.; MARCONI, M. de A. </a:t>
            </a:r>
            <a:r>
              <a:rPr lang="pt-BR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do trabalho científico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7 ed. São Paulo: Atlas, 2007.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LAUDON, K.; LAUDON, J. </a:t>
            </a:r>
            <a:r>
              <a:rPr lang="pt-BR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Sistemas de Informação Gerenciais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Paulo: Pearson Prentice Hall, 2010.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PACHECO, F. B.; KLEIN, A. Z.; RIGHI, R. R., </a:t>
            </a:r>
            <a:r>
              <a:rPr lang="pt-BR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 de negócio para produtos e serviços  baseados em internet das coisas: uma revisão da literatura e oportunidades de pesquisas futuras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REGE - Revista de Gestão, N. 23, 2016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TAN, </a:t>
            </a:r>
            <a:r>
              <a:rPr lang="pt-BR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Joy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internet das coisas e a sustentabilidade dos negócios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Revista CIO, 2016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THOMPSON, A.A; STRICKLAND III, A.J.; GAMBLE, J.E. </a:t>
            </a:r>
            <a:r>
              <a:rPr lang="pt-BR" sz="2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Administração Estratégica</a:t>
            </a:r>
            <a:r>
              <a:rPr lang="pt-BR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15 ed. São Paulo: McGraw-Hill, 2008.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25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880</Words>
  <Application>Microsoft Office PowerPoint</Application>
  <PresentationFormat>Personalizar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maria.camargo36@etec.sp.gov.br</dc:creator>
  <cp:lastModifiedBy>Usuário do Windows</cp:lastModifiedBy>
  <cp:revision>4</cp:revision>
  <dcterms:created xsi:type="dcterms:W3CDTF">2018-09-20T00:17:29Z</dcterms:created>
  <dcterms:modified xsi:type="dcterms:W3CDTF">2018-09-20T10:39:28Z</dcterms:modified>
</cp:coreProperties>
</file>