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1A50-D436-4535-86AF-EC45C4B9A8C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B9CA9-EB10-4ACC-A8CB-63A250018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B9CA9-EB10-4ACC-A8CB-63A250018A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8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9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01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3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63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9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62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2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8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85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dictfoodservice.com/comment/food-delivery-future-profitabil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uters.com/article/us-hellofresh-results-idUSKCN2562BH" TargetMode="External"/><Relationship Id="rId5" Type="http://schemas.openxmlformats.org/officeDocument/2006/relationships/hyperlink" Target="https://vested.co.in/blog/how-to-be-profitable-in-the-food-delivery-business/" TargetMode="External"/><Relationship Id="rId4" Type="http://schemas.openxmlformats.org/officeDocument/2006/relationships/hyperlink" Target="https://www.bloomberg.com/opinion/articles/2021-02-05/uber-eats-deliveroo-won-t-profit-from-their-pandemic-grocery-delivery-bin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emiliod90/redkite_casestudy/blob/main/Redkite-casestudy.ipyn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emiliod90/redkite_casestud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3C1-1883-4B9B-8682-4400AB2E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Member get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923D-86C2-43A1-A376-CFCD8B06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interactive analysis of the member get member referral campaign</a:t>
            </a:r>
          </a:p>
        </p:txBody>
      </p:sp>
    </p:spTree>
    <p:extLst>
      <p:ext uri="{BB962C8B-B14F-4D97-AF65-F5344CB8AC3E}">
        <p14:creationId xmlns:p14="http://schemas.microsoft.com/office/powerpoint/2010/main" val="241419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844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Data 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18C56-D437-4F93-9F05-5AA3FB5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4021"/>
            <a:ext cx="8534400" cy="5137607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mapping of members who provided the referral and those that received it. This would enable an analyst to build a social network of members and would greatly aid in setting engagement scores against members. For example, which members like to send a lot of referrals that actually funnel into long-term engagement?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Costs. To provide a more clear picture around the total cost benefit analysis of a campaign, it would be necessary to understand the cost of acquisition for each member referred vs non-referred.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 CSAT satisfaction scores. Can any satisfaction based data help us understand more about engagement drop-offs we are currently observing.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 on different categories time (monthly, and season), location, menu etc. Improve our demand forecasting, resource planning and product targeting.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member score, potentially derived from multiple factors, such as engagement length and/or value generated.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about our members before we target promotions at larger scales. We can learn from the UX 7 step ideation/design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368259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43FE-78B3-4E34-9997-A1F04966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/ AOB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66A8-E7C1-4A99-BAC9-97B597E2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605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AD9F1-7B4C-45DF-B0C2-F1D68DCE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5486402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sz="1200" cap="none" dirty="0">
                <a:latin typeface="Segoe UI" panose="020B0502040204020203" pitchFamily="34" charset="0"/>
                <a:cs typeface="Segoe UI" panose="020B0502040204020203" pitchFamily="34" charset="0"/>
              </a:rPr>
              <a:t>Praying for a fair priced Nvidia GPU for Christmas”</a:t>
            </a:r>
            <a:b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Emilio D’Souza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A063-8942-46A1-9ADA-2ECDB66A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 consultant based in London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Enjoy building services that improve customer engagement and drive positive change </a:t>
            </a:r>
            <a:r>
              <a:rPr lang="en-GB" dirty="0">
                <a:solidFill>
                  <a:srgbClr val="1A0DAB"/>
                </a:solidFill>
                <a:latin typeface="arial" panose="020B0604020202020204" pitchFamily="34" charset="0"/>
              </a:rPr>
              <a:t>😊</a:t>
            </a:r>
            <a:endPara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 at heart – love to explore/visualise problem domains and draw lots of diagrams </a:t>
            </a:r>
            <a:r>
              <a:rPr lang="en-GB" dirty="0">
                <a:solidFill>
                  <a:srgbClr val="1A0DAB"/>
                </a:solidFill>
                <a:latin typeface="arial" panose="020B0604020202020204" pitchFamily="34" charset="0"/>
              </a:rPr>
              <a:t>✏️</a:t>
            </a:r>
            <a:endPara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evangelist of regular, bitesize project/product reassessment – to keep congruence with the big picture/business benefit and uplift team morale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to tinker with new technologies and build toy applications in my spare time – next mission is to secure major VC funding </a:t>
            </a:r>
            <a:r>
              <a:rPr lang="en-GB" b="0" i="0" dirty="0">
                <a:solidFill>
                  <a:srgbClr val="1A0DA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🚀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Passionate gym-goer and boxing fan – and recently started a project to grow microgreens using hydroponics (the legal kind </a:t>
            </a:r>
            <a:r>
              <a:rPr lang="en-GB" dirty="0">
                <a:solidFill>
                  <a:srgbClr val="1A0DA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😉</a:t>
            </a:r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Picture 4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CF9F5AEF-1F25-42C6-AC88-FF9D5E8F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4" y="1047097"/>
            <a:ext cx="3385811" cy="33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0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79ED3-A17E-460A-8ED2-93FA4E3D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7245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586C-2CFD-49F5-A8B5-16C61729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741602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Tasked with determining whether the “member get member” referral campaign was a success.</a:t>
            </a:r>
          </a:p>
          <a:p>
            <a:r>
              <a:rPr lang="en-GB" dirty="0">
                <a:solidFill>
                  <a:schemeClr val="tx1"/>
                </a:solidFill>
              </a:rPr>
              <a:t>Findings indicate several limitations with the campaign.</a:t>
            </a:r>
          </a:p>
          <a:p>
            <a:r>
              <a:rPr lang="en-GB" dirty="0">
                <a:solidFill>
                  <a:schemeClr val="tx1"/>
                </a:solidFill>
              </a:rPr>
              <a:t>Based on conservative, financial estimates - the cost does not appear to be recouped by the value brought from increased user growth.</a:t>
            </a:r>
          </a:p>
          <a:p>
            <a:r>
              <a:rPr lang="en-GB" dirty="0">
                <a:solidFill>
                  <a:schemeClr val="tx1"/>
                </a:solidFill>
              </a:rPr>
              <a:t>With additional financial information, and a better understanding of our customer groups, several, more insightful campaigns can be conducted.</a:t>
            </a:r>
          </a:p>
        </p:txBody>
      </p:sp>
    </p:spTree>
    <p:extLst>
      <p:ext uri="{BB962C8B-B14F-4D97-AF65-F5344CB8AC3E}">
        <p14:creationId xmlns:p14="http://schemas.microsoft.com/office/powerpoint/2010/main" val="2102161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6B00B-9059-409A-B25D-B1C53625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/>
              <a:t>Approach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F4D-E202-418B-8640-B378C725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the scene 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Context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Assumptions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Explore/Discover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Data cleansing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Explore relationships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 our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Lessons learned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A new approach</a:t>
            </a:r>
          </a:p>
        </p:txBody>
      </p:sp>
    </p:spTree>
    <p:extLst>
      <p:ext uri="{BB962C8B-B14F-4D97-AF65-F5344CB8AC3E}">
        <p14:creationId xmlns:p14="http://schemas.microsoft.com/office/powerpoint/2010/main" val="295123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34A7-C66A-4267-8D24-F1376896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2" y="132148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F26C-DA9E-46E9-8587-96725BF3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52" y="1496505"/>
            <a:ext cx="8534400" cy="435754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Assumptions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Food delivery business model profit margin assumed at 5% (conservative) – 15% (ambitious), averaged per customer, where we assume a value chain more akin to Dominoes/HelloFresh than with </a:t>
            </a:r>
            <a:r>
              <a:rPr lang="en-GB" dirty="0" err="1">
                <a:solidFill>
                  <a:schemeClr val="tx1"/>
                </a:solidFill>
              </a:rPr>
              <a:t>UberEats</a:t>
            </a:r>
            <a:r>
              <a:rPr lang="en-GB" dirty="0">
                <a:solidFill>
                  <a:schemeClr val="tx1"/>
                </a:solidFill>
              </a:rPr>
              <a:t>/</a:t>
            </a:r>
            <a:r>
              <a:rPr lang="en-GB" dirty="0" err="1">
                <a:solidFill>
                  <a:schemeClr val="tx1"/>
                </a:solidFill>
              </a:rPr>
              <a:t>GrubHub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baseline="30000" dirty="0">
                <a:solidFill>
                  <a:schemeClr val="tx1"/>
                </a:solidFill>
                <a:hlinkClick r:id="rId3"/>
              </a:rPr>
              <a:t>1</a:t>
            </a:r>
            <a:r>
              <a:rPr lang="en-GB" baseline="30000" dirty="0">
                <a:solidFill>
                  <a:schemeClr val="tx1"/>
                </a:solidFill>
              </a:rPr>
              <a:t>, </a:t>
            </a:r>
            <a:r>
              <a:rPr lang="en-GB" baseline="30000" dirty="0">
                <a:solidFill>
                  <a:schemeClr val="tx1"/>
                </a:solidFill>
                <a:hlinkClick r:id="rId4"/>
              </a:rPr>
              <a:t>2</a:t>
            </a:r>
            <a:r>
              <a:rPr lang="en-GB" baseline="30000" dirty="0">
                <a:solidFill>
                  <a:schemeClr val="tx1"/>
                </a:solidFill>
              </a:rPr>
              <a:t>, </a:t>
            </a:r>
            <a:r>
              <a:rPr lang="en-GB" baseline="30000" dirty="0">
                <a:solidFill>
                  <a:schemeClr val="tx1"/>
                </a:solidFill>
                <a:hlinkClick r:id="rId5"/>
              </a:rPr>
              <a:t>3</a:t>
            </a:r>
            <a:r>
              <a:rPr lang="en-GB" baseline="30000" dirty="0">
                <a:solidFill>
                  <a:schemeClr val="tx1"/>
                </a:solidFill>
              </a:rPr>
              <a:t>, </a:t>
            </a:r>
            <a:r>
              <a:rPr lang="en-GB" baseline="30000" dirty="0">
                <a:solidFill>
                  <a:schemeClr val="tx1"/>
                </a:solidFill>
                <a:hlinkClick r:id="rId6"/>
              </a:rPr>
              <a:t>4</a:t>
            </a:r>
            <a:r>
              <a:rPr lang="en-GB" baseline="30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cost of the member get member referral code used by each referred member is not reflected within the average order value – allowing direct comparisons with remaining members.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Each user record can be assumed to be “independent”, i.e. a users ordering decisions over the length of the campaign are not </a:t>
            </a:r>
            <a:r>
              <a:rPr lang="en-GB" i="1" dirty="0">
                <a:solidFill>
                  <a:schemeClr val="tx1"/>
                </a:solidFill>
              </a:rPr>
              <a:t>significantly</a:t>
            </a:r>
            <a:r>
              <a:rPr lang="en-GB" dirty="0">
                <a:solidFill>
                  <a:schemeClr val="tx1"/>
                </a:solidFill>
              </a:rPr>
              <a:t> influenced by the ordering decisions of other members.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sample size is reflective of the population.</a:t>
            </a:r>
          </a:p>
          <a:p>
            <a:r>
              <a:rPr lang="en-GB" dirty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Lack of clear definition on what is considered success to help guide focus of analysis.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Lack of relationship data between users and supporting financial information to supporting inference and validate results.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2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210D-5F17-411D-93AA-C3D64707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110067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Analysis</a:t>
            </a: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1F8837C3-F080-4941-BA4C-F73358D47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47" r="766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34FC-58A3-4910-998D-A061CD70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4612" y="1239573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An interactive Python (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) Notebook has been prepared.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 static version can be accessed here: </a:t>
            </a:r>
            <a:r>
              <a:rPr lang="en-US" dirty="0">
                <a:hlinkClick r:id="rId3"/>
              </a:rPr>
              <a:t>https://nbviewer.jupyter.org/github/emiliod90/redkite_casestudy/blob/main/Redkite-casestudy.ipynb</a:t>
            </a: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The raw notebook and data can be cloned/downloaded from: </a:t>
            </a:r>
            <a:r>
              <a:rPr lang="en-US" dirty="0">
                <a:hlinkClick r:id="rId4"/>
              </a:rPr>
              <a:t>https://github.com/emiliod90/redkite_casestudy</a:t>
            </a:r>
            <a:r>
              <a:rPr lang="en-US" dirty="0"/>
              <a:t>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4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1923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Insight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B6F5-FB2C-4A7A-8133-EA9C66C3D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21091"/>
            <a:ext cx="8534400" cy="4828880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The objective was to determine whether the member get member referral campaign was a success.</a:t>
            </a:r>
          </a:p>
          <a:p>
            <a:r>
              <a:rPr lang="en-GB" dirty="0">
                <a:solidFill>
                  <a:schemeClr val="tx1"/>
                </a:solidFill>
              </a:rPr>
              <a:t>Key insights: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Lack of engagement from the members who were referred.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Average order value is quite consistent across each group, however due to minimal engagement, the total value generated from referred members is considerable low.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 infer that referred members quickly disengage from the service after X months and significantly by 6 months.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If we assume that the referral costs must be absorbed, the total cost is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356 Members * £10 referral value = £3,560.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total value generated solely from referred members is £12,642.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ratio of costs / value is approx. 28%.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Assuming an ambitious profit margin (15%) leaves net balance of £1,896 - £3,560 = (-) £1,663.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Assuming a conservative profit margin (5%) leaves net balance of £632 - £3,560 = (-) 2,927.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If a balance between user growth and profitability was desired, then this is not being reflected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232532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844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Approach 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18C56-D437-4F93-9F05-5AA3FB5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3897"/>
            <a:ext cx="8534400" cy="4477731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Adding some structure and further clarity to the objectives of the campaign would help inform and guide a better round of analysis.</a:t>
            </a:r>
          </a:p>
          <a:p>
            <a:r>
              <a:rPr lang="en-GB" dirty="0">
                <a:solidFill>
                  <a:schemeClr val="tx1"/>
                </a:solidFill>
              </a:rPr>
              <a:t>Key recommendations: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What is the vision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Understand our users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Interviews, workshops, surveys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Build User persona’s, empathy map, customer journeys and identify largest problems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Inform and plan for the the hypothesis tests / multivariate tests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Elicit what data could augment/enrich our analysis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Prove/Prototype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Run our tests at a scale which is both cost-effective and informative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Validate our hypotheses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Prepare to scale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Simulate, Design &amp; Build (Agile vs Waterfall, Phased vs Big Bang)</a:t>
            </a:r>
          </a:p>
          <a:p>
            <a:pPr marL="914400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2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74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4" y="362804"/>
            <a:ext cx="8534400" cy="150706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the User Experience (UX) 7 Step Ideation 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EB7AD0-E8F7-4A93-AA33-82DF5CC71E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9" y="1869871"/>
            <a:ext cx="8534400" cy="39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5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475</TotalTime>
  <Words>969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Wingdings 3</vt:lpstr>
      <vt:lpstr>Slice</vt:lpstr>
      <vt:lpstr>Member get member</vt:lpstr>
      <vt:lpstr>      “Praying for a fair priced Nvidia GPU for Christmas”  Emilio D’Souza</vt:lpstr>
      <vt:lpstr>Executive summary</vt:lpstr>
      <vt:lpstr>Approach</vt:lpstr>
      <vt:lpstr>Background</vt:lpstr>
      <vt:lpstr>Analysis</vt:lpstr>
      <vt:lpstr>Insight conclusion</vt:lpstr>
      <vt:lpstr>Approach Recommendations</vt:lpstr>
      <vt:lpstr>the User Experience (UX) 7 Step Ideation Process</vt:lpstr>
      <vt:lpstr>Data Recommendations</vt:lpstr>
      <vt:lpstr>Questions / AOB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D'souza</dc:creator>
  <cp:lastModifiedBy>Emilio D'souza</cp:lastModifiedBy>
  <cp:revision>10</cp:revision>
  <dcterms:created xsi:type="dcterms:W3CDTF">2021-09-05T11:08:12Z</dcterms:created>
  <dcterms:modified xsi:type="dcterms:W3CDTF">2021-09-05T19:30:44Z</dcterms:modified>
</cp:coreProperties>
</file>