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9" r:id="rId5"/>
    <p:sldId id="256" r:id="rId6"/>
    <p:sldId id="257" r:id="rId7"/>
    <p:sldId id="271" r:id="rId8"/>
    <p:sldId id="272" r:id="rId9"/>
    <p:sldId id="319" r:id="rId10"/>
    <p:sldId id="317" r:id="rId11"/>
    <p:sldId id="309" r:id="rId12"/>
    <p:sldId id="304" r:id="rId13"/>
    <p:sldId id="305" r:id="rId14"/>
    <p:sldId id="313" r:id="rId15"/>
    <p:sldId id="306" r:id="rId16"/>
    <p:sldId id="314" r:id="rId17"/>
    <p:sldId id="315" r:id="rId18"/>
    <p:sldId id="318" r:id="rId19"/>
    <p:sldId id="308" r:id="rId20"/>
    <p:sldId id="310" r:id="rId21"/>
    <p:sldId id="269" r:id="rId22"/>
    <p:sldId id="307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FD8881-B8EF-A3A8-0DF1-7612FB82037B}" name="Colby Witherup Wood" initials="" userId="S::cew588@ads.northwestern.edu::accba222-3a6e-49e9-b628-2eecdfbc3796" providerId="AD"/>
  <p188:author id="{DD1DDF8C-1F6C-D3B8-9A71-8D4AA527FCC5}" name="Emilio Lehoucq" initials="EL" userId="S::elm8295@ads.northwestern.edu::fb1e86bc-2dff-49e3-9a0f-9c63245e88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E"/>
    <a:srgbClr val="000000"/>
    <a:srgbClr val="4E2A8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65347-71F7-5BC1-02C5-E3742BB86AD3}" v="90" dt="2025-01-07T18:15:16.351"/>
    <p1510:client id="{921835D3-88DF-8F65-4B3E-42D2BED862D9}" v="754" dt="2025-01-07T22:47:20.573"/>
    <p1510:client id="{B5C75BAA-94FE-FDDB-552B-C2F892DD375F}" v="9" dt="2025-01-07T19:12:35.352"/>
    <p1510:client id="{FA5FF46E-9827-AD1A-AB59-20758B85443F}" v="22" dt="2025-01-08T13:45:59.733"/>
    <p1510:client id="{FC70066D-7AC5-9367-079A-A2CE434375EA}" v="515" dt="2025-01-08T13:44:27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>
        <p:guide pos="7536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6B315-5397-4FE3-8B05-B79F2F424FC3}" type="datetimeFigureOut"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C9BAD-8341-437E-8C42-B3F6742728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ep.org/news-and-stories/story/ai-has-environmental-problem-heres-what-world-can-do-abou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echnologyreview.com/2023/12/01/1084189/making-an-image-with-generative-ai-uses-as-much-energy-as-charging-your-phone/" TargetMode="External"/><Relationship Id="rId4" Type="http://schemas.openxmlformats.org/officeDocument/2006/relationships/hyperlink" Target="https://iea.blob.core.windows.net/assets/6b2fd954-2017-408e-bf08-952fdd62118a/Electricity2024-Analysisandforecastto2026.pdf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he-decoder.com/github-copilot-x-is-microsofts-new-gpt-4-coding-assistant/" TargetMode="External"/><Relationship Id="rId3" Type="http://schemas.openxmlformats.org/officeDocument/2006/relationships/hyperlink" Target="https://docs.github.com/en/copilot/about-github-copilot/what-is-github-copilot" TargetMode="External"/><Relationship Id="rId7" Type="http://schemas.openxmlformats.org/officeDocument/2006/relationships/hyperlink" Target="https://realpython.com/github-copilot-pyth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https://medium.com/@rajesh.jadav/using-github-copilot-effectively-8b46604299ed" TargetMode="External"/><Relationship Id="rId5" Type="http://schemas.openxmlformats.org/officeDocument/2006/relationships/hyperlink" Target="https://code.visualstudio.com/docs/copilot/overview" TargetMode="External"/><Relationship Id="rId10" Type="http://schemas.openxmlformats.org/officeDocument/2006/relationships/hyperlink" Target="https://github.blog/changelog/2023-11-30-github-copilot-november-30th-update/" TargetMode="External"/><Relationship Id="rId4" Type="http://schemas.openxmlformats.org/officeDocument/2006/relationships/hyperlink" Target="https://www.freecodecamp.org/news/developer-productivity-with-github-copilot/" TargetMode="External"/><Relationship Id="rId9" Type="http://schemas.openxmlformats.org/officeDocument/2006/relationships/hyperlink" Target="https://github.blog/ai-and-ml/github-copilot/inside-github-working-with-the-llms-behind-github-copilot/#:~:text=LLMs%20are%20changing%20the%20ways,training%20techniques%2C%20are%20capable%20of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copilot/prompt-crafting" TargetMode="External"/><Relationship Id="rId3" Type="http://schemas.openxmlformats.org/officeDocument/2006/relationships/hyperlink" Target="https://github.blog/developer-skills/github/how-to-write-better-prompts-for-github-copilot/" TargetMode="External"/><Relationship Id="rId7" Type="http://schemas.openxmlformats.org/officeDocument/2006/relationships/hyperlink" Target="https://docs.github.com/en/copilot/using-github-copilot/prompt-engineering-for-github-copilo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ealpython.com/github-copilot-python/" TargetMode="External"/><Relationship Id="rId5" Type="http://schemas.openxmlformats.org/officeDocument/2006/relationships/hyperlink" Target="mailto:https://medium.com/@rajesh.jadav/using-github-copilot-effectively-8b46604299ed" TargetMode="External"/><Relationship Id="rId10" Type="http://schemas.openxmlformats.org/officeDocument/2006/relationships/hyperlink" Target="https://github.com/nuitrcs/CoDEx-LLM-Workshop/blob/main/prompt_engineering_cheat_sheet.pdf" TargetMode="External"/><Relationship Id="rId4" Type="http://schemas.openxmlformats.org/officeDocument/2006/relationships/hyperlink" Target="https://dev.to/github/a-beginners-guide-to-prompt-engineering-with-github-copilot-3ibp" TargetMode="External"/><Relationship Id="rId9" Type="http://schemas.openxmlformats.org/officeDocument/2006/relationships/hyperlink" Target="https://docs.github.com/en/copilot/using-github-copilot/best-practices-for-using-github-copilo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copilot/managing-copilot/managing-copilot-as-an-individual-subscriber/managing-copilot-policies-as-an-individual-subscriber" TargetMode="External"/><Relationship Id="rId3" Type="http://schemas.openxmlformats.org/officeDocument/2006/relationships/hyperlink" Target="https://resources.github.com/learn/pathways/copilot/essentials/how-github-copilot-handles-data/" TargetMode="External"/><Relationship Id="rId7" Type="http://schemas.openxmlformats.org/officeDocument/2006/relationships/hyperlink" Target="https://github.com/settings/copilot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github.com/en/copilot/managing-copilot/managing-github-copilot-in-your-organization/setting-policies-for-copilot-in-your-organization/excluding-content-from-github-copilot" TargetMode="External"/><Relationship Id="rId11" Type="http://schemas.openxmlformats.org/officeDocument/2006/relationships/hyperlink" Target="https://docs.posit.co/ide/user/ide/guide/tools/copilot.html" TargetMode="External"/><Relationship Id="rId5" Type="http://schemas.openxmlformats.org/officeDocument/2006/relationships/hyperlink" Target="https://docs.github.com/en/site-policy/privacy-policies/github-general-privacy-statement" TargetMode="External"/><Relationship Id="rId10" Type="http://schemas.openxmlformats.org/officeDocument/2006/relationships/hyperlink" Target="https://githubcopilotlitigation.com/case-updates.html" TargetMode="External"/><Relationship Id="rId4" Type="http://schemas.openxmlformats.org/officeDocument/2006/relationships/hyperlink" Target="https://github.com/features/copilot/#faq" TargetMode="External"/><Relationship Id="rId9" Type="http://schemas.openxmlformats.org/officeDocument/2006/relationships/hyperlink" Target="https://www.saverilawfirm.com/our-cases/github-copilot-intellectual-property-litigatio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Short overview: </a:t>
            </a:r>
            <a:r>
              <a:rPr lang="en-US" dirty="0">
                <a:hlinkClick r:id="rId3"/>
              </a:rPr>
              <a:t>https://www.unep.org/news-and-stories/story/ai-has-environmental-problem-heres-what-world-can-do-about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2024 report by the International Energy Agency: </a:t>
            </a:r>
            <a:r>
              <a:rPr lang="en-US" dirty="0">
                <a:hlinkClick r:id="rId4"/>
              </a:rPr>
              <a:t>https://iea.blob.core.windows.net/assets/6b2fd954-2017-408e-bf08-952fdd62118a/Electricity2024-Analysisandforecastto2026.pdf</a:t>
            </a:r>
            <a:r>
              <a:rPr lang="en-US" dirty="0"/>
              <a:t> </a:t>
            </a:r>
          </a:p>
          <a:p>
            <a:r>
              <a:rPr lang="en-US" dirty="0">
                <a:ea typeface="Calibri"/>
                <a:cs typeface="Calibri"/>
              </a:rPr>
              <a:t>MIT Technology Review article: </a:t>
            </a:r>
            <a:r>
              <a:rPr lang="en-US" dirty="0">
                <a:hlinkClick r:id="rId5"/>
              </a:rPr>
              <a:t>https://www.technologyreview.com/2023/12/01/1084189/making-an-image-with-generative-ai-uses-as-much-energy-as-charging-your-phone/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DEA2B-89C2-451D-8EE9-C90C1D75197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8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57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9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https://docs.github.com/en/copilot/about-github-copilot/what-is-github-copilot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https://www.freecodecamp.org/news/developer-productivity-with-github-copilot/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5"/>
              </a:rPr>
              <a:t>https://code.visualstudio.com/docs/copilot/overview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6"/>
              </a:rPr>
              <a:t>https://medium.com/@rajesh.jadav/using-github-copilot-effectively-8b46604299ed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https://realpython.com/github-copilot-python/</a:t>
            </a:r>
            <a:r>
              <a:rPr lang="en-US" dirty="0"/>
              <a:t> </a:t>
            </a:r>
            <a:endParaRPr lang="en-US"/>
          </a:p>
          <a:p>
            <a:r>
              <a:rPr lang="en-US"/>
              <a:t>The model behind GitHub Copilot is not as transparent as one would wish. Initially it seems to have been OpenAI’s Codex, which is an off-shoot of GPT-3. However, later on it seems to have used GPT-4, at least for Copilot Chat.</a:t>
            </a:r>
          </a:p>
          <a:p>
            <a:r>
              <a:rPr lang="en-US" dirty="0">
                <a:hlinkClick r:id="rId8"/>
              </a:rPr>
              <a:t>https://the-decoder.com/github-copilot-x-is-microsofts-new-gpt-4-coding-assistant/</a:t>
            </a:r>
            <a:endParaRPr lang="en-US"/>
          </a:p>
          <a:p>
            <a:r>
              <a:rPr lang="en-US" dirty="0">
                <a:hlinkClick r:id="rId9"/>
              </a:rPr>
              <a:t>https://github.blog/ai-and-ml/github-copilot/inside-github-working-with-the-llms-behind-github-copilot/#:~:text=LLMs%20are%20changing%20the%20ways,training%20techniques%2C%20are%20capable%20of</a:t>
            </a:r>
            <a:r>
              <a:rPr lang="en-US" dirty="0"/>
              <a:t>.</a:t>
            </a:r>
            <a:endParaRPr lang="en-US"/>
          </a:p>
          <a:p>
            <a:r>
              <a:rPr lang="en-US" dirty="0">
                <a:hlinkClick r:id="rId10"/>
              </a:rPr>
              <a:t>https://github.blog/changelog/2023-11-30-github-copilot-november-30th-update/</a:t>
            </a:r>
            <a:endParaRPr lang="en-US"/>
          </a:p>
          <a:p>
            <a:r>
              <a:rPr lang="en-US" dirty="0"/>
              <a:t>It’s important to know that GitHub Copilot provides suggestions for many languages, but works better for Python, JavaScript, TypeScript, Ruby, Go, C#, and C++ (and less well for languages that are less represented in public repositories) 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https://github.blog/developer-skills/github/how-to-write-better-prompts-for-github-copilot/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https://dev.to/github/a-beginners-guide-to-prompt-engineering-with-github-copilot-3ibp</a:t>
            </a:r>
            <a:endParaRPr lang="en-US"/>
          </a:p>
          <a:p>
            <a:r>
              <a:rPr lang="en-US" dirty="0">
                <a:hlinkClick r:id="rId5"/>
              </a:rPr>
              <a:t>https://medium.com/@rajesh.jadav/using-github-copilot-effectively-8b46604299ed</a:t>
            </a:r>
            <a:endParaRPr lang="en-US"/>
          </a:p>
          <a:p>
            <a:r>
              <a:rPr lang="en-US" dirty="0">
                <a:hlinkClick r:id="rId6"/>
              </a:rPr>
              <a:t>https://realpython.com/github-copilot-python/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https://docs.github.com/en/copilot/using-github-copilot/prompt-engineering-for-github-copilot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8"/>
              </a:rPr>
              <a:t>https://code.visualstudio.com/docs/copilot/prompt-crafting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9"/>
              </a:rPr>
              <a:t>https://docs.github.com/en/copilot/using-github-copilot/best-practices-for-using-github-copilot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/>
              <a:t>To a large extent, these are similar than more general prompt engineering tips. You can find more about that here: </a:t>
            </a:r>
            <a:r>
              <a:rPr lang="en-US" dirty="0">
                <a:hlinkClick r:id="rId10"/>
              </a:rPr>
              <a:t>https://github.com/nuitrcs/CoDEx-LLM-Workshop/blob/main/prompt_engineering_cheat_sheet.pdf</a:t>
            </a:r>
            <a:r>
              <a:rPr lang="en-US" dirty="0"/>
              <a:t> 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https://resources.github.com/learn/pathways/copilot/essentials/how-github-copilot-handles-data/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4"/>
              </a:rPr>
              <a:t>https://github.com/features/copilot/#faq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5"/>
              </a:rPr>
              <a:t>https://docs.github.com/en/site-policy/privacy-policies/github-general-privacy-statement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6"/>
              </a:rPr>
              <a:t>https://docs.github.com/en/copilot/managing-copilot/managing-github-copilot-in-your-organization/setting-policies-for-copilot-in-your-organization/excluding-content-from-github-copilot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7"/>
              </a:rPr>
              <a:t>https://github.com/settings/copilot</a:t>
            </a:r>
            <a:endParaRPr lang="en-US"/>
          </a:p>
          <a:p>
            <a:r>
              <a:rPr lang="en-US" dirty="0">
                <a:hlinkClick r:id="rId8"/>
              </a:rPr>
              <a:t>https://docs.github.com/en/copilot/managing-copilot/managing-copilot-as-an-individual-subscriber/managing-copilot-policies-as-an-individual-subscriber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9"/>
              </a:rPr>
              <a:t>https://www.saverilawfirm.com/our-cases/github-copilot-intellectual-property-litigation</a:t>
            </a:r>
            <a:r>
              <a:rPr lang="en-US" dirty="0"/>
              <a:t> </a:t>
            </a:r>
            <a:endParaRPr lang="en-US"/>
          </a:p>
          <a:p>
            <a:r>
              <a:rPr lang="en-US" dirty="0">
                <a:hlinkClick r:id="rId10"/>
              </a:rPr>
              <a:t>https://githubcopilotlitigation.com/case-updates.html</a:t>
            </a:r>
            <a:r>
              <a:rPr lang="en-US" dirty="0"/>
              <a:t> </a:t>
            </a:r>
          </a:p>
          <a:p>
            <a:r>
              <a:rPr lang="en-US" dirty="0">
                <a:ea typeface="Calibri"/>
                <a:cs typeface="Calibri"/>
              </a:rPr>
              <a:t>For RStudio -- </a:t>
            </a:r>
            <a:r>
              <a:rPr lang="en-US" dirty="0">
                <a:hlinkClick r:id="rId11"/>
              </a:rPr>
              <a:t>https://docs.posit.co/ide/user/ide/guide/tools/copilot.html</a:t>
            </a:r>
            <a:r>
              <a:rPr lang="en-US" dirty="0"/>
              <a:t> "GitHub Copilot primarily relies on the context in the file you are actively editing. Any comments, code, or other context provided within the active document will be used as a “prompt” that Copilot will then use to provide a suggested completion. To expand the scope of the context used by Copilot beyond just the active document, there is a setting to also index and read from other R, Python, or SQL files in the current project. This setting can be toggled on or off in the Tools &gt; Global Options &gt; Copilot &gt; “Index project files with GitHub Copilot” setting."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6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C9BAD-8341-437E-8C42-B3F674272806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2A5-135B-A757-D0FD-A4962C5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863C5-BC70-7885-2291-59C7E438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735F8-6EF8-9A24-A687-F8A17C53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43A1-45FD-D7AA-09A9-BD0501B7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344F-3409-A560-B59F-45729E6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96D8-6A45-492C-2195-86DD125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F04-5570-A47D-7A03-F652988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1068-6E28-FA1B-3B2F-C47EA9E7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2979-CA75-1C17-494B-FA9D494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9CA7-1FBF-6193-0219-AC97DE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3775-780E-F7F8-1AAA-5A4691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6430-515A-751B-E949-B3CA043F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CFEB-16E6-7B43-7730-03558AF5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59A5-0EB3-C74B-5890-5AE26D71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AFEB-95C8-2B00-5B28-5005189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2BC8-D6E4-5A50-21BF-B4346DD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9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34E7-1436-76C6-17E4-E9B81F64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489A-3327-BAA2-B6D0-1E94C6D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9CC-D093-2DEC-B7F9-3D473E1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A283-CCB8-A9F7-74A3-BDABB4B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AB1C-7106-848E-AC67-4388EB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05C-7677-5BA5-3E77-500090AA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16E-7BAE-0E3C-2BE1-5FA84532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F5A7-8C2F-B5C5-3F99-2C856EB0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D897-0AB3-934B-3917-3E8E80F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3E03-7706-1EC1-F7DD-56C25A8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2DD4-3211-4B34-3234-F09065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61-08A6-744F-EA05-9F55BD21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F1D7-1940-6104-6174-B3B8641D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9EC0-31B5-9787-8683-9A186CD2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F2AA-EDD0-F912-A234-226F8D0B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03C0-92A8-8539-BDFA-C6A4AC19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9945-E157-55F9-C8EB-25E0512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5DB-2F28-FAF3-027F-DE6D0E0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6746-BE3D-B834-E9FE-952C386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6C7-5F89-2E45-8E7F-35566A2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9A78-52F4-5F79-B08C-DE6621F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A711-B21E-D10B-F4DF-9F62623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D5E55-D3D3-5A41-9E7A-75484314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C230C-919F-9B7C-79FA-2DF5E23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CFA2-3C55-00C1-9574-8F41BB39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EA1B-8BB9-5A0B-3F91-DCEB437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AFC-A581-E595-95D4-6A2DB1EF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A74E-C153-4BBA-CF40-EDE97A9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7AF2-253B-42EA-B5BC-D2695CF9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2508-9954-B4DA-7F8C-DAEBDC2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0EE1-4B99-830B-CA4A-22E0294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5767-600A-D175-D197-8A224DA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5F28-A306-A5D7-D083-59D03EF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D0D-9073-A330-E0DD-4156A891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D7D-BD9F-49E8-E403-6541D4D9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6C575-D94E-F044-B574-12900C1740F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5D9A-4796-E7D7-0E2A-3C4B2BC2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504C-9D3F-2654-F0C1-9F92974A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uitrcs/github_copilot_worksho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nuitrcs/github_copilot_workshop/refs/heads/main/simulated_data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t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osit.co/ide/user/ide/guide/tools/copilot.html" TargetMode="External"/><Relationship Id="rId7" Type="http://schemas.openxmlformats.org/officeDocument/2006/relationships/hyperlink" Target="https://code.visualstudio.com/docs/copilot/getting-started-cha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copilot/using-github-copilot/asking-github-copilot-questions-in-your-ide" TargetMode="External"/><Relationship Id="rId5" Type="http://schemas.openxmlformats.org/officeDocument/2006/relationships/hyperlink" Target="https://code.visualstudio.com/docs/copilot/ai-powered-suggestions" TargetMode="External"/><Relationship Id="rId4" Type="http://schemas.openxmlformats.org/officeDocument/2006/relationships/hyperlink" Target="https://docs.github.com/en/copilot/using-github-copilot/getting-code-suggestions-in-your-ide-with-github-copilot?tool=vscod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cdscons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E58-52EE-CB4B-78EE-171C364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5257800" cy="899795"/>
          </a:xfrm>
        </p:spPr>
        <p:txBody>
          <a:bodyPr>
            <a:normAutofit/>
          </a:bodyPr>
          <a:lstStyle/>
          <a:p>
            <a:r>
              <a:rPr lang="en-US" dirty="0"/>
              <a:t>AI for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850-AC0C-90DC-51DF-D1084DEE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Materials for today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/>
              <a:t>To work on your computer.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Materials available here: </a:t>
            </a:r>
            <a:r>
              <a:rPr lang="en-US" dirty="0">
                <a:ea typeface="+mn-lt"/>
                <a:cs typeface="+mn-lt"/>
                <a:hlinkClick r:id="rId2"/>
              </a:rPr>
              <a:t>https://github.com/nuitrcs/github_copilot_workshop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You'll need VS Code and/or RStudio open and ready to go.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DEF87A-AE29-9BDA-57F1-2F3721024093}"/>
              </a:ext>
            </a:extLst>
          </p:cNvPr>
          <p:cNvSpPr txBox="1">
            <a:spLocks/>
          </p:cNvSpPr>
          <p:nvPr/>
        </p:nvSpPr>
        <p:spPr>
          <a:xfrm>
            <a:off x="7594899" y="290456"/>
            <a:ext cx="4368501" cy="85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highlight>
                  <a:srgbClr val="00FF00"/>
                </a:highlight>
              </a:rPr>
              <a:t>Workshop starts at 12:02</a:t>
            </a:r>
          </a:p>
        </p:txBody>
      </p:sp>
      <p:pic>
        <p:nvPicPr>
          <p:cNvPr id="5" name="Picture 4" descr="A qr code on a purple background&#10;&#10;Description automatically generated">
            <a:extLst>
              <a:ext uri="{FF2B5EF4-FFF2-40B4-BE49-F238E27FC236}">
                <a16:creationId xmlns:a16="http://schemas.microsoft.com/office/drawing/2014/main" id="{245940FF-D4F4-954B-932E-5AE69971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4611728"/>
            <a:ext cx="4504764" cy="22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AB3E-3D98-DE77-8487-89A2E1F9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Copilot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B13A-277B-C3E9-5DB4-06E01A01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Iterate over your prompts.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Allow Copilot to generate code in small steps.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 context.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Explain the high-level goal at the beginning of your script.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Import the libraries that you want to work with.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Write simple and specific instructions breaking down the logic and steps.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Give Copilot examples.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Keep a couple of tabs open in your IDE.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 good coding practices.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Provide descriptive/meaningful variable and function names.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Follow a consistent/predictable style and pattern.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Structure your code into small functions.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205"/>
            <a:ext cx="10515600" cy="8997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Demo 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8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F7A4-F741-F2DC-20F6-CC89B7C2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Privacy, Security,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3A3C-0669-E2E8-8DDC-15CB0C5E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422"/>
            <a:ext cx="10515600" cy="47037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ea typeface="+mn-lt"/>
                <a:cs typeface="+mn-lt"/>
              </a:rPr>
              <a:t>GitHub Copilot can use data including content in the file that you are editing, neighboring or related files within a project, repository URLs, file paths, prompts, and previous conversations.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You should probably disable or uninstall the GitHub Copilot extension when you’re working within a project that contains sensitive data and code. See appendices for how to do this.  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“GitHub uses neither Copilot Business nor Enterprise data to train the GitHub model.”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Repository administrators and organization owners of organizations with a Business or Enterprise subscription can prevent Copilot from accessing certain content.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Individual users can also change some of the settings, such as disabling suggestions matching public code and disabling the collection of prompts and suggestions.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A lawsuit was filed against GitHub Copilot on November 3</a:t>
            </a:r>
            <a:r>
              <a:rPr lang="en-US" sz="2200" baseline="30000" dirty="0">
                <a:ea typeface="+mn-lt"/>
                <a:cs typeface="+mn-lt"/>
              </a:rPr>
              <a:t>rd</a:t>
            </a:r>
            <a:r>
              <a:rPr lang="en-US" sz="2200" dirty="0">
                <a:ea typeface="+mn-lt"/>
                <a:cs typeface="+mn-lt"/>
              </a:rPr>
              <a:t>, 2022, alleging violations of open-source licenses. The case is still pending.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915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– Easy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Write a comment describing a simple function, e.g., to take a list/vector of numbers, calculate the mean, and return the result rounded to two decimals.</a:t>
            </a:r>
          </a:p>
          <a:p>
            <a:r>
              <a:rPr lang="en-US" dirty="0">
                <a:ea typeface="+mn-lt"/>
                <a:cs typeface="+mn-lt"/>
              </a:rPr>
              <a:t>Let GitHub Copilot generate the function.</a:t>
            </a:r>
          </a:p>
          <a:p>
            <a:r>
              <a:rPr lang="en-US" dirty="0">
                <a:ea typeface="+mn-lt"/>
                <a:cs typeface="+mn-lt"/>
              </a:rPr>
              <a:t>Modify the comment slightly (e.g., adding comments, adding error handling) and observe how GitHub Copilot adapts.</a:t>
            </a:r>
          </a:p>
          <a:p>
            <a:r>
              <a:rPr lang="en-US" dirty="0">
                <a:ea typeface="+mn-lt"/>
                <a:cs typeface="+mn-lt"/>
              </a:rPr>
              <a:t>Bonus: use GitHub to generate examples to test the function that you created.</a:t>
            </a:r>
          </a:p>
        </p:txBody>
      </p:sp>
    </p:spTree>
    <p:extLst>
      <p:ext uri="{BB962C8B-B14F-4D97-AF65-F5344CB8AC3E}">
        <p14:creationId xmlns:p14="http://schemas.microsoft.com/office/powerpoint/2010/main" val="234571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– Intermediate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Using GitHub Copilot's help: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Read the dataset "simulated_data.csv" (available here: </a:t>
            </a:r>
            <a:r>
              <a:rPr lang="en-US" dirty="0">
                <a:ea typeface="+mn-lt"/>
                <a:cs typeface="+mn-lt"/>
                <a:hlinkClick r:id="rId3"/>
              </a:rPr>
              <a:t>https://raw.githubusercontent.com/nuitrcs/github_copilot_workshop/refs/heads/main/simulated_data.csv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Look at the data (e.g., how many columns/rows, what type of data, proportion of missing values for each column).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Print the means and create histograms for all numeric columns.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Print a frequency table and create bar graphs for all categorical columns.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1: customize the graphs (e.g., add titles).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2: instead of printing the graphs, save them to a folder in your computer with informative file names.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774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Hard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Open a new Python or R script in VS Code or RStudio, respectively.</a:t>
            </a:r>
          </a:p>
          <a:p>
            <a:r>
              <a:rPr lang="en-US" dirty="0">
                <a:ea typeface="+mn-lt"/>
                <a:cs typeface="+mn-lt"/>
              </a:rPr>
              <a:t>Select a Wikipedia page that's interesting to you (or the one about meditation: </a:t>
            </a:r>
            <a:r>
              <a:rPr lang="en-US" dirty="0">
                <a:ea typeface="+mn-lt"/>
                <a:cs typeface="+mn-lt"/>
                <a:hlinkClick r:id="rId3"/>
              </a:rPr>
              <a:t>https://en.wikipedia.org/wiki/Meditation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dirty="0">
                <a:ea typeface="+mn-lt"/>
                <a:cs typeface="+mn-lt"/>
              </a:rPr>
              <a:t>Using GitHub Copilot's help:</a:t>
            </a:r>
          </a:p>
          <a:p>
            <a:pPr lvl="1"/>
            <a:r>
              <a:rPr lang="en-US" dirty="0">
                <a:ea typeface="+mn-lt"/>
                <a:cs typeface="+mn-lt"/>
              </a:rPr>
              <a:t>Write a script that goes to the Wikipedia page and gets the source code. From the source code, get the title of the page (e.g., "Meditation", not "Meditation – Wikipedia") and, at random, one of the URLs to other Wikipedia pages (e.g.,  "https://en.wikipedia.org/wiki/Awareness"). Repeat the process fifty times. Save the resulting data in a CSV with two columns: title and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1: write the script above using a recursive function.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Bonus 2: have fun, pretend like this is your research project!</a:t>
            </a:r>
          </a:p>
        </p:txBody>
      </p:sp>
    </p:spTree>
    <p:extLst>
      <p:ext uri="{BB962C8B-B14F-4D97-AF65-F5344CB8AC3E}">
        <p14:creationId xmlns:p14="http://schemas.microsoft.com/office/powerpoint/2010/main" val="342148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continue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Some of the notes in this deck have links.</a:t>
            </a:r>
          </a:p>
          <a:p>
            <a:r>
              <a:rPr lang="en-US" dirty="0">
                <a:ea typeface="+mn-lt"/>
                <a:cs typeface="+mn-lt"/>
              </a:rPr>
              <a:t>More on GitHub Copilot in RStudio: </a:t>
            </a:r>
            <a:r>
              <a:rPr lang="en-US" dirty="0">
                <a:ea typeface="+mn-lt"/>
                <a:cs typeface="+mn-lt"/>
                <a:hlinkClick r:id="rId3"/>
              </a:rPr>
              <a:t>https://docs.posit.co/ide/user/ide/guide/tools/copilot.html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</a:rPr>
              <a:t>More on code suggestions in VS Code: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4"/>
              </a:rPr>
              <a:t>https://docs.github.com/en/copilot/using-github-copilot/getting-code-suggestions-in-your-ide-with-github-copilot?tool=vscode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5"/>
              </a:rPr>
              <a:t>https://code.visualstudio.com/docs/copilot/ai-powered-suggestions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More on chat in VS Code: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6"/>
              </a:rPr>
              <a:t>https://docs.github.com/en/copilot/using-github-copilot/asking-github-copilot-questions-in-your-ide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7"/>
              </a:rPr>
              <a:t>https://code.visualstudio.com/docs/copilot/getting-started-chat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16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205"/>
            <a:ext cx="10515600" cy="899795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Thank you for your attention!  🙂</a:t>
            </a:r>
          </a:p>
        </p:txBody>
      </p:sp>
    </p:spTree>
    <p:extLst>
      <p:ext uri="{BB962C8B-B14F-4D97-AF65-F5344CB8AC3E}">
        <p14:creationId xmlns:p14="http://schemas.microsoft.com/office/powerpoint/2010/main" val="84223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A345C4ED-BD9D-1C33-1D99-50BAE26C4A8D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61693-9B81-8479-AACA-750319997F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EBFB4A-CE18-C1A0-B950-DFF2A28F3F4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D19715-02E1-664B-8571-BC1FDD58E7B3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9114B-1404-18EA-E974-807B00F42B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tIns="45720" rIns="914400" bIns="45720" rtlCol="0" anchor="ctr">
            <a:no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Appendices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1: Disabling or Uninstalling the GitHub Copilot Extension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Go to the View menu in the top left and click on Extensions.</a:t>
            </a:r>
          </a:p>
          <a:p>
            <a:r>
              <a:rPr lang="en-US" dirty="0">
                <a:ea typeface="+mn-lt"/>
                <a:cs typeface="+mn-lt"/>
              </a:rPr>
              <a:t>Click on the GitHub Copilot extension.</a:t>
            </a:r>
          </a:p>
          <a:p>
            <a:r>
              <a:rPr lang="en-US" dirty="0">
                <a:ea typeface="+mn-lt"/>
                <a:cs typeface="+mn-lt"/>
              </a:rPr>
              <a:t>Click Disable or Uninstall.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163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84D1-A48E-C229-5469-2F1C1985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Copilot for Coding Productivity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93BA-B70A-0B4C-2654-004860BE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Emilio </a:t>
            </a:r>
            <a:r>
              <a:rPr lang="en-US" dirty="0" err="1"/>
              <a:t>Lehoucq</a:t>
            </a:r>
          </a:p>
          <a:p>
            <a:r>
              <a:rPr lang="en-US" dirty="0"/>
              <a:t>Data Scientist, Research Computing and Data Services</a:t>
            </a:r>
          </a:p>
          <a:p>
            <a:r>
              <a:rPr lang="en-US" dirty="0"/>
              <a:t>Northwestern IT</a:t>
            </a:r>
          </a:p>
        </p:txBody>
      </p:sp>
    </p:spTree>
    <p:extLst>
      <p:ext uri="{BB962C8B-B14F-4D97-AF65-F5344CB8AC3E}">
        <p14:creationId xmlns:p14="http://schemas.microsoft.com/office/powerpoint/2010/main" val="392928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Appendix 2: Disabling the GitHub Copilot Extension in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Click on Tools in the top bar.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Click on Global Options.</a:t>
            </a:r>
            <a:endParaRPr lang="en-US" dirty="0"/>
          </a:p>
          <a:p>
            <a:r>
              <a:rPr lang="en-US" dirty="0"/>
              <a:t>Click on Copilot in the left bar.</a:t>
            </a:r>
          </a:p>
          <a:p>
            <a:r>
              <a:rPr lang="en-US" dirty="0"/>
              <a:t>Uncheck the box that says "Enable GitHub Copilot".</a:t>
            </a:r>
          </a:p>
        </p:txBody>
      </p:sp>
    </p:spTree>
    <p:extLst>
      <p:ext uri="{BB962C8B-B14F-4D97-AF65-F5344CB8AC3E}">
        <p14:creationId xmlns:p14="http://schemas.microsoft.com/office/powerpoint/2010/main" val="189211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4"/>
            <a:ext cx="10515600" cy="899795"/>
          </a:xfrm>
        </p:spPr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89"/>
            <a:ext cx="10515600" cy="41999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/>
              <a:t>Need help?</a:t>
            </a:r>
          </a:p>
          <a:p>
            <a:r>
              <a:rPr lang="en-US" sz="1800"/>
              <a:t>AI, Machine Learning, Data Science</a:t>
            </a:r>
          </a:p>
          <a:p>
            <a:r>
              <a:rPr lang="en-US" sz="1800"/>
              <a:t>Statistics</a:t>
            </a:r>
          </a:p>
          <a:p>
            <a:r>
              <a:rPr lang="en-US" sz="1800"/>
              <a:t>Visualization</a:t>
            </a:r>
          </a:p>
          <a:p>
            <a:r>
              <a:rPr lang="en-US" sz="1800"/>
              <a:t>Collecting web data (scraping, APIs), text analysis, extracting information from text </a:t>
            </a:r>
          </a:p>
          <a:p>
            <a:r>
              <a:rPr lang="en-US" sz="1800"/>
              <a:t>Cleaning, transforming, reformatting, and wrangling data</a:t>
            </a:r>
          </a:p>
          <a:p>
            <a:r>
              <a:rPr lang="en-US" sz="1800"/>
              <a:t>Automating repetitive research tasks</a:t>
            </a:r>
          </a:p>
          <a:p>
            <a:r>
              <a:rPr lang="en-US" sz="1800"/>
              <a:t>Research reproducibility and replicability</a:t>
            </a:r>
          </a:p>
          <a:p>
            <a:r>
              <a:rPr lang="en-US" sz="1800"/>
              <a:t>Programming, computing, data management, etc.</a:t>
            </a:r>
          </a:p>
          <a:p>
            <a:r>
              <a:rPr lang="en-US" sz="1800"/>
              <a:t>R, Python, SQL, MATLAB, Stata, SPSS, SAS, etc.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>
                <a:ea typeface="+mn-lt"/>
                <a:cs typeface="+mn-lt"/>
              </a:rPr>
              <a:t>Request a </a:t>
            </a:r>
            <a:r>
              <a:rPr lang="en-US" sz="3200" b="1">
                <a:solidFill>
                  <a:srgbClr val="C00000"/>
                </a:solidFill>
                <a:ea typeface="+mn-lt"/>
                <a:cs typeface="+mn-lt"/>
              </a:rPr>
              <a:t>FREE</a:t>
            </a:r>
            <a:r>
              <a:rPr lang="en-US" sz="3200">
                <a:ea typeface="+mn-lt"/>
                <a:cs typeface="+mn-lt"/>
              </a:rPr>
              <a:t> consultation at </a:t>
            </a:r>
            <a:r>
              <a:rPr lang="en-US" sz="3200" b="1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889225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9811-36FF-435C-7BB4-2C99A0D5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146B-6CED-6191-6133-907EBC12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Ask Questions</a:t>
            </a:r>
            <a:r>
              <a:rPr lang="en-US" dirty="0"/>
              <a:t> [in the zoom chat].</a:t>
            </a:r>
          </a:p>
          <a:p>
            <a:pPr lvl="1"/>
            <a:r>
              <a:rPr lang="en-US" dirty="0"/>
              <a:t>If you know the answer, feel free to respond (we may politely clarify if needed).</a:t>
            </a:r>
          </a:p>
          <a:p>
            <a:endParaRPr lang="en-US"/>
          </a:p>
          <a:p>
            <a:r>
              <a:rPr lang="en-US" b="1" dirty="0"/>
              <a:t>Be active in the Zoom chat.</a:t>
            </a:r>
          </a:p>
          <a:p>
            <a:pPr lvl="1"/>
            <a:r>
              <a:rPr lang="en-US" dirty="0"/>
              <a:t>How are you feeling? 🌻😵‍💫</a:t>
            </a:r>
          </a:p>
          <a:p>
            <a:pPr lvl="1"/>
            <a:r>
              <a:rPr lang="en-US" dirty="0"/>
              <a:t>Do you have any thoughts?</a:t>
            </a:r>
          </a:p>
          <a:p>
            <a:pPr lvl="1"/>
            <a:r>
              <a:rPr lang="en-US" dirty="0"/>
              <a:t>Did you find anything interesting while doing the exercise?</a:t>
            </a:r>
          </a:p>
          <a:p>
            <a:endParaRPr lang="en-US" b="1" dirty="0"/>
          </a:p>
          <a:p>
            <a:r>
              <a:rPr lang="en-US" b="1" dirty="0"/>
              <a:t>If my internet goes out.</a:t>
            </a:r>
            <a:endParaRPr lang="en-US" dirty="0"/>
          </a:p>
          <a:p>
            <a:pPr lvl="1"/>
            <a:r>
              <a:rPr lang="en-US" dirty="0"/>
              <a:t>Take a 5 minute break, and we will meet back in the same zoom room.</a:t>
            </a:r>
          </a:p>
        </p:txBody>
      </p:sp>
    </p:spTree>
    <p:extLst>
      <p:ext uri="{BB962C8B-B14F-4D97-AF65-F5344CB8AC3E}">
        <p14:creationId xmlns:p14="http://schemas.microsoft.com/office/powerpoint/2010/main" val="161598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Tuesday, February 11: Extract Information From Text with LLMs</a:t>
            </a:r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8"/>
            <a:ext cx="10515600" cy="8997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AI has an environmental impact 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18"/>
            <a:ext cx="10515600" cy="5180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Carbon footprint due to energy consumption both during model training and usage.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Fresh water evaporated to cool servers.</a:t>
            </a:r>
          </a:p>
          <a:p>
            <a:r>
              <a:rPr lang="en-US" sz="2400" dirty="0">
                <a:ea typeface="+mn-lt"/>
                <a:cs typeface="+mn-lt"/>
              </a:rPr>
              <a:t>E-waste containing hazardous substances generated with the production of hardware.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600" dirty="0"/>
              <a:t>A query to </a:t>
            </a:r>
            <a:r>
              <a:rPr lang="en-US" sz="2600" b="1" dirty="0"/>
              <a:t>ChatGPT </a:t>
            </a:r>
            <a:r>
              <a:rPr lang="en-US" sz="2600" dirty="0"/>
              <a:t>consumes</a:t>
            </a:r>
            <a:r>
              <a:rPr lang="en-US" sz="2600" b="1" dirty="0"/>
              <a:t> about </a:t>
            </a:r>
            <a:r>
              <a:rPr lang="en-US" sz="2600" b="1" i="1" dirty="0"/>
              <a:t>10 times more</a:t>
            </a:r>
            <a:r>
              <a:rPr lang="en-US" sz="2600" b="1" dirty="0"/>
              <a:t> electricity</a:t>
            </a:r>
            <a:r>
              <a:rPr lang="en-US" sz="2600" dirty="0"/>
              <a:t> than a </a:t>
            </a:r>
            <a:r>
              <a:rPr lang="en-US" sz="2600" b="1" dirty="0"/>
              <a:t>Google search</a:t>
            </a:r>
            <a:r>
              <a:rPr lang="en-US" sz="2600" dirty="0"/>
              <a:t>.💡</a:t>
            </a:r>
          </a:p>
          <a:p>
            <a:pPr marL="0" indent="0" algn="ctr">
              <a:buNone/>
            </a:pPr>
            <a:endParaRPr lang="en-US" sz="2600" b="1" dirty="0"/>
          </a:p>
          <a:p>
            <a:pPr marL="0" indent="0" algn="ctr">
              <a:buNone/>
            </a:pPr>
            <a:r>
              <a:rPr lang="en-US" sz="2600" dirty="0"/>
              <a:t>Generating images is even more energy intensive than generating text... </a:t>
            </a:r>
            <a:r>
              <a:rPr lang="en-US" sz="2600" b="1" dirty="0"/>
              <a:t>generating </a:t>
            </a:r>
            <a:r>
              <a:rPr lang="en-US" sz="2600" b="1" i="1" dirty="0"/>
              <a:t>just one image</a:t>
            </a:r>
            <a:r>
              <a:rPr lang="en-US" sz="2600" dirty="0"/>
              <a:t> can take as much energy as </a:t>
            </a:r>
            <a:r>
              <a:rPr lang="en-US" sz="2600" b="1" dirty="0"/>
              <a:t>fully charging a smartphone</a:t>
            </a:r>
            <a:r>
              <a:rPr lang="en-US" sz="2600" dirty="0"/>
              <a:t>.📱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937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A345C4ED-BD9D-1C33-1D99-50BAE26C4A8D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61693-9B81-8479-AACA-750319997F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EBFB4A-CE18-C1A0-B950-DFF2A28F3F4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D19715-02E1-664B-8571-BC1FDD58E7B3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9114B-1404-18EA-E974-807B00F42B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tIns="45720" rIns="914400" bIns="45720" rtlCol="0" anchor="ctr">
            <a:no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Let's get started!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Introduction to GitHub Copilot</a:t>
            </a:r>
          </a:p>
          <a:p>
            <a:r>
              <a:rPr lang="en-US" dirty="0">
                <a:ea typeface="+mn-lt"/>
                <a:cs typeface="+mn-lt"/>
              </a:rPr>
              <a:t>GitHub Copilot best practices</a:t>
            </a:r>
          </a:p>
          <a:p>
            <a:r>
              <a:rPr lang="en-US" dirty="0">
                <a:ea typeface="+mn-lt"/>
                <a:cs typeface="+mn-lt"/>
              </a:rPr>
              <a:t>Demo</a:t>
            </a:r>
          </a:p>
          <a:p>
            <a:r>
              <a:rPr lang="en-US" dirty="0">
                <a:ea typeface="+mn-lt"/>
                <a:cs typeface="+mn-lt"/>
              </a:rPr>
              <a:t>Privacy, security, and intellectual property</a:t>
            </a:r>
          </a:p>
          <a:p>
            <a:r>
              <a:rPr lang="en-US" dirty="0">
                <a:ea typeface="+mn-lt"/>
                <a:cs typeface="+mn-l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5583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“AI coding assistant” that can help you with code generation, explanation, translation, debugging, refactoring, test generation, and code reviews.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Available in various </a:t>
            </a:r>
            <a:r>
              <a:rPr lang="en-US" b="1" dirty="0">
                <a:ea typeface="+mn-lt"/>
                <a:cs typeface="+mn-lt"/>
              </a:rPr>
              <a:t>Integrated Development Environments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You can use Copilot to: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Get code suggestions as you type.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Chat to ask for help with your code.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0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04B126-1B3A-4D06-B784-5ACB07A3D410}">
  <ds:schemaRefs>
    <ds:schemaRef ds:uri="2abaa01e-9938-407e-aa0b-10580c653abd"/>
    <ds:schemaRef ds:uri="7be34c64-93b8-4842-bfae-c3106b8c53c2"/>
    <ds:schemaRef ds:uri="efce84db-8738-4c7b-9bdc-65b9500871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2D699D9-1B31-4616-8FB0-B4CEE1C491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9614C-AFF3-4042-B96A-BCA0CA447D5C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Microsoft Macintosh PowerPoint</Application>
  <PresentationFormat>Widescreen</PresentationFormat>
  <Paragraphs>165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Office Theme</vt:lpstr>
      <vt:lpstr>AI for Research</vt:lpstr>
      <vt:lpstr>GitHub Copilot for Coding Productivity</vt:lpstr>
      <vt:lpstr>This workshop is brought to you by:</vt:lpstr>
      <vt:lpstr>Logistics</vt:lpstr>
      <vt:lpstr>What’s next?</vt:lpstr>
      <vt:lpstr>AI has an environmental impact 🌍</vt:lpstr>
      <vt:lpstr>PowerPoint Presentation</vt:lpstr>
      <vt:lpstr>Agenda</vt:lpstr>
      <vt:lpstr>Introduction to GitHub Copilot</vt:lpstr>
      <vt:lpstr>GitHub Copilot Best Practices</vt:lpstr>
      <vt:lpstr>Demo 🎬</vt:lpstr>
      <vt:lpstr>Privacy, Security, and Intellectual Property</vt:lpstr>
      <vt:lpstr>Exercise 1 – Easy </vt:lpstr>
      <vt:lpstr>Exercise 2 – Intermediate </vt:lpstr>
      <vt:lpstr>Exercise 3 – Hard </vt:lpstr>
      <vt:lpstr>Resources to continue learning</vt:lpstr>
      <vt:lpstr>Thank you for your attention!  🙂</vt:lpstr>
      <vt:lpstr>PowerPoint Presentation</vt:lpstr>
      <vt:lpstr>Appendix 1: Disabling or Uninstalling the GitHub Copilot Extension in VS Code</vt:lpstr>
      <vt:lpstr>Appendix 2: Disabling the GitHub Copilot Extension in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lastModifiedBy>Emilio Lehoucq</cp:lastModifiedBy>
  <cp:revision>399</cp:revision>
  <dcterms:created xsi:type="dcterms:W3CDTF">2024-09-11T16:32:37Z</dcterms:created>
  <dcterms:modified xsi:type="dcterms:W3CDTF">2025-05-06T14:31:59Z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