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62" r:id="rId4"/>
    <p:sldId id="263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61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7FAA2-39EC-4846-86E0-8EDEA36D8BC6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E0945-EB5B-4217-964A-1008CBB5BA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9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1f401509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a1f4015098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Una imagen más bonita ocn etsrellas…</a:t>
            </a:r>
            <a:endParaRPr/>
          </a:p>
        </p:txBody>
      </p:sp>
      <p:sp>
        <p:nvSpPr>
          <p:cNvPr id="162" name="Google Shape;162;ga1f4015098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2176-E5FA-E7B4-2BE9-71569C6C7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66C5E-4C15-DEDF-2677-C3E53DB50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D9B9-1DA9-394D-00B4-5894C94E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F086-BD23-67D8-1FC3-30AE0910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5DE5-1E46-FDEA-3019-76066A1D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80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60A7-0E59-67E0-928D-18FD7163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B6F75-A6A9-7CBC-1E17-F29C88BA2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5129-C66F-7A43-FF4F-83885EFD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EF9E-EEB1-1379-4CFC-5586E533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82DD-09C0-939F-5484-01CA5A5A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87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FD444-1BB2-CCB6-0EB6-DAF5A02F0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4B020-9A04-2073-37FD-C5C9C3F6E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16B67-26CF-B14D-9621-1D13C203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0AE98-951D-B4D7-8F76-74C03338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E938-31A3-0191-4BC1-7F2E776A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173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7D8E-749E-64CF-DD57-5EF662E0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B8C3-73FB-B108-5DEA-BFF86932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7D6F-C609-78C2-A9CF-943BE425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334AA-433D-95FF-DCB2-201F2963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F1516-C9FF-7101-6851-CBB0710C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8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C672-3C73-3315-7429-C57AEF94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75A77-4628-115B-934E-A1FE8FC2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B546-616D-A67C-9F32-8D90DFF8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45FC1-8BE8-B185-0E64-7B36412C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0751-3F1F-C819-1AD3-1626D26D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95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2E9-49B5-0DB6-19D9-09239F70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9A26-0F69-C63C-551E-F73F16914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24B72-F989-0305-E76B-319379CB6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7EB4C-1015-77B6-5904-0DA7511C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2A8C-204C-3F78-0134-A8E0EC19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315E3-A5A7-283D-E15D-F85193A5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898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5D5F-D0FE-9EA8-3788-66829A11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B37A6-483D-1112-817C-99533C78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DFC4F-9C86-31E6-5647-18388A37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6CD52-9D74-1419-E526-CFF250A2D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00AC-3ADF-B532-45B8-9F89359E4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EA84A-0690-D69B-BA3F-68BCB7C0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9C3B8-E2E4-1FD0-7E5F-8D81E345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E5ABE-5F98-4FF6-1A54-2D2E43F4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26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8C0A-D5DB-DA71-8A7E-18818C16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9FF08-9EC5-5440-6388-CC4030CA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EFBD4-8AE4-D6F0-D8F0-8DFCDDF8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5C4A8-CDF5-1FB4-052D-6DFA158F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77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D0357-7D45-6B03-1C2A-D3841976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73730-77EC-7BF2-B773-D9DCD65E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FFCE-8271-DEFB-F5CE-67A1B5C2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4DDF0-7551-FED5-0F02-C079772BB09E}"/>
              </a:ext>
            </a:extLst>
          </p:cNvPr>
          <p:cNvSpPr/>
          <p:nvPr userDrawn="1"/>
        </p:nvSpPr>
        <p:spPr>
          <a:xfrm>
            <a:off x="304800" y="1470991"/>
            <a:ext cx="11582400" cy="4860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Google Shape;185;p2">
            <a:extLst>
              <a:ext uri="{FF2B5EF4-FFF2-40B4-BE49-F238E27FC236}">
                <a16:creationId xmlns:a16="http://schemas.microsoft.com/office/drawing/2014/main" id="{C2851E34-BEBD-2EEA-D69E-EAD7AA168C0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290636" y="6331316"/>
            <a:ext cx="3711600" cy="4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6882E2-A906-8EE0-1835-DF9A0C199E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222850"/>
            <a:ext cx="11582399" cy="73696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rgbClr val="B61F2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ssas</a:t>
            </a:r>
            <a:endParaRPr lang="es-CO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D09BB38-8001-B846-3D73-E794F987A5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35734"/>
            <a:ext cx="5441950" cy="31022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134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421D-4D58-0F6E-BE2C-2F8FDBF4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8F01-B27A-428C-E141-3A9BF37A0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DF5DD-89F5-CB6A-48E0-AACA8D33F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21A75-A4A1-691B-8781-A71731BC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366AB-6991-3500-565F-BC7D3C18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F8AC-9C84-F44B-BE2A-BF9CB28B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78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528B-89FD-5B01-81B7-753F1488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81699-AB7C-5465-F9DA-82AD0D90A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4F64C-107F-811B-2A93-2D2A935B7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8BF-523C-FBE0-DB10-2ED430BC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0671A-B9D3-B541-5347-4753E085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B41CA-FFAA-5529-3D5F-58DF8E3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90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E4B2F-9564-D96D-528C-73172677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7B3E9-3C22-67CA-E190-A1028F06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4A68B-A2A8-677C-7968-E8FE159BD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C59D-E8AC-4A80-B4DC-A3A723599413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01A66-D200-3AB0-C022-409DFD1DF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AA2E6-82F4-3354-5663-5A2F83CF1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8104-C47F-4537-A52D-E6B7B0C27FF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94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0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a1f4015098_0_95"/>
          <p:cNvPicPr preferRelativeResize="0"/>
          <p:nvPr/>
        </p:nvPicPr>
        <p:blipFill rotWithShape="1">
          <a:blip r:embed="rId3">
            <a:alphaModFix/>
          </a:blip>
          <a:srcRect r="21593"/>
          <a:stretch/>
        </p:blipFill>
        <p:spPr>
          <a:xfrm>
            <a:off x="3937436" y="903008"/>
            <a:ext cx="8236636" cy="576456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1f4015098_0_95"/>
          <p:cNvSpPr/>
          <p:nvPr/>
        </p:nvSpPr>
        <p:spPr>
          <a:xfrm>
            <a:off x="-63952" y="1792810"/>
            <a:ext cx="6043449" cy="1444657"/>
          </a:xfrm>
          <a:custGeom>
            <a:avLst/>
            <a:gdLst/>
            <a:ahLst/>
            <a:cxnLst/>
            <a:rect l="l" t="t" r="r" b="b"/>
            <a:pathLst>
              <a:path w="9866856" h="552450" extrusionOk="0">
                <a:moveTo>
                  <a:pt x="0" y="0"/>
                </a:moveTo>
                <a:lnTo>
                  <a:pt x="9690272" y="0"/>
                </a:lnTo>
                <a:cubicBezTo>
                  <a:pt x="9912214" y="264049"/>
                  <a:pt x="9938847" y="279524"/>
                  <a:pt x="9690272" y="552450"/>
                </a:cubicBez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0A3380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a1f4015098_0_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23570" y="7086960"/>
            <a:ext cx="990651" cy="111130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a1f4015098_0_95"/>
          <p:cNvSpPr/>
          <p:nvPr/>
        </p:nvSpPr>
        <p:spPr>
          <a:xfrm>
            <a:off x="145425" y="4053376"/>
            <a:ext cx="3943500" cy="19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Emilio Muñoz</a:t>
            </a:r>
            <a:endParaRPr sz="2400" b="1" dirty="0">
              <a:solidFill>
                <a:srgbClr val="00206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Estudiante - MACC</a:t>
            </a: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Emilio.munoz@urosario.edu.co</a:t>
            </a:r>
            <a:endParaRPr sz="32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a1f4015098_0_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727" y="7791822"/>
            <a:ext cx="2332824" cy="40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a1f4015098_0_95"/>
          <p:cNvSpPr/>
          <p:nvPr/>
        </p:nvSpPr>
        <p:spPr>
          <a:xfrm>
            <a:off x="988350" y="2104788"/>
            <a:ext cx="4427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2600" dirty="0">
                <a:solidFill>
                  <a:schemeClr val="lt1"/>
                </a:solidFill>
              </a:rPr>
              <a:t>Conceptos de ciberseguridad</a:t>
            </a:r>
          </a:p>
        </p:txBody>
      </p:sp>
      <p:sp>
        <p:nvSpPr>
          <p:cNvPr id="170" name="Google Shape;170;ga1f4015098_0_95"/>
          <p:cNvSpPr/>
          <p:nvPr/>
        </p:nvSpPr>
        <p:spPr>
          <a:xfrm>
            <a:off x="3937000" y="5636843"/>
            <a:ext cx="7702500" cy="7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ga1f4015098_0_95"/>
          <p:cNvGrpSpPr/>
          <p:nvPr/>
        </p:nvGrpSpPr>
        <p:grpSpPr>
          <a:xfrm>
            <a:off x="4207788" y="5636843"/>
            <a:ext cx="7160732" cy="704850"/>
            <a:chOff x="4188329" y="5943786"/>
            <a:chExt cx="7160732" cy="704850"/>
          </a:xfrm>
        </p:grpSpPr>
        <p:grpSp>
          <p:nvGrpSpPr>
            <p:cNvPr id="172" name="Google Shape;172;ga1f4015098_0_95"/>
            <p:cNvGrpSpPr/>
            <p:nvPr/>
          </p:nvGrpSpPr>
          <p:grpSpPr>
            <a:xfrm>
              <a:off x="4188329" y="5943786"/>
              <a:ext cx="3080272" cy="704850"/>
              <a:chOff x="606918" y="6191182"/>
              <a:chExt cx="3158605" cy="704850"/>
            </a:xfrm>
          </p:grpSpPr>
          <p:sp>
            <p:nvSpPr>
              <p:cNvPr id="173" name="Google Shape;173;ga1f4015098_0_95"/>
              <p:cNvSpPr txBox="1"/>
              <p:nvPr/>
            </p:nvSpPr>
            <p:spPr>
              <a:xfrm>
                <a:off x="1294123" y="6400329"/>
                <a:ext cx="2471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800" b="1">
                    <a:solidFill>
                      <a:srgbClr val="595959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@MACC_URosario</a:t>
                </a: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4" name="Google Shape;174;ga1f4015098_0_9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06918" y="6191182"/>
                <a:ext cx="676275" cy="704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5" name="Google Shape;175;ga1f4015098_0_9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85897" y="6034601"/>
              <a:ext cx="499217" cy="4898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a1f4015098_0_95"/>
            <p:cNvSpPr txBox="1"/>
            <p:nvPr/>
          </p:nvSpPr>
          <p:spPr>
            <a:xfrm>
              <a:off x="10308061" y="6136149"/>
              <a:ext cx="10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1">
                  <a:solidFill>
                    <a:srgbClr val="595959"/>
                  </a:solidFill>
                  <a:latin typeface="Candara"/>
                  <a:ea typeface="Candara"/>
                  <a:cs typeface="Candara"/>
                  <a:sym typeface="Candara"/>
                </a:rPr>
                <a:t>macc_ur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7" name="Google Shape;177;ga1f4015098_0_9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063097" y="6034601"/>
              <a:ext cx="571831" cy="571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ga1f4015098_0_95"/>
            <p:cNvSpPr txBox="1"/>
            <p:nvPr/>
          </p:nvSpPr>
          <p:spPr>
            <a:xfrm>
              <a:off x="7625389" y="6129684"/>
              <a:ext cx="241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1">
                  <a:solidFill>
                    <a:srgbClr val="595959"/>
                  </a:solidFill>
                  <a:latin typeface="Candara"/>
                  <a:ea typeface="Candara"/>
                  <a:cs typeface="Candara"/>
                  <a:sym typeface="Candara"/>
                </a:rPr>
                <a:t>@MACC.URosario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9" name="Google Shape;179;ga1f4015098_0_9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29937" y="0"/>
            <a:ext cx="9424867" cy="97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E3CBE72-5224-F867-52C3-749FD287C18E}"/>
              </a:ext>
            </a:extLst>
          </p:cNvPr>
          <p:cNvSpPr/>
          <p:nvPr/>
        </p:nvSpPr>
        <p:spPr>
          <a:xfrm>
            <a:off x="6138405" y="5761427"/>
            <a:ext cx="5510256" cy="4999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Hay una oportunidad significativa en utilizar herramientas analíticas para</a:t>
            </a:r>
          </a:p>
          <a:p>
            <a:r>
              <a:rPr lang="es-CO" dirty="0"/>
              <a:t>reducir el riesgo de invertir en Startups y obtener mejores retornos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Visión general de la industria, negocio y problema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D5C45-5082-C2F7-5680-AFD419A8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1" y="205252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BBAF3-A772-29E8-A19E-B26FE77C366F}"/>
              </a:ext>
            </a:extLst>
          </p:cNvPr>
          <p:cNvSpPr txBox="1"/>
          <p:nvPr/>
        </p:nvSpPr>
        <p:spPr>
          <a:xfrm>
            <a:off x="1503201" y="2089361"/>
            <a:ext cx="325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Una Startup es una empresa de tecnología y alto crecimiento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676B8-095C-3B0E-A941-4DD3D527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1" y="3468768"/>
            <a:ext cx="720000" cy="7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407F36-AA8B-4872-1ABC-DD16942E1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1" y="4762008"/>
            <a:ext cx="720000" cy="7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0D9FA8-6467-510B-4837-CDBB550A1057}"/>
              </a:ext>
            </a:extLst>
          </p:cNvPr>
          <p:cNvSpPr txBox="1"/>
          <p:nvPr/>
        </p:nvSpPr>
        <p:spPr>
          <a:xfrm>
            <a:off x="1503201" y="3505603"/>
            <a:ext cx="325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Para soportar ese crecimiento necesita inversionistas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0B71D-A5E5-543B-19AD-83FA0154131B}"/>
              </a:ext>
            </a:extLst>
          </p:cNvPr>
          <p:cNvSpPr txBox="1"/>
          <p:nvPr/>
        </p:nvSpPr>
        <p:spPr>
          <a:xfrm>
            <a:off x="1503201" y="4660343"/>
            <a:ext cx="3251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unos años y después del crecimiento acelerado hay retornos importantes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5365D0A-920E-C6B6-F42F-06E5A9B4E1A2}"/>
              </a:ext>
            </a:extLst>
          </p:cNvPr>
          <p:cNvSpPr/>
          <p:nvPr/>
        </p:nvSpPr>
        <p:spPr>
          <a:xfrm>
            <a:off x="2649348" y="2997194"/>
            <a:ext cx="479729" cy="301227"/>
          </a:xfrm>
          <a:prstGeom prst="downArrow">
            <a:avLst/>
          </a:prstGeom>
          <a:noFill/>
          <a:ln>
            <a:solidFill>
              <a:srgbClr val="B61F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1C8FF1C-AE38-48C8-B68A-37BD7C7F764C}"/>
              </a:ext>
            </a:extLst>
          </p:cNvPr>
          <p:cNvSpPr/>
          <p:nvPr/>
        </p:nvSpPr>
        <p:spPr>
          <a:xfrm>
            <a:off x="2649348" y="4255525"/>
            <a:ext cx="479729" cy="301227"/>
          </a:xfrm>
          <a:prstGeom prst="downArrow">
            <a:avLst/>
          </a:prstGeom>
          <a:noFill/>
          <a:ln>
            <a:solidFill>
              <a:srgbClr val="B61F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671234-D583-3156-DAA1-8296E4C8C792}"/>
              </a:ext>
            </a:extLst>
          </p:cNvPr>
          <p:cNvCxnSpPr>
            <a:cxnSpLocks/>
          </p:cNvCxnSpPr>
          <p:nvPr/>
        </p:nvCxnSpPr>
        <p:spPr>
          <a:xfrm>
            <a:off x="6138405" y="1753761"/>
            <a:ext cx="0" cy="3645176"/>
          </a:xfrm>
          <a:prstGeom prst="line">
            <a:avLst/>
          </a:prstGeom>
          <a:ln w="57150">
            <a:solidFill>
              <a:srgbClr val="B61F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09F902-E42B-0849-F895-C7FB981DA261}"/>
              </a:ext>
            </a:extLst>
          </p:cNvPr>
          <p:cNvCxnSpPr>
            <a:cxnSpLocks/>
          </p:cNvCxnSpPr>
          <p:nvPr/>
        </p:nvCxnSpPr>
        <p:spPr>
          <a:xfrm flipH="1">
            <a:off x="6138405" y="5398937"/>
            <a:ext cx="5510256" cy="0"/>
          </a:xfrm>
          <a:prstGeom prst="line">
            <a:avLst/>
          </a:prstGeom>
          <a:ln w="57150">
            <a:solidFill>
              <a:srgbClr val="B61F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7EE80FD-38FD-4957-E04A-768C3B850DC9}"/>
              </a:ext>
            </a:extLst>
          </p:cNvPr>
          <p:cNvCxnSpPr>
            <a:cxnSpLocks/>
          </p:cNvCxnSpPr>
          <p:nvPr/>
        </p:nvCxnSpPr>
        <p:spPr>
          <a:xfrm flipV="1">
            <a:off x="6710900" y="2530201"/>
            <a:ext cx="4293705" cy="2583857"/>
          </a:xfrm>
          <a:prstGeom prst="curvedConnector3">
            <a:avLst>
              <a:gd name="adj1" fmla="val 5111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A9B456-8225-8B4A-FB7B-4323CE28A49D}"/>
              </a:ext>
            </a:extLst>
          </p:cNvPr>
          <p:cNvSpPr txBox="1"/>
          <p:nvPr/>
        </p:nvSpPr>
        <p:spPr>
          <a:xfrm>
            <a:off x="7203292" y="5396392"/>
            <a:ext cx="325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Tiempo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130863-CD31-403A-1CE0-52D030EA2B82}"/>
              </a:ext>
            </a:extLst>
          </p:cNvPr>
          <p:cNvSpPr txBox="1"/>
          <p:nvPr/>
        </p:nvSpPr>
        <p:spPr>
          <a:xfrm rot="16200000">
            <a:off x="4281185" y="3276151"/>
            <a:ext cx="325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Ventas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26CA42-7EDB-7F0E-CF3C-AE3110EA2838}"/>
              </a:ext>
            </a:extLst>
          </p:cNvPr>
          <p:cNvSpPr/>
          <p:nvPr/>
        </p:nvSpPr>
        <p:spPr>
          <a:xfrm>
            <a:off x="6303063" y="4930464"/>
            <a:ext cx="1044000" cy="269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85%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3D493DB-C7A6-3531-5629-62CE4C701F9A}"/>
              </a:ext>
            </a:extLst>
          </p:cNvPr>
          <p:cNvSpPr/>
          <p:nvPr/>
        </p:nvSpPr>
        <p:spPr>
          <a:xfrm>
            <a:off x="6303063" y="4623966"/>
            <a:ext cx="1044000" cy="2696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Aceleradoras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846495D-3EF9-65AE-2F16-FBFACE9F8AB2}"/>
              </a:ext>
            </a:extLst>
          </p:cNvPr>
          <p:cNvSpPr/>
          <p:nvPr/>
        </p:nvSpPr>
        <p:spPr>
          <a:xfrm>
            <a:off x="6303063" y="4317469"/>
            <a:ext cx="1044000" cy="26968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USD$ 1M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AA71A1-BA61-D0CC-CB0E-DAEF6B09D993}"/>
              </a:ext>
            </a:extLst>
          </p:cNvPr>
          <p:cNvSpPr/>
          <p:nvPr/>
        </p:nvSpPr>
        <p:spPr>
          <a:xfrm>
            <a:off x="6303063" y="4010972"/>
            <a:ext cx="1044000" cy="26968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err="1">
                <a:solidFill>
                  <a:schemeClr val="tx1"/>
                </a:solidFill>
              </a:rPr>
              <a:t>Seed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C7910DF-F395-437B-10F3-F43BE0AA3F38}"/>
              </a:ext>
            </a:extLst>
          </p:cNvPr>
          <p:cNvSpPr/>
          <p:nvPr/>
        </p:nvSpPr>
        <p:spPr>
          <a:xfrm>
            <a:off x="8210853" y="4072727"/>
            <a:ext cx="1044000" cy="269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30%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00EEE51-88DF-84FF-8CA5-83767EEF5243}"/>
              </a:ext>
            </a:extLst>
          </p:cNvPr>
          <p:cNvSpPr/>
          <p:nvPr/>
        </p:nvSpPr>
        <p:spPr>
          <a:xfrm>
            <a:off x="8210853" y="3766229"/>
            <a:ext cx="1044000" cy="2696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Aceleradoras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A7C7D14-50DD-76AE-1F90-DEB3E8A536C5}"/>
              </a:ext>
            </a:extLst>
          </p:cNvPr>
          <p:cNvSpPr/>
          <p:nvPr/>
        </p:nvSpPr>
        <p:spPr>
          <a:xfrm>
            <a:off x="8210853" y="3459732"/>
            <a:ext cx="1044000" cy="26968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USD$ 100M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159B100-990D-5540-1996-855323B921D4}"/>
              </a:ext>
            </a:extLst>
          </p:cNvPr>
          <p:cNvSpPr/>
          <p:nvPr/>
        </p:nvSpPr>
        <p:spPr>
          <a:xfrm>
            <a:off x="8210853" y="3153235"/>
            <a:ext cx="1044000" cy="26968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Series A - 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301333-2E91-46C8-AEA3-C239D7FEA8C3}"/>
              </a:ext>
            </a:extLst>
          </p:cNvPr>
          <p:cNvSpPr/>
          <p:nvPr/>
        </p:nvSpPr>
        <p:spPr>
          <a:xfrm>
            <a:off x="10270166" y="2959500"/>
            <a:ext cx="1044000" cy="2696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C9A2A82-D81B-B948-FDB9-59F0193A5C60}"/>
              </a:ext>
            </a:extLst>
          </p:cNvPr>
          <p:cNvSpPr/>
          <p:nvPr/>
        </p:nvSpPr>
        <p:spPr>
          <a:xfrm>
            <a:off x="10270166" y="2653002"/>
            <a:ext cx="1044000" cy="2696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Aceleradoras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64B0C18-84F7-E3A0-E797-494F9ADE823A}"/>
              </a:ext>
            </a:extLst>
          </p:cNvPr>
          <p:cNvSpPr/>
          <p:nvPr/>
        </p:nvSpPr>
        <p:spPr>
          <a:xfrm>
            <a:off x="10270166" y="2346505"/>
            <a:ext cx="1044000" cy="26968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USD$ 300M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541D830-5C8E-8779-0437-1C5EDEB6EBA9}"/>
              </a:ext>
            </a:extLst>
          </p:cNvPr>
          <p:cNvSpPr/>
          <p:nvPr/>
        </p:nvSpPr>
        <p:spPr>
          <a:xfrm>
            <a:off x="10270166" y="2040008"/>
            <a:ext cx="1044000" cy="26968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IPO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34B3B42-54D2-89AA-A76C-B0DBBB6177E0}"/>
              </a:ext>
            </a:extLst>
          </p:cNvPr>
          <p:cNvSpPr/>
          <p:nvPr/>
        </p:nvSpPr>
        <p:spPr>
          <a:xfrm>
            <a:off x="7203292" y="2319248"/>
            <a:ext cx="1044000" cy="2696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1 de cada 10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1EF8C76-6B9D-D395-624F-D22BC8DF6C69}"/>
              </a:ext>
            </a:extLst>
          </p:cNvPr>
          <p:cNvSpPr/>
          <p:nvPr/>
        </p:nvSpPr>
        <p:spPr>
          <a:xfrm>
            <a:off x="9124979" y="1449258"/>
            <a:ext cx="1044000" cy="2696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1 de cada 10</a:t>
            </a:r>
          </a:p>
        </p:txBody>
      </p: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FBF5E1E2-5B01-D8C4-85A6-6F630FE28E69}"/>
              </a:ext>
            </a:extLst>
          </p:cNvPr>
          <p:cNvSpPr/>
          <p:nvPr/>
        </p:nvSpPr>
        <p:spPr>
          <a:xfrm rot="5400000">
            <a:off x="9678410" y="942933"/>
            <a:ext cx="169504" cy="184943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6D3714A6-1CBB-440E-922A-06804B7C0299}"/>
              </a:ext>
            </a:extLst>
          </p:cNvPr>
          <p:cNvSpPr/>
          <p:nvPr/>
        </p:nvSpPr>
        <p:spPr>
          <a:xfrm rot="5400000">
            <a:off x="7617076" y="1803244"/>
            <a:ext cx="169504" cy="184943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31D64E-C028-F3C5-2660-FE71EB386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70" y="582672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5B63C2-EC60-714D-5CDF-176524F05FFF}"/>
              </a:ext>
            </a:extLst>
          </p:cNvPr>
          <p:cNvSpPr txBox="1"/>
          <p:nvPr/>
        </p:nvSpPr>
        <p:spPr>
          <a:xfrm>
            <a:off x="6591630" y="5826724"/>
            <a:ext cx="46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¿Cómo escojo correctamente en que invertir?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3EC649E-F252-94F4-AFA7-5FF7329FA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799" y="5885954"/>
            <a:ext cx="310101" cy="3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1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Este proyecto busca evaluar metodologías de ML para optimizar el proceso invertir en una Startup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Metodología y modelos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1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Buscar los datos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Construcción modelos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75900D-6CE7-3E72-97FE-4A605D5F78EE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75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Los datos se extrajeron de distintas bases de datos de información especializadas en Startups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 los datos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B61F2A"/>
                </a:solidFill>
              </a:rPr>
              <a:t>Buscar los datos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Construcción modelos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pic>
        <p:nvPicPr>
          <p:cNvPr id="2052" name="Picture 4" descr="PitchBook and Collision Unveil Fifth Venture Investor Survey at 2022  Conference">
            <a:extLst>
              <a:ext uri="{FF2B5EF4-FFF2-40B4-BE49-F238E27FC236}">
                <a16:creationId xmlns:a16="http://schemas.microsoft.com/office/drawing/2014/main" id="{CC55EC72-CD71-80D6-A5D3-BA048AFE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7" y="2470531"/>
            <a:ext cx="1714500" cy="90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unchbase Secures $30M to Help Professionals Find Their Next Business Deal  | by OMERS Ventures | OMERS Ventures | Medium">
            <a:extLst>
              <a:ext uri="{FF2B5EF4-FFF2-40B4-BE49-F238E27FC236}">
                <a16:creationId xmlns:a16="http://schemas.microsoft.com/office/drawing/2014/main" id="{7337E50F-7653-272A-CC4B-1F2C0AED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769" y="3026786"/>
            <a:ext cx="2095347" cy="160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inkedIn - Aplicaciones en Google Play">
            <a:extLst>
              <a:ext uri="{FF2B5EF4-FFF2-40B4-BE49-F238E27FC236}">
                <a16:creationId xmlns:a16="http://schemas.microsoft.com/office/drawing/2014/main" id="{2C42B7D1-208A-4EBD-6F6D-04F160B0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093" y="4376100"/>
            <a:ext cx="788272" cy="7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ABE1F4-8048-118D-A5FE-48AAF257F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160" y="2260990"/>
            <a:ext cx="3314987" cy="3635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B305A0-8F9A-34A0-B50B-5AEE5D9FB06A}"/>
              </a:ext>
            </a:extLst>
          </p:cNvPr>
          <p:cNvSpPr txBox="1"/>
          <p:nvPr/>
        </p:nvSpPr>
        <p:spPr>
          <a:xfrm>
            <a:off x="7666787" y="1880779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Variables en el </a:t>
            </a:r>
            <a:r>
              <a:rPr lang="es-CO" b="1" dirty="0" err="1"/>
              <a:t>DataFrame</a:t>
            </a:r>
            <a:endParaRPr lang="es-CO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3CF9C0-ADAA-7073-8A20-BF18FEE87A3C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332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El EDA permitió encontrar variables que eran dependientes y tener una visión general del comportamiento de los datos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dirty="0"/>
              <a:t>Exploración de los datos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1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2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3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Buscar los dato</a:t>
            </a:r>
            <a:r>
              <a:rPr lang="es-CO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B61F2A"/>
                </a:solidFill>
              </a:defRPr>
            </a:lvl1pPr>
          </a:lstStyle>
          <a:p>
            <a:r>
              <a:rPr lang="es-CO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Construcción modelos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269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 y conclusiones</a:t>
            </a:r>
          </a:p>
          <a:p>
            <a:endParaRPr lang="es-CO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5B923A-6B21-F6F2-A7DD-F1EA2D2A217A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E926FA-4F53-4BB0-6855-9C5CDDA112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3915" y="1539606"/>
            <a:ext cx="5433399" cy="46119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4E19C2-0208-E79C-93AE-5E6261CA7661}"/>
              </a:ext>
            </a:extLst>
          </p:cNvPr>
          <p:cNvSpPr/>
          <p:nvPr/>
        </p:nvSpPr>
        <p:spPr>
          <a:xfrm>
            <a:off x="7847936" y="4677956"/>
            <a:ext cx="405517" cy="4059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305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Los datos se extrajeron de distintas bases de datos de información especializadas en Startups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 los datos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3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Buscar los dato</a:t>
            </a:r>
            <a:r>
              <a:rPr lang="es-CO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B61F2A"/>
                </a:solidFill>
              </a:defRPr>
            </a:lvl1pPr>
          </a:lstStyle>
          <a:p>
            <a:r>
              <a:rPr lang="es-CO"/>
              <a:t>Construcción modelo</a:t>
            </a:r>
            <a:r>
              <a:rPr lang="es-CO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325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 y conclusiones</a:t>
            </a:r>
          </a:p>
          <a:p>
            <a:endParaRPr lang="es-CO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305A0-8F9A-34A0-B50B-5AEE5D9FB06A}"/>
              </a:ext>
            </a:extLst>
          </p:cNvPr>
          <p:cNvSpPr txBox="1"/>
          <p:nvPr/>
        </p:nvSpPr>
        <p:spPr>
          <a:xfrm>
            <a:off x="5310326" y="1899164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Predictivos (valoración)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3CF9C0-ADAA-7073-8A20-BF18FEE87A3C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C228E-A603-4F18-EE65-15F68101EFBA}"/>
              </a:ext>
            </a:extLst>
          </p:cNvPr>
          <p:cNvSpPr txBox="1"/>
          <p:nvPr/>
        </p:nvSpPr>
        <p:spPr>
          <a:xfrm>
            <a:off x="8338113" y="1895138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No supervisados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D25BB-C7A5-72D9-28AC-02C91C2741D3}"/>
              </a:ext>
            </a:extLst>
          </p:cNvPr>
          <p:cNvSpPr txBox="1"/>
          <p:nvPr/>
        </p:nvSpPr>
        <p:spPr>
          <a:xfrm>
            <a:off x="5284314" y="2326940"/>
            <a:ext cx="275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1. Regresión lineal con reducción de parámetros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8A337-A0D0-CCA6-46A1-FA790C25BCEC}"/>
              </a:ext>
            </a:extLst>
          </p:cNvPr>
          <p:cNvSpPr txBox="1"/>
          <p:nvPr/>
        </p:nvSpPr>
        <p:spPr>
          <a:xfrm>
            <a:off x="5284314" y="4114856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2. Red neuronal de 3 capas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E17A6-FC42-CE7F-BCCC-1F424880A79B}"/>
              </a:ext>
            </a:extLst>
          </p:cNvPr>
          <p:cNvSpPr/>
          <p:nvPr/>
        </p:nvSpPr>
        <p:spPr>
          <a:xfrm>
            <a:off x="5310326" y="3073598"/>
            <a:ext cx="2466050" cy="811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18CF7F58-2E5B-4CE2-40A6-066DB612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18" y="323320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875FD4-785B-9CDF-BFA0-55571F2765F3}"/>
              </a:ext>
            </a:extLst>
          </p:cNvPr>
          <p:cNvSpPr txBox="1"/>
          <p:nvPr/>
        </p:nvSpPr>
        <p:spPr>
          <a:xfrm>
            <a:off x="5763551" y="3138894"/>
            <a:ext cx="194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Resultado:</a:t>
            </a:r>
          </a:p>
          <a:p>
            <a:pPr algn="ctr"/>
            <a:r>
              <a:rPr lang="es-CO" dirty="0"/>
              <a:t>R cuadrado = 0.74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C9308B-E539-7289-2D06-D8B57656CE42}"/>
              </a:ext>
            </a:extLst>
          </p:cNvPr>
          <p:cNvSpPr/>
          <p:nvPr/>
        </p:nvSpPr>
        <p:spPr>
          <a:xfrm>
            <a:off x="5284314" y="4581846"/>
            <a:ext cx="2466050" cy="811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5D048-9668-E365-BE14-0A8696496B55}"/>
              </a:ext>
            </a:extLst>
          </p:cNvPr>
          <p:cNvSpPr txBox="1"/>
          <p:nvPr/>
        </p:nvSpPr>
        <p:spPr>
          <a:xfrm>
            <a:off x="5737539" y="4647142"/>
            <a:ext cx="194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Optimización de </a:t>
            </a:r>
            <a:r>
              <a:rPr lang="es-CO" dirty="0" err="1"/>
              <a:t>parametros</a:t>
            </a:r>
            <a:endParaRPr lang="es-CO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3C468-B73D-C9A0-779A-A4CDA03EC6D1}"/>
              </a:ext>
            </a:extLst>
          </p:cNvPr>
          <p:cNvSpPr txBox="1"/>
          <p:nvPr/>
        </p:nvSpPr>
        <p:spPr>
          <a:xfrm>
            <a:off x="8347010" y="2284680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K-</a:t>
            </a:r>
            <a:r>
              <a:rPr lang="es-CO" dirty="0" err="1"/>
              <a:t>prototypes</a:t>
            </a:r>
            <a:endParaRPr lang="es-CO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471227-CD89-C195-AEF6-48B0D29021A5}"/>
              </a:ext>
            </a:extLst>
          </p:cNvPr>
          <p:cNvSpPr/>
          <p:nvPr/>
        </p:nvSpPr>
        <p:spPr>
          <a:xfrm>
            <a:off x="8338113" y="2784121"/>
            <a:ext cx="3056085" cy="2756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E024726D-A94C-6D57-808B-B083FCF7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011" y="286330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BC506C-5E67-30BC-F225-ED44EF79065F}"/>
              </a:ext>
            </a:extLst>
          </p:cNvPr>
          <p:cNvSpPr txBox="1"/>
          <p:nvPr/>
        </p:nvSpPr>
        <p:spPr>
          <a:xfrm>
            <a:off x="8371634" y="3232636"/>
            <a:ext cx="3013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Resultado: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Validando producto (top)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Validando producto (Neutral)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Creciendo (top)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Creciendo (Luchando)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err="1"/>
              <a:t>Mature</a:t>
            </a:r>
            <a:r>
              <a:rPr lang="es-CO" dirty="0"/>
              <a:t> (Pre IPO)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err="1"/>
              <a:t>Mature</a:t>
            </a:r>
            <a:r>
              <a:rPr lang="es-CO" dirty="0"/>
              <a:t> (</a:t>
            </a:r>
            <a:r>
              <a:rPr lang="es-CO" dirty="0" err="1"/>
              <a:t>exit</a:t>
            </a:r>
            <a:r>
              <a:rPr lang="es-CO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D19CE1-935D-C4E6-2B8D-F38CC86415A2}"/>
              </a:ext>
            </a:extLst>
          </p:cNvPr>
          <p:cNvSpPr txBox="1"/>
          <p:nvPr/>
        </p:nvSpPr>
        <p:spPr>
          <a:xfrm>
            <a:off x="8358556" y="2784120"/>
            <a:ext cx="249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Elbow</a:t>
            </a:r>
            <a:r>
              <a:rPr lang="es-CO" dirty="0"/>
              <a:t> </a:t>
            </a:r>
            <a:r>
              <a:rPr lang="es-CO" dirty="0" err="1"/>
              <a:t>method</a:t>
            </a:r>
            <a:r>
              <a:rPr lang="es-CO" dirty="0"/>
              <a:t> K = 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9422BA-EA4F-BB2A-3CAC-1DA30F4185EE}"/>
              </a:ext>
            </a:extLst>
          </p:cNvPr>
          <p:cNvCxnSpPr>
            <a:endCxn id="16" idx="3"/>
          </p:cNvCxnSpPr>
          <p:nvPr/>
        </p:nvCxnSpPr>
        <p:spPr>
          <a:xfrm flipV="1">
            <a:off x="8061693" y="2083830"/>
            <a:ext cx="0" cy="382398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0F4BB16-9FC7-E73D-3AC4-AD33A113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218" y="4811656"/>
            <a:ext cx="316894" cy="3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9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32DBEDB-B26A-7456-FC14-CC08B607CF38}"/>
              </a:ext>
            </a:extLst>
          </p:cNvPr>
          <p:cNvSpPr/>
          <p:nvPr/>
        </p:nvSpPr>
        <p:spPr>
          <a:xfrm>
            <a:off x="9220214" y="3674902"/>
            <a:ext cx="1078084" cy="855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F398E3-26A3-A58F-31CF-981CF1A682FF}"/>
              </a:ext>
            </a:extLst>
          </p:cNvPr>
          <p:cNvSpPr/>
          <p:nvPr/>
        </p:nvSpPr>
        <p:spPr>
          <a:xfrm>
            <a:off x="6937442" y="3665623"/>
            <a:ext cx="1078084" cy="855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57C16CC-A7D7-3CF8-98D6-0961D4130C39}"/>
              </a:ext>
            </a:extLst>
          </p:cNvPr>
          <p:cNvSpPr/>
          <p:nvPr/>
        </p:nvSpPr>
        <p:spPr>
          <a:xfrm>
            <a:off x="5733626" y="3668694"/>
            <a:ext cx="1078084" cy="855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El modelo de producción inicia con un ETL que busca datos de una Startup y concluye con dos insumos para que el inversionista pueda tomar una decisión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Producción de la herramienta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2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Buscar los dato</a:t>
            </a:r>
            <a:r>
              <a:rPr lang="es-CO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Construcción modelos</a:t>
            </a:r>
            <a:endParaRPr lang="es-C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B61F2A"/>
                </a:solidFill>
              </a:defRPr>
            </a:lvl1pPr>
          </a:lstStyle>
          <a:p>
            <a:r>
              <a:rPr lang="es-CO" dirty="0"/>
              <a:t>Producción de la herramienta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345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 y conclusiones</a:t>
            </a:r>
          </a:p>
          <a:p>
            <a:endParaRPr lang="es-CO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305A0-8F9A-34A0-B50B-5AEE5D9FB06A}"/>
              </a:ext>
            </a:extLst>
          </p:cNvPr>
          <p:cNvSpPr txBox="1"/>
          <p:nvPr/>
        </p:nvSpPr>
        <p:spPr>
          <a:xfrm>
            <a:off x="7155028" y="1542553"/>
            <a:ext cx="27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Modelo en producción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3CF9C0-ADAA-7073-8A20-BF18FEE87A3C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E17A6-FC42-CE7F-BCCC-1F424880A79B}"/>
              </a:ext>
            </a:extLst>
          </p:cNvPr>
          <p:cNvSpPr/>
          <p:nvPr/>
        </p:nvSpPr>
        <p:spPr>
          <a:xfrm>
            <a:off x="7140881" y="2333722"/>
            <a:ext cx="2466050" cy="530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ETL de búsqueda campos necesarios</a:t>
            </a:r>
          </a:p>
        </p:txBody>
      </p:sp>
      <p:pic>
        <p:nvPicPr>
          <p:cNvPr id="15" name="Picture 4" descr="PitchBook and Collision Unveil Fifth Venture Investor Survey at 2022  Conference">
            <a:extLst>
              <a:ext uri="{FF2B5EF4-FFF2-40B4-BE49-F238E27FC236}">
                <a16:creationId xmlns:a16="http://schemas.microsoft.com/office/drawing/2014/main" id="{88448849-31F9-63F0-C7FF-533DC27C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710" y="1812521"/>
            <a:ext cx="1092056" cy="57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runchbase Secures $30M to Help Professionals Find Their Next Business Deal  | by OMERS Ventures | OMERS Ventures | Medium">
            <a:extLst>
              <a:ext uri="{FF2B5EF4-FFF2-40B4-BE49-F238E27FC236}">
                <a16:creationId xmlns:a16="http://schemas.microsoft.com/office/drawing/2014/main" id="{67EDFB79-63E7-B04D-E10F-9A03CC439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43" y="1687601"/>
            <a:ext cx="1236596" cy="9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LinkedIn - Aplicaciones en Google Play">
            <a:extLst>
              <a:ext uri="{FF2B5EF4-FFF2-40B4-BE49-F238E27FC236}">
                <a16:creationId xmlns:a16="http://schemas.microsoft.com/office/drawing/2014/main" id="{49A64A14-00FC-6E83-E127-3F8C993AD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624" y="1946686"/>
            <a:ext cx="298632" cy="29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2503971-2454-AE58-EFE8-141E860DD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297" y="2394556"/>
            <a:ext cx="476700" cy="4767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9BFB311-F348-F73C-E988-97EFB8CE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861" y="2453351"/>
            <a:ext cx="656852" cy="27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B24716-2400-7800-F14B-DE8822B20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370" y="3040601"/>
            <a:ext cx="593072" cy="59307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25F220-939F-B0FF-1BA5-53F520FAA8B1}"/>
              </a:ext>
            </a:extLst>
          </p:cNvPr>
          <p:cNvCxnSpPr>
            <a:stCxn id="12" idx="2"/>
            <a:endCxn id="40" idx="0"/>
          </p:cNvCxnSpPr>
          <p:nvPr/>
        </p:nvCxnSpPr>
        <p:spPr>
          <a:xfrm>
            <a:off x="8373906" y="2863732"/>
            <a:ext cx="0" cy="176869"/>
          </a:xfrm>
          <a:prstGeom prst="line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615BEC-EE23-AD22-C8B1-4E04E58B0FFF}"/>
              </a:ext>
            </a:extLst>
          </p:cNvPr>
          <p:cNvSpPr txBox="1"/>
          <p:nvPr/>
        </p:nvSpPr>
        <p:spPr>
          <a:xfrm>
            <a:off x="8670442" y="315247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 b="0" dirty="0"/>
              <a:t>Datos limpios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82CC90A-E93A-3F3B-41C7-A0F8A97D4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2150" y="3794222"/>
            <a:ext cx="598177" cy="59817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3579978-6C21-FB3E-56D5-0E32F44337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3162" y="3760467"/>
            <a:ext cx="692187" cy="69218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CE04727-C1E6-7BAB-25F7-AF9218E591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3494" y="3813578"/>
            <a:ext cx="612250" cy="612250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0D2892-B745-EC5D-248C-5CCF8FA13582}"/>
              </a:ext>
            </a:extLst>
          </p:cNvPr>
          <p:cNvCxnSpPr>
            <a:stCxn id="40" idx="1"/>
            <a:endCxn id="56" idx="0"/>
          </p:cNvCxnSpPr>
          <p:nvPr/>
        </p:nvCxnSpPr>
        <p:spPr>
          <a:xfrm rot="10800000" flipV="1">
            <a:off x="6272668" y="3337136"/>
            <a:ext cx="1804702" cy="331557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BA61AE-3154-1F59-59BE-D0FAB2DF2218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0800000" flipV="1">
            <a:off x="7476484" y="3337137"/>
            <a:ext cx="600886" cy="328486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Connector: Elbow 4095">
            <a:extLst>
              <a:ext uri="{FF2B5EF4-FFF2-40B4-BE49-F238E27FC236}">
                <a16:creationId xmlns:a16="http://schemas.microsoft.com/office/drawing/2014/main" id="{1F9FB211-944E-9B9A-AD0B-8A82E142D85A}"/>
              </a:ext>
            </a:extLst>
          </p:cNvPr>
          <p:cNvCxnSpPr>
            <a:cxnSpLocks/>
            <a:stCxn id="40" idx="2"/>
            <a:endCxn id="58" idx="1"/>
          </p:cNvCxnSpPr>
          <p:nvPr/>
        </p:nvCxnSpPr>
        <p:spPr>
          <a:xfrm rot="16200000" flipH="1">
            <a:off x="8562602" y="3444977"/>
            <a:ext cx="468917" cy="846308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Rectangle 4100">
            <a:extLst>
              <a:ext uri="{FF2B5EF4-FFF2-40B4-BE49-F238E27FC236}">
                <a16:creationId xmlns:a16="http://schemas.microsoft.com/office/drawing/2014/main" id="{12D112AC-9F06-0C15-73A2-5E8C7883E509}"/>
              </a:ext>
            </a:extLst>
          </p:cNvPr>
          <p:cNvSpPr/>
          <p:nvPr/>
        </p:nvSpPr>
        <p:spPr>
          <a:xfrm>
            <a:off x="5704417" y="4615279"/>
            <a:ext cx="2340226" cy="485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Valoración sugerida</a:t>
            </a:r>
          </a:p>
        </p:txBody>
      </p:sp>
      <p:sp>
        <p:nvSpPr>
          <p:cNvPr id="4102" name="Rectangle 4101">
            <a:extLst>
              <a:ext uri="{FF2B5EF4-FFF2-40B4-BE49-F238E27FC236}">
                <a16:creationId xmlns:a16="http://schemas.microsoft.com/office/drawing/2014/main" id="{A733DE0F-CDE6-D8EA-3D2F-6AE887B96502}"/>
              </a:ext>
            </a:extLst>
          </p:cNvPr>
          <p:cNvSpPr/>
          <p:nvPr/>
        </p:nvSpPr>
        <p:spPr>
          <a:xfrm>
            <a:off x="9217926" y="4628086"/>
            <a:ext cx="1078084" cy="485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Grupo</a:t>
            </a:r>
          </a:p>
        </p:txBody>
      </p:sp>
      <p:pic>
        <p:nvPicPr>
          <p:cNvPr id="4104" name="Picture 4103">
            <a:extLst>
              <a:ext uri="{FF2B5EF4-FFF2-40B4-BE49-F238E27FC236}">
                <a16:creationId xmlns:a16="http://schemas.microsoft.com/office/drawing/2014/main" id="{6D334070-3184-AAE6-EA48-4F60049092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3339" y="5032553"/>
            <a:ext cx="516561" cy="516561"/>
          </a:xfrm>
          <a:prstGeom prst="rect">
            <a:avLst/>
          </a:prstGeom>
        </p:spPr>
      </p:pic>
      <p:sp>
        <p:nvSpPr>
          <p:cNvPr id="4106" name="Rectangle 4105">
            <a:extLst>
              <a:ext uri="{FF2B5EF4-FFF2-40B4-BE49-F238E27FC236}">
                <a16:creationId xmlns:a16="http://schemas.microsoft.com/office/drawing/2014/main" id="{E0CBD8D9-C35B-C2A3-F13C-AEF4A0C49075}"/>
              </a:ext>
            </a:extLst>
          </p:cNvPr>
          <p:cNvSpPr/>
          <p:nvPr/>
        </p:nvSpPr>
        <p:spPr>
          <a:xfrm>
            <a:off x="7481867" y="5590023"/>
            <a:ext cx="1978758" cy="485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Evaluación de inversión</a:t>
            </a:r>
          </a:p>
        </p:txBody>
      </p:sp>
      <p:cxnSp>
        <p:nvCxnSpPr>
          <p:cNvPr id="4107" name="Connector: Elbow 4106">
            <a:extLst>
              <a:ext uri="{FF2B5EF4-FFF2-40B4-BE49-F238E27FC236}">
                <a16:creationId xmlns:a16="http://schemas.microsoft.com/office/drawing/2014/main" id="{2AB9DEC2-D93F-4C36-F9C1-67306ABB60B0}"/>
              </a:ext>
            </a:extLst>
          </p:cNvPr>
          <p:cNvCxnSpPr>
            <a:cxnSpLocks/>
            <a:stCxn id="4101" idx="2"/>
            <a:endCxn id="4106" idx="1"/>
          </p:cNvCxnSpPr>
          <p:nvPr/>
        </p:nvCxnSpPr>
        <p:spPr>
          <a:xfrm rot="16200000" flipH="1">
            <a:off x="6812086" y="5162762"/>
            <a:ext cx="732224" cy="607337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" name="Connector: Elbow 4109">
            <a:extLst>
              <a:ext uri="{FF2B5EF4-FFF2-40B4-BE49-F238E27FC236}">
                <a16:creationId xmlns:a16="http://schemas.microsoft.com/office/drawing/2014/main" id="{136FD993-36B7-DFB6-157C-718866B7DF8C}"/>
              </a:ext>
            </a:extLst>
          </p:cNvPr>
          <p:cNvCxnSpPr>
            <a:cxnSpLocks/>
            <a:stCxn id="4102" idx="2"/>
            <a:endCxn id="4106" idx="3"/>
          </p:cNvCxnSpPr>
          <p:nvPr/>
        </p:nvCxnSpPr>
        <p:spPr>
          <a:xfrm rot="5400000">
            <a:off x="9249089" y="5324663"/>
            <a:ext cx="719417" cy="296343"/>
          </a:xfrm>
          <a:prstGeom prst="bentConnector2">
            <a:avLst/>
          </a:prstGeom>
          <a:ln w="28575">
            <a:solidFill>
              <a:srgbClr val="B61F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2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03F1B-82D4-3407-46F5-1D71FFE00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8" y="182881"/>
            <a:ext cx="11582399" cy="776936"/>
          </a:xfrm>
        </p:spPr>
        <p:txBody>
          <a:bodyPr>
            <a:noAutofit/>
          </a:bodyPr>
          <a:lstStyle/>
          <a:p>
            <a:r>
              <a:rPr lang="es-CO" dirty="0"/>
              <a:t>Este proyecto es un excelente primer paso para indagar en el uso de machine </a:t>
            </a:r>
            <a:r>
              <a:rPr lang="es-CO" dirty="0" err="1"/>
              <a:t>learning</a:t>
            </a:r>
            <a:r>
              <a:rPr lang="es-CO" dirty="0"/>
              <a:t> en inversiones de capital de riesgo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089C-AB6A-486F-5339-5F3BD197B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798" y="1153146"/>
            <a:ext cx="5441950" cy="310223"/>
          </a:xfrm>
        </p:spPr>
        <p:txBody>
          <a:bodyPr>
            <a:noAutofit/>
          </a:bodyPr>
          <a:lstStyle/>
          <a:p>
            <a:r>
              <a:rPr lang="es-CO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y conclusiones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5F8494-EC48-1A68-8013-E36CC8F07482}"/>
              </a:ext>
            </a:extLst>
          </p:cNvPr>
          <p:cNvSpPr/>
          <p:nvPr/>
        </p:nvSpPr>
        <p:spPr>
          <a:xfrm>
            <a:off x="588397" y="226849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6DBC0-47A9-9292-3E49-32B5B200FEED}"/>
              </a:ext>
            </a:extLst>
          </p:cNvPr>
          <p:cNvSpPr/>
          <p:nvPr/>
        </p:nvSpPr>
        <p:spPr>
          <a:xfrm>
            <a:off x="588397" y="297567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2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BD185-7C20-C496-493D-FE7F0386A885}"/>
              </a:ext>
            </a:extLst>
          </p:cNvPr>
          <p:cNvSpPr/>
          <p:nvPr/>
        </p:nvSpPr>
        <p:spPr>
          <a:xfrm>
            <a:off x="588397" y="368285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0AF41-7B6C-844A-BD13-7CF8BCED52B9}"/>
              </a:ext>
            </a:extLst>
          </p:cNvPr>
          <p:cNvSpPr/>
          <p:nvPr/>
        </p:nvSpPr>
        <p:spPr>
          <a:xfrm>
            <a:off x="588397" y="4390036"/>
            <a:ext cx="432000" cy="43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solidFill>
                  <a:schemeClr val="bg1"/>
                </a:solidFill>
              </a:rPr>
              <a:t>4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C1129-093D-DFBB-A736-CC34362C22A8}"/>
              </a:ext>
            </a:extLst>
          </p:cNvPr>
          <p:cNvSpPr/>
          <p:nvPr/>
        </p:nvSpPr>
        <p:spPr>
          <a:xfrm>
            <a:off x="588397" y="5097216"/>
            <a:ext cx="432000" cy="432000"/>
          </a:xfrm>
          <a:prstGeom prst="ellipse">
            <a:avLst/>
          </a:prstGeom>
          <a:solidFill>
            <a:srgbClr val="B61F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C6F9-84D7-29AF-68AC-22472852E931}"/>
              </a:ext>
            </a:extLst>
          </p:cNvPr>
          <p:cNvSpPr txBox="1"/>
          <p:nvPr/>
        </p:nvSpPr>
        <p:spPr>
          <a:xfrm>
            <a:off x="1185148" y="2320385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/>
              <a:t>Buscar los dato</a:t>
            </a:r>
            <a:r>
              <a:rPr lang="es-CO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E8FB-D3AC-35C0-2929-08B7780E7FE4}"/>
              </a:ext>
            </a:extLst>
          </p:cNvPr>
          <p:cNvSpPr txBox="1"/>
          <p:nvPr/>
        </p:nvSpPr>
        <p:spPr>
          <a:xfrm>
            <a:off x="1185148" y="300701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Exploración de los datos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96295-B954-1A48-CFF8-C9D357761B49}"/>
              </a:ext>
            </a:extLst>
          </p:cNvPr>
          <p:cNvSpPr txBox="1"/>
          <p:nvPr/>
        </p:nvSpPr>
        <p:spPr>
          <a:xfrm>
            <a:off x="1185148" y="3709186"/>
            <a:ext cx="28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 dirty="0"/>
              <a:t>Construcción modelos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81320-916F-50E5-021B-33F23A33B7DE}"/>
              </a:ext>
            </a:extLst>
          </p:cNvPr>
          <p:cNvSpPr txBox="1"/>
          <p:nvPr/>
        </p:nvSpPr>
        <p:spPr>
          <a:xfrm>
            <a:off x="1185148" y="4411362"/>
            <a:ext cx="31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O" dirty="0"/>
              <a:t>Producción </a:t>
            </a:r>
            <a:r>
              <a:rPr lang="es-CO"/>
              <a:t>de la herramienta</a:t>
            </a:r>
            <a:endParaRPr lang="es-CO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5319A-EE19-04C6-D8F7-DBA69068AA8F}"/>
              </a:ext>
            </a:extLst>
          </p:cNvPr>
          <p:cNvSpPr txBox="1"/>
          <p:nvPr/>
        </p:nvSpPr>
        <p:spPr>
          <a:xfrm>
            <a:off x="1185148" y="5128550"/>
            <a:ext cx="29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B61F2A"/>
                </a:solidFill>
              </a:rPr>
              <a:t>Resultados y conclusiones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3CF9C0-ADAA-7073-8A20-BF18FEE87A3C}"/>
              </a:ext>
            </a:extLst>
          </p:cNvPr>
          <p:cNvSpPr/>
          <p:nvPr/>
        </p:nvSpPr>
        <p:spPr>
          <a:xfrm>
            <a:off x="4988709" y="1542553"/>
            <a:ext cx="6614894" cy="470717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8FACB-49F8-ADE7-0429-8A7EFB11EF52}"/>
              </a:ext>
            </a:extLst>
          </p:cNvPr>
          <p:cNvSpPr txBox="1"/>
          <p:nvPr/>
        </p:nvSpPr>
        <p:spPr>
          <a:xfrm>
            <a:off x="5198915" y="2185692"/>
            <a:ext cx="6094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b="1" dirty="0">
                <a:solidFill>
                  <a:srgbClr val="B61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Excelente primer acercamiento 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tratar de utilizar datos para robustecer los procesos de identificación de oportunidades de inversión en un fondo de capital de riesgo.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Adicional vemos como los </a:t>
            </a:r>
            <a:r>
              <a:rPr lang="es-CO" sz="1800" b="1" dirty="0">
                <a:solidFill>
                  <a:srgbClr val="B61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distintos modelos se pueden complementar 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tener incluso una versión mucho más integral sobre el posible éxito de una Startup.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pasos siguientes podrían ser </a:t>
            </a:r>
            <a:r>
              <a:rPr lang="es-CO" sz="1800" b="1" dirty="0">
                <a:solidFill>
                  <a:srgbClr val="B61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 las fuentes de datos y optimizar los modelos, especialmente la red neuronal</a:t>
            </a:r>
            <a:endParaRPr lang="es-CO" b="1" dirty="0">
              <a:solidFill>
                <a:srgbClr val="B61F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5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540</Words>
  <Application>Microsoft Office PowerPoint</Application>
  <PresentationFormat>Widescreen</PresentationFormat>
  <Paragraphs>134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 Muñoz Perez</dc:creator>
  <cp:lastModifiedBy>Emilio Muñoz Perez</cp:lastModifiedBy>
  <cp:revision>2</cp:revision>
  <dcterms:created xsi:type="dcterms:W3CDTF">2022-11-04T03:40:00Z</dcterms:created>
  <dcterms:modified xsi:type="dcterms:W3CDTF">2022-11-04T13:57:28Z</dcterms:modified>
</cp:coreProperties>
</file>