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5" r:id="rId9"/>
    <p:sldId id="264"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7333-B96A-FEC7-0F13-758284B5BD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9BD695-E0D4-3A72-BDE9-9789097001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EDCEE8-A204-FA18-7044-2BEEC95F9C76}"/>
              </a:ext>
            </a:extLst>
          </p:cNvPr>
          <p:cNvSpPr>
            <a:spLocks noGrp="1"/>
          </p:cNvSpPr>
          <p:nvPr>
            <p:ph type="dt" sz="half" idx="10"/>
          </p:nvPr>
        </p:nvSpPr>
        <p:spPr/>
        <p:txBody>
          <a:bodyPr/>
          <a:lstStyle/>
          <a:p>
            <a:fld id="{3E113282-752D-4FBA-A53B-9F7F3DFE986D}" type="datetimeFigureOut">
              <a:rPr lang="en-US" smtClean="0"/>
              <a:t>9/4/2022</a:t>
            </a:fld>
            <a:endParaRPr lang="en-US"/>
          </a:p>
        </p:txBody>
      </p:sp>
      <p:sp>
        <p:nvSpPr>
          <p:cNvPr id="5" name="Footer Placeholder 4">
            <a:extLst>
              <a:ext uri="{FF2B5EF4-FFF2-40B4-BE49-F238E27FC236}">
                <a16:creationId xmlns:a16="http://schemas.microsoft.com/office/drawing/2014/main" id="{D5E52411-1F37-0780-8010-BE9075C4EB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6AB07A-DD16-0B39-ADA9-51CA314AB3CC}"/>
              </a:ext>
            </a:extLst>
          </p:cNvPr>
          <p:cNvSpPr>
            <a:spLocks noGrp="1"/>
          </p:cNvSpPr>
          <p:nvPr>
            <p:ph type="sldNum" sz="quarter" idx="12"/>
          </p:nvPr>
        </p:nvSpPr>
        <p:spPr/>
        <p:txBody>
          <a:bodyPr/>
          <a:lstStyle/>
          <a:p>
            <a:fld id="{649B408B-24C4-4402-A3B1-5488E18AAFF0}" type="slidenum">
              <a:rPr lang="en-US" smtClean="0"/>
              <a:t>‹#›</a:t>
            </a:fld>
            <a:endParaRPr lang="en-US"/>
          </a:p>
        </p:txBody>
      </p:sp>
    </p:spTree>
    <p:extLst>
      <p:ext uri="{BB962C8B-B14F-4D97-AF65-F5344CB8AC3E}">
        <p14:creationId xmlns:p14="http://schemas.microsoft.com/office/powerpoint/2010/main" val="1993211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535E1-B77A-47EE-0851-8A498A288B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A27CC1-213C-50F2-88FD-67C31D3F52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C0278-A2B8-4A40-7B70-C85C0F4AB2EE}"/>
              </a:ext>
            </a:extLst>
          </p:cNvPr>
          <p:cNvSpPr>
            <a:spLocks noGrp="1"/>
          </p:cNvSpPr>
          <p:nvPr>
            <p:ph type="dt" sz="half" idx="10"/>
          </p:nvPr>
        </p:nvSpPr>
        <p:spPr/>
        <p:txBody>
          <a:bodyPr/>
          <a:lstStyle/>
          <a:p>
            <a:fld id="{3E113282-752D-4FBA-A53B-9F7F3DFE986D}" type="datetimeFigureOut">
              <a:rPr lang="en-US" smtClean="0"/>
              <a:t>9/4/2022</a:t>
            </a:fld>
            <a:endParaRPr lang="en-US"/>
          </a:p>
        </p:txBody>
      </p:sp>
      <p:sp>
        <p:nvSpPr>
          <p:cNvPr id="5" name="Footer Placeholder 4">
            <a:extLst>
              <a:ext uri="{FF2B5EF4-FFF2-40B4-BE49-F238E27FC236}">
                <a16:creationId xmlns:a16="http://schemas.microsoft.com/office/drawing/2014/main" id="{F851EE99-C925-BF38-EA67-15CD6E44E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CA289F-86F9-1FD2-C762-FC74D415117C}"/>
              </a:ext>
            </a:extLst>
          </p:cNvPr>
          <p:cNvSpPr>
            <a:spLocks noGrp="1"/>
          </p:cNvSpPr>
          <p:nvPr>
            <p:ph type="sldNum" sz="quarter" idx="12"/>
          </p:nvPr>
        </p:nvSpPr>
        <p:spPr/>
        <p:txBody>
          <a:bodyPr/>
          <a:lstStyle/>
          <a:p>
            <a:fld id="{649B408B-24C4-4402-A3B1-5488E18AAFF0}" type="slidenum">
              <a:rPr lang="en-US" smtClean="0"/>
              <a:t>‹#›</a:t>
            </a:fld>
            <a:endParaRPr lang="en-US"/>
          </a:p>
        </p:txBody>
      </p:sp>
    </p:spTree>
    <p:extLst>
      <p:ext uri="{BB962C8B-B14F-4D97-AF65-F5344CB8AC3E}">
        <p14:creationId xmlns:p14="http://schemas.microsoft.com/office/powerpoint/2010/main" val="5757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CBA206-76F0-8E9B-B2DA-ED5590DA86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15C0C7-1D12-C7F9-D020-08E8F67A5A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E5EBC4-AB14-B9A8-18D4-4498A340C783}"/>
              </a:ext>
            </a:extLst>
          </p:cNvPr>
          <p:cNvSpPr>
            <a:spLocks noGrp="1"/>
          </p:cNvSpPr>
          <p:nvPr>
            <p:ph type="dt" sz="half" idx="10"/>
          </p:nvPr>
        </p:nvSpPr>
        <p:spPr/>
        <p:txBody>
          <a:bodyPr/>
          <a:lstStyle/>
          <a:p>
            <a:fld id="{3E113282-752D-4FBA-A53B-9F7F3DFE986D}" type="datetimeFigureOut">
              <a:rPr lang="en-US" smtClean="0"/>
              <a:t>9/4/2022</a:t>
            </a:fld>
            <a:endParaRPr lang="en-US"/>
          </a:p>
        </p:txBody>
      </p:sp>
      <p:sp>
        <p:nvSpPr>
          <p:cNvPr id="5" name="Footer Placeholder 4">
            <a:extLst>
              <a:ext uri="{FF2B5EF4-FFF2-40B4-BE49-F238E27FC236}">
                <a16:creationId xmlns:a16="http://schemas.microsoft.com/office/drawing/2014/main" id="{ABC9D68E-6A9D-45A8-FF4F-BF6B592E6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B5FA1-3F86-DC4D-CD37-97B887787776}"/>
              </a:ext>
            </a:extLst>
          </p:cNvPr>
          <p:cNvSpPr>
            <a:spLocks noGrp="1"/>
          </p:cNvSpPr>
          <p:nvPr>
            <p:ph type="sldNum" sz="quarter" idx="12"/>
          </p:nvPr>
        </p:nvSpPr>
        <p:spPr/>
        <p:txBody>
          <a:bodyPr/>
          <a:lstStyle/>
          <a:p>
            <a:fld id="{649B408B-24C4-4402-A3B1-5488E18AAFF0}" type="slidenum">
              <a:rPr lang="en-US" smtClean="0"/>
              <a:t>‹#›</a:t>
            </a:fld>
            <a:endParaRPr lang="en-US"/>
          </a:p>
        </p:txBody>
      </p:sp>
    </p:spTree>
    <p:extLst>
      <p:ext uri="{BB962C8B-B14F-4D97-AF65-F5344CB8AC3E}">
        <p14:creationId xmlns:p14="http://schemas.microsoft.com/office/powerpoint/2010/main" val="3382445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77F60-9E4D-AFE4-71E5-E0D6053E26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D7AF9E-18B6-D52B-CC65-722B8B620B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680E30-7CED-956B-C212-9463D41F7EC2}"/>
              </a:ext>
            </a:extLst>
          </p:cNvPr>
          <p:cNvSpPr>
            <a:spLocks noGrp="1"/>
          </p:cNvSpPr>
          <p:nvPr>
            <p:ph type="dt" sz="half" idx="10"/>
          </p:nvPr>
        </p:nvSpPr>
        <p:spPr/>
        <p:txBody>
          <a:bodyPr/>
          <a:lstStyle/>
          <a:p>
            <a:fld id="{3E113282-752D-4FBA-A53B-9F7F3DFE986D}" type="datetimeFigureOut">
              <a:rPr lang="en-US" smtClean="0"/>
              <a:t>9/4/2022</a:t>
            </a:fld>
            <a:endParaRPr lang="en-US"/>
          </a:p>
        </p:txBody>
      </p:sp>
      <p:sp>
        <p:nvSpPr>
          <p:cNvPr id="5" name="Footer Placeholder 4">
            <a:extLst>
              <a:ext uri="{FF2B5EF4-FFF2-40B4-BE49-F238E27FC236}">
                <a16:creationId xmlns:a16="http://schemas.microsoft.com/office/drawing/2014/main" id="{C909739A-569B-C506-7989-7C261368CF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D7AAF7-330B-A739-134F-036B9F998B11}"/>
              </a:ext>
            </a:extLst>
          </p:cNvPr>
          <p:cNvSpPr>
            <a:spLocks noGrp="1"/>
          </p:cNvSpPr>
          <p:nvPr>
            <p:ph type="sldNum" sz="quarter" idx="12"/>
          </p:nvPr>
        </p:nvSpPr>
        <p:spPr/>
        <p:txBody>
          <a:bodyPr/>
          <a:lstStyle/>
          <a:p>
            <a:fld id="{649B408B-24C4-4402-A3B1-5488E18AAFF0}" type="slidenum">
              <a:rPr lang="en-US" smtClean="0"/>
              <a:t>‹#›</a:t>
            </a:fld>
            <a:endParaRPr lang="en-US"/>
          </a:p>
        </p:txBody>
      </p:sp>
    </p:spTree>
    <p:extLst>
      <p:ext uri="{BB962C8B-B14F-4D97-AF65-F5344CB8AC3E}">
        <p14:creationId xmlns:p14="http://schemas.microsoft.com/office/powerpoint/2010/main" val="3788455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2FE2-601D-E5E2-9245-C06A3B1C22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AD5675-6E77-F696-C8E0-3232758182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51D7D6-7DE6-C924-DFBF-D8204AD6CC78}"/>
              </a:ext>
            </a:extLst>
          </p:cNvPr>
          <p:cNvSpPr>
            <a:spLocks noGrp="1"/>
          </p:cNvSpPr>
          <p:nvPr>
            <p:ph type="dt" sz="half" idx="10"/>
          </p:nvPr>
        </p:nvSpPr>
        <p:spPr/>
        <p:txBody>
          <a:bodyPr/>
          <a:lstStyle/>
          <a:p>
            <a:fld id="{3E113282-752D-4FBA-A53B-9F7F3DFE986D}" type="datetimeFigureOut">
              <a:rPr lang="en-US" smtClean="0"/>
              <a:t>9/4/2022</a:t>
            </a:fld>
            <a:endParaRPr lang="en-US"/>
          </a:p>
        </p:txBody>
      </p:sp>
      <p:sp>
        <p:nvSpPr>
          <p:cNvPr id="5" name="Footer Placeholder 4">
            <a:extLst>
              <a:ext uri="{FF2B5EF4-FFF2-40B4-BE49-F238E27FC236}">
                <a16:creationId xmlns:a16="http://schemas.microsoft.com/office/drawing/2014/main" id="{9F8B714D-8FBA-1102-D75C-1A5EEBEF71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95A24C-7F7D-FC8E-FD81-8A90C6085757}"/>
              </a:ext>
            </a:extLst>
          </p:cNvPr>
          <p:cNvSpPr>
            <a:spLocks noGrp="1"/>
          </p:cNvSpPr>
          <p:nvPr>
            <p:ph type="sldNum" sz="quarter" idx="12"/>
          </p:nvPr>
        </p:nvSpPr>
        <p:spPr/>
        <p:txBody>
          <a:bodyPr/>
          <a:lstStyle/>
          <a:p>
            <a:fld id="{649B408B-24C4-4402-A3B1-5488E18AAFF0}" type="slidenum">
              <a:rPr lang="en-US" smtClean="0"/>
              <a:t>‹#›</a:t>
            </a:fld>
            <a:endParaRPr lang="en-US"/>
          </a:p>
        </p:txBody>
      </p:sp>
    </p:spTree>
    <p:extLst>
      <p:ext uri="{BB962C8B-B14F-4D97-AF65-F5344CB8AC3E}">
        <p14:creationId xmlns:p14="http://schemas.microsoft.com/office/powerpoint/2010/main" val="1883968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2F440-6D23-D8E5-127B-BB64AD1544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0D1447-922B-DE3A-5105-6FFE0C169E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0D9903-2A43-3ABB-DE97-76D43277B4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0C4DEF-09A8-30F7-EDD1-8D3ACD408540}"/>
              </a:ext>
            </a:extLst>
          </p:cNvPr>
          <p:cNvSpPr>
            <a:spLocks noGrp="1"/>
          </p:cNvSpPr>
          <p:nvPr>
            <p:ph type="dt" sz="half" idx="10"/>
          </p:nvPr>
        </p:nvSpPr>
        <p:spPr/>
        <p:txBody>
          <a:bodyPr/>
          <a:lstStyle/>
          <a:p>
            <a:fld id="{3E113282-752D-4FBA-A53B-9F7F3DFE986D}" type="datetimeFigureOut">
              <a:rPr lang="en-US" smtClean="0"/>
              <a:t>9/4/2022</a:t>
            </a:fld>
            <a:endParaRPr lang="en-US"/>
          </a:p>
        </p:txBody>
      </p:sp>
      <p:sp>
        <p:nvSpPr>
          <p:cNvPr id="6" name="Footer Placeholder 5">
            <a:extLst>
              <a:ext uri="{FF2B5EF4-FFF2-40B4-BE49-F238E27FC236}">
                <a16:creationId xmlns:a16="http://schemas.microsoft.com/office/drawing/2014/main" id="{7FB2B655-7D52-503B-479A-81F49C329E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269BEE-27DC-9427-C36B-D5797C5B5E80}"/>
              </a:ext>
            </a:extLst>
          </p:cNvPr>
          <p:cNvSpPr>
            <a:spLocks noGrp="1"/>
          </p:cNvSpPr>
          <p:nvPr>
            <p:ph type="sldNum" sz="quarter" idx="12"/>
          </p:nvPr>
        </p:nvSpPr>
        <p:spPr/>
        <p:txBody>
          <a:bodyPr/>
          <a:lstStyle/>
          <a:p>
            <a:fld id="{649B408B-24C4-4402-A3B1-5488E18AAFF0}" type="slidenum">
              <a:rPr lang="en-US" smtClean="0"/>
              <a:t>‹#›</a:t>
            </a:fld>
            <a:endParaRPr lang="en-US"/>
          </a:p>
        </p:txBody>
      </p:sp>
    </p:spTree>
    <p:extLst>
      <p:ext uri="{BB962C8B-B14F-4D97-AF65-F5344CB8AC3E}">
        <p14:creationId xmlns:p14="http://schemas.microsoft.com/office/powerpoint/2010/main" val="4208269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08C03-9F12-C5BF-38B9-AA67D4BD29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33BD7D-9192-97CC-F497-C3ED7AE500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B67B5F-75EB-78DB-0703-592EAB1319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F37A3B-986F-7B4D-345F-415679CB3F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921FA5-5CCB-4C9B-CF55-1E080EE151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30964F-28A3-0E28-67B4-AFA5D94D5BCB}"/>
              </a:ext>
            </a:extLst>
          </p:cNvPr>
          <p:cNvSpPr>
            <a:spLocks noGrp="1"/>
          </p:cNvSpPr>
          <p:nvPr>
            <p:ph type="dt" sz="half" idx="10"/>
          </p:nvPr>
        </p:nvSpPr>
        <p:spPr/>
        <p:txBody>
          <a:bodyPr/>
          <a:lstStyle/>
          <a:p>
            <a:fld id="{3E113282-752D-4FBA-A53B-9F7F3DFE986D}" type="datetimeFigureOut">
              <a:rPr lang="en-US" smtClean="0"/>
              <a:t>9/4/2022</a:t>
            </a:fld>
            <a:endParaRPr lang="en-US"/>
          </a:p>
        </p:txBody>
      </p:sp>
      <p:sp>
        <p:nvSpPr>
          <p:cNvPr id="8" name="Footer Placeholder 7">
            <a:extLst>
              <a:ext uri="{FF2B5EF4-FFF2-40B4-BE49-F238E27FC236}">
                <a16:creationId xmlns:a16="http://schemas.microsoft.com/office/drawing/2014/main" id="{D5600C20-CF0B-1493-F2D2-7953E4227C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8C68EE-0A02-4017-D2AE-7ECF2B8D38E3}"/>
              </a:ext>
            </a:extLst>
          </p:cNvPr>
          <p:cNvSpPr>
            <a:spLocks noGrp="1"/>
          </p:cNvSpPr>
          <p:nvPr>
            <p:ph type="sldNum" sz="quarter" idx="12"/>
          </p:nvPr>
        </p:nvSpPr>
        <p:spPr/>
        <p:txBody>
          <a:bodyPr/>
          <a:lstStyle/>
          <a:p>
            <a:fld id="{649B408B-24C4-4402-A3B1-5488E18AAFF0}" type="slidenum">
              <a:rPr lang="en-US" smtClean="0"/>
              <a:t>‹#›</a:t>
            </a:fld>
            <a:endParaRPr lang="en-US"/>
          </a:p>
        </p:txBody>
      </p:sp>
    </p:spTree>
    <p:extLst>
      <p:ext uri="{BB962C8B-B14F-4D97-AF65-F5344CB8AC3E}">
        <p14:creationId xmlns:p14="http://schemas.microsoft.com/office/powerpoint/2010/main" val="2224692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214B-5C44-40EE-AF72-F3F535A24B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0FDAB3-A075-BA1D-592E-9298F4ACB21F}"/>
              </a:ext>
            </a:extLst>
          </p:cNvPr>
          <p:cNvSpPr>
            <a:spLocks noGrp="1"/>
          </p:cNvSpPr>
          <p:nvPr>
            <p:ph type="dt" sz="half" idx="10"/>
          </p:nvPr>
        </p:nvSpPr>
        <p:spPr/>
        <p:txBody>
          <a:bodyPr/>
          <a:lstStyle/>
          <a:p>
            <a:fld id="{3E113282-752D-4FBA-A53B-9F7F3DFE986D}" type="datetimeFigureOut">
              <a:rPr lang="en-US" smtClean="0"/>
              <a:t>9/4/2022</a:t>
            </a:fld>
            <a:endParaRPr lang="en-US"/>
          </a:p>
        </p:txBody>
      </p:sp>
      <p:sp>
        <p:nvSpPr>
          <p:cNvPr id="4" name="Footer Placeholder 3">
            <a:extLst>
              <a:ext uri="{FF2B5EF4-FFF2-40B4-BE49-F238E27FC236}">
                <a16:creationId xmlns:a16="http://schemas.microsoft.com/office/drawing/2014/main" id="{5C8550B9-700C-16E3-83F6-32A9A37153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9BA932-6A6A-1702-E809-0290BDABA66C}"/>
              </a:ext>
            </a:extLst>
          </p:cNvPr>
          <p:cNvSpPr>
            <a:spLocks noGrp="1"/>
          </p:cNvSpPr>
          <p:nvPr>
            <p:ph type="sldNum" sz="quarter" idx="12"/>
          </p:nvPr>
        </p:nvSpPr>
        <p:spPr/>
        <p:txBody>
          <a:bodyPr/>
          <a:lstStyle/>
          <a:p>
            <a:fld id="{649B408B-24C4-4402-A3B1-5488E18AAFF0}" type="slidenum">
              <a:rPr lang="en-US" smtClean="0"/>
              <a:t>‹#›</a:t>
            </a:fld>
            <a:endParaRPr lang="en-US"/>
          </a:p>
        </p:txBody>
      </p:sp>
    </p:spTree>
    <p:extLst>
      <p:ext uri="{BB962C8B-B14F-4D97-AF65-F5344CB8AC3E}">
        <p14:creationId xmlns:p14="http://schemas.microsoft.com/office/powerpoint/2010/main" val="873805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351788-00A5-3CBF-6FE3-9802C3AFD86B}"/>
              </a:ext>
            </a:extLst>
          </p:cNvPr>
          <p:cNvSpPr>
            <a:spLocks noGrp="1"/>
          </p:cNvSpPr>
          <p:nvPr>
            <p:ph type="dt" sz="half" idx="10"/>
          </p:nvPr>
        </p:nvSpPr>
        <p:spPr/>
        <p:txBody>
          <a:bodyPr/>
          <a:lstStyle/>
          <a:p>
            <a:fld id="{3E113282-752D-4FBA-A53B-9F7F3DFE986D}" type="datetimeFigureOut">
              <a:rPr lang="en-US" smtClean="0"/>
              <a:t>9/4/2022</a:t>
            </a:fld>
            <a:endParaRPr lang="en-US"/>
          </a:p>
        </p:txBody>
      </p:sp>
      <p:sp>
        <p:nvSpPr>
          <p:cNvPr id="3" name="Footer Placeholder 2">
            <a:extLst>
              <a:ext uri="{FF2B5EF4-FFF2-40B4-BE49-F238E27FC236}">
                <a16:creationId xmlns:a16="http://schemas.microsoft.com/office/drawing/2014/main" id="{7308C3D6-F0D5-272E-DE0A-97C160947B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D9246B-2C77-1E01-94C3-D731B194507A}"/>
              </a:ext>
            </a:extLst>
          </p:cNvPr>
          <p:cNvSpPr>
            <a:spLocks noGrp="1"/>
          </p:cNvSpPr>
          <p:nvPr>
            <p:ph type="sldNum" sz="quarter" idx="12"/>
          </p:nvPr>
        </p:nvSpPr>
        <p:spPr/>
        <p:txBody>
          <a:bodyPr/>
          <a:lstStyle/>
          <a:p>
            <a:fld id="{649B408B-24C4-4402-A3B1-5488E18AAFF0}" type="slidenum">
              <a:rPr lang="en-US" smtClean="0"/>
              <a:t>‹#›</a:t>
            </a:fld>
            <a:endParaRPr lang="en-US"/>
          </a:p>
        </p:txBody>
      </p:sp>
    </p:spTree>
    <p:extLst>
      <p:ext uri="{BB962C8B-B14F-4D97-AF65-F5344CB8AC3E}">
        <p14:creationId xmlns:p14="http://schemas.microsoft.com/office/powerpoint/2010/main" val="3002290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8729-A0D6-D0B6-DC4A-5F85F5744D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95C0DF-88C6-5F77-928F-D294202DBF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B9C61-146C-DDAF-9397-F07B2BD87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E06D36-AD16-F88A-BB08-A74BCFAA4F03}"/>
              </a:ext>
            </a:extLst>
          </p:cNvPr>
          <p:cNvSpPr>
            <a:spLocks noGrp="1"/>
          </p:cNvSpPr>
          <p:nvPr>
            <p:ph type="dt" sz="half" idx="10"/>
          </p:nvPr>
        </p:nvSpPr>
        <p:spPr/>
        <p:txBody>
          <a:bodyPr/>
          <a:lstStyle/>
          <a:p>
            <a:fld id="{3E113282-752D-4FBA-A53B-9F7F3DFE986D}" type="datetimeFigureOut">
              <a:rPr lang="en-US" smtClean="0"/>
              <a:t>9/4/2022</a:t>
            </a:fld>
            <a:endParaRPr lang="en-US"/>
          </a:p>
        </p:txBody>
      </p:sp>
      <p:sp>
        <p:nvSpPr>
          <p:cNvPr id="6" name="Footer Placeholder 5">
            <a:extLst>
              <a:ext uri="{FF2B5EF4-FFF2-40B4-BE49-F238E27FC236}">
                <a16:creationId xmlns:a16="http://schemas.microsoft.com/office/drawing/2014/main" id="{56020F8E-AA0A-16D3-3DAD-05FCFECDA0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106F27-B315-0FE3-3960-3FE8365C2A8D}"/>
              </a:ext>
            </a:extLst>
          </p:cNvPr>
          <p:cNvSpPr>
            <a:spLocks noGrp="1"/>
          </p:cNvSpPr>
          <p:nvPr>
            <p:ph type="sldNum" sz="quarter" idx="12"/>
          </p:nvPr>
        </p:nvSpPr>
        <p:spPr/>
        <p:txBody>
          <a:bodyPr/>
          <a:lstStyle/>
          <a:p>
            <a:fld id="{649B408B-24C4-4402-A3B1-5488E18AAFF0}" type="slidenum">
              <a:rPr lang="en-US" smtClean="0"/>
              <a:t>‹#›</a:t>
            </a:fld>
            <a:endParaRPr lang="en-US"/>
          </a:p>
        </p:txBody>
      </p:sp>
    </p:spTree>
    <p:extLst>
      <p:ext uri="{BB962C8B-B14F-4D97-AF65-F5344CB8AC3E}">
        <p14:creationId xmlns:p14="http://schemas.microsoft.com/office/powerpoint/2010/main" val="3978446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41897-7E39-58F1-4FC9-090DA1083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B3C32D-396E-4E89-5A68-B84A11E2D4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596E2B-91E3-DC86-7102-8B1E5A436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9C9582-EC21-3A92-3162-B10288855F28}"/>
              </a:ext>
            </a:extLst>
          </p:cNvPr>
          <p:cNvSpPr>
            <a:spLocks noGrp="1"/>
          </p:cNvSpPr>
          <p:nvPr>
            <p:ph type="dt" sz="half" idx="10"/>
          </p:nvPr>
        </p:nvSpPr>
        <p:spPr/>
        <p:txBody>
          <a:bodyPr/>
          <a:lstStyle/>
          <a:p>
            <a:fld id="{3E113282-752D-4FBA-A53B-9F7F3DFE986D}" type="datetimeFigureOut">
              <a:rPr lang="en-US" smtClean="0"/>
              <a:t>9/4/2022</a:t>
            </a:fld>
            <a:endParaRPr lang="en-US"/>
          </a:p>
        </p:txBody>
      </p:sp>
      <p:sp>
        <p:nvSpPr>
          <p:cNvPr id="6" name="Footer Placeholder 5">
            <a:extLst>
              <a:ext uri="{FF2B5EF4-FFF2-40B4-BE49-F238E27FC236}">
                <a16:creationId xmlns:a16="http://schemas.microsoft.com/office/drawing/2014/main" id="{F3AC1425-B0B1-218D-D7AA-06E2AB74F8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131E7-5846-7EFF-C4F8-79A6F77EA23D}"/>
              </a:ext>
            </a:extLst>
          </p:cNvPr>
          <p:cNvSpPr>
            <a:spLocks noGrp="1"/>
          </p:cNvSpPr>
          <p:nvPr>
            <p:ph type="sldNum" sz="quarter" idx="12"/>
          </p:nvPr>
        </p:nvSpPr>
        <p:spPr/>
        <p:txBody>
          <a:bodyPr/>
          <a:lstStyle/>
          <a:p>
            <a:fld id="{649B408B-24C4-4402-A3B1-5488E18AAFF0}" type="slidenum">
              <a:rPr lang="en-US" smtClean="0"/>
              <a:t>‹#›</a:t>
            </a:fld>
            <a:endParaRPr lang="en-US"/>
          </a:p>
        </p:txBody>
      </p:sp>
    </p:spTree>
    <p:extLst>
      <p:ext uri="{BB962C8B-B14F-4D97-AF65-F5344CB8AC3E}">
        <p14:creationId xmlns:p14="http://schemas.microsoft.com/office/powerpoint/2010/main" val="245739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1964C1-01A9-3A95-3009-31426AF44C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E4D2DD-AB06-1389-20A6-6E395C805B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55918-396A-5DD9-7946-F60FFE260F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13282-752D-4FBA-A53B-9F7F3DFE986D}" type="datetimeFigureOut">
              <a:rPr lang="en-US" smtClean="0"/>
              <a:t>9/4/2022</a:t>
            </a:fld>
            <a:endParaRPr lang="en-US"/>
          </a:p>
        </p:txBody>
      </p:sp>
      <p:sp>
        <p:nvSpPr>
          <p:cNvPr id="5" name="Footer Placeholder 4">
            <a:extLst>
              <a:ext uri="{FF2B5EF4-FFF2-40B4-BE49-F238E27FC236}">
                <a16:creationId xmlns:a16="http://schemas.microsoft.com/office/drawing/2014/main" id="{0DB49930-1C32-776A-8A1A-A2C56FBD81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1B8970-3C9E-BBD7-E613-7FFDD3D052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B408B-24C4-4402-A3B1-5488E18AAFF0}" type="slidenum">
              <a:rPr lang="en-US" smtClean="0"/>
              <a:t>‹#›</a:t>
            </a:fld>
            <a:endParaRPr lang="en-US"/>
          </a:p>
        </p:txBody>
      </p:sp>
    </p:spTree>
    <p:extLst>
      <p:ext uri="{BB962C8B-B14F-4D97-AF65-F5344CB8AC3E}">
        <p14:creationId xmlns:p14="http://schemas.microsoft.com/office/powerpoint/2010/main" val="170252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881C-A17B-7A57-F2E2-21BF6F9DEA7F}"/>
              </a:ext>
            </a:extLst>
          </p:cNvPr>
          <p:cNvSpPr>
            <a:spLocks noGrp="1"/>
          </p:cNvSpPr>
          <p:nvPr>
            <p:ph type="ctrTitle"/>
          </p:nvPr>
        </p:nvSpPr>
        <p:spPr/>
        <p:txBody>
          <a:bodyPr/>
          <a:lstStyle/>
          <a:p>
            <a:r>
              <a:rPr lang="en-US" dirty="0"/>
              <a:t>Biotech Startups</a:t>
            </a:r>
          </a:p>
        </p:txBody>
      </p:sp>
      <p:sp>
        <p:nvSpPr>
          <p:cNvPr id="3" name="Subtitle 2">
            <a:extLst>
              <a:ext uri="{FF2B5EF4-FFF2-40B4-BE49-F238E27FC236}">
                <a16:creationId xmlns:a16="http://schemas.microsoft.com/office/drawing/2014/main" id="{C7095063-397C-26EE-9349-872004C01D78}"/>
              </a:ext>
            </a:extLst>
          </p:cNvPr>
          <p:cNvSpPr>
            <a:spLocks noGrp="1"/>
          </p:cNvSpPr>
          <p:nvPr>
            <p:ph type="subTitle" idx="1"/>
          </p:nvPr>
        </p:nvSpPr>
        <p:spPr/>
        <p:txBody>
          <a:bodyPr/>
          <a:lstStyle/>
          <a:p>
            <a:r>
              <a:rPr lang="en-US" dirty="0"/>
              <a:t>By Emilio Osmena IV</a:t>
            </a:r>
          </a:p>
        </p:txBody>
      </p:sp>
    </p:spTree>
    <p:extLst>
      <p:ext uri="{BB962C8B-B14F-4D97-AF65-F5344CB8AC3E}">
        <p14:creationId xmlns:p14="http://schemas.microsoft.com/office/powerpoint/2010/main" val="202227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5886-193B-230F-8C96-E62D8AF0CE6C}"/>
              </a:ext>
            </a:extLst>
          </p:cNvPr>
          <p:cNvSpPr>
            <a:spLocks noGrp="1"/>
          </p:cNvSpPr>
          <p:nvPr>
            <p:ph type="title"/>
          </p:nvPr>
        </p:nvSpPr>
        <p:spPr/>
        <p:txBody>
          <a:bodyPr/>
          <a:lstStyle/>
          <a:p>
            <a:r>
              <a:rPr lang="en-US" b="1" dirty="0"/>
              <a:t>Random Forest Models</a:t>
            </a:r>
          </a:p>
        </p:txBody>
      </p:sp>
      <p:sp>
        <p:nvSpPr>
          <p:cNvPr id="3" name="Content Placeholder 2">
            <a:extLst>
              <a:ext uri="{FF2B5EF4-FFF2-40B4-BE49-F238E27FC236}">
                <a16:creationId xmlns:a16="http://schemas.microsoft.com/office/drawing/2014/main" id="{E371C27A-1BB1-BE43-B0B4-D9D77D52BA3F}"/>
              </a:ext>
            </a:extLst>
          </p:cNvPr>
          <p:cNvSpPr>
            <a:spLocks noGrp="1"/>
          </p:cNvSpPr>
          <p:nvPr>
            <p:ph idx="1"/>
          </p:nvPr>
        </p:nvSpPr>
        <p:spPr/>
        <p:txBody>
          <a:bodyPr/>
          <a:lstStyle/>
          <a:p>
            <a:r>
              <a:rPr lang="en-US" dirty="0"/>
              <a:t>Regression: The Random Forest model had an initial accuracy of around 67%. When we tuned the max depth from 1 to 2 the accuracy increased by 24% to around 91%. Our data has very high outliers, so there might be a snowballing effect when we increase the sample.</a:t>
            </a:r>
          </a:p>
          <a:p>
            <a:r>
              <a:rPr lang="en-US" dirty="0"/>
              <a:t>Classifier: The Biotech companies were pooled from three different states, and the outliers only appeared in two states. I decided to set up a random forest classifier to test how accurately the predictors could predict states. The predictors had a hard time identifying the states with about 30% of variance explained. </a:t>
            </a:r>
          </a:p>
        </p:txBody>
      </p:sp>
    </p:spTree>
    <p:extLst>
      <p:ext uri="{BB962C8B-B14F-4D97-AF65-F5344CB8AC3E}">
        <p14:creationId xmlns:p14="http://schemas.microsoft.com/office/powerpoint/2010/main" val="2599737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521B2-F4BC-AA99-CF50-10EA1ADA6F71}"/>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6CBADF07-B268-6537-F434-AC03A7E6BBBB}"/>
              </a:ext>
            </a:extLst>
          </p:cNvPr>
          <p:cNvSpPr>
            <a:spLocks noGrp="1"/>
          </p:cNvSpPr>
          <p:nvPr>
            <p:ph idx="1"/>
          </p:nvPr>
        </p:nvSpPr>
        <p:spPr/>
        <p:txBody>
          <a:bodyPr/>
          <a:lstStyle/>
          <a:p>
            <a:r>
              <a:rPr lang="en-US" dirty="0"/>
              <a:t>Random Forest Regression can explain more variance than Linear Regression by a miniscule amount. A classifier to determine state has very low accuracy and should not be used. The Random Forest model is the best due to the flexibility of the hyperparameters and very similar accuracy to Linear Regression. </a:t>
            </a:r>
          </a:p>
        </p:txBody>
      </p:sp>
    </p:spTree>
    <p:extLst>
      <p:ext uri="{BB962C8B-B14F-4D97-AF65-F5344CB8AC3E}">
        <p14:creationId xmlns:p14="http://schemas.microsoft.com/office/powerpoint/2010/main" val="755734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EC370-949C-4FA3-92D2-AC797E9778DA}"/>
              </a:ext>
            </a:extLst>
          </p:cNvPr>
          <p:cNvSpPr>
            <a:spLocks noGrp="1"/>
          </p:cNvSpPr>
          <p:nvPr>
            <p:ph type="title"/>
          </p:nvPr>
        </p:nvSpPr>
        <p:spPr/>
        <p:txBody>
          <a:bodyPr/>
          <a:lstStyle/>
          <a:p>
            <a:r>
              <a:rPr lang="en-US" b="1" dirty="0"/>
              <a:t>Problem</a:t>
            </a:r>
          </a:p>
        </p:txBody>
      </p:sp>
      <p:sp>
        <p:nvSpPr>
          <p:cNvPr id="3" name="Content Placeholder 2">
            <a:extLst>
              <a:ext uri="{FF2B5EF4-FFF2-40B4-BE49-F238E27FC236}">
                <a16:creationId xmlns:a16="http://schemas.microsoft.com/office/drawing/2014/main" id="{BB7710D2-AC23-F81B-C4EC-2E783BF5C3BA}"/>
              </a:ext>
            </a:extLst>
          </p:cNvPr>
          <p:cNvSpPr>
            <a:spLocks noGrp="1"/>
          </p:cNvSpPr>
          <p:nvPr>
            <p:ph idx="1"/>
          </p:nvPr>
        </p:nvSpPr>
        <p:spPr/>
        <p:txBody>
          <a:bodyPr>
            <a:noAutofit/>
          </a:bodyPr>
          <a:lstStyle/>
          <a:p>
            <a:r>
              <a:rPr lang="en-US" sz="3200" dirty="0"/>
              <a:t>Biotech companies are very competitive. This is a field that thrives on innovative products that help people worldwide. A huge part of that innovation is the research and development department. How much should companies invest in the R&amp;D department? Are the R&amp;D allocations effecting other department fundings? What makes a successful Biotech company? </a:t>
            </a:r>
          </a:p>
        </p:txBody>
      </p:sp>
    </p:spTree>
    <p:extLst>
      <p:ext uri="{BB962C8B-B14F-4D97-AF65-F5344CB8AC3E}">
        <p14:creationId xmlns:p14="http://schemas.microsoft.com/office/powerpoint/2010/main" val="3323550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E5E26-C767-C2BB-F364-26A4E1289534}"/>
              </a:ext>
            </a:extLst>
          </p:cNvPr>
          <p:cNvSpPr>
            <a:spLocks noGrp="1"/>
          </p:cNvSpPr>
          <p:nvPr>
            <p:ph type="title"/>
          </p:nvPr>
        </p:nvSpPr>
        <p:spPr/>
        <p:txBody>
          <a:bodyPr/>
          <a:lstStyle/>
          <a:p>
            <a:r>
              <a:rPr lang="en-US" b="1" dirty="0"/>
              <a:t>Data</a:t>
            </a:r>
            <a:r>
              <a:rPr lang="en-US" dirty="0"/>
              <a:t> </a:t>
            </a:r>
          </a:p>
        </p:txBody>
      </p:sp>
      <p:sp>
        <p:nvSpPr>
          <p:cNvPr id="3" name="Content Placeholder 2">
            <a:extLst>
              <a:ext uri="{FF2B5EF4-FFF2-40B4-BE49-F238E27FC236}">
                <a16:creationId xmlns:a16="http://schemas.microsoft.com/office/drawing/2014/main" id="{D3D6669A-4B71-E65F-2FAA-A766E2348B89}"/>
              </a:ext>
            </a:extLst>
          </p:cNvPr>
          <p:cNvSpPr>
            <a:spLocks noGrp="1"/>
          </p:cNvSpPr>
          <p:nvPr>
            <p:ph idx="1"/>
          </p:nvPr>
        </p:nvSpPr>
        <p:spPr/>
        <p:txBody>
          <a:bodyPr>
            <a:normAutofit/>
          </a:bodyPr>
          <a:lstStyle/>
          <a:p>
            <a:r>
              <a:rPr lang="en-US" sz="3200" dirty="0"/>
              <a:t>The raw data was selected through Kaggle and was relatively clean and complete. There were 1000 rows and 5 columns. The data includes Research and Development Spending(R&amp;D), Administrative Spending (Administration), Market Spending, Profit, and State.</a:t>
            </a:r>
          </a:p>
        </p:txBody>
      </p:sp>
    </p:spTree>
    <p:extLst>
      <p:ext uri="{BB962C8B-B14F-4D97-AF65-F5344CB8AC3E}">
        <p14:creationId xmlns:p14="http://schemas.microsoft.com/office/powerpoint/2010/main" val="449199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BA970-E482-E1F1-7624-CB1E4C7D0B32}"/>
              </a:ext>
            </a:extLst>
          </p:cNvPr>
          <p:cNvSpPr>
            <a:spLocks noGrp="1"/>
          </p:cNvSpPr>
          <p:nvPr>
            <p:ph type="title"/>
          </p:nvPr>
        </p:nvSpPr>
        <p:spPr/>
        <p:txBody>
          <a:bodyPr/>
          <a:lstStyle/>
          <a:p>
            <a:r>
              <a:rPr lang="en-US" b="1" dirty="0"/>
              <a:t>Exploratory Data Analysis</a:t>
            </a:r>
          </a:p>
        </p:txBody>
      </p:sp>
      <p:sp>
        <p:nvSpPr>
          <p:cNvPr id="3" name="Content Placeholder 2">
            <a:extLst>
              <a:ext uri="{FF2B5EF4-FFF2-40B4-BE49-F238E27FC236}">
                <a16:creationId xmlns:a16="http://schemas.microsoft.com/office/drawing/2014/main" id="{4E724897-AFF2-77BD-FFC2-4EFA30EA60C3}"/>
              </a:ext>
            </a:extLst>
          </p:cNvPr>
          <p:cNvSpPr>
            <a:spLocks noGrp="1"/>
          </p:cNvSpPr>
          <p:nvPr>
            <p:ph idx="1"/>
          </p:nvPr>
        </p:nvSpPr>
        <p:spPr/>
        <p:txBody>
          <a:bodyPr>
            <a:normAutofit/>
          </a:bodyPr>
          <a:lstStyle/>
          <a:p>
            <a:r>
              <a:rPr lang="en-US" sz="3200" dirty="0"/>
              <a:t>The main objective in any business is to maximize profits. So, I decided to look at R&amp;D spending and Profit firsts. Then compared R&amp;D spending with Marketing and Administrative budget. </a:t>
            </a:r>
          </a:p>
        </p:txBody>
      </p:sp>
    </p:spTree>
    <p:extLst>
      <p:ext uri="{BB962C8B-B14F-4D97-AF65-F5344CB8AC3E}">
        <p14:creationId xmlns:p14="http://schemas.microsoft.com/office/powerpoint/2010/main" val="1067899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88756-9031-4E30-2EC1-EF8C70D70679}"/>
              </a:ext>
            </a:extLst>
          </p:cNvPr>
          <p:cNvSpPr>
            <a:spLocks noGrp="1"/>
          </p:cNvSpPr>
          <p:nvPr>
            <p:ph type="title"/>
          </p:nvPr>
        </p:nvSpPr>
        <p:spPr/>
        <p:txBody>
          <a:bodyPr>
            <a:normAutofit/>
          </a:bodyPr>
          <a:lstStyle/>
          <a:p>
            <a:r>
              <a:rPr lang="en-US" b="1" dirty="0"/>
              <a:t>R&amp;D vs Profit</a:t>
            </a:r>
          </a:p>
        </p:txBody>
      </p:sp>
      <p:sp>
        <p:nvSpPr>
          <p:cNvPr id="5" name="Text Placeholder 4">
            <a:extLst>
              <a:ext uri="{FF2B5EF4-FFF2-40B4-BE49-F238E27FC236}">
                <a16:creationId xmlns:a16="http://schemas.microsoft.com/office/drawing/2014/main" id="{74F5D1D2-9EC1-D6FF-F82B-BE6466FDC1D7}"/>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000" dirty="0"/>
              <a:t>From the scatterplot, we can see that R&amp;D spending and Profit are very linear, with very distinct outliers. The outliers only appear when the R&amp;D spending reach around $100,000 and are only in New York/California. </a:t>
            </a:r>
          </a:p>
        </p:txBody>
      </p:sp>
      <p:pic>
        <p:nvPicPr>
          <p:cNvPr id="14" name="Picture 13">
            <a:extLst>
              <a:ext uri="{FF2B5EF4-FFF2-40B4-BE49-F238E27FC236}">
                <a16:creationId xmlns:a16="http://schemas.microsoft.com/office/drawing/2014/main" id="{A3619869-ED34-C080-6BF8-56CF53B759CB}"/>
              </a:ext>
            </a:extLst>
          </p:cNvPr>
          <p:cNvPicPr>
            <a:picLocks noChangeAspect="1"/>
          </p:cNvPicPr>
          <p:nvPr/>
        </p:nvPicPr>
        <p:blipFill>
          <a:blip r:embed="rId2"/>
          <a:stretch>
            <a:fillRect/>
          </a:stretch>
        </p:blipFill>
        <p:spPr>
          <a:xfrm>
            <a:off x="4772025" y="2057400"/>
            <a:ext cx="5945705" cy="3811588"/>
          </a:xfrm>
          <a:prstGeom prst="rect">
            <a:avLst/>
          </a:prstGeom>
        </p:spPr>
      </p:pic>
    </p:spTree>
    <p:extLst>
      <p:ext uri="{BB962C8B-B14F-4D97-AF65-F5344CB8AC3E}">
        <p14:creationId xmlns:p14="http://schemas.microsoft.com/office/powerpoint/2010/main" val="1830289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EA9F1E-45BC-DD85-FC2F-E871727A8E2E}"/>
              </a:ext>
            </a:extLst>
          </p:cNvPr>
          <p:cNvSpPr>
            <a:spLocks noGrp="1"/>
          </p:cNvSpPr>
          <p:nvPr>
            <p:ph type="title"/>
          </p:nvPr>
        </p:nvSpPr>
        <p:spPr/>
        <p:txBody>
          <a:bodyPr>
            <a:normAutofit/>
          </a:bodyPr>
          <a:lstStyle/>
          <a:p>
            <a:r>
              <a:rPr lang="en-US" b="1" dirty="0"/>
              <a:t>R&amp;D vs Marketing</a:t>
            </a:r>
          </a:p>
        </p:txBody>
      </p:sp>
      <p:sp>
        <p:nvSpPr>
          <p:cNvPr id="6" name="Text Placeholder 5">
            <a:extLst>
              <a:ext uri="{FF2B5EF4-FFF2-40B4-BE49-F238E27FC236}">
                <a16:creationId xmlns:a16="http://schemas.microsoft.com/office/drawing/2014/main" id="{3D3D31BF-CF99-06EF-8C55-497CB9E14CE1}"/>
              </a:ext>
            </a:extLst>
          </p:cNvPr>
          <p:cNvSpPr>
            <a:spLocks noGrp="1"/>
          </p:cNvSpPr>
          <p:nvPr>
            <p:ph type="body" sz="half" idx="2"/>
          </p:nvPr>
        </p:nvSpPr>
        <p:spPr/>
        <p:txBody>
          <a:bodyPr>
            <a:normAutofit/>
          </a:bodyPr>
          <a:lstStyle/>
          <a:p>
            <a:pPr marL="342900" indent="-342900">
              <a:buFont typeface="Arial" panose="020B0604020202020204" pitchFamily="34" charset="0"/>
              <a:buChar char="•"/>
            </a:pPr>
            <a:r>
              <a:rPr lang="en-US" sz="2000" dirty="0"/>
              <a:t>For the most part the scatterplot is linear, but there are a lot more outliers. Low R&amp;D spending seem to also have very low market spending, we can assume this is due to low capital for newer Biotech companies. </a:t>
            </a:r>
          </a:p>
        </p:txBody>
      </p:sp>
      <p:pic>
        <p:nvPicPr>
          <p:cNvPr id="7" name="Picture 6">
            <a:extLst>
              <a:ext uri="{FF2B5EF4-FFF2-40B4-BE49-F238E27FC236}">
                <a16:creationId xmlns:a16="http://schemas.microsoft.com/office/drawing/2014/main" id="{1AF54F22-3D0A-C48D-1EE6-3EC277F6DAC3}"/>
              </a:ext>
            </a:extLst>
          </p:cNvPr>
          <p:cNvPicPr>
            <a:picLocks noChangeAspect="1"/>
          </p:cNvPicPr>
          <p:nvPr/>
        </p:nvPicPr>
        <p:blipFill>
          <a:blip r:embed="rId2"/>
          <a:stretch>
            <a:fillRect/>
          </a:stretch>
        </p:blipFill>
        <p:spPr>
          <a:xfrm>
            <a:off x="4772025" y="2057400"/>
            <a:ext cx="5945705" cy="3811588"/>
          </a:xfrm>
          <a:prstGeom prst="rect">
            <a:avLst/>
          </a:prstGeom>
        </p:spPr>
      </p:pic>
    </p:spTree>
    <p:extLst>
      <p:ext uri="{BB962C8B-B14F-4D97-AF65-F5344CB8AC3E}">
        <p14:creationId xmlns:p14="http://schemas.microsoft.com/office/powerpoint/2010/main" val="2867183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6DB5F2-8478-8A94-A3DC-F429BF257A44}"/>
              </a:ext>
            </a:extLst>
          </p:cNvPr>
          <p:cNvSpPr>
            <a:spLocks noGrp="1"/>
          </p:cNvSpPr>
          <p:nvPr>
            <p:ph type="title"/>
          </p:nvPr>
        </p:nvSpPr>
        <p:spPr/>
        <p:txBody>
          <a:bodyPr>
            <a:normAutofit/>
          </a:bodyPr>
          <a:lstStyle/>
          <a:p>
            <a:r>
              <a:rPr lang="en-US" b="1" dirty="0"/>
              <a:t>R&amp;D vs Administration</a:t>
            </a:r>
          </a:p>
        </p:txBody>
      </p:sp>
      <p:sp>
        <p:nvSpPr>
          <p:cNvPr id="6" name="Text Placeholder 5">
            <a:extLst>
              <a:ext uri="{FF2B5EF4-FFF2-40B4-BE49-F238E27FC236}">
                <a16:creationId xmlns:a16="http://schemas.microsoft.com/office/drawing/2014/main" id="{DE6C0B98-F1EF-903F-1CA9-C8E273BEA037}"/>
              </a:ext>
            </a:extLst>
          </p:cNvPr>
          <p:cNvSpPr>
            <a:spLocks noGrp="1"/>
          </p:cNvSpPr>
          <p:nvPr>
            <p:ph type="body" sz="half" idx="2"/>
          </p:nvPr>
        </p:nvSpPr>
        <p:spPr/>
        <p:txBody>
          <a:bodyPr>
            <a:normAutofit/>
          </a:bodyPr>
          <a:lstStyle/>
          <a:p>
            <a:pPr marL="342900" indent="-342900">
              <a:buFont typeface="Arial" panose="020B0604020202020204" pitchFamily="34" charset="0"/>
              <a:buChar char="•"/>
            </a:pPr>
            <a:r>
              <a:rPr lang="en-US" sz="2000" dirty="0"/>
              <a:t>The administrative Spending appears to be very consistent, hovering from $100,000-$150,000 no matter how much R&amp;D spending.</a:t>
            </a:r>
          </a:p>
        </p:txBody>
      </p:sp>
      <p:pic>
        <p:nvPicPr>
          <p:cNvPr id="7" name="Picture 6">
            <a:extLst>
              <a:ext uri="{FF2B5EF4-FFF2-40B4-BE49-F238E27FC236}">
                <a16:creationId xmlns:a16="http://schemas.microsoft.com/office/drawing/2014/main" id="{4641E27D-1B65-A5F5-6217-C8507D2CF141}"/>
              </a:ext>
            </a:extLst>
          </p:cNvPr>
          <p:cNvPicPr>
            <a:picLocks noChangeAspect="1"/>
          </p:cNvPicPr>
          <p:nvPr/>
        </p:nvPicPr>
        <p:blipFill>
          <a:blip r:embed="rId2"/>
          <a:stretch>
            <a:fillRect/>
          </a:stretch>
        </p:blipFill>
        <p:spPr>
          <a:xfrm>
            <a:off x="4772025" y="2057400"/>
            <a:ext cx="5945705" cy="3811588"/>
          </a:xfrm>
          <a:prstGeom prst="rect">
            <a:avLst/>
          </a:prstGeom>
        </p:spPr>
      </p:pic>
    </p:spTree>
    <p:extLst>
      <p:ext uri="{BB962C8B-B14F-4D97-AF65-F5344CB8AC3E}">
        <p14:creationId xmlns:p14="http://schemas.microsoft.com/office/powerpoint/2010/main" val="4275373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BF28-CBB4-6E05-3757-B58DC1D38034}"/>
              </a:ext>
            </a:extLst>
          </p:cNvPr>
          <p:cNvSpPr>
            <a:spLocks noGrp="1"/>
          </p:cNvSpPr>
          <p:nvPr>
            <p:ph type="title"/>
          </p:nvPr>
        </p:nvSpPr>
        <p:spPr/>
        <p:txBody>
          <a:bodyPr/>
          <a:lstStyle/>
          <a:p>
            <a:r>
              <a:rPr lang="en-US" b="1" dirty="0"/>
              <a:t>Recommendations</a:t>
            </a:r>
          </a:p>
        </p:txBody>
      </p:sp>
      <p:sp>
        <p:nvSpPr>
          <p:cNvPr id="3" name="Content Placeholder 2">
            <a:extLst>
              <a:ext uri="{FF2B5EF4-FFF2-40B4-BE49-F238E27FC236}">
                <a16:creationId xmlns:a16="http://schemas.microsoft.com/office/drawing/2014/main" id="{5548CA18-5BE0-C90E-BBAF-C8E7362E4BA2}"/>
              </a:ext>
            </a:extLst>
          </p:cNvPr>
          <p:cNvSpPr>
            <a:spLocks noGrp="1"/>
          </p:cNvSpPr>
          <p:nvPr>
            <p:ph idx="1"/>
          </p:nvPr>
        </p:nvSpPr>
        <p:spPr/>
        <p:txBody>
          <a:bodyPr/>
          <a:lstStyle/>
          <a:p>
            <a:r>
              <a:rPr lang="en-US" dirty="0"/>
              <a:t>R&amp;D spending to have a budget of $80,000-$150,000. </a:t>
            </a:r>
          </a:p>
          <a:p>
            <a:r>
              <a:rPr lang="en-US" dirty="0"/>
              <a:t>Administrative Spending shouldn’t be anymore than $125,000. </a:t>
            </a:r>
          </a:p>
          <a:p>
            <a:r>
              <a:rPr lang="en-US" dirty="0"/>
              <a:t>Marketing expenses should be around $75,000.</a:t>
            </a:r>
          </a:p>
        </p:txBody>
      </p:sp>
    </p:spTree>
    <p:extLst>
      <p:ext uri="{BB962C8B-B14F-4D97-AF65-F5344CB8AC3E}">
        <p14:creationId xmlns:p14="http://schemas.microsoft.com/office/powerpoint/2010/main" val="2321254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F9171-2338-9D01-D388-C3190B6F36DD}"/>
              </a:ext>
            </a:extLst>
          </p:cNvPr>
          <p:cNvSpPr>
            <a:spLocks noGrp="1"/>
          </p:cNvSpPr>
          <p:nvPr>
            <p:ph type="title"/>
          </p:nvPr>
        </p:nvSpPr>
        <p:spPr/>
        <p:txBody>
          <a:bodyPr/>
          <a:lstStyle/>
          <a:p>
            <a:r>
              <a:rPr lang="en-US" b="1" dirty="0"/>
              <a:t>Model Selection</a:t>
            </a:r>
          </a:p>
        </p:txBody>
      </p:sp>
      <p:sp>
        <p:nvSpPr>
          <p:cNvPr id="3" name="Content Placeholder 2">
            <a:extLst>
              <a:ext uri="{FF2B5EF4-FFF2-40B4-BE49-F238E27FC236}">
                <a16:creationId xmlns:a16="http://schemas.microsoft.com/office/drawing/2014/main" id="{E1FB3483-692D-33BF-2E0A-FDB02FFECBE6}"/>
              </a:ext>
            </a:extLst>
          </p:cNvPr>
          <p:cNvSpPr>
            <a:spLocks noGrp="1"/>
          </p:cNvSpPr>
          <p:nvPr>
            <p:ph idx="1"/>
          </p:nvPr>
        </p:nvSpPr>
        <p:spPr/>
        <p:txBody>
          <a:bodyPr/>
          <a:lstStyle/>
          <a:p>
            <a:r>
              <a:rPr lang="en-US" dirty="0"/>
              <a:t>Linear Regression: We tested the parameters with profit as our dependent variable while R&amp;D Marketing, and Administrative Spending were predictor variables. The mindset of the 1000 Biotech companies should be to increase profit. According to the exploratory analysis, many of the predictor are very linear so Linear Regression should be an ideal model. About 90% of the variance can be explained by the predictor variables. </a:t>
            </a:r>
          </a:p>
        </p:txBody>
      </p:sp>
    </p:spTree>
    <p:extLst>
      <p:ext uri="{BB962C8B-B14F-4D97-AF65-F5344CB8AC3E}">
        <p14:creationId xmlns:p14="http://schemas.microsoft.com/office/powerpoint/2010/main" val="3822944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565</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Biotech Startups</vt:lpstr>
      <vt:lpstr>Problem</vt:lpstr>
      <vt:lpstr>Data </vt:lpstr>
      <vt:lpstr>Exploratory Data Analysis</vt:lpstr>
      <vt:lpstr>R&amp;D vs Profit</vt:lpstr>
      <vt:lpstr>R&amp;D vs Marketing</vt:lpstr>
      <vt:lpstr>R&amp;D vs Administration</vt:lpstr>
      <vt:lpstr>Recommendations</vt:lpstr>
      <vt:lpstr>Model Selection</vt:lpstr>
      <vt:lpstr>Random Forest Models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Biotech Startups</dc:title>
  <dc:creator>Emilio Osmena</dc:creator>
  <cp:lastModifiedBy>Emilio Osmena</cp:lastModifiedBy>
  <cp:revision>1</cp:revision>
  <dcterms:created xsi:type="dcterms:W3CDTF">2022-09-04T21:43:38Z</dcterms:created>
  <dcterms:modified xsi:type="dcterms:W3CDTF">2022-09-04T22:19:01Z</dcterms:modified>
</cp:coreProperties>
</file>