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8" r:id="rId5"/>
    <p:sldId id="259" r:id="rId6"/>
    <p:sldId id="266" r:id="rId7"/>
    <p:sldId id="267" r:id="rId8"/>
    <p:sldId id="261" r:id="rId9"/>
    <p:sldId id="260" r:id="rId10"/>
    <p:sldId id="264" r:id="rId11"/>
    <p:sldId id="265" r:id="rId12"/>
    <p:sldId id="268"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B981-6701-3933-D67D-C68721C2E1A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86B160-8E36-FFC5-64D5-B7C4ECFFDC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1B39899-A3D6-D823-13C1-A38D48771CC7}"/>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98655AFF-D069-F251-5F6F-331F6D4C8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96F2F-C0AC-F795-420E-F302CC54DC03}"/>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1765857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F525-71CA-2682-15B8-BEBCCE43B68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C23AE9-E4FD-275E-A09D-F62417A177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3BCC8A-414C-1EB7-AF52-CC7F3CDED79D}"/>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94D42197-EAFE-E3A9-4434-0D56C4D53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9BCB4-56FB-FBE5-90EB-28F375FCFB66}"/>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114158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7D9AF-00CE-680A-3C12-9C970AF677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1A4DBC-D800-33E7-C0CA-1D54F0866A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A281E6-9E44-C63D-50F5-A773EDD6ADAB}"/>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DDBFF052-3CEA-9E8D-D962-5FCF823C52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A341C9-9B1A-BF86-4930-2974B2251CCA}"/>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109111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F1AD-7507-338B-F1DC-264DD818E1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9A6009-7893-78A8-9D97-A159989E14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D0D521-F486-54E4-038E-26C00033AB31}"/>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FC7E6E26-2BA8-9F88-66B3-0027832B0F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A367E-7D4D-A7A7-309A-05C06D17F1A6}"/>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064215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DC9C3-AF6E-02A3-904B-467A207C55A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A17700-DF93-6E83-7E18-3BB1608FAD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728149-C444-3435-3358-CB1E2BB50A62}"/>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DBBBFCD7-812A-F9A4-6AE9-F4DB6E834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3FCB7-061C-55D3-D03B-F4DE0C5D786A}"/>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695203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BD9E7-D5ED-133D-4CD5-CF64E6C44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F6F9F-B03F-E4B6-348B-6A073505EC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EC9CD0-B24D-E3F3-5830-E640FB94E9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AEF0E-0776-97FE-0908-8BE8B14810C4}"/>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6" name="Footer Placeholder 5">
            <a:extLst>
              <a:ext uri="{FF2B5EF4-FFF2-40B4-BE49-F238E27FC236}">
                <a16:creationId xmlns:a16="http://schemas.microsoft.com/office/drawing/2014/main" id="{C08A2EA4-18D5-5213-A367-98C671AD1C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52216-1D58-09B6-8269-69BDA987BEC9}"/>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874725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55A3-3F6B-0125-1C79-46B320326B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A24542-A80D-35D4-0556-A885FED5EF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6CFB4E-DB49-A783-470C-5667F6909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FD48A-E9B9-1D27-D9F1-6544F4D892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CB647D-A501-87BB-C45F-D51F072521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FE5F83-1822-14C3-5FA2-8B042A65E342}"/>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8" name="Footer Placeholder 7">
            <a:extLst>
              <a:ext uri="{FF2B5EF4-FFF2-40B4-BE49-F238E27FC236}">
                <a16:creationId xmlns:a16="http://schemas.microsoft.com/office/drawing/2014/main" id="{197C973E-C62C-CD42-D2E2-8AE563F29D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5E4851-8EEF-14C6-3828-9A11B18DD4ED}"/>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433840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AEF6-682E-814C-67C5-2E69885DEE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3D00B59-F8B4-D899-1400-97F702687C19}"/>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4" name="Footer Placeholder 3">
            <a:extLst>
              <a:ext uri="{FF2B5EF4-FFF2-40B4-BE49-F238E27FC236}">
                <a16:creationId xmlns:a16="http://schemas.microsoft.com/office/drawing/2014/main" id="{609597B0-D92F-2A5C-AB55-832ECF8DD69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6EF94B-75F2-C716-22EC-94C8C20C9860}"/>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2757229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EBBAE5-CCAC-D793-D0B1-C0D9809BCF7F}"/>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3" name="Footer Placeholder 2">
            <a:extLst>
              <a:ext uri="{FF2B5EF4-FFF2-40B4-BE49-F238E27FC236}">
                <a16:creationId xmlns:a16="http://schemas.microsoft.com/office/drawing/2014/main" id="{B09DA185-90A0-9735-54DE-2A84893D6D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AB717D2-F8E3-829D-A1DA-2FF5A9D2C0B8}"/>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40063285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F930E-15A1-F13D-7FF1-653677632D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569261-E465-2304-359D-620612F935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1BDB83-3AE4-5C42-8E3C-3515A145C8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E7DC31-78B7-4FFF-BB3D-EFBD286F200D}"/>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6" name="Footer Placeholder 5">
            <a:extLst>
              <a:ext uri="{FF2B5EF4-FFF2-40B4-BE49-F238E27FC236}">
                <a16:creationId xmlns:a16="http://schemas.microsoft.com/office/drawing/2014/main" id="{0F6C7428-A254-36D3-B488-A0F264CE4F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BCD611-FD1C-3055-56CA-31A6035116EB}"/>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3437846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7720-B445-6BA1-84A5-06C7DAA03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0A2EF-E1DC-9B24-E0BF-DAD3B3B3BA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9795E4-70CC-6F5E-34E9-C521BA75A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EFC741-F0A7-FA7C-666E-2AEF6DD47ADD}"/>
              </a:ext>
            </a:extLst>
          </p:cNvPr>
          <p:cNvSpPr>
            <a:spLocks noGrp="1"/>
          </p:cNvSpPr>
          <p:nvPr>
            <p:ph type="dt" sz="half" idx="10"/>
          </p:nvPr>
        </p:nvSpPr>
        <p:spPr/>
        <p:txBody>
          <a:bodyPr/>
          <a:lstStyle/>
          <a:p>
            <a:fld id="{0A766F8C-4CB9-4247-878B-2BB812544651}" type="datetimeFigureOut">
              <a:rPr lang="en-US" smtClean="0"/>
              <a:t>7/6/2022</a:t>
            </a:fld>
            <a:endParaRPr lang="en-US"/>
          </a:p>
        </p:txBody>
      </p:sp>
      <p:sp>
        <p:nvSpPr>
          <p:cNvPr id="6" name="Footer Placeholder 5">
            <a:extLst>
              <a:ext uri="{FF2B5EF4-FFF2-40B4-BE49-F238E27FC236}">
                <a16:creationId xmlns:a16="http://schemas.microsoft.com/office/drawing/2014/main" id="{F970766C-C82A-288D-A9CB-672C367E8D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08A578-12FA-DF6E-22B0-7089CF7A6CA8}"/>
              </a:ext>
            </a:extLst>
          </p:cNvPr>
          <p:cNvSpPr>
            <a:spLocks noGrp="1"/>
          </p:cNvSpPr>
          <p:nvPr>
            <p:ph type="sldNum" sz="quarter" idx="12"/>
          </p:nvPr>
        </p:nvSpPr>
        <p:spPr/>
        <p:txBody>
          <a:bodyPr/>
          <a:lstStyle/>
          <a:p>
            <a:fld id="{83250B61-3294-4A1F-B425-4BF9FD0FFF05}" type="slidenum">
              <a:rPr lang="en-US" smtClean="0"/>
              <a:t>‹#›</a:t>
            </a:fld>
            <a:endParaRPr lang="en-US"/>
          </a:p>
        </p:txBody>
      </p:sp>
    </p:spTree>
    <p:extLst>
      <p:ext uri="{BB962C8B-B14F-4D97-AF65-F5344CB8AC3E}">
        <p14:creationId xmlns:p14="http://schemas.microsoft.com/office/powerpoint/2010/main" val="48014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231E6A-481D-BE14-56DC-A1A45D7002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9D8557-2E37-CF1E-DFE4-EC47AE4C4C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31073-A545-B647-F04E-9A18A96AC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66F8C-4CB9-4247-878B-2BB812544651}" type="datetimeFigureOut">
              <a:rPr lang="en-US" smtClean="0"/>
              <a:t>7/6/2022</a:t>
            </a:fld>
            <a:endParaRPr lang="en-US"/>
          </a:p>
        </p:txBody>
      </p:sp>
      <p:sp>
        <p:nvSpPr>
          <p:cNvPr id="5" name="Footer Placeholder 4">
            <a:extLst>
              <a:ext uri="{FF2B5EF4-FFF2-40B4-BE49-F238E27FC236}">
                <a16:creationId xmlns:a16="http://schemas.microsoft.com/office/drawing/2014/main" id="{DE7D80D0-3161-C1B4-C617-2BF8E9E5FA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8C1141-39C3-12E6-2A44-3CBDF8B4B0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250B61-3294-4A1F-B425-4BF9FD0FFF05}" type="slidenum">
              <a:rPr lang="en-US" smtClean="0"/>
              <a:t>‹#›</a:t>
            </a:fld>
            <a:endParaRPr lang="en-US"/>
          </a:p>
        </p:txBody>
      </p:sp>
    </p:spTree>
    <p:extLst>
      <p:ext uri="{BB962C8B-B14F-4D97-AF65-F5344CB8AC3E}">
        <p14:creationId xmlns:p14="http://schemas.microsoft.com/office/powerpoint/2010/main" val="415576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D0C5E-D6E9-0346-7156-ECB10744D8F6}"/>
              </a:ext>
            </a:extLst>
          </p:cNvPr>
          <p:cNvSpPr>
            <a:spLocks noGrp="1"/>
          </p:cNvSpPr>
          <p:nvPr>
            <p:ph type="ctrTitle"/>
          </p:nvPr>
        </p:nvSpPr>
        <p:spPr/>
        <p:txBody>
          <a:bodyPr/>
          <a:lstStyle/>
          <a:p>
            <a:r>
              <a:rPr lang="en-US" b="0" i="0" dirty="0">
                <a:solidFill>
                  <a:srgbClr val="333333"/>
                </a:solidFill>
                <a:effectLst/>
                <a:latin typeface="Roboto" panose="02000000000000000000" pitchFamily="2" charset="0"/>
              </a:rPr>
              <a:t>Capstone Final</a:t>
            </a:r>
            <a:r>
              <a:rPr lang="en-US" dirty="0">
                <a:solidFill>
                  <a:srgbClr val="333333"/>
                </a:solidFill>
                <a:latin typeface="Roboto" panose="02000000000000000000" pitchFamily="2" charset="0"/>
              </a:rPr>
              <a:t> </a:t>
            </a:r>
            <a:r>
              <a:rPr lang="en-US" b="0" i="0" dirty="0">
                <a:solidFill>
                  <a:srgbClr val="333333"/>
                </a:solidFill>
                <a:effectLst/>
                <a:latin typeface="Roboto" panose="02000000000000000000" pitchFamily="2" charset="0"/>
              </a:rPr>
              <a:t>Slides</a:t>
            </a:r>
            <a:endParaRPr lang="en-US" dirty="0"/>
          </a:p>
        </p:txBody>
      </p:sp>
      <p:sp>
        <p:nvSpPr>
          <p:cNvPr id="3" name="Subtitle 2">
            <a:extLst>
              <a:ext uri="{FF2B5EF4-FFF2-40B4-BE49-F238E27FC236}">
                <a16:creationId xmlns:a16="http://schemas.microsoft.com/office/drawing/2014/main" id="{D071FD1C-5D8A-84F7-F753-99D12A5AB98A}"/>
              </a:ext>
            </a:extLst>
          </p:cNvPr>
          <p:cNvSpPr>
            <a:spLocks noGrp="1"/>
          </p:cNvSpPr>
          <p:nvPr>
            <p:ph type="subTitle" idx="1"/>
          </p:nvPr>
        </p:nvSpPr>
        <p:spPr/>
        <p:txBody>
          <a:bodyPr/>
          <a:lstStyle/>
          <a:p>
            <a:r>
              <a:rPr lang="en-US" dirty="0"/>
              <a:t>Emilio Osmena</a:t>
            </a:r>
          </a:p>
        </p:txBody>
      </p:sp>
    </p:spTree>
    <p:extLst>
      <p:ext uri="{BB962C8B-B14F-4D97-AF65-F5344CB8AC3E}">
        <p14:creationId xmlns:p14="http://schemas.microsoft.com/office/powerpoint/2010/main" val="4084340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Decision Tree</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Decision Tree model had an average Recall score of 0.69. It had a surprisingly low recall score when predicting NBA teams offering the max contract. That means the model tends to offer a maximum contract often. </a:t>
            </a:r>
          </a:p>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This model can be </a:t>
            </a: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useful if you are trying to filter players early in their career for future max contracts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750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Gradient Boosting</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Gradient Boosting model had an average Recall score of 0.84. This model had the most hyperparameter tuning. There was a sweet spot for number of estimators, random states, and max depth. The average score went from 0.66 all the way up to 0.84. After the adjustments, all scores were in the low 0.80s and performed the most consistently amongst models.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221491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Improving Model for the Future</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I would like to expand this model to include all players/positions who were offered a maximum contract to increase the data size</a:t>
            </a:r>
          </a:p>
          <a:p>
            <a:r>
              <a:rPr lang="en-US" sz="2800" dirty="0">
                <a:effectLst/>
                <a:latin typeface="Times New Roman" panose="02020603050405020304" pitchFamily="18" charset="0"/>
                <a:ea typeface="Calibri" panose="020F0502020204030204" pitchFamily="34" charset="0"/>
              </a:rPr>
              <a:t>Basic NBA stats were used, and more advanced stats could be added in the future</a:t>
            </a:r>
          </a:p>
          <a:p>
            <a:endParaRPr lang="en-US" dirty="0"/>
          </a:p>
        </p:txBody>
      </p:sp>
    </p:spTree>
    <p:extLst>
      <p:ext uri="{BB962C8B-B14F-4D97-AF65-F5344CB8AC3E}">
        <p14:creationId xmlns:p14="http://schemas.microsoft.com/office/powerpoint/2010/main" val="3199782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Suns team should offer Devin Booker a maximum contract at the end of the season. The Gradient Boosting model is also the best of the three models in predicting Maximum contracts.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41207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NBA players are being paid more now than ever</a:t>
            </a:r>
          </a:p>
          <a:p>
            <a:r>
              <a:rPr lang="en-US" dirty="0"/>
              <a:t>The problem is that there is no way to tangibly measure who NBA General Managers offer the maximum contract  </a:t>
            </a:r>
          </a:p>
          <a:p>
            <a:r>
              <a:rPr lang="en-US" dirty="0"/>
              <a:t>By using data from </a:t>
            </a:r>
            <a:r>
              <a:rPr lang="en-US" sz="2800" dirty="0">
                <a:effectLst/>
                <a:latin typeface="Times New Roman" panose="02020603050405020304" pitchFamily="18" charset="0"/>
                <a:ea typeface="Calibri" panose="020F0502020204030204" pitchFamily="34" charset="0"/>
              </a:rPr>
              <a:t>basketballreference.com I created a model used to predict an NBA maximum contract offer</a:t>
            </a:r>
            <a:endParaRPr lang="en-US" dirty="0"/>
          </a:p>
        </p:txBody>
      </p:sp>
    </p:spTree>
    <p:extLst>
      <p:ext uri="{BB962C8B-B14F-4D97-AF65-F5344CB8AC3E}">
        <p14:creationId xmlns:p14="http://schemas.microsoft.com/office/powerpoint/2010/main" val="168307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The data contains 64 Rows and 30 Columns with basic NBA stats of 11 guards</a:t>
            </a:r>
          </a:p>
          <a:p>
            <a:r>
              <a:rPr lang="en-US" dirty="0"/>
              <a:t>5 guards have a max contracts, and 5 guards don’t have a max contracts. The last player(Devin Booker)is eligible for a max contract this year. </a:t>
            </a:r>
          </a:p>
          <a:p>
            <a:r>
              <a:rPr lang="en-US" dirty="0"/>
              <a:t>All the data was pulled from </a:t>
            </a:r>
            <a:r>
              <a:rPr lang="en-US" sz="2800" dirty="0">
                <a:effectLst/>
                <a:latin typeface="Times New Roman" panose="02020603050405020304" pitchFamily="18" charset="0"/>
                <a:ea typeface="Calibri" panose="020F0502020204030204" pitchFamily="34" charset="0"/>
              </a:rPr>
              <a:t>basketballreference.com</a:t>
            </a:r>
            <a:endParaRPr lang="en-US" dirty="0"/>
          </a:p>
        </p:txBody>
      </p:sp>
    </p:spTree>
    <p:extLst>
      <p:ext uri="{BB962C8B-B14F-4D97-AF65-F5344CB8AC3E}">
        <p14:creationId xmlns:p14="http://schemas.microsoft.com/office/powerpoint/2010/main" val="2969328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Data Wrangling </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dirty="0"/>
              <a:t>The data included full season injuries, so I found those years and dropped them. </a:t>
            </a:r>
          </a:p>
          <a:p>
            <a:r>
              <a:rPr lang="en-US" dirty="0"/>
              <a:t>The data also contained redundant columns like position and league, so we also dropped those columns to avoid multicollinearity issues</a:t>
            </a:r>
          </a:p>
        </p:txBody>
      </p:sp>
    </p:spTree>
    <p:extLst>
      <p:ext uri="{BB962C8B-B14F-4D97-AF65-F5344CB8AC3E}">
        <p14:creationId xmlns:p14="http://schemas.microsoft.com/office/powerpoint/2010/main" val="1463269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4600"/>
              <a:t>Exploratory Data Analysis</a:t>
            </a:r>
          </a:p>
        </p:txBody>
      </p:sp>
      <p:sp>
        <p:nvSpPr>
          <p:cNvPr id="1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I initially looked at a heatmap and correlation stats to find that 3PA heavily influenced PTS.</a:t>
            </a:r>
          </a:p>
          <a:p>
            <a:r>
              <a:rPr lang="en-US" sz="2200" dirty="0"/>
              <a:t>Regplot was used to determine the linearity of the 3PA and PTS</a:t>
            </a:r>
          </a:p>
          <a:p>
            <a:r>
              <a:rPr lang="en-US" sz="2200" dirty="0"/>
              <a:t>We are comparing Devin Booker with other max contract players</a:t>
            </a:r>
          </a:p>
        </p:txBody>
      </p:sp>
      <p:pic>
        <p:nvPicPr>
          <p:cNvPr id="4" name="Picture 3">
            <a:extLst>
              <a:ext uri="{FF2B5EF4-FFF2-40B4-BE49-F238E27FC236}">
                <a16:creationId xmlns:a16="http://schemas.microsoft.com/office/drawing/2014/main" id="{AF10FE60-E829-7F2E-6239-E9BB0F47AA2D}"/>
              </a:ext>
            </a:extLst>
          </p:cNvPr>
          <p:cNvPicPr>
            <a:picLocks noChangeAspect="1"/>
          </p:cNvPicPr>
          <p:nvPr/>
        </p:nvPicPr>
        <p:blipFill>
          <a:blip r:embed="rId2"/>
          <a:stretch>
            <a:fillRect/>
          </a:stretch>
        </p:blipFill>
        <p:spPr>
          <a:xfrm>
            <a:off x="4654296" y="1185291"/>
            <a:ext cx="6903720" cy="4487417"/>
          </a:xfrm>
          <a:prstGeom prst="rect">
            <a:avLst/>
          </a:prstGeom>
        </p:spPr>
      </p:pic>
    </p:spTree>
    <p:extLst>
      <p:ext uri="{BB962C8B-B14F-4D97-AF65-F5344CB8AC3E}">
        <p14:creationId xmlns:p14="http://schemas.microsoft.com/office/powerpoint/2010/main" val="1414561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5000" dirty="0"/>
              <a:t>Player PTS Comparison</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Booker had many seasons of 22 or more PTS with many being about 26 PTS</a:t>
            </a:r>
          </a:p>
          <a:p>
            <a:r>
              <a:rPr lang="en-US" sz="2200" dirty="0"/>
              <a:t>Max contract players are in very similar ranges of seasons in PTS.</a:t>
            </a:r>
          </a:p>
          <a:p>
            <a:r>
              <a:rPr lang="en-US" sz="2200" dirty="0"/>
              <a:t>Booker is just hitting his prime, so his future looks very promising </a:t>
            </a:r>
          </a:p>
        </p:txBody>
      </p:sp>
      <p:pic>
        <p:nvPicPr>
          <p:cNvPr id="6" name="Picture 5">
            <a:extLst>
              <a:ext uri="{FF2B5EF4-FFF2-40B4-BE49-F238E27FC236}">
                <a16:creationId xmlns:a16="http://schemas.microsoft.com/office/drawing/2014/main" id="{5BFB6D6C-80F3-AD4A-F66A-86738383C683}"/>
              </a:ext>
            </a:extLst>
          </p:cNvPr>
          <p:cNvPicPr>
            <a:picLocks noChangeAspect="1"/>
          </p:cNvPicPr>
          <p:nvPr/>
        </p:nvPicPr>
        <p:blipFill>
          <a:blip r:embed="rId2"/>
          <a:stretch>
            <a:fillRect/>
          </a:stretch>
        </p:blipFill>
        <p:spPr>
          <a:xfrm>
            <a:off x="4654296" y="1064475"/>
            <a:ext cx="6903720" cy="4729049"/>
          </a:xfrm>
          <a:prstGeom prst="rect">
            <a:avLst/>
          </a:prstGeom>
        </p:spPr>
      </p:pic>
    </p:spTree>
    <p:extLst>
      <p:ext uri="{BB962C8B-B14F-4D97-AF65-F5344CB8AC3E}">
        <p14:creationId xmlns:p14="http://schemas.microsoft.com/office/powerpoint/2010/main" val="269560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a:xfrm>
            <a:off x="630936" y="639520"/>
            <a:ext cx="3429000" cy="1719072"/>
          </a:xfrm>
        </p:spPr>
        <p:txBody>
          <a:bodyPr anchor="b">
            <a:normAutofit/>
          </a:bodyPr>
          <a:lstStyle/>
          <a:p>
            <a:r>
              <a:rPr lang="en-US" sz="5000" dirty="0"/>
              <a:t>Player 3PA Comparison</a:t>
            </a:r>
          </a:p>
        </p:txBody>
      </p:sp>
      <p:sp>
        <p:nvSpPr>
          <p:cNvPr id="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a:xfrm>
            <a:off x="630936" y="2807208"/>
            <a:ext cx="3429000" cy="3410712"/>
          </a:xfrm>
        </p:spPr>
        <p:txBody>
          <a:bodyPr anchor="t">
            <a:normAutofit/>
          </a:bodyPr>
          <a:lstStyle/>
          <a:p>
            <a:r>
              <a:rPr lang="en-US" sz="2200" dirty="0"/>
              <a:t>Booker had on a little below 6 3PA per game seasons, while max contract players hovered in the 6-10 3PA</a:t>
            </a:r>
          </a:p>
          <a:p>
            <a:r>
              <a:rPr lang="en-US" sz="2200" dirty="0"/>
              <a:t>This is an area Devin Booker can improve on</a:t>
            </a:r>
          </a:p>
        </p:txBody>
      </p:sp>
      <p:pic>
        <p:nvPicPr>
          <p:cNvPr id="5" name="Picture 4">
            <a:extLst>
              <a:ext uri="{FF2B5EF4-FFF2-40B4-BE49-F238E27FC236}">
                <a16:creationId xmlns:a16="http://schemas.microsoft.com/office/drawing/2014/main" id="{C591175C-1B24-9B22-E566-F54DB23C1815}"/>
              </a:ext>
            </a:extLst>
          </p:cNvPr>
          <p:cNvPicPr>
            <a:picLocks noChangeAspect="1"/>
          </p:cNvPicPr>
          <p:nvPr/>
        </p:nvPicPr>
        <p:blipFill>
          <a:blip r:embed="rId2"/>
          <a:stretch>
            <a:fillRect/>
          </a:stretch>
        </p:blipFill>
        <p:spPr>
          <a:xfrm>
            <a:off x="4654296" y="1064475"/>
            <a:ext cx="6903720" cy="4729049"/>
          </a:xfrm>
          <a:prstGeom prst="rect">
            <a:avLst/>
          </a:prstGeom>
        </p:spPr>
      </p:pic>
    </p:spTree>
    <p:extLst>
      <p:ext uri="{BB962C8B-B14F-4D97-AF65-F5344CB8AC3E}">
        <p14:creationId xmlns:p14="http://schemas.microsoft.com/office/powerpoint/2010/main" val="173761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rPr>
              <a:t>We tested the parameters around who was offered a maximum contract and who was not offered a maximum contract. The mindset of the NBA owners is more recall, so that is the method I focused on.</a:t>
            </a:r>
            <a:endParaRPr lang="en-US" dirty="0"/>
          </a:p>
        </p:txBody>
      </p:sp>
    </p:spTree>
    <p:extLst>
      <p:ext uri="{BB962C8B-B14F-4D97-AF65-F5344CB8AC3E}">
        <p14:creationId xmlns:p14="http://schemas.microsoft.com/office/powerpoint/2010/main" val="3194877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36E50-1100-D371-7AD6-74F9BF15A715}"/>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77D056B7-D5AD-7201-5331-EE760EC6F8DC}"/>
              </a:ext>
            </a:extLst>
          </p:cNvPr>
          <p:cNvSpPr>
            <a:spLocks noGrp="1"/>
          </p:cNvSpPr>
          <p:nvPr>
            <p:ph idx="1"/>
          </p:nvPr>
        </p:nvSpPr>
        <p:spPr/>
        <p:txBody>
          <a:bodyPr/>
          <a:lstStyle/>
          <a:p>
            <a:pPr marL="0" marR="0" indent="457200">
              <a:lnSpc>
                <a:spcPct val="107000"/>
              </a:lnSpc>
              <a:spcBef>
                <a:spcPts val="0"/>
              </a:spcBef>
              <a:spcAft>
                <a:spcPts val="800"/>
              </a:spcAf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The Random Forest model had an average Recall score of 0.89. Its Precision and F1 scores were also similarly high. We may have to consider overfitting since all scores are close to or at 0.9.</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29782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563</Words>
  <Application>Microsoft Office PowerPoint</Application>
  <PresentationFormat>Widescreen</PresentationFormat>
  <Paragraphs>38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Roboto</vt:lpstr>
      <vt:lpstr>Times New Roman</vt:lpstr>
      <vt:lpstr>Office Theme</vt:lpstr>
      <vt:lpstr>Capstone Final Slides</vt:lpstr>
      <vt:lpstr>Problem</vt:lpstr>
      <vt:lpstr>The Data</vt:lpstr>
      <vt:lpstr>Data Wrangling </vt:lpstr>
      <vt:lpstr>Exploratory Data Analysis</vt:lpstr>
      <vt:lpstr>Player PTS Comparison</vt:lpstr>
      <vt:lpstr>Player 3PA Comparison</vt:lpstr>
      <vt:lpstr>Model Selection</vt:lpstr>
      <vt:lpstr>Random Forest</vt:lpstr>
      <vt:lpstr>Decision Tree</vt:lpstr>
      <vt:lpstr>Gradient Boosting</vt:lpstr>
      <vt:lpstr>Improving Model for the Future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Final Slides</dc:title>
  <dc:creator>Emilio Osmena</dc:creator>
  <cp:lastModifiedBy>Emilio Osmena</cp:lastModifiedBy>
  <cp:revision>2</cp:revision>
  <dcterms:created xsi:type="dcterms:W3CDTF">2022-07-06T02:20:55Z</dcterms:created>
  <dcterms:modified xsi:type="dcterms:W3CDTF">2022-07-06T20:39:05Z</dcterms:modified>
</cp:coreProperties>
</file>