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61" r:id="rId4"/>
    <p:sldId id="262" r:id="rId5"/>
    <p:sldId id="264" r:id="rId6"/>
    <p:sldId id="265" r:id="rId7"/>
    <p:sldId id="263"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617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1611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2493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5149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174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023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1364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4073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6896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609538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4/8/2022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9156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4/8/2022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666974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g-covered mountain">
            <a:extLst>
              <a:ext uri="{FF2B5EF4-FFF2-40B4-BE49-F238E27FC236}">
                <a16:creationId xmlns:a16="http://schemas.microsoft.com/office/drawing/2014/main" id="{0565F624-4302-F230-2364-AA864CFFDC8C}"/>
              </a:ext>
            </a:extLst>
          </p:cNvPr>
          <p:cNvPicPr>
            <a:picLocks noChangeAspect="1"/>
          </p:cNvPicPr>
          <p:nvPr/>
        </p:nvPicPr>
        <p:blipFill rotWithShape="1">
          <a:blip r:embed="rId2"/>
          <a:srcRect t="15730"/>
          <a:stretch/>
        </p:blipFill>
        <p:spPr>
          <a:xfrm>
            <a:off x="0" y="-11605"/>
            <a:ext cx="12191980" cy="6857989"/>
          </a:xfrm>
          <a:prstGeom prst="rect">
            <a:avLst/>
          </a:prstGeom>
        </p:spPr>
      </p:pic>
      <p:sp>
        <p:nvSpPr>
          <p:cNvPr id="11" name="Rectangle 10">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4E8F9-CB58-42BC-A4AD-29F353F05397}"/>
              </a:ext>
            </a:extLst>
          </p:cNvPr>
          <p:cNvSpPr>
            <a:spLocks noGrp="1"/>
          </p:cNvSpPr>
          <p:nvPr>
            <p:ph type="ctrTitle"/>
          </p:nvPr>
        </p:nvSpPr>
        <p:spPr>
          <a:xfrm>
            <a:off x="1857556" y="165941"/>
            <a:ext cx="8039818" cy="1643572"/>
          </a:xfrm>
        </p:spPr>
        <p:txBody>
          <a:bodyPr>
            <a:normAutofit/>
          </a:bodyPr>
          <a:lstStyle/>
          <a:p>
            <a:r>
              <a:rPr lang="en-US" b="0" i="0" dirty="0" err="1">
                <a:solidFill>
                  <a:schemeClr val="tx1"/>
                </a:solidFill>
                <a:effectLst/>
                <a:latin typeface="Times New Roman" panose="02020603050405020304" pitchFamily="18" charset="0"/>
                <a:cs typeface="Times New Roman" panose="02020603050405020304" pitchFamily="18" charset="0"/>
              </a:rPr>
              <a:t>BiG</a:t>
            </a:r>
            <a:r>
              <a:rPr lang="en-US" b="0" i="0" dirty="0">
                <a:solidFill>
                  <a:schemeClr val="tx1"/>
                </a:solidFill>
                <a:effectLst/>
                <a:latin typeface="Times New Roman" panose="02020603050405020304" pitchFamily="18" charset="0"/>
                <a:cs typeface="Times New Roman" panose="02020603050405020304" pitchFamily="18" charset="0"/>
              </a:rPr>
              <a:t> Mountain Resort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0C908CD-C28C-472F-98AD-3981093B7526}"/>
              </a:ext>
            </a:extLst>
          </p:cNvPr>
          <p:cNvSpPr>
            <a:spLocks noGrp="1"/>
          </p:cNvSpPr>
          <p:nvPr>
            <p:ph type="subTitle" idx="1"/>
          </p:nvPr>
        </p:nvSpPr>
        <p:spPr>
          <a:xfrm>
            <a:off x="1857556" y="5272809"/>
            <a:ext cx="8442384" cy="725018"/>
          </a:xfrm>
        </p:spPr>
        <p:txBody>
          <a:bodyPr>
            <a:normAutofit/>
          </a:bodyPr>
          <a:lstStyle/>
          <a:p>
            <a:r>
              <a:rPr lang="en-US" dirty="0">
                <a:solidFill>
                  <a:srgbClr val="FFFFFF"/>
                </a:solidFill>
              </a:rPr>
              <a:t>By Emilio Osmena IV</a:t>
            </a: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512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7FF3-C64D-40A2-9460-1BE6E79553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28393A1B-E28F-4AAA-89DD-BB1FB54A05D3}"/>
              </a:ext>
            </a:extLst>
          </p:cNvPr>
          <p:cNvSpPr>
            <a:spLocks noGrp="1"/>
          </p:cNvSpPr>
          <p:nvPr>
            <p:ph idx="1"/>
          </p:nvPr>
        </p:nvSpPr>
        <p:spPr/>
        <p:txBody>
          <a:bodyPr/>
          <a:lstStyle/>
          <a:p>
            <a:pPr marL="285750" indent="-285750">
              <a:buFont typeface="Arial" panose="020B0604020202020204" pitchFamily="34" charset="0"/>
              <a:buChar char="•"/>
            </a:pPr>
            <a:r>
              <a:rPr lang="en-US" sz="1800" b="1" i="0" u="none" strike="noStrike" dirty="0">
                <a:solidFill>
                  <a:srgbClr val="333333"/>
                </a:solidFill>
                <a:effectLst/>
                <a:latin typeface="Times New Roman" panose="02020603050405020304" pitchFamily="18" charset="0"/>
                <a:cs typeface="Times New Roman" panose="02020603050405020304" pitchFamily="18" charset="0"/>
              </a:rPr>
              <a:t>The number of resorts in each state varied, and we found New York to have the most. The focus of our analysis is Montana and we don't want to skew the results based on other states.</a:t>
            </a:r>
          </a:p>
          <a:p>
            <a:pPr marL="285750" indent="-285750">
              <a:buFont typeface="Arial" panose="020B0604020202020204" pitchFamily="34" charset="0"/>
              <a:buChar char="•"/>
            </a:pPr>
            <a:r>
              <a:rPr lang="en-US" sz="1800" b="1" dirty="0">
                <a:solidFill>
                  <a:srgbClr val="333333"/>
                </a:solidFill>
                <a:latin typeface="Times New Roman" panose="02020603050405020304" pitchFamily="18" charset="0"/>
                <a:cs typeface="Times New Roman" panose="02020603050405020304" pitchFamily="18" charset="0"/>
              </a:rPr>
              <a:t>Prices of tickets were separated by weekend/weekday in many locations.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52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7FF3-C64D-40A2-9460-1BE6E79553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 and Key Findings </a:t>
            </a:r>
          </a:p>
        </p:txBody>
      </p:sp>
      <p:sp>
        <p:nvSpPr>
          <p:cNvPr id="3" name="Content Placeholder 2">
            <a:extLst>
              <a:ext uri="{FF2B5EF4-FFF2-40B4-BE49-F238E27FC236}">
                <a16:creationId xmlns:a16="http://schemas.microsoft.com/office/drawing/2014/main" id="{28393A1B-E28F-4AAA-89DD-BB1FB54A05D3}"/>
              </a:ext>
            </a:extLst>
          </p:cNvPr>
          <p:cNvSpPr>
            <a:spLocks noGrp="1"/>
          </p:cNvSpPr>
          <p:nvPr>
            <p:ph idx="1"/>
          </p:nvPr>
        </p:nvSpPr>
        <p:spPr/>
        <p:txBody>
          <a:bodyPr/>
          <a:lstStyle/>
          <a:p>
            <a:pPr marL="285750" indent="-285750">
              <a:buFont typeface="Arial" panose="020B0604020202020204" pitchFamily="34" charset="0"/>
              <a:buChar char="•"/>
            </a:pPr>
            <a:r>
              <a:rPr lang="en-US" sz="1800" b="1" i="0" u="none" strike="noStrike" dirty="0">
                <a:solidFill>
                  <a:srgbClr val="333333"/>
                </a:solidFill>
                <a:effectLst/>
                <a:latin typeface="Times New Roman" panose="02020603050405020304" pitchFamily="18" charset="0"/>
                <a:cs typeface="Times New Roman" panose="02020603050405020304" pitchFamily="18" charset="0"/>
              </a:rPr>
              <a:t>The solution to mitigate that is to scale the data with population and number of results in the area.</a:t>
            </a:r>
          </a:p>
          <a:p>
            <a:pPr marL="285750" indent="-285750">
              <a:buFont typeface="Arial" panose="020B0604020202020204" pitchFamily="34" charset="0"/>
              <a:buChar char="•"/>
            </a:pPr>
            <a:r>
              <a:rPr lang="en-US" sz="1800" b="1" i="0" u="none" strike="noStrike" dirty="0">
                <a:solidFill>
                  <a:srgbClr val="333333"/>
                </a:solidFill>
                <a:effectLst/>
                <a:latin typeface="Times New Roman" panose="02020603050405020304" pitchFamily="18" charset="0"/>
                <a:cs typeface="Times New Roman" panose="02020603050405020304" pitchFamily="18" charset="0"/>
              </a:rPr>
              <a:t>We pulled USA state population data from Wikipedia and merged them with ski data to scale our data.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27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7FF3-C64D-40A2-9460-1BE6E7955347}"/>
              </a:ext>
            </a:extLst>
          </p:cNvPr>
          <p:cNvSpPr>
            <a:spLocks noGrp="1"/>
          </p:cNvSpPr>
          <p:nvPr>
            <p:ph type="title"/>
          </p:nvPr>
        </p:nvSpPr>
        <p:spPr>
          <a:xfrm>
            <a:off x="844004" y="457200"/>
            <a:ext cx="3705225" cy="1600200"/>
          </a:xfrm>
        </p:spPr>
        <p:txBody>
          <a:bodyPr>
            <a:normAutofit/>
          </a:bodyPr>
          <a:lstStyle/>
          <a:p>
            <a:r>
              <a:rPr lang="en-US" dirty="0">
                <a:latin typeface="Times New Roman" panose="02020603050405020304" pitchFamily="18" charset="0"/>
                <a:cs typeface="Times New Roman" panose="02020603050405020304" pitchFamily="18" charset="0"/>
              </a:rPr>
              <a:t>Ticket Prices</a:t>
            </a:r>
          </a:p>
        </p:txBody>
      </p:sp>
      <p:pic>
        <p:nvPicPr>
          <p:cNvPr id="5" name="Content Placeholder 4" descr="Chart, bar chart&#10;&#10;Description automatically generated">
            <a:extLst>
              <a:ext uri="{FF2B5EF4-FFF2-40B4-BE49-F238E27FC236}">
                <a16:creationId xmlns:a16="http://schemas.microsoft.com/office/drawing/2014/main" id="{F9D86AEA-EFC0-4A04-A933-4C9DE166F31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4541" b="4541"/>
          <a:stretch/>
        </p:blipFill>
        <p:spPr>
          <a:xfrm>
            <a:off x="4385569" y="158365"/>
            <a:ext cx="7654031" cy="6544275"/>
          </a:xfrm>
        </p:spPr>
      </p:pic>
      <p:sp>
        <p:nvSpPr>
          <p:cNvPr id="6" name="Text Placeholder 5">
            <a:extLst>
              <a:ext uri="{FF2B5EF4-FFF2-40B4-BE49-F238E27FC236}">
                <a16:creationId xmlns:a16="http://schemas.microsoft.com/office/drawing/2014/main" id="{77C8F4C7-7557-46C9-B479-E4DC1E3BE5C7}"/>
              </a:ext>
            </a:extLst>
          </p:cNvPr>
          <p:cNvSpPr>
            <a:spLocks noGrp="1"/>
          </p:cNvSpPr>
          <p:nvPr>
            <p:ph type="body" sz="half" idx="2"/>
          </p:nvPr>
        </p:nvSpPr>
        <p:spPr>
          <a:xfrm>
            <a:off x="844003" y="2057400"/>
            <a:ext cx="3705225" cy="3811588"/>
          </a:xfrm>
        </p:spPr>
        <p: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is a visual representation of varying ticket prices in each state. The two colors represent Adult Weekday (Blue) and Adult Weekend prices(Orange).</a:t>
            </a:r>
          </a:p>
        </p:txBody>
      </p:sp>
    </p:spTree>
    <p:extLst>
      <p:ext uri="{BB962C8B-B14F-4D97-AF65-F5344CB8AC3E}">
        <p14:creationId xmlns:p14="http://schemas.microsoft.com/office/powerpoint/2010/main" val="170359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7FF3-C64D-40A2-9460-1BE6E7955347}"/>
              </a:ext>
            </a:extLst>
          </p:cNvPr>
          <p:cNvSpPr>
            <a:spLocks noGrp="1"/>
          </p:cNvSpPr>
          <p:nvPr>
            <p:ph type="title"/>
          </p:nvPr>
        </p:nvSpPr>
        <p:spPr>
          <a:xfrm>
            <a:off x="844004" y="457200"/>
            <a:ext cx="3705225" cy="1600200"/>
          </a:xfrm>
        </p:spPr>
        <p:txBody>
          <a:bodyPr>
            <a:normAutofit/>
          </a:bodyPr>
          <a:lstStyle/>
          <a:p>
            <a:r>
              <a:rPr lang="en-US" dirty="0">
                <a:latin typeface="Times New Roman" panose="02020603050405020304" pitchFamily="18" charset="0"/>
                <a:cs typeface="Times New Roman" panose="02020603050405020304" pitchFamily="18" charset="0"/>
              </a:rPr>
              <a:t>Resorts Per State</a:t>
            </a:r>
          </a:p>
        </p:txBody>
      </p:sp>
      <p:sp>
        <p:nvSpPr>
          <p:cNvPr id="6" name="Text Placeholder 5">
            <a:extLst>
              <a:ext uri="{FF2B5EF4-FFF2-40B4-BE49-F238E27FC236}">
                <a16:creationId xmlns:a16="http://schemas.microsoft.com/office/drawing/2014/main" id="{77C8F4C7-7557-46C9-B479-E4DC1E3BE5C7}"/>
              </a:ext>
            </a:extLst>
          </p:cNvPr>
          <p:cNvSpPr>
            <a:spLocks noGrp="1"/>
          </p:cNvSpPr>
          <p:nvPr>
            <p:ph type="body" sz="half" idx="2"/>
          </p:nvPr>
        </p:nvSpPr>
        <p:spPr>
          <a:xfrm>
            <a:off x="844003" y="2057400"/>
            <a:ext cx="3705225" cy="3811588"/>
          </a:xfrm>
        </p:spPr>
        <p: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is a visual representation of varying Resort counts in each state. Each state is listed, as well as the count of resorts below.</a:t>
            </a:r>
          </a:p>
        </p:txBody>
      </p:sp>
      <p:sp>
        <p:nvSpPr>
          <p:cNvPr id="10" name="Picture Placeholder 9">
            <a:extLst>
              <a:ext uri="{FF2B5EF4-FFF2-40B4-BE49-F238E27FC236}">
                <a16:creationId xmlns:a16="http://schemas.microsoft.com/office/drawing/2014/main" id="{6502727F-3982-4D43-AF2B-BDC378C83F89}"/>
              </a:ext>
            </a:extLst>
          </p:cNvPr>
          <p:cNvSpPr>
            <a:spLocks noGrp="1"/>
          </p:cNvSpPr>
          <p:nvPr>
            <p:ph type="pic" idx="1"/>
          </p:nvPr>
        </p:nvSpPr>
        <p:spPr/>
      </p:sp>
      <p:pic>
        <p:nvPicPr>
          <p:cNvPr id="11" name="Picture 10">
            <a:extLst>
              <a:ext uri="{FF2B5EF4-FFF2-40B4-BE49-F238E27FC236}">
                <a16:creationId xmlns:a16="http://schemas.microsoft.com/office/drawing/2014/main" id="{C588F675-6261-4B92-A24C-0A34F8986195}"/>
              </a:ext>
            </a:extLst>
          </p:cNvPr>
          <p:cNvPicPr>
            <a:picLocks noChangeAspect="1"/>
          </p:cNvPicPr>
          <p:nvPr/>
        </p:nvPicPr>
        <p:blipFill>
          <a:blip r:embed="rId2"/>
          <a:stretch>
            <a:fillRect/>
          </a:stretch>
        </p:blipFill>
        <p:spPr>
          <a:xfrm>
            <a:off x="4376691" y="147275"/>
            <a:ext cx="7661429" cy="6563450"/>
          </a:xfrm>
          <a:prstGeom prst="rect">
            <a:avLst/>
          </a:prstGeom>
        </p:spPr>
      </p:pic>
    </p:spTree>
    <p:extLst>
      <p:ext uri="{BB962C8B-B14F-4D97-AF65-F5344CB8AC3E}">
        <p14:creationId xmlns:p14="http://schemas.microsoft.com/office/powerpoint/2010/main" val="217463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7FF3-C64D-40A2-9460-1BE6E7955347}"/>
              </a:ext>
            </a:extLst>
          </p:cNvPr>
          <p:cNvSpPr>
            <a:spLocks noGrp="1"/>
          </p:cNvSpPr>
          <p:nvPr>
            <p:ph type="title"/>
          </p:nvPr>
        </p:nvSpPr>
        <p:spPr>
          <a:xfrm>
            <a:off x="844004" y="457200"/>
            <a:ext cx="3705225" cy="1600200"/>
          </a:xfrm>
        </p:spPr>
        <p:txBody>
          <a:bodyPr>
            <a:normAutofit/>
          </a:bodyPr>
          <a:lstStyle/>
          <a:p>
            <a:r>
              <a:rPr lang="en-US" dirty="0">
                <a:latin typeface="Times New Roman" panose="02020603050405020304" pitchFamily="18" charset="0"/>
                <a:cs typeface="Times New Roman" panose="02020603050405020304" pitchFamily="18" charset="0"/>
              </a:rPr>
              <a:t>Important Features</a:t>
            </a:r>
          </a:p>
        </p:txBody>
      </p:sp>
      <p:sp>
        <p:nvSpPr>
          <p:cNvPr id="6" name="Text Placeholder 5">
            <a:extLst>
              <a:ext uri="{FF2B5EF4-FFF2-40B4-BE49-F238E27FC236}">
                <a16:creationId xmlns:a16="http://schemas.microsoft.com/office/drawing/2014/main" id="{77C8F4C7-7557-46C9-B479-E4DC1E3BE5C7}"/>
              </a:ext>
            </a:extLst>
          </p:cNvPr>
          <p:cNvSpPr>
            <a:spLocks noGrp="1"/>
          </p:cNvSpPr>
          <p:nvPr>
            <p:ph type="body" sz="half" idx="2"/>
          </p:nvPr>
        </p:nvSpPr>
        <p:spPr>
          <a:xfrm>
            <a:off x="844003" y="2057400"/>
            <a:ext cx="3705225" cy="3811588"/>
          </a:xfrm>
        </p:spPr>
        <p: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This is a visual representation of features and their importance in determining ticket prices. Each feature is listed in descending order of importance.</a:t>
            </a:r>
          </a:p>
        </p:txBody>
      </p:sp>
      <p:sp>
        <p:nvSpPr>
          <p:cNvPr id="10" name="Picture Placeholder 9">
            <a:extLst>
              <a:ext uri="{FF2B5EF4-FFF2-40B4-BE49-F238E27FC236}">
                <a16:creationId xmlns:a16="http://schemas.microsoft.com/office/drawing/2014/main" id="{6502727F-3982-4D43-AF2B-BDC378C83F89}"/>
              </a:ext>
            </a:extLst>
          </p:cNvPr>
          <p:cNvSpPr>
            <a:spLocks noGrp="1"/>
          </p:cNvSpPr>
          <p:nvPr>
            <p:ph type="pic" idx="1"/>
          </p:nvPr>
        </p:nvSpPr>
        <p:spPr/>
      </p:sp>
      <p:pic>
        <p:nvPicPr>
          <p:cNvPr id="4" name="Picture 3">
            <a:extLst>
              <a:ext uri="{FF2B5EF4-FFF2-40B4-BE49-F238E27FC236}">
                <a16:creationId xmlns:a16="http://schemas.microsoft.com/office/drawing/2014/main" id="{228C4AB2-4CF2-4466-8BF6-8FB8E2538D2E}"/>
              </a:ext>
            </a:extLst>
          </p:cNvPr>
          <p:cNvPicPr>
            <a:picLocks noChangeAspect="1"/>
          </p:cNvPicPr>
          <p:nvPr/>
        </p:nvPicPr>
        <p:blipFill>
          <a:blip r:embed="rId2"/>
          <a:stretch>
            <a:fillRect/>
          </a:stretch>
        </p:blipFill>
        <p:spPr>
          <a:xfrm>
            <a:off x="4385568" y="159799"/>
            <a:ext cx="7639743" cy="6550564"/>
          </a:xfrm>
          <a:prstGeom prst="rect">
            <a:avLst/>
          </a:prstGeom>
        </p:spPr>
      </p:pic>
    </p:spTree>
    <p:extLst>
      <p:ext uri="{BB962C8B-B14F-4D97-AF65-F5344CB8AC3E}">
        <p14:creationId xmlns:p14="http://schemas.microsoft.com/office/powerpoint/2010/main" val="177154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7FF3-C64D-40A2-9460-1BE6E79553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Summary and Conclusion</a:t>
            </a:r>
          </a:p>
        </p:txBody>
      </p:sp>
      <p:sp>
        <p:nvSpPr>
          <p:cNvPr id="3" name="Content Placeholder 2">
            <a:extLst>
              <a:ext uri="{FF2B5EF4-FFF2-40B4-BE49-F238E27FC236}">
                <a16:creationId xmlns:a16="http://schemas.microsoft.com/office/drawing/2014/main" id="{28393A1B-E28F-4AAA-89DD-BB1FB54A05D3}"/>
              </a:ext>
            </a:extLst>
          </p:cNvPr>
          <p:cNvSpPr>
            <a:spLocks noGrp="1"/>
          </p:cNvSpPr>
          <p:nvPr>
            <p:ph idx="1"/>
          </p:nvPr>
        </p:nvSpPr>
        <p:spPr/>
        <p:txBody>
          <a:bodyPr>
            <a:normAutofit/>
          </a:bodyPr>
          <a:lstStyle/>
          <a:p>
            <a:pPr rtl="0">
              <a:spcBef>
                <a:spcPts val="1100"/>
              </a:spcBef>
              <a:spcAft>
                <a:spcPts val="0"/>
              </a:spcAft>
            </a:pPr>
            <a:r>
              <a:rPr lang="en-US" sz="1800" b="0" i="0" u="none" strike="noStrike" dirty="0">
                <a:solidFill>
                  <a:srgbClr val="333333"/>
                </a:solidFill>
                <a:effectLst/>
                <a:latin typeface="Arial" panose="020B0604020202020204" pitchFamily="34" charset="0"/>
              </a:rPr>
              <a:t>We scaled our data to make sure its features accurately define by importance. </a:t>
            </a:r>
          </a:p>
          <a:p>
            <a:pPr rtl="0">
              <a:spcBef>
                <a:spcPts val="1100"/>
              </a:spcBef>
              <a:spcAft>
                <a:spcPts val="0"/>
              </a:spcAft>
            </a:pPr>
            <a:r>
              <a:rPr lang="en-US" sz="1800" b="0" i="0" u="none" strike="noStrike" dirty="0">
                <a:solidFill>
                  <a:srgbClr val="333333"/>
                </a:solidFill>
                <a:effectLst/>
                <a:latin typeface="Arial" panose="020B0604020202020204" pitchFamily="34" charset="0"/>
              </a:rPr>
              <a:t>Based on projections we would recommend the second option of increasing vertical drop and an installation of an additional chair lift. This would raise ticket prices by $7.46 with a projected revenue of $13,061,848 over the next season.</a:t>
            </a:r>
            <a:endParaRPr lang="en-US" b="0" dirty="0">
              <a:effectLst/>
            </a:endParaRPr>
          </a:p>
          <a:p>
            <a:br>
              <a:rPr lang="en-US" dirty="0"/>
            </a:br>
            <a:endParaRPr lang="en-US" dirty="0"/>
          </a:p>
        </p:txBody>
      </p:sp>
    </p:spTree>
    <p:extLst>
      <p:ext uri="{BB962C8B-B14F-4D97-AF65-F5344CB8AC3E}">
        <p14:creationId xmlns:p14="http://schemas.microsoft.com/office/powerpoint/2010/main" val="103239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og-covered mountain">
            <a:extLst>
              <a:ext uri="{FF2B5EF4-FFF2-40B4-BE49-F238E27FC236}">
                <a16:creationId xmlns:a16="http://schemas.microsoft.com/office/drawing/2014/main" id="{0565F624-4302-F230-2364-AA864CFFDC8C}"/>
              </a:ext>
            </a:extLst>
          </p:cNvPr>
          <p:cNvPicPr>
            <a:picLocks noChangeAspect="1"/>
          </p:cNvPicPr>
          <p:nvPr/>
        </p:nvPicPr>
        <p:blipFill rotWithShape="1">
          <a:blip r:embed="rId2"/>
          <a:srcRect t="15730"/>
          <a:stretch/>
        </p:blipFill>
        <p:spPr>
          <a:xfrm>
            <a:off x="0" y="-11605"/>
            <a:ext cx="12191980" cy="6857989"/>
          </a:xfrm>
          <a:prstGeom prst="rect">
            <a:avLst/>
          </a:prstGeom>
        </p:spPr>
      </p:pic>
      <p:sp>
        <p:nvSpPr>
          <p:cNvPr id="11" name="Rectangle 10">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4E8F9-CB58-42BC-A4AD-29F353F05397}"/>
              </a:ext>
            </a:extLst>
          </p:cNvPr>
          <p:cNvSpPr>
            <a:spLocks noGrp="1"/>
          </p:cNvSpPr>
          <p:nvPr>
            <p:ph type="ctrTitle"/>
          </p:nvPr>
        </p:nvSpPr>
        <p:spPr>
          <a:xfrm>
            <a:off x="1857556" y="165941"/>
            <a:ext cx="8039818" cy="1643572"/>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Questions?</a:t>
            </a:r>
          </a:p>
        </p:txBody>
      </p:sp>
      <p:sp>
        <p:nvSpPr>
          <p:cNvPr id="3" name="Subtitle 2">
            <a:extLst>
              <a:ext uri="{FF2B5EF4-FFF2-40B4-BE49-F238E27FC236}">
                <a16:creationId xmlns:a16="http://schemas.microsoft.com/office/drawing/2014/main" id="{30C908CD-C28C-472F-98AD-3981093B7526}"/>
              </a:ext>
            </a:extLst>
          </p:cNvPr>
          <p:cNvSpPr>
            <a:spLocks noGrp="1"/>
          </p:cNvSpPr>
          <p:nvPr>
            <p:ph type="subTitle" idx="1"/>
          </p:nvPr>
        </p:nvSpPr>
        <p:spPr>
          <a:xfrm>
            <a:off x="1857556" y="5272809"/>
            <a:ext cx="8442384" cy="725018"/>
          </a:xfrm>
        </p:spPr>
        <p:txBody>
          <a:bodyPr>
            <a:normAutofit/>
          </a:bodyPr>
          <a:lstStyle/>
          <a:p>
            <a:endParaRPr lang="en-US" dirty="0">
              <a:solidFill>
                <a:srgbClr val="FFFFFF"/>
              </a:solidFill>
            </a:endParaRP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8295722"/>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C2432"/>
      </a:dk2>
      <a:lt2>
        <a:srgbClr val="F1F3F0"/>
      </a:lt2>
      <a:accent1>
        <a:srgbClr val="D229E7"/>
      </a:accent1>
      <a:accent2>
        <a:srgbClr val="7117D5"/>
      </a:accent2>
      <a:accent3>
        <a:srgbClr val="382DE7"/>
      </a:accent3>
      <a:accent4>
        <a:srgbClr val="175BD5"/>
      </a:accent4>
      <a:accent5>
        <a:srgbClr val="27BAE4"/>
      </a:accent5>
      <a:accent6>
        <a:srgbClr val="15C2A1"/>
      </a:accent6>
      <a:hlink>
        <a:srgbClr val="3F8DBF"/>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1408</TotalTime>
  <Words>254</Words>
  <Application>Microsoft Office PowerPoint</Application>
  <PresentationFormat>Widescreen</PresentationFormat>
  <Paragraphs>19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Bembo</vt:lpstr>
      <vt:lpstr>Times New Roman</vt:lpstr>
      <vt:lpstr>AdornVTI</vt:lpstr>
      <vt:lpstr>BiG Mountain Resort</vt:lpstr>
      <vt:lpstr>Problem Identification</vt:lpstr>
      <vt:lpstr>Recommendation and Key Findings </vt:lpstr>
      <vt:lpstr>Ticket Prices</vt:lpstr>
      <vt:lpstr>Resorts Per State</vt:lpstr>
      <vt:lpstr>Important Features</vt:lpstr>
      <vt:lpstr>Summary and 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Emilio Osmena</dc:creator>
  <cp:lastModifiedBy>Emilio Osmena</cp:lastModifiedBy>
  <cp:revision>2</cp:revision>
  <dcterms:created xsi:type="dcterms:W3CDTF">2022-04-09T00:41:16Z</dcterms:created>
  <dcterms:modified xsi:type="dcterms:W3CDTF">2022-04-10T00:09:58Z</dcterms:modified>
</cp:coreProperties>
</file>