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3AEFD-17AD-47C4-8AFC-52DDB989500A}" v="53" dt="2024-12-09T20:59:50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GNALONI, EMILIO" userId="e039e445-d8e6-407f-bd27-03c5a003c751" providerId="ADAL" clId="{CDB3AEFD-17AD-47C4-8AFC-52DDB989500A}"/>
    <pc:docChg chg="undo custSel modSld">
      <pc:chgData name="PUGNALONI, EMILIO" userId="e039e445-d8e6-407f-bd27-03c5a003c751" providerId="ADAL" clId="{CDB3AEFD-17AD-47C4-8AFC-52DDB989500A}" dt="2024-12-09T20:59:50.299" v="104"/>
      <pc:docMkLst>
        <pc:docMk/>
      </pc:docMkLst>
      <pc:sldChg chg="addSp delSp modSp mod delAnim">
        <pc:chgData name="PUGNALONI, EMILIO" userId="e039e445-d8e6-407f-bd27-03c5a003c751" providerId="ADAL" clId="{CDB3AEFD-17AD-47C4-8AFC-52DDB989500A}" dt="2024-12-09T19:59:52.378" v="88" actId="478"/>
        <pc:sldMkLst>
          <pc:docMk/>
          <pc:sldMk cId="2479540757" sldId="256"/>
        </pc:sldMkLst>
        <pc:spChg chg="mod">
          <ac:chgData name="PUGNALONI, EMILIO" userId="e039e445-d8e6-407f-bd27-03c5a003c751" providerId="ADAL" clId="{CDB3AEFD-17AD-47C4-8AFC-52DDB989500A}" dt="2024-12-09T19:34:27.964" v="45" actId="20577"/>
          <ac:spMkLst>
            <pc:docMk/>
            <pc:sldMk cId="2479540757" sldId="256"/>
            <ac:spMk id="3" creationId="{BF11FEAC-7679-4D4C-8F41-AE1FA163C50E}"/>
          </ac:spMkLst>
        </pc:spChg>
        <pc:picChg chg="add del mod">
          <ac:chgData name="PUGNALONI, EMILIO" userId="e039e445-d8e6-407f-bd27-03c5a003c751" providerId="ADAL" clId="{CDB3AEFD-17AD-47C4-8AFC-52DDB989500A}" dt="2024-12-09T19:59:52.378" v="88" actId="478"/>
          <ac:picMkLst>
            <pc:docMk/>
            <pc:sldMk cId="2479540757" sldId="256"/>
            <ac:picMk id="13" creationId="{C76F3806-76E3-CB01-350E-0FDD2456812F}"/>
          </ac:picMkLst>
        </pc:picChg>
      </pc:sldChg>
      <pc:sldChg chg="addSp delSp modSp mod addAnim delAnim">
        <pc:chgData name="PUGNALONI, EMILIO" userId="e039e445-d8e6-407f-bd27-03c5a003c751" providerId="ADAL" clId="{CDB3AEFD-17AD-47C4-8AFC-52DDB989500A}" dt="2024-12-09T19:59:58.860" v="89" actId="478"/>
        <pc:sldMkLst>
          <pc:docMk/>
          <pc:sldMk cId="3388005476" sldId="257"/>
        </pc:sldMkLst>
        <pc:spChg chg="mod">
          <ac:chgData name="PUGNALONI, EMILIO" userId="e039e445-d8e6-407f-bd27-03c5a003c751" providerId="ADAL" clId="{CDB3AEFD-17AD-47C4-8AFC-52DDB989500A}" dt="2024-12-06T21:17:02.491" v="0" actId="313"/>
          <ac:spMkLst>
            <pc:docMk/>
            <pc:sldMk cId="3388005476" sldId="257"/>
            <ac:spMk id="3" creationId="{C2B1D4C9-5BB2-8132-0078-2EE6F3341B33}"/>
          </ac:spMkLst>
        </pc:spChg>
        <pc:picChg chg="add del mod">
          <ac:chgData name="PUGNALONI, EMILIO" userId="e039e445-d8e6-407f-bd27-03c5a003c751" providerId="ADAL" clId="{CDB3AEFD-17AD-47C4-8AFC-52DDB989500A}" dt="2024-12-09T19:59:58.860" v="89" actId="478"/>
          <ac:picMkLst>
            <pc:docMk/>
            <pc:sldMk cId="3388005476" sldId="257"/>
            <ac:picMk id="9" creationId="{09DCC1CD-F5EF-EC60-4707-611BE0C96B07}"/>
          </ac:picMkLst>
        </pc:picChg>
      </pc:sldChg>
      <pc:sldChg chg="modAnim">
        <pc:chgData name="PUGNALONI, EMILIO" userId="e039e445-d8e6-407f-bd27-03c5a003c751" providerId="ADAL" clId="{CDB3AEFD-17AD-47C4-8AFC-52DDB989500A}" dt="2024-12-09T20:44:45.822" v="96"/>
        <pc:sldMkLst>
          <pc:docMk/>
          <pc:sldMk cId="1978679118" sldId="260"/>
        </pc:sldMkLst>
      </pc:sldChg>
      <pc:sldChg chg="modSp mod">
        <pc:chgData name="PUGNALONI, EMILIO" userId="e039e445-d8e6-407f-bd27-03c5a003c751" providerId="ADAL" clId="{CDB3AEFD-17AD-47C4-8AFC-52DDB989500A}" dt="2024-12-09T19:39:11.309" v="84" actId="20577"/>
        <pc:sldMkLst>
          <pc:docMk/>
          <pc:sldMk cId="2100096344" sldId="265"/>
        </pc:sldMkLst>
        <pc:graphicFrameChg chg="modGraphic">
          <ac:chgData name="PUGNALONI, EMILIO" userId="e039e445-d8e6-407f-bd27-03c5a003c751" providerId="ADAL" clId="{CDB3AEFD-17AD-47C4-8AFC-52DDB989500A}" dt="2024-12-09T19:38:46.476" v="51" actId="20577"/>
          <ac:graphicFrameMkLst>
            <pc:docMk/>
            <pc:sldMk cId="2100096344" sldId="265"/>
            <ac:graphicFrameMk id="12" creationId="{6181C078-E79E-F7C8-6D28-86C668ECD7CE}"/>
          </ac:graphicFrameMkLst>
        </pc:graphicFrameChg>
        <pc:graphicFrameChg chg="mod">
          <ac:chgData name="PUGNALONI, EMILIO" userId="e039e445-d8e6-407f-bd27-03c5a003c751" providerId="ADAL" clId="{CDB3AEFD-17AD-47C4-8AFC-52DDB989500A}" dt="2024-12-09T19:39:11.309" v="84" actId="20577"/>
          <ac:graphicFrameMkLst>
            <pc:docMk/>
            <pc:sldMk cId="2100096344" sldId="265"/>
            <ac:graphicFrameMk id="24" creationId="{294DF1D3-E1FB-81A1-4905-AB12CC03EEA9}"/>
          </ac:graphicFrameMkLst>
        </pc:graphicFrameChg>
      </pc:sldChg>
      <pc:sldChg chg="modAnim">
        <pc:chgData name="PUGNALONI, EMILIO" userId="e039e445-d8e6-407f-bd27-03c5a003c751" providerId="ADAL" clId="{CDB3AEFD-17AD-47C4-8AFC-52DDB989500A}" dt="2024-12-09T20:59:50.299" v="104"/>
        <pc:sldMkLst>
          <pc:docMk/>
          <pc:sldMk cId="4291886626" sldId="269"/>
        </pc:sldMkLst>
      </pc:sldChg>
      <pc:sldChg chg="modAnim">
        <pc:chgData name="PUGNALONI, EMILIO" userId="e039e445-d8e6-407f-bd27-03c5a003c751" providerId="ADAL" clId="{CDB3AEFD-17AD-47C4-8AFC-52DDB989500A}" dt="2024-12-09T20:57:31.540" v="99"/>
        <pc:sldMkLst>
          <pc:docMk/>
          <pc:sldMk cId="1043026033" sldId="273"/>
        </pc:sldMkLst>
      </pc:sldChg>
      <pc:sldChg chg="modAnim">
        <pc:chgData name="PUGNALONI, EMILIO" userId="e039e445-d8e6-407f-bd27-03c5a003c751" providerId="ADAL" clId="{CDB3AEFD-17AD-47C4-8AFC-52DDB989500A}" dt="2024-12-09T20:57:40.915" v="102"/>
        <pc:sldMkLst>
          <pc:docMk/>
          <pc:sldMk cId="2851075590" sldId="274"/>
        </pc:sldMkLst>
      </pc:sldChg>
      <pc:sldChg chg="modSp">
        <pc:chgData name="PUGNALONI, EMILIO" userId="e039e445-d8e6-407f-bd27-03c5a003c751" providerId="ADAL" clId="{CDB3AEFD-17AD-47C4-8AFC-52DDB989500A}" dt="2024-12-06T21:17:32.258" v="1" actId="313"/>
        <pc:sldMkLst>
          <pc:docMk/>
          <pc:sldMk cId="4070874021" sldId="275"/>
        </pc:sldMkLst>
        <pc:spChg chg="mod">
          <ac:chgData name="PUGNALONI, EMILIO" userId="e039e445-d8e6-407f-bd27-03c5a003c751" providerId="ADAL" clId="{CDB3AEFD-17AD-47C4-8AFC-52DDB989500A}" dt="2024-12-06T21:17:32.258" v="1" actId="313"/>
          <ac:spMkLst>
            <pc:docMk/>
            <pc:sldMk cId="4070874021" sldId="275"/>
            <ac:spMk id="2" creationId="{68CB5999-034F-127A-2B79-6752BB8BF13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err="1"/>
              <a:t>Mediana</a:t>
            </a:r>
            <a:r>
              <a:rPr lang="en-US" sz="1200" b="1" dirty="0"/>
              <a:t> </a:t>
            </a:r>
            <a:r>
              <a:rPr lang="en-US" sz="1200" b="1" dirty="0" err="1"/>
              <a:t>Crimenes</a:t>
            </a:r>
            <a:r>
              <a:rPr lang="en-US" sz="1200" b="1" dirty="0"/>
              <a:t> </a:t>
            </a:r>
            <a:r>
              <a:rPr lang="en-US" sz="1200" b="1" dirty="0" err="1"/>
              <a:t>segun</a:t>
            </a:r>
            <a:r>
              <a:rPr lang="en-US" sz="1200" b="1" dirty="0"/>
              <a:t> Dia</a:t>
            </a:r>
            <a:r>
              <a:rPr lang="en-US" sz="1200" b="1" baseline="0" dirty="0"/>
              <a:t> de la </a:t>
            </a:r>
            <a:r>
              <a:rPr lang="en-US" sz="1200" b="1" baseline="0" dirty="0" err="1"/>
              <a:t>semana</a:t>
            </a:r>
            <a:endParaRPr 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[Informacion_Comisarias.xlsx]Sheet1!$D$26</c:f>
              <c:strCache>
                <c:ptCount val="1"/>
                <c:pt idx="0">
                  <c:v>Mediana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[Informacion_Comisarias.xlsx]Sheet1!$C$27:$C$33</c:f>
              <c:strCache>
                <c:ptCount val="7"/>
                <c:pt idx="0">
                  <c:v>L</c:v>
                </c:pt>
                <c:pt idx="1">
                  <c:v>M</c:v>
                </c:pt>
                <c:pt idx="2">
                  <c:v>M</c:v>
                </c:pt>
                <c:pt idx="3">
                  <c:v>J</c:v>
                </c:pt>
                <c:pt idx="4">
                  <c:v>V</c:v>
                </c:pt>
                <c:pt idx="5">
                  <c:v>S</c:v>
                </c:pt>
                <c:pt idx="6">
                  <c:v>D</c:v>
                </c:pt>
              </c:strCache>
            </c:strRef>
          </c:cat>
          <c:val>
            <c:numRef>
              <c:f>[Informacion_Comisarias.xlsx]Sheet1!$D$27:$D$33</c:f>
              <c:numCache>
                <c:formatCode>General</c:formatCode>
                <c:ptCount val="7"/>
                <c:pt idx="0">
                  <c:v>258</c:v>
                </c:pt>
                <c:pt idx="1">
                  <c:v>303</c:v>
                </c:pt>
                <c:pt idx="2">
                  <c:v>296</c:v>
                </c:pt>
                <c:pt idx="3">
                  <c:v>308</c:v>
                </c:pt>
                <c:pt idx="4">
                  <c:v>300</c:v>
                </c:pt>
                <c:pt idx="5">
                  <c:v>296</c:v>
                </c:pt>
                <c:pt idx="6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3-4CE6-A5AE-327B57B3E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405536"/>
        <c:axId val="357406016"/>
      </c:barChart>
      <c:catAx>
        <c:axId val="35740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357406016"/>
        <c:crosses val="autoZero"/>
        <c:auto val="1"/>
        <c:lblAlgn val="ctr"/>
        <c:lblOffset val="100"/>
        <c:noMultiLvlLbl val="0"/>
      </c:catAx>
      <c:valAx>
        <c:axId val="357406016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35740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3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59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936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299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5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993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02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2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3279AAC-F812-4B09-97F4-AC47A25C709F}" type="datetimeFigureOut">
              <a:rPr lang="es-AR" smtClean="0"/>
              <a:t>9/12/2024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8679782-5B78-42D0-9AA2-547CCB657004}" type="slidenum">
              <a:rPr lang="es-AR" smtClean="0"/>
              <a:t>‹#›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.buenosaires.gob.ar/dataset/delit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3FA8-882E-A82D-6816-39A3D3DB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044" y="1041400"/>
            <a:ext cx="10333703" cy="2387600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/>
              <a:t>Crímenes en CABA: </a:t>
            </a:r>
            <a:r>
              <a:rPr lang="es-AR" sz="5400" b="1" dirty="0" err="1"/>
              <a:t>Forecasting</a:t>
            </a:r>
            <a:r>
              <a:rPr lang="es-AR" sz="5400" b="1" dirty="0"/>
              <a:t> y Análisis de Causalidad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1FEAC-7679-4D4C-8F41-AE1FA163C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527" y="3203832"/>
            <a:ext cx="9301317" cy="1655762"/>
          </a:xfrm>
        </p:spPr>
        <p:txBody>
          <a:bodyPr>
            <a:normAutofit/>
          </a:bodyPr>
          <a:lstStyle/>
          <a:p>
            <a:pPr algn="ctr"/>
            <a:r>
              <a:rPr lang="es-AR" sz="2000" dirty="0">
                <a:solidFill>
                  <a:schemeClr val="tx2">
                    <a:lumMod val="75000"/>
                  </a:schemeClr>
                </a:solidFill>
              </a:rPr>
              <a:t>Series de Tiempo </a:t>
            </a:r>
          </a:p>
          <a:p>
            <a:pPr algn="ctr"/>
            <a:r>
              <a:rPr lang="es-AR" sz="2000" dirty="0">
                <a:solidFill>
                  <a:schemeClr val="tx2">
                    <a:lumMod val="75000"/>
                  </a:schemeClr>
                </a:solidFill>
              </a:rPr>
              <a:t> UBA – </a:t>
            </a:r>
            <a:r>
              <a:rPr lang="es-AR" sz="2000" dirty="0">
                <a:solidFill>
                  <a:schemeClr val="tx2">
                    <a:lumMod val="75000"/>
                  </a:schemeClr>
                </a:solidFill>
                <a:effectLst/>
              </a:rPr>
              <a:t>Maestría en Data </a:t>
            </a:r>
            <a:r>
              <a:rPr lang="es-AR" sz="2000" dirty="0" err="1">
                <a:solidFill>
                  <a:schemeClr val="tx2">
                    <a:lumMod val="75000"/>
                  </a:schemeClr>
                </a:solidFill>
                <a:effectLst/>
              </a:rPr>
              <a:t>Mining</a:t>
            </a:r>
            <a:endParaRPr lang="es-A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8C8F8-6F81-1E3C-7474-95FC481890AE}"/>
              </a:ext>
            </a:extLst>
          </p:cNvPr>
          <p:cNvSpPr txBox="1"/>
          <p:nvPr/>
        </p:nvSpPr>
        <p:spPr>
          <a:xfrm>
            <a:off x="2605550" y="4837473"/>
            <a:ext cx="63958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dirty="0"/>
          </a:p>
          <a:p>
            <a:pPr algn="ctr"/>
            <a:r>
              <a:rPr lang="es-AR" sz="2000" b="1" dirty="0">
                <a:effectLst/>
              </a:rPr>
              <a:t>Alumno</a:t>
            </a:r>
            <a:r>
              <a:rPr lang="es-AR" sz="2000" dirty="0">
                <a:effectLst/>
              </a:rPr>
              <a:t>: Emilio Pugnaloni</a:t>
            </a:r>
          </a:p>
          <a:p>
            <a:pPr algn="ctr"/>
            <a:endParaRPr lang="es-AR" sz="2000" dirty="0">
              <a:effectLst/>
            </a:endParaRPr>
          </a:p>
          <a:p>
            <a:pPr algn="ctr"/>
            <a:r>
              <a:rPr lang="es-AR" sz="2000" b="1" dirty="0"/>
              <a:t>Fecha</a:t>
            </a:r>
            <a:r>
              <a:rPr lang="es-AR" sz="2000" dirty="0"/>
              <a:t>: 6 de Diciembre de 2024</a:t>
            </a:r>
            <a:endParaRPr lang="es-AR" sz="2000" dirty="0">
              <a:effectLst/>
            </a:endParaRP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7954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892"/>
    </mc:Choice>
    <mc:Fallback>
      <p:transition spd="slow" advTm="69892"/>
    </mc:Fallback>
  </mc:AlternateContent>
  <p:extLst>
    <p:ext uri="{3A86A75C-4F4B-4683-9AE1-C65F6400EC91}">
      <p14:laserTraceLst xmlns:p14="http://schemas.microsoft.com/office/powerpoint/2010/main">
        <p14:tracePtLst>
          <p14:tracePt t="69480" x="6450013" y="95250"/>
          <p14:tracePt t="69488" x="6432550" y="217488"/>
          <p14:tracePt t="69504" x="6413500" y="444500"/>
          <p14:tracePt t="69520" x="6413500" y="568325"/>
          <p14:tracePt t="69536" x="6413500" y="60483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35A1-AA67-73F0-DBC2-EC543638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37EB-8378-B020-36B7-290ABF11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83" y="970727"/>
            <a:ext cx="9720072" cy="749808"/>
          </a:xfrm>
        </p:spPr>
        <p:txBody>
          <a:bodyPr/>
          <a:lstStyle/>
          <a:p>
            <a:r>
              <a:rPr lang="es-AR" dirty="0"/>
              <a:t>LSTM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7942-285B-C208-082D-D9B01B69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9" y="2156323"/>
            <a:ext cx="5587181" cy="21944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 Red Neuronal: LSTM + FF, que predice todo el target (35 días)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 Conjunto de datos de Validación (5 semanas anteriores a Test)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 Algunas características de la red escogida y el entrenamiento: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ECBD4B-FFB5-926A-A61E-5990BB8A8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70261"/>
              </p:ext>
            </p:extLst>
          </p:nvPr>
        </p:nvGraphicFramePr>
        <p:xfrm>
          <a:off x="7622457" y="4686250"/>
          <a:ext cx="3557638" cy="194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1428186893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2335650266"/>
                    </a:ext>
                  </a:extLst>
                </a:gridCol>
                <a:gridCol w="1165122">
                  <a:extLst>
                    <a:ext uri="{9D8B030D-6E8A-4147-A177-3AD203B41FA5}">
                      <a16:colId xmlns:a16="http://schemas.microsoft.com/office/drawing/2014/main" val="1200912340"/>
                    </a:ext>
                  </a:extLst>
                </a:gridCol>
              </a:tblGrid>
              <a:tr h="415960">
                <a:tc>
                  <a:txBody>
                    <a:bodyPr/>
                    <a:lstStyle/>
                    <a:p>
                      <a:pPr algn="l"/>
                      <a:r>
                        <a:rPr lang="es-AR" sz="1600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RMSE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MAE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31260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 err="1"/>
                        <a:t>Benchmark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192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 err="1"/>
                        <a:t>Prophet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35.9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326745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/>
                        <a:t>LSTM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37.1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10720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/>
                        <a:t>LSTM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61.1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46.8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311C0E-77D4-8416-9F74-DE8BB047B184}"/>
              </a:ext>
            </a:extLst>
          </p:cNvPr>
          <p:cNvSpPr txBox="1"/>
          <p:nvPr/>
        </p:nvSpPr>
        <p:spPr>
          <a:xfrm>
            <a:off x="553063" y="4468762"/>
            <a:ext cx="51496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Ventana de contexto: 120 días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Una LSTM con </a:t>
            </a:r>
            <a:r>
              <a:rPr lang="es-AR" sz="1800" dirty="0" err="1"/>
              <a:t>hidden-size</a:t>
            </a:r>
            <a:r>
              <a:rPr lang="es-AR" sz="1800" dirty="0"/>
              <a:t> igual a 100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 FF con 35 neuronas y activación lineal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Optimizador Adam con LR = 0.01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Variable de días no laborables además como predictor </a:t>
            </a:r>
          </a:p>
        </p:txBody>
      </p:sp>
      <p:pic>
        <p:nvPicPr>
          <p:cNvPr id="6" name="Picture 5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23D9F4C-3516-B1E3-47DE-1929663D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02" y="1479472"/>
            <a:ext cx="5312478" cy="30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EE4161-D1E3-5EED-A862-EE7FD9ECD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B7A1A6-4F3C-64E0-695A-6587FFE7D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38191-1B77-5D87-D92A-E1047F2B8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7586-C618-898C-677F-59D7BA24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10275"/>
            <a:ext cx="7020747" cy="5229630"/>
          </a:xfrm>
        </p:spPr>
        <p:txBody>
          <a:bodyPr>
            <a:normAutofit/>
          </a:bodyPr>
          <a:lstStyle/>
          <a:p>
            <a:pPr algn="l"/>
            <a:r>
              <a:rPr lang="es-AR" sz="6600" dirty="0">
                <a:solidFill>
                  <a:srgbClr val="FFFFFF"/>
                </a:solidFill>
              </a:rPr>
              <a:t>Análisis de causalidad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D9F26-5B54-3BA9-56E6-FC58A6AF5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BEEBB1-4236-2AA1-D7BE-2C627B7EA258}"/>
              </a:ext>
            </a:extLst>
          </p:cNvPr>
          <p:cNvSpPr txBox="1"/>
          <p:nvPr/>
        </p:nvSpPr>
        <p:spPr>
          <a:xfrm>
            <a:off x="3005007" y="2554335"/>
            <a:ext cx="749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8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44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2A5C-7E41-9BEE-5431-78EC5DAF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causalidad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9AF0-BA22-4105-128E-8E169D2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4" y="2084832"/>
            <a:ext cx="626157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La Seguridad en la CABA esta organizada a partir de comunas (15)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En cada una hay una comisaria comunal, y vecinales</a:t>
            </a:r>
          </a:p>
          <a:p>
            <a:endParaRPr lang="es-AR" dirty="0"/>
          </a:p>
        </p:txBody>
      </p:sp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ED770008-7568-79E5-2D64-D3BF7FDD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1" y="1495114"/>
            <a:ext cx="3995936" cy="44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17CC-DB1C-C832-32CD-06BC2D07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08D-A59B-DC49-DB24-10F46AE3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causalidad</a:t>
            </a:r>
          </a:p>
        </p:txBody>
      </p:sp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1AEC511D-864B-8512-4A35-750BB5B19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1" y="1495114"/>
            <a:ext cx="3995936" cy="4407417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8342693B-44EF-915D-E94B-7BBF8E20A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1" y="1495114"/>
            <a:ext cx="3995936" cy="440741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D0F14D-31F7-EA15-272B-5D21D34F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4" y="2084832"/>
            <a:ext cx="626157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La Seguridad en la CABA esta organizada a partir de comunas (15)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En cada una hay una comisaria comunal, y vecinales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511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239F2-A8D8-039C-1892-A0D3C09E0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25A2-3563-6560-12B8-28490B60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causalidad</a:t>
            </a:r>
          </a:p>
        </p:txBody>
      </p:sp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5EBD54A9-486D-B5FA-8309-DEF0AB7E0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1" y="1495114"/>
            <a:ext cx="3995936" cy="4407417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7AE18ADE-478C-5826-9629-BCD860CEC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1" y="1495114"/>
            <a:ext cx="3995936" cy="4407417"/>
          </a:xfrm>
          <a:prstGeom prst="rect">
            <a:avLst/>
          </a:prstGeom>
        </p:spPr>
      </p:pic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7A810031-E8F9-DA52-B21A-75890E94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1" y="1495114"/>
            <a:ext cx="3995936" cy="44074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33B555-4841-C68C-D542-36463348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4" y="2084832"/>
            <a:ext cx="626157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La Seguridad en la CABA esta organizada a partir de comunas (15)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En cada una hay una comisaria comunal, y vecinales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Según reportes, se inauguraron 2 nuevas comisarias comunales: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5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Comisaria Comunal 9 ( 06 de Mayo de 2022)</a:t>
            </a:r>
          </a:p>
          <a:p>
            <a:pPr marL="173736" lvl="1" indent="0">
              <a:buNone/>
            </a:pPr>
            <a:r>
              <a:rPr lang="es-AR" b="0" i="0" u="none" strike="noStrike" dirty="0">
                <a:solidFill>
                  <a:srgbClr val="0070C0"/>
                </a:solidFill>
                <a:effectLst/>
                <a:latin typeface="Aptos Narrow" panose="020B0004020202020204" pitchFamily="34" charset="0"/>
              </a:rPr>
              <a:t>https://buenosaires.gob.ar/noticias/se-inauguro-la-comisaria-comunal-9-en-un-punto-estrategico-de-la-ciudad</a:t>
            </a:r>
            <a:r>
              <a:rPr lang="es-AR" dirty="0">
                <a:solidFill>
                  <a:srgbClr val="0070C0"/>
                </a:solidFill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Comisaria Comunal 3 (27 de Septiembre de 2023)</a:t>
            </a:r>
          </a:p>
          <a:p>
            <a:pPr marL="173736" lvl="1" indent="0">
              <a:buNone/>
            </a:pPr>
            <a:r>
              <a:rPr lang="es-AR" b="0" i="0" u="none" strike="noStrike" dirty="0">
                <a:solidFill>
                  <a:srgbClr val="0070C0"/>
                </a:solidFill>
                <a:effectLst/>
                <a:latin typeface="Aptos Narrow" panose="020B0004020202020204" pitchFamily="34" charset="0"/>
              </a:rPr>
              <a:t>https://buenosaires.gob.ar/noticias/el-jefe-de-gobierno-inauguro-la-nueva-comisaria-comunal-ndeg-3</a:t>
            </a:r>
            <a:endParaRPr lang="es-AR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  <a:p>
            <a:endParaRPr lang="es-A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A29512-F6B9-F792-B63C-02A86652A8FE}"/>
              </a:ext>
            </a:extLst>
          </p:cNvPr>
          <p:cNvSpPr/>
          <p:nvPr/>
        </p:nvSpPr>
        <p:spPr>
          <a:xfrm>
            <a:off x="9792929" y="3237270"/>
            <a:ext cx="412955" cy="4129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426BCA-3ABE-943C-6D14-E54800B75895}"/>
              </a:ext>
            </a:extLst>
          </p:cNvPr>
          <p:cNvSpPr/>
          <p:nvPr/>
        </p:nvSpPr>
        <p:spPr>
          <a:xfrm>
            <a:off x="8278761" y="4463454"/>
            <a:ext cx="412955" cy="4129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3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B748-3FB5-E2FA-CA21-CBDDF5BB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5383-2A05-AC8B-E59E-1109326D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causalidad</a:t>
            </a:r>
          </a:p>
        </p:txBody>
      </p:sp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29876CA9-AF62-7DC4-D5B8-E510660C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1" y="1495114"/>
            <a:ext cx="3995936" cy="4407417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19F66BE8-3FB0-5289-3C8E-44903FD6F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1" y="1495114"/>
            <a:ext cx="3995936" cy="4407417"/>
          </a:xfrm>
          <a:prstGeom prst="rect">
            <a:avLst/>
          </a:prstGeom>
        </p:spPr>
      </p:pic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1DEA633D-6EEB-FDA7-661D-8B100D305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1" y="1495114"/>
            <a:ext cx="3995936" cy="44074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4E85DF-96AF-5708-1ED2-B7FE8629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4" y="2084832"/>
            <a:ext cx="626157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La Seguridad en la CABA esta organizada a partir de comunas (15)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En cada una hay una comisaria comunal, y vecinales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Según reportes, se inauguraron 2 nuevas comisarias comunales: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5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Comisaria Comunal 9 ( 06 de Mayo de 2022)</a:t>
            </a:r>
          </a:p>
          <a:p>
            <a:pPr marL="173736" lvl="1" indent="0">
              <a:buNone/>
            </a:pPr>
            <a:r>
              <a:rPr lang="es-AR" b="0" i="0" u="none" strike="noStrike" dirty="0">
                <a:solidFill>
                  <a:srgbClr val="0070C0"/>
                </a:solidFill>
                <a:effectLst/>
                <a:latin typeface="Aptos Narrow" panose="020B0004020202020204" pitchFamily="34" charset="0"/>
              </a:rPr>
              <a:t>https://buenosaires.gob.ar/noticias/se-inauguro-la-comisaria-comunal-9-en-un-punto-estrategico-de-la-ciudad</a:t>
            </a:r>
            <a:r>
              <a:rPr lang="es-AR" dirty="0">
                <a:solidFill>
                  <a:srgbClr val="0070C0"/>
                </a:solidFill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Comisaria Comunal 3 (27 de Septiembre de 2023)</a:t>
            </a:r>
          </a:p>
          <a:p>
            <a:pPr marL="173736" lvl="1" indent="0">
              <a:buNone/>
            </a:pPr>
            <a:r>
              <a:rPr lang="es-AR" b="0" i="0" u="none" strike="noStrike" dirty="0">
                <a:solidFill>
                  <a:srgbClr val="0070C0"/>
                </a:solidFill>
                <a:effectLst/>
                <a:latin typeface="Aptos Narrow" panose="020B0004020202020204" pitchFamily="34" charset="0"/>
              </a:rPr>
              <a:t>https://buenosaires.gob.ar/noticias/el-jefe-de-gobierno-inauguro-la-nueva-comisaria-comunal-ndeg-3</a:t>
            </a:r>
            <a:endParaRPr lang="es-AR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  <a:p>
            <a:endParaRPr lang="es-A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91D711-ABD8-CC93-8AF8-86364CB269F2}"/>
              </a:ext>
            </a:extLst>
          </p:cNvPr>
          <p:cNvSpPr/>
          <p:nvPr/>
        </p:nvSpPr>
        <p:spPr>
          <a:xfrm>
            <a:off x="9792929" y="3237270"/>
            <a:ext cx="412955" cy="4129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FAC1A1-E13F-6696-9B87-B4239459D094}"/>
              </a:ext>
            </a:extLst>
          </p:cNvPr>
          <p:cNvSpPr/>
          <p:nvPr/>
        </p:nvSpPr>
        <p:spPr>
          <a:xfrm>
            <a:off x="8278761" y="4463454"/>
            <a:ext cx="412955" cy="4129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Picture 3" descr="A map of a city with many colored dots&#10;&#10;Description automatically generated">
            <a:extLst>
              <a:ext uri="{FF2B5EF4-FFF2-40B4-BE49-F238E27FC236}">
                <a16:creationId xmlns:a16="http://schemas.microsoft.com/office/drawing/2014/main" id="{A05EE0FD-686B-EC8E-B582-E3B95EB1D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40"/>
          <a:stretch/>
        </p:blipFill>
        <p:spPr>
          <a:xfrm>
            <a:off x="7424925" y="1288191"/>
            <a:ext cx="4432778" cy="49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8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E7639-484F-B08C-F500-6582B87BA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BF44-438A-A820-B2E6-D24DD0DB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causalidad: CC9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AF37DB-49A9-6057-023C-7D2BC95E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3" y="2084832"/>
            <a:ext cx="934479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Para cada comuna, se agruparon los crímenes por semana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En base a todas las otras comunas, se predijo los crímenes en la comuna 9.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Se analizo luego, si el valor esperado luego de la inauguración es mayor al real</a:t>
            </a:r>
          </a:p>
          <a:p>
            <a:endParaRPr lang="es-A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BE491-7348-C694-47A8-3236A696FA26}"/>
              </a:ext>
            </a:extLst>
          </p:cNvPr>
          <p:cNvSpPr txBox="1"/>
          <p:nvPr/>
        </p:nvSpPr>
        <p:spPr>
          <a:xfrm>
            <a:off x="320778" y="6435607"/>
            <a:ext cx="4516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/>
              <a:t>http://google.github.io/CausalImpact/CausalImpact.html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E00E9-E59A-5678-E207-E5D9F3EEEAD1}"/>
              </a:ext>
            </a:extLst>
          </p:cNvPr>
          <p:cNvSpPr txBox="1"/>
          <p:nvPr/>
        </p:nvSpPr>
        <p:spPr>
          <a:xfrm>
            <a:off x="8158549" y="4096512"/>
            <a:ext cx="4367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Resultados</a:t>
            </a:r>
          </a:p>
          <a:p>
            <a:endParaRPr lang="es-AR" b="1" dirty="0"/>
          </a:p>
          <a:p>
            <a:r>
              <a:rPr lang="es-AR" dirty="0"/>
              <a:t>Valor Esperado: 118 crímenes</a:t>
            </a:r>
          </a:p>
          <a:p>
            <a:r>
              <a:rPr lang="es-AR" dirty="0"/>
              <a:t>IC95% Valor Esperado: [95, 146]</a:t>
            </a:r>
          </a:p>
          <a:p>
            <a:r>
              <a:rPr lang="es-AR" dirty="0"/>
              <a:t>Promedio luego de la intervención: 138</a:t>
            </a:r>
          </a:p>
          <a:p>
            <a:endParaRPr lang="es-AR" dirty="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4612E0-6615-FBE0-7C50-3AC984CA7190}"/>
              </a:ext>
            </a:extLst>
          </p:cNvPr>
          <p:cNvSpPr/>
          <p:nvPr/>
        </p:nvSpPr>
        <p:spPr>
          <a:xfrm>
            <a:off x="8294575" y="5791082"/>
            <a:ext cx="718079" cy="634219"/>
          </a:xfrm>
          <a:prstGeom prst="mathMultiply">
            <a:avLst>
              <a:gd name="adj1" fmla="val 1923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32E524-FEF0-97DB-26A0-403BE586FE45}"/>
              </a:ext>
            </a:extLst>
          </p:cNvPr>
          <p:cNvSpPr txBox="1"/>
          <p:nvPr/>
        </p:nvSpPr>
        <p:spPr>
          <a:xfrm>
            <a:off x="9055509" y="5715622"/>
            <a:ext cx="2573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No se puede comprobar que influyo en la baja de crímenes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DBA23C-DCA4-6D78-6967-E3BE2CC9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8341"/>
          <a:stretch/>
        </p:blipFill>
        <p:spPr>
          <a:xfrm>
            <a:off x="0" y="4190494"/>
            <a:ext cx="8001000" cy="17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5" grpId="0"/>
      <p:bldP spid="16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13760-5961-45C7-5799-95804C98B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C166-8653-B7BD-CFA5-A77E0DEB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causalidad: CC3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BBBAE3-F28B-BE3D-5D0C-9CA5DABE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3" y="2084832"/>
            <a:ext cx="934479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Para cada comuna, se agruparon los crímenes por semana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En base a todas las otras comunas, se predijo los crímenes en la comuna 3.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Se analizo luego, si el valor esperado luego de la inauguración es mayor al real</a:t>
            </a:r>
          </a:p>
          <a:p>
            <a:endParaRPr lang="es-A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2BEB7-74CC-B86A-E170-EEF14AB46304}"/>
              </a:ext>
            </a:extLst>
          </p:cNvPr>
          <p:cNvSpPr txBox="1"/>
          <p:nvPr/>
        </p:nvSpPr>
        <p:spPr>
          <a:xfrm>
            <a:off x="320778" y="6435607"/>
            <a:ext cx="4516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/>
              <a:t>http://google.github.io/CausalImpact/CausalImpact.html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EBDA2-24A0-D792-861E-CB634F5CCB7C}"/>
              </a:ext>
            </a:extLst>
          </p:cNvPr>
          <p:cNvSpPr txBox="1"/>
          <p:nvPr/>
        </p:nvSpPr>
        <p:spPr>
          <a:xfrm>
            <a:off x="8158549" y="4096512"/>
            <a:ext cx="4367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Resultados</a:t>
            </a:r>
          </a:p>
          <a:p>
            <a:endParaRPr lang="es-AR" b="1" dirty="0"/>
          </a:p>
          <a:p>
            <a:r>
              <a:rPr lang="es-AR" dirty="0"/>
              <a:t>Valor Esperado: 207 crímenes</a:t>
            </a:r>
          </a:p>
          <a:p>
            <a:r>
              <a:rPr lang="es-AR" dirty="0"/>
              <a:t>IC95% Valor Esperado: [192, 226]</a:t>
            </a:r>
          </a:p>
          <a:p>
            <a:r>
              <a:rPr lang="es-AR" dirty="0"/>
              <a:t>Promedio luego de la intervención: 198</a:t>
            </a:r>
          </a:p>
          <a:p>
            <a:endParaRPr lang="es-AR" dirty="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A399A58-4ED8-AB5C-1041-A688336B85DA}"/>
              </a:ext>
            </a:extLst>
          </p:cNvPr>
          <p:cNvSpPr/>
          <p:nvPr/>
        </p:nvSpPr>
        <p:spPr>
          <a:xfrm>
            <a:off x="8294575" y="5791082"/>
            <a:ext cx="718079" cy="634219"/>
          </a:xfrm>
          <a:prstGeom prst="mathMultiply">
            <a:avLst>
              <a:gd name="adj1" fmla="val 1923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7C492-99FC-7FC4-D545-565B7D67EBD5}"/>
              </a:ext>
            </a:extLst>
          </p:cNvPr>
          <p:cNvSpPr txBox="1"/>
          <p:nvPr/>
        </p:nvSpPr>
        <p:spPr>
          <a:xfrm>
            <a:off x="9055509" y="5715622"/>
            <a:ext cx="2573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No se puede comprobar que influyo en la baja de crímenes</a:t>
            </a:r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7FCCC10-D721-453F-27F3-8941916E0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05"/>
          <a:stretch/>
        </p:blipFill>
        <p:spPr>
          <a:xfrm>
            <a:off x="-21012" y="4229246"/>
            <a:ext cx="7944762" cy="16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5" grpId="0"/>
      <p:bldP spid="16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5999-034F-127A-2B79-6752BB8B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4C66-B309-4865-78B2-DA5EAEE3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Los serie de  crímenes (Robo y Hurto) en CABA es no estacionaria, tiene tendencia creciente y estacionalidad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 un error asociado, es posible predecir los crímenes. </a:t>
            </a:r>
            <a:r>
              <a:rPr lang="es-AR" dirty="0" err="1"/>
              <a:t>Prophet</a:t>
            </a:r>
            <a:r>
              <a:rPr lang="es-AR" dirty="0"/>
              <a:t> resulto ser el mejor para dicha tarea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En el análisis de causalidad, no se pudo comprobar que la inauguración de dos comisarias hayan intervenido y generado una baja de crímenes.</a:t>
            </a:r>
          </a:p>
        </p:txBody>
      </p:sp>
    </p:spTree>
    <p:extLst>
      <p:ext uri="{BB962C8B-B14F-4D97-AF65-F5344CB8AC3E}">
        <p14:creationId xmlns:p14="http://schemas.microsoft.com/office/powerpoint/2010/main" val="40708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9418-D7C2-01C3-848A-7EE6E3C4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D4C9-5BB2-8132-0078-2EE6F334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400" b="1" dirty="0"/>
              <a:t>Datos</a:t>
            </a:r>
          </a:p>
          <a:p>
            <a:pPr marL="630936" lvl="1" indent="-457200">
              <a:buFont typeface="+mj-lt"/>
              <a:buAutoNum type="alphaLcPeriod"/>
            </a:pPr>
            <a:r>
              <a:rPr lang="es-AR" sz="2000" dirty="0"/>
              <a:t>Origen</a:t>
            </a:r>
          </a:p>
          <a:p>
            <a:pPr marL="630936" lvl="1" indent="-457200">
              <a:buFont typeface="+mj-lt"/>
              <a:buAutoNum type="alphaLcPeriod"/>
            </a:pPr>
            <a:r>
              <a:rPr lang="es-AR" sz="2000" dirty="0"/>
              <a:t>Descripción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b="1" dirty="0" err="1"/>
              <a:t>Forecasting</a:t>
            </a:r>
            <a:endParaRPr lang="es-AR" sz="2400" b="1" dirty="0"/>
          </a:p>
          <a:p>
            <a:pPr marL="630936" lvl="1" indent="-457200">
              <a:buFont typeface="+mj-lt"/>
              <a:buAutoNum type="alphaLcPeriod"/>
            </a:pPr>
            <a:r>
              <a:rPr lang="es-AR" sz="2000" dirty="0" err="1"/>
              <a:t>Benchmark</a:t>
            </a:r>
            <a:endParaRPr lang="es-AR" sz="2000" dirty="0"/>
          </a:p>
          <a:p>
            <a:pPr marL="630936" lvl="1" indent="-457200">
              <a:buFont typeface="+mj-lt"/>
              <a:buAutoNum type="alphaLcPeriod"/>
            </a:pPr>
            <a:r>
              <a:rPr lang="es-AR" sz="2000" dirty="0" err="1"/>
              <a:t>Prophet</a:t>
            </a:r>
            <a:endParaRPr lang="es-AR" sz="2000" dirty="0"/>
          </a:p>
          <a:p>
            <a:pPr marL="630936" lvl="1" indent="-457200">
              <a:buFont typeface="+mj-lt"/>
              <a:buAutoNum type="alphaLcPeriod"/>
            </a:pPr>
            <a:r>
              <a:rPr lang="es-AR" sz="2000" dirty="0"/>
              <a:t>LSTM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b="1" dirty="0"/>
              <a:t>Análisis de Causalidad</a:t>
            </a:r>
          </a:p>
        </p:txBody>
      </p:sp>
    </p:spTree>
    <p:extLst>
      <p:ext uri="{BB962C8B-B14F-4D97-AF65-F5344CB8AC3E}">
        <p14:creationId xmlns:p14="http://schemas.microsoft.com/office/powerpoint/2010/main" val="338800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998"/>
    </mc:Choice>
    <mc:Fallback>
      <p:transition spd="slow" advTm="91998"/>
    </mc:Fallback>
  </mc:AlternateContent>
  <p:extLst>
    <p:ext uri="{3A86A75C-4F4B-4683-9AE1-C65F6400EC91}">
      <p14:laserTraceLst xmlns:p14="http://schemas.microsoft.com/office/powerpoint/2010/main">
        <p14:tracePtLst>
          <p14:tracePt t="34" x="6337300" y="13176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55028-6E90-F4EB-0CBE-D1623F63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10275"/>
            <a:ext cx="7020747" cy="5229630"/>
          </a:xfrm>
        </p:spPr>
        <p:txBody>
          <a:bodyPr>
            <a:normAutofit/>
          </a:bodyPr>
          <a:lstStyle/>
          <a:p>
            <a:pPr algn="l"/>
            <a:r>
              <a:rPr lang="es-AR" sz="6600" dirty="0">
                <a:solidFill>
                  <a:srgbClr val="FFFFFF"/>
                </a:solidFill>
              </a:rPr>
              <a:t>DATOS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A81D17-097F-D377-3A41-966BC7C1CC86}"/>
              </a:ext>
            </a:extLst>
          </p:cNvPr>
          <p:cNvSpPr txBox="1"/>
          <p:nvPr/>
        </p:nvSpPr>
        <p:spPr>
          <a:xfrm>
            <a:off x="3005007" y="2554335"/>
            <a:ext cx="749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37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44E4-E63A-AC3C-8B48-9BB9190A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Origen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6139-0C43-9067-41AC-57E12A38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5" y="2262605"/>
            <a:ext cx="6182032" cy="36878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A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 Obtenidos a partir de la web del gobierno de la ciudad:  </a:t>
            </a:r>
            <a:r>
              <a:rPr lang="es-AR" sz="2000" dirty="0">
                <a:hlinkClick r:id="rId2"/>
              </a:rPr>
              <a:t>https://data.buenosaires.gob.ar/dataset/delitos</a:t>
            </a:r>
            <a:endParaRPr lang="es-A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 Periodo considerado: desde el 01/01/2021 hasta el 31/12/2023 (1095 días)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 Datos de Robo y Hurto</a:t>
            </a:r>
          </a:p>
          <a:p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endParaRPr lang="es-AR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A4BE09-C716-F744-DFE6-C0B29D6965E4}"/>
              </a:ext>
            </a:extLst>
          </p:cNvPr>
          <p:cNvGrpSpPr/>
          <p:nvPr/>
        </p:nvGrpSpPr>
        <p:grpSpPr>
          <a:xfrm>
            <a:off x="7197214" y="1907852"/>
            <a:ext cx="4695912" cy="3687889"/>
            <a:chOff x="7064477" y="1503543"/>
            <a:chExt cx="4695912" cy="36878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637CE2-EFD0-6588-6C9B-E60763B09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4477" y="1503543"/>
              <a:ext cx="4695912" cy="368788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BD97E-03E3-18C8-95C4-4F56F6C80A21}"/>
                </a:ext>
              </a:extLst>
            </p:cNvPr>
            <p:cNvSpPr/>
            <p:nvPr/>
          </p:nvSpPr>
          <p:spPr>
            <a:xfrm>
              <a:off x="10176387" y="1503543"/>
              <a:ext cx="1584002" cy="325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1721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DB7EB-B471-FD36-9954-BFAE5C5A6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64C6-6686-2509-00E8-16D6E969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DESCRIPCION 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81C078-E79E-F7C8-6D28-86C668EC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22888"/>
              </p:ext>
            </p:extLst>
          </p:nvPr>
        </p:nvGraphicFramePr>
        <p:xfrm>
          <a:off x="1024128" y="2037796"/>
          <a:ext cx="37073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891244557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3944075556"/>
                    </a:ext>
                  </a:extLst>
                </a:gridCol>
                <a:gridCol w="796413">
                  <a:extLst>
                    <a:ext uri="{9D8B030D-6E8A-4147-A177-3AD203B41FA5}">
                      <a16:colId xmlns:a16="http://schemas.microsoft.com/office/drawing/2014/main" val="2047698496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15388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dirty="0"/>
                        <a:t>Crímenes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4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81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110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127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9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/>
                        <a:t>Med</a:t>
                      </a:r>
                      <a:r>
                        <a:rPr lang="es-AR" sz="1600" dirty="0"/>
                        <a:t>. por 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0413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912925F-84A3-885D-34A3-2E75799A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091" b="31227"/>
          <a:stretch/>
        </p:blipFill>
        <p:spPr>
          <a:xfrm>
            <a:off x="6298063" y="3150316"/>
            <a:ext cx="5332732" cy="3678728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294DF1D3-E1FB-81A1-4905-AB12CC03E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186353"/>
              </p:ext>
            </p:extLst>
          </p:nvPr>
        </p:nvGraphicFramePr>
        <p:xfrm>
          <a:off x="6696281" y="797695"/>
          <a:ext cx="3498645" cy="1819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8" name="Picture 27" descr="A black background with blue lines&#10;&#10;Description automatically generated">
            <a:extLst>
              <a:ext uri="{FF2B5EF4-FFF2-40B4-BE49-F238E27FC236}">
                <a16:creationId xmlns:a16="http://schemas.microsoft.com/office/drawing/2014/main" id="{F204F0A9-25A2-1DCA-CFBD-8A017C687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8" y="3707685"/>
            <a:ext cx="3671611" cy="36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45386-7B02-6FC2-BF65-BDBD811C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0ACE970-0543-E486-54F1-FE29D1644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613AA-5F35-B067-E763-F6401E1C5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EF808-050A-4C1A-4D76-CF5346516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10275"/>
            <a:ext cx="7020747" cy="5229630"/>
          </a:xfrm>
        </p:spPr>
        <p:txBody>
          <a:bodyPr>
            <a:normAutofit/>
          </a:bodyPr>
          <a:lstStyle/>
          <a:p>
            <a:pPr algn="l"/>
            <a:r>
              <a:rPr lang="es-AR" sz="6600" dirty="0" err="1">
                <a:solidFill>
                  <a:srgbClr val="FFFFFF"/>
                </a:solidFill>
              </a:rPr>
              <a:t>forecasting</a:t>
            </a:r>
            <a:endParaRPr lang="es-AR" sz="66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C98DEB-8785-DEC8-FA06-44EE3CF12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EA676C-5211-903C-AE46-9C890D3FE207}"/>
              </a:ext>
            </a:extLst>
          </p:cNvPr>
          <p:cNvSpPr txBox="1"/>
          <p:nvPr/>
        </p:nvSpPr>
        <p:spPr>
          <a:xfrm>
            <a:off x="3005007" y="2554335"/>
            <a:ext cx="749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811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41FC-1DC3-55B6-D876-FAD02ABA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Benchmark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450C-19C3-0667-3786-2A2557BF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72" y="1926662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000" dirty="0" err="1"/>
              <a:t>Forecasting</a:t>
            </a:r>
            <a:r>
              <a:rPr lang="es-AR" sz="2000" dirty="0"/>
              <a:t> simple para ver si los algoritmos avanzados lo superan.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Predicción de crímenes por día de semana en base a la mediana de cada uno de los días en las 10 semanas anteriores a test.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424AF8-6026-1881-96AE-E6240245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1032"/>
              </p:ext>
            </p:extLst>
          </p:nvPr>
        </p:nvGraphicFramePr>
        <p:xfrm>
          <a:off x="645975" y="3896657"/>
          <a:ext cx="3557638" cy="79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1428186893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2335650266"/>
                    </a:ext>
                  </a:extLst>
                </a:gridCol>
                <a:gridCol w="1165122">
                  <a:extLst>
                    <a:ext uri="{9D8B030D-6E8A-4147-A177-3AD203B41FA5}">
                      <a16:colId xmlns:a16="http://schemas.microsoft.com/office/drawing/2014/main" val="1200912340"/>
                    </a:ext>
                  </a:extLst>
                </a:gridCol>
              </a:tblGrid>
              <a:tr h="415960">
                <a:tc>
                  <a:txBody>
                    <a:bodyPr/>
                    <a:lstStyle/>
                    <a:p>
                      <a:pPr algn="l"/>
                      <a:r>
                        <a:rPr lang="es-AR" sz="1600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RMSE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MAE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31260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 err="1"/>
                        <a:t>Benchmark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1923"/>
                  </a:ext>
                </a:extLst>
              </a:tr>
            </a:tbl>
          </a:graphicData>
        </a:graphic>
      </p:graphicFrame>
      <p:pic>
        <p:nvPicPr>
          <p:cNvPr id="9" name="Picture 8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46D138A-AAF3-BDAA-88BD-500D55CF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42" y="2976369"/>
            <a:ext cx="6355093" cy="35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D2086-3493-1796-D311-739EA6190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E099-05E8-D1A5-C189-4BFD616E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Prophet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AF9B-94C2-5411-1B1E-78AC3E73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72" y="1926662"/>
            <a:ext cx="10515600" cy="21331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AR" sz="2000" dirty="0"/>
              <a:t>Se utilizo </a:t>
            </a:r>
            <a:r>
              <a:rPr lang="es-AR" sz="2000" dirty="0" err="1"/>
              <a:t>Prophet</a:t>
            </a:r>
            <a:r>
              <a:rPr lang="es-AR" sz="2000" dirty="0"/>
              <a:t>, con toda la historia de la serie previo a Test. </a:t>
            </a:r>
          </a:p>
          <a:p>
            <a:pPr>
              <a:buFont typeface="Wingdings" panose="05000000000000000000" pitchFamily="2" charset="2"/>
              <a:buChar char="§"/>
            </a:pPr>
            <a:endParaRPr lang="es-A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2000" dirty="0"/>
              <a:t>Se incluyo los días no laborables como predictor.</a:t>
            </a:r>
          </a:p>
        </p:txBody>
      </p:sp>
      <p:pic>
        <p:nvPicPr>
          <p:cNvPr id="8" name="Picture 7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5793422-985A-AA00-CA49-4A3C49CDF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59" y="3206657"/>
            <a:ext cx="6015380" cy="340150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F18B97-DD5A-01ED-1EE8-06FE77DB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03439"/>
              </p:ext>
            </p:extLst>
          </p:nvPr>
        </p:nvGraphicFramePr>
        <p:xfrm>
          <a:off x="941939" y="4059767"/>
          <a:ext cx="3557638" cy="11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1428186893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2335650266"/>
                    </a:ext>
                  </a:extLst>
                </a:gridCol>
                <a:gridCol w="1165122">
                  <a:extLst>
                    <a:ext uri="{9D8B030D-6E8A-4147-A177-3AD203B41FA5}">
                      <a16:colId xmlns:a16="http://schemas.microsoft.com/office/drawing/2014/main" val="1200912340"/>
                    </a:ext>
                  </a:extLst>
                </a:gridCol>
              </a:tblGrid>
              <a:tr h="415960">
                <a:tc>
                  <a:txBody>
                    <a:bodyPr/>
                    <a:lstStyle/>
                    <a:p>
                      <a:pPr algn="l"/>
                      <a:r>
                        <a:rPr lang="es-AR" sz="1600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RMSE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MAE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31260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 err="1"/>
                        <a:t>Benchmark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192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 err="1"/>
                        <a:t>Prophet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35.9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32674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CF7968C-5119-97CA-22BD-7B3EFD7F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88" y="2368317"/>
            <a:ext cx="3336089" cy="3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2F62-0878-93AA-B01B-CA9C683C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83" y="970727"/>
            <a:ext cx="9720072" cy="749808"/>
          </a:xfrm>
        </p:spPr>
        <p:txBody>
          <a:bodyPr/>
          <a:lstStyle/>
          <a:p>
            <a:r>
              <a:rPr lang="es-AR" dirty="0"/>
              <a:t>LSTM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896C-33C8-A7E8-E251-1978DC91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9" y="2156323"/>
            <a:ext cx="5803491" cy="21944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 Red Neuronal: LSTM + FF, que predice de forma Autorregresiva cada día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 Conjunto de datos de Validación (5 semanas anteriores a Test)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 Algunas características de la red escogida y el entrenamiento: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6A309-C118-A9FA-A984-508211309065}"/>
              </a:ext>
            </a:extLst>
          </p:cNvPr>
          <p:cNvSpPr txBox="1"/>
          <p:nvPr/>
        </p:nvSpPr>
        <p:spPr>
          <a:xfrm>
            <a:off x="616974" y="4498258"/>
            <a:ext cx="51496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Ventana de contexto: 90 días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Una LSTM con </a:t>
            </a:r>
            <a:r>
              <a:rPr lang="es-AR" sz="1800" dirty="0" err="1"/>
              <a:t>hidden-size</a:t>
            </a:r>
            <a:r>
              <a:rPr lang="es-AR" sz="1800" dirty="0"/>
              <a:t> igual a 40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 FF con una sola neurona y activación lineal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Optimizador Adam con LR = 0.001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sz="1800" dirty="0"/>
              <a:t>Variable de días no laborables además como predictor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E2D531-04E3-84E3-E613-265D02737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03756"/>
              </p:ext>
            </p:extLst>
          </p:nvPr>
        </p:nvGraphicFramePr>
        <p:xfrm>
          <a:off x="7622457" y="4686250"/>
          <a:ext cx="3557638" cy="15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1428186893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2335650266"/>
                    </a:ext>
                  </a:extLst>
                </a:gridCol>
                <a:gridCol w="1165122">
                  <a:extLst>
                    <a:ext uri="{9D8B030D-6E8A-4147-A177-3AD203B41FA5}">
                      <a16:colId xmlns:a16="http://schemas.microsoft.com/office/drawing/2014/main" val="1200912340"/>
                    </a:ext>
                  </a:extLst>
                </a:gridCol>
              </a:tblGrid>
              <a:tr h="415960">
                <a:tc>
                  <a:txBody>
                    <a:bodyPr/>
                    <a:lstStyle/>
                    <a:p>
                      <a:pPr algn="l"/>
                      <a:r>
                        <a:rPr lang="es-AR" sz="1600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RMSE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MAE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31260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 err="1"/>
                        <a:t>Benchmark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192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 err="1"/>
                        <a:t>Prophet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35.9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326745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l"/>
                      <a:r>
                        <a:rPr lang="es-AR" sz="1600" dirty="0"/>
                        <a:t>LSTM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/>
                        <a:t>37.1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10720"/>
                  </a:ext>
                </a:extLst>
              </a:tr>
            </a:tbl>
          </a:graphicData>
        </a:graphic>
      </p:graphicFrame>
      <p:pic>
        <p:nvPicPr>
          <p:cNvPr id="11" name="Picture 10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B0AFBA9-33A4-E446-823F-5DACFD2B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14" y="1345631"/>
            <a:ext cx="5263467" cy="29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e65bd4d2-aa7c-445f-9ef8-222ebb1d2b43}" enabled="1" method="Privileged" siteId="{9744600e-3e04-492e-baa1-25ec245c6f1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228</TotalTime>
  <Words>874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 Narrow</vt:lpstr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Crímenes en CABA: Forecasting y Análisis de Causalidad</vt:lpstr>
      <vt:lpstr>Agenda</vt:lpstr>
      <vt:lpstr>DATOS</vt:lpstr>
      <vt:lpstr>Origen  </vt:lpstr>
      <vt:lpstr>DESCRIPCION  </vt:lpstr>
      <vt:lpstr>forecasting</vt:lpstr>
      <vt:lpstr>Benchmark</vt:lpstr>
      <vt:lpstr>Prophet</vt:lpstr>
      <vt:lpstr>LSTM 1</vt:lpstr>
      <vt:lpstr>LSTM 2</vt:lpstr>
      <vt:lpstr>Análisis de causalidad</vt:lpstr>
      <vt:lpstr>Análisis de causalidad</vt:lpstr>
      <vt:lpstr>Análisis de causalidad</vt:lpstr>
      <vt:lpstr>Análisis de causalidad</vt:lpstr>
      <vt:lpstr>Análisis de causalidad</vt:lpstr>
      <vt:lpstr>Análisis de causalidad: CC9</vt:lpstr>
      <vt:lpstr>Análisis de causalidad: CC3</vt:lpstr>
      <vt:lpstr>Conclusiones</vt:lpstr>
    </vt:vector>
  </TitlesOfParts>
  <Company>TASA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PUGNALONI, EMILIO</dc:creator>
  <cp:lastModifiedBy>PUGNALONI, EMILIO</cp:lastModifiedBy>
  <cp:revision>2</cp:revision>
  <dcterms:created xsi:type="dcterms:W3CDTF">2024-12-06T17:56:04Z</dcterms:created>
  <dcterms:modified xsi:type="dcterms:W3CDTF">2024-12-09T20:59:56Z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2013 - 2022 Theme:8</vt:lpwstr>
  </property>
  <property fmtid="{D5CDD505-2E9C-101B-9397-08002B2CF9AE}" pid="3" name="ClassificationContentMarkingFooterText">
    <vt:lpwstr>***Este documento está clasificado como PUBLICO por TELEFÓNICA.
***This document is classified as PUBLIC by TELEFÓNICA.</vt:lpwstr>
  </property>
</Properties>
</file>