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9.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8" r:id="rId4"/>
    <p:sldId id="260" r:id="rId5"/>
    <p:sldId id="268" r:id="rId6"/>
    <p:sldId id="272" r:id="rId7"/>
    <p:sldId id="276" r:id="rId8"/>
    <p:sldId id="353" r:id="rId9"/>
    <p:sldId id="283" r:id="rId10"/>
    <p:sldId id="341" r:id="rId11"/>
    <p:sldId id="342" r:id="rId12"/>
    <p:sldId id="345" r:id="rId13"/>
    <p:sldId id="354" r:id="rId14"/>
    <p:sldId id="307" r:id="rId15"/>
    <p:sldId id="355" r:id="rId16"/>
    <p:sldId id="357" r:id="rId17"/>
    <p:sldId id="356" r:id="rId18"/>
    <p:sldId id="351" r:id="rId19"/>
    <p:sldId id="347" r:id="rId2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o Segundo Pugnaloni" initials="ESP" lastIdx="1" clrIdx="0">
    <p:extLst>
      <p:ext uri="{19B8F6BF-5375-455C-9EA6-DF929625EA0E}">
        <p15:presenceInfo xmlns:p15="http://schemas.microsoft.com/office/powerpoint/2012/main" userId="S::emiliopugnaloni@uca.edu.ar::9a7a42f1-262f-4c05-8f6f-c431fd7a96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63D27B-A673-4422-8106-103F8D456511}" v="55" dt="2021-10-02T23:15:40.22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56215" autoAdjust="0"/>
  </p:normalViewPr>
  <p:slideViewPr>
    <p:cSldViewPr snapToGrid="0">
      <p:cViewPr varScale="1">
        <p:scale>
          <a:sx n="40" d="100"/>
          <a:sy n="40" d="100"/>
        </p:scale>
        <p:origin x="1896" y="54"/>
      </p:cViewPr>
      <p:guideLst/>
    </p:cSldViewPr>
  </p:slideViewPr>
  <p:outlineViewPr>
    <p:cViewPr>
      <p:scale>
        <a:sx n="33" d="100"/>
        <a:sy n="33" d="100"/>
      </p:scale>
      <p:origin x="0" y="0"/>
    </p:cViewPr>
  </p:outlineViewPr>
  <p:notesTextViewPr>
    <p:cViewPr>
      <p:scale>
        <a:sx n="3" d="2"/>
        <a:sy n="3" d="2"/>
      </p:scale>
      <p:origin x="0" y="-1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o Segundo Pugnaloni" userId="9a7a42f1-262f-4c05-8f6f-c431fd7a96b3" providerId="ADAL" clId="{FC63D27B-A673-4422-8106-103F8D456511}"/>
    <pc:docChg chg="undo custSel addSld delSld modSld">
      <pc:chgData name="Emilio Segundo Pugnaloni" userId="9a7a42f1-262f-4c05-8f6f-c431fd7a96b3" providerId="ADAL" clId="{FC63D27B-A673-4422-8106-103F8D456511}" dt="2021-10-05T20:28:18.866" v="70" actId="20577"/>
      <pc:docMkLst>
        <pc:docMk/>
      </pc:docMkLst>
      <pc:sldChg chg="modTransition">
        <pc:chgData name="Emilio Segundo Pugnaloni" userId="9a7a42f1-262f-4c05-8f6f-c431fd7a96b3" providerId="ADAL" clId="{FC63D27B-A673-4422-8106-103F8D456511}" dt="2021-10-02T23:15:40.221" v="68"/>
        <pc:sldMkLst>
          <pc:docMk/>
          <pc:sldMk cId="1283043356" sldId="256"/>
        </pc:sldMkLst>
      </pc:sldChg>
      <pc:sldChg chg="modTransition">
        <pc:chgData name="Emilio Segundo Pugnaloni" userId="9a7a42f1-262f-4c05-8f6f-c431fd7a96b3" providerId="ADAL" clId="{FC63D27B-A673-4422-8106-103F8D456511}" dt="2021-10-02T23:15:40.221" v="68"/>
        <pc:sldMkLst>
          <pc:docMk/>
          <pc:sldMk cId="2632386827" sldId="258"/>
        </pc:sldMkLst>
      </pc:sldChg>
      <pc:sldChg chg="modTransition">
        <pc:chgData name="Emilio Segundo Pugnaloni" userId="9a7a42f1-262f-4c05-8f6f-c431fd7a96b3" providerId="ADAL" clId="{FC63D27B-A673-4422-8106-103F8D456511}" dt="2021-10-02T23:15:40.221" v="68"/>
        <pc:sldMkLst>
          <pc:docMk/>
          <pc:sldMk cId="1807843487" sldId="259"/>
        </pc:sldMkLst>
      </pc:sldChg>
      <pc:sldChg chg="modTransition">
        <pc:chgData name="Emilio Segundo Pugnaloni" userId="9a7a42f1-262f-4c05-8f6f-c431fd7a96b3" providerId="ADAL" clId="{FC63D27B-A673-4422-8106-103F8D456511}" dt="2021-10-02T23:15:40.221" v="68"/>
        <pc:sldMkLst>
          <pc:docMk/>
          <pc:sldMk cId="1438366188" sldId="260"/>
        </pc:sldMkLst>
      </pc:sldChg>
      <pc:sldChg chg="modTransition">
        <pc:chgData name="Emilio Segundo Pugnaloni" userId="9a7a42f1-262f-4c05-8f6f-c431fd7a96b3" providerId="ADAL" clId="{FC63D27B-A673-4422-8106-103F8D456511}" dt="2021-10-02T23:15:40.221" v="68"/>
        <pc:sldMkLst>
          <pc:docMk/>
          <pc:sldMk cId="2582161768" sldId="268"/>
        </pc:sldMkLst>
      </pc:sldChg>
      <pc:sldChg chg="modTransition">
        <pc:chgData name="Emilio Segundo Pugnaloni" userId="9a7a42f1-262f-4c05-8f6f-c431fd7a96b3" providerId="ADAL" clId="{FC63D27B-A673-4422-8106-103F8D456511}" dt="2021-10-02T23:15:40.221" v="68"/>
        <pc:sldMkLst>
          <pc:docMk/>
          <pc:sldMk cId="566548997" sldId="272"/>
        </pc:sldMkLst>
      </pc:sldChg>
      <pc:sldChg chg="del">
        <pc:chgData name="Emilio Segundo Pugnaloni" userId="9a7a42f1-262f-4c05-8f6f-c431fd7a96b3" providerId="ADAL" clId="{FC63D27B-A673-4422-8106-103F8D456511}" dt="2021-09-29T21:09:21.882" v="5" actId="47"/>
        <pc:sldMkLst>
          <pc:docMk/>
          <pc:sldMk cId="3535064566" sldId="274"/>
        </pc:sldMkLst>
      </pc:sldChg>
      <pc:sldChg chg="del">
        <pc:chgData name="Emilio Segundo Pugnaloni" userId="9a7a42f1-262f-4c05-8f6f-c431fd7a96b3" providerId="ADAL" clId="{FC63D27B-A673-4422-8106-103F8D456511}" dt="2021-09-29T21:09:26.230" v="6" actId="47"/>
        <pc:sldMkLst>
          <pc:docMk/>
          <pc:sldMk cId="3255559508" sldId="275"/>
        </pc:sldMkLst>
      </pc:sldChg>
      <pc:sldChg chg="modTransition">
        <pc:chgData name="Emilio Segundo Pugnaloni" userId="9a7a42f1-262f-4c05-8f6f-c431fd7a96b3" providerId="ADAL" clId="{FC63D27B-A673-4422-8106-103F8D456511}" dt="2021-10-02T23:15:40.221" v="68"/>
        <pc:sldMkLst>
          <pc:docMk/>
          <pc:sldMk cId="1368708671" sldId="276"/>
        </pc:sldMkLst>
      </pc:sldChg>
      <pc:sldChg chg="modTransition">
        <pc:chgData name="Emilio Segundo Pugnaloni" userId="9a7a42f1-262f-4c05-8f6f-c431fd7a96b3" providerId="ADAL" clId="{FC63D27B-A673-4422-8106-103F8D456511}" dt="2021-10-02T23:15:40.221" v="68"/>
        <pc:sldMkLst>
          <pc:docMk/>
          <pc:sldMk cId="2055047921" sldId="283"/>
        </pc:sldMkLst>
      </pc:sldChg>
      <pc:sldChg chg="del">
        <pc:chgData name="Emilio Segundo Pugnaloni" userId="9a7a42f1-262f-4c05-8f6f-c431fd7a96b3" providerId="ADAL" clId="{FC63D27B-A673-4422-8106-103F8D456511}" dt="2021-09-29T21:09:20.273" v="4" actId="47"/>
        <pc:sldMkLst>
          <pc:docMk/>
          <pc:sldMk cId="451805010" sldId="285"/>
        </pc:sldMkLst>
      </pc:sldChg>
      <pc:sldChg chg="del">
        <pc:chgData name="Emilio Segundo Pugnaloni" userId="9a7a42f1-262f-4c05-8f6f-c431fd7a96b3" providerId="ADAL" clId="{FC63D27B-A673-4422-8106-103F8D456511}" dt="2021-09-29T21:09:19.279" v="3" actId="47"/>
        <pc:sldMkLst>
          <pc:docMk/>
          <pc:sldMk cId="1124333645" sldId="288"/>
        </pc:sldMkLst>
      </pc:sldChg>
      <pc:sldChg chg="del">
        <pc:chgData name="Emilio Segundo Pugnaloni" userId="9a7a42f1-262f-4c05-8f6f-c431fd7a96b3" providerId="ADAL" clId="{FC63D27B-A673-4422-8106-103F8D456511}" dt="2021-09-29T21:09:18.160" v="2" actId="47"/>
        <pc:sldMkLst>
          <pc:docMk/>
          <pc:sldMk cId="699846997" sldId="291"/>
        </pc:sldMkLst>
      </pc:sldChg>
      <pc:sldChg chg="del">
        <pc:chgData name="Emilio Segundo Pugnaloni" userId="9a7a42f1-262f-4c05-8f6f-c431fd7a96b3" providerId="ADAL" clId="{FC63D27B-A673-4422-8106-103F8D456511}" dt="2021-09-29T21:09:16.348" v="1" actId="47"/>
        <pc:sldMkLst>
          <pc:docMk/>
          <pc:sldMk cId="875111046" sldId="302"/>
        </pc:sldMkLst>
      </pc:sldChg>
      <pc:sldChg chg="del">
        <pc:chgData name="Emilio Segundo Pugnaloni" userId="9a7a42f1-262f-4c05-8f6f-c431fd7a96b3" providerId="ADAL" clId="{FC63D27B-A673-4422-8106-103F8D456511}" dt="2021-09-29T21:09:12.911" v="0" actId="47"/>
        <pc:sldMkLst>
          <pc:docMk/>
          <pc:sldMk cId="558856537" sldId="306"/>
        </pc:sldMkLst>
      </pc:sldChg>
      <pc:sldChg chg="modTransition">
        <pc:chgData name="Emilio Segundo Pugnaloni" userId="9a7a42f1-262f-4c05-8f6f-c431fd7a96b3" providerId="ADAL" clId="{FC63D27B-A673-4422-8106-103F8D456511}" dt="2021-10-02T23:15:40.221" v="68"/>
        <pc:sldMkLst>
          <pc:docMk/>
          <pc:sldMk cId="3402835536" sldId="307"/>
        </pc:sldMkLst>
      </pc:sldChg>
      <pc:sldChg chg="add del">
        <pc:chgData name="Emilio Segundo Pugnaloni" userId="9a7a42f1-262f-4c05-8f6f-c431fd7a96b3" providerId="ADAL" clId="{FC63D27B-A673-4422-8106-103F8D456511}" dt="2021-09-29T21:09:40.517" v="10" actId="47"/>
        <pc:sldMkLst>
          <pc:docMk/>
          <pc:sldMk cId="1642685920" sldId="331"/>
        </pc:sldMkLst>
      </pc:sldChg>
      <pc:sldChg chg="del">
        <pc:chgData name="Emilio Segundo Pugnaloni" userId="9a7a42f1-262f-4c05-8f6f-c431fd7a96b3" providerId="ADAL" clId="{FC63D27B-A673-4422-8106-103F8D456511}" dt="2021-09-29T21:09:42.517" v="11" actId="47"/>
        <pc:sldMkLst>
          <pc:docMk/>
          <pc:sldMk cId="257690309" sldId="333"/>
        </pc:sldMkLst>
      </pc:sldChg>
      <pc:sldChg chg="modTransition modNotesTx">
        <pc:chgData name="Emilio Segundo Pugnaloni" userId="9a7a42f1-262f-4c05-8f6f-c431fd7a96b3" providerId="ADAL" clId="{FC63D27B-A673-4422-8106-103F8D456511}" dt="2021-10-05T20:28:06.083" v="69" actId="20577"/>
        <pc:sldMkLst>
          <pc:docMk/>
          <pc:sldMk cId="3930556980" sldId="341"/>
        </pc:sldMkLst>
      </pc:sldChg>
      <pc:sldChg chg="modTransition modNotesTx">
        <pc:chgData name="Emilio Segundo Pugnaloni" userId="9a7a42f1-262f-4c05-8f6f-c431fd7a96b3" providerId="ADAL" clId="{FC63D27B-A673-4422-8106-103F8D456511}" dt="2021-10-05T20:28:18.866" v="70" actId="20577"/>
        <pc:sldMkLst>
          <pc:docMk/>
          <pc:sldMk cId="658225101" sldId="342"/>
        </pc:sldMkLst>
      </pc:sldChg>
      <pc:sldChg chg="modTransition">
        <pc:chgData name="Emilio Segundo Pugnaloni" userId="9a7a42f1-262f-4c05-8f6f-c431fd7a96b3" providerId="ADAL" clId="{FC63D27B-A673-4422-8106-103F8D456511}" dt="2021-10-02T23:15:40.221" v="68"/>
        <pc:sldMkLst>
          <pc:docMk/>
          <pc:sldMk cId="2612884510" sldId="345"/>
        </pc:sldMkLst>
      </pc:sldChg>
      <pc:sldChg chg="modSp modTransition">
        <pc:chgData name="Emilio Segundo Pugnaloni" userId="9a7a42f1-262f-4c05-8f6f-c431fd7a96b3" providerId="ADAL" clId="{FC63D27B-A673-4422-8106-103F8D456511}" dt="2021-10-02T23:15:40.221" v="68"/>
        <pc:sldMkLst>
          <pc:docMk/>
          <pc:sldMk cId="3201418393" sldId="347"/>
        </pc:sldMkLst>
        <pc:spChg chg="mod">
          <ac:chgData name="Emilio Segundo Pugnaloni" userId="9a7a42f1-262f-4c05-8f6f-c431fd7a96b3" providerId="ADAL" clId="{FC63D27B-A673-4422-8106-103F8D456511}" dt="2021-09-29T21:11:47.326" v="63" actId="20577"/>
          <ac:spMkLst>
            <pc:docMk/>
            <pc:sldMk cId="3201418393" sldId="347"/>
            <ac:spMk id="8" creationId="{0887BFCC-671D-4D24-8493-7171950C1FB1}"/>
          </ac:spMkLst>
        </pc:spChg>
      </pc:sldChg>
      <pc:sldChg chg="del">
        <pc:chgData name="Emilio Segundo Pugnaloni" userId="9a7a42f1-262f-4c05-8f6f-c431fd7a96b3" providerId="ADAL" clId="{FC63D27B-A673-4422-8106-103F8D456511}" dt="2021-09-29T21:09:33.935" v="7" actId="47"/>
        <pc:sldMkLst>
          <pc:docMk/>
          <pc:sldMk cId="3412084259" sldId="350"/>
        </pc:sldMkLst>
      </pc:sldChg>
      <pc:sldChg chg="modSp modTransition">
        <pc:chgData name="Emilio Segundo Pugnaloni" userId="9a7a42f1-262f-4c05-8f6f-c431fd7a96b3" providerId="ADAL" clId="{FC63D27B-A673-4422-8106-103F8D456511}" dt="2021-10-02T23:15:40.221" v="68"/>
        <pc:sldMkLst>
          <pc:docMk/>
          <pc:sldMk cId="1328979518" sldId="351"/>
        </pc:sldMkLst>
        <pc:spChg chg="mod">
          <ac:chgData name="Emilio Segundo Pugnaloni" userId="9a7a42f1-262f-4c05-8f6f-c431fd7a96b3" providerId="ADAL" clId="{FC63D27B-A673-4422-8106-103F8D456511}" dt="2021-09-29T21:10:57.995" v="26" actId="20577"/>
          <ac:spMkLst>
            <pc:docMk/>
            <pc:sldMk cId="1328979518" sldId="351"/>
            <ac:spMk id="2" creationId="{E2D88EF9-5EA0-4A16-8AE0-773ACAB16BCA}"/>
          </ac:spMkLst>
        </pc:spChg>
        <pc:spChg chg="mod">
          <ac:chgData name="Emilio Segundo Pugnaloni" userId="9a7a42f1-262f-4c05-8f6f-c431fd7a96b3" providerId="ADAL" clId="{FC63D27B-A673-4422-8106-103F8D456511}" dt="2021-09-29T21:11:00.455" v="27" actId="20577"/>
          <ac:spMkLst>
            <pc:docMk/>
            <pc:sldMk cId="1328979518" sldId="351"/>
            <ac:spMk id="10" creationId="{D286B497-8913-4C02-96F3-1FF9D26C48E8}"/>
          </ac:spMkLst>
        </pc:spChg>
      </pc:sldChg>
      <pc:sldChg chg="modTransition">
        <pc:chgData name="Emilio Segundo Pugnaloni" userId="9a7a42f1-262f-4c05-8f6f-c431fd7a96b3" providerId="ADAL" clId="{FC63D27B-A673-4422-8106-103F8D456511}" dt="2021-10-02T23:15:40.221" v="68"/>
        <pc:sldMkLst>
          <pc:docMk/>
          <pc:sldMk cId="1194810899" sldId="353"/>
        </pc:sldMkLst>
      </pc:sldChg>
      <pc:sldChg chg="modSp modTransition">
        <pc:chgData name="Emilio Segundo Pugnaloni" userId="9a7a42f1-262f-4c05-8f6f-c431fd7a96b3" providerId="ADAL" clId="{FC63D27B-A673-4422-8106-103F8D456511}" dt="2021-10-02T23:15:40.221" v="68"/>
        <pc:sldMkLst>
          <pc:docMk/>
          <pc:sldMk cId="2836524967" sldId="354"/>
        </pc:sldMkLst>
        <pc:spChg chg="mod">
          <ac:chgData name="Emilio Segundo Pugnaloni" userId="9a7a42f1-262f-4c05-8f6f-c431fd7a96b3" providerId="ADAL" clId="{FC63D27B-A673-4422-8106-103F8D456511}" dt="2021-09-29T21:10:23.019" v="13" actId="20577"/>
          <ac:spMkLst>
            <pc:docMk/>
            <pc:sldMk cId="2836524967" sldId="354"/>
            <ac:spMk id="2" creationId="{EA965AF3-2DE4-4E22-A641-4335E7A71519}"/>
          </ac:spMkLst>
        </pc:spChg>
        <pc:spChg chg="mod">
          <ac:chgData name="Emilio Segundo Pugnaloni" userId="9a7a42f1-262f-4c05-8f6f-c431fd7a96b3" providerId="ADAL" clId="{FC63D27B-A673-4422-8106-103F8D456511}" dt="2021-09-29T21:10:19.066" v="12" actId="20577"/>
          <ac:spMkLst>
            <pc:docMk/>
            <pc:sldMk cId="2836524967" sldId="354"/>
            <ac:spMk id="15" creationId="{08943E5C-8591-4F8F-84BB-7EC2055C6967}"/>
          </ac:spMkLst>
        </pc:spChg>
      </pc:sldChg>
      <pc:sldChg chg="modSp modTransition">
        <pc:chgData name="Emilio Segundo Pugnaloni" userId="9a7a42f1-262f-4c05-8f6f-c431fd7a96b3" providerId="ADAL" clId="{FC63D27B-A673-4422-8106-103F8D456511}" dt="2021-10-02T23:15:40.221" v="68"/>
        <pc:sldMkLst>
          <pc:docMk/>
          <pc:sldMk cId="3208738373" sldId="355"/>
        </pc:sldMkLst>
        <pc:spChg chg="mod">
          <ac:chgData name="Emilio Segundo Pugnaloni" userId="9a7a42f1-262f-4c05-8f6f-c431fd7a96b3" providerId="ADAL" clId="{FC63D27B-A673-4422-8106-103F8D456511}" dt="2021-09-29T21:10:32.225" v="17" actId="20577"/>
          <ac:spMkLst>
            <pc:docMk/>
            <pc:sldMk cId="3208738373" sldId="355"/>
            <ac:spMk id="17" creationId="{B2B09D32-5CE9-4DE5-A0AB-BDEC00EAABFE}"/>
          </ac:spMkLst>
        </pc:spChg>
        <pc:spChg chg="mod">
          <ac:chgData name="Emilio Segundo Pugnaloni" userId="9a7a42f1-262f-4c05-8f6f-c431fd7a96b3" providerId="ADAL" clId="{FC63D27B-A673-4422-8106-103F8D456511}" dt="2021-09-29T21:10:29.618" v="15" actId="20577"/>
          <ac:spMkLst>
            <pc:docMk/>
            <pc:sldMk cId="3208738373" sldId="355"/>
            <ac:spMk id="21" creationId="{D89C2C3D-FF3A-47CB-9823-C1EC9B279E42}"/>
          </ac:spMkLst>
        </pc:spChg>
      </pc:sldChg>
      <pc:sldChg chg="modSp modTransition">
        <pc:chgData name="Emilio Segundo Pugnaloni" userId="9a7a42f1-262f-4c05-8f6f-c431fd7a96b3" providerId="ADAL" clId="{FC63D27B-A673-4422-8106-103F8D456511}" dt="2021-10-02T23:15:40.221" v="68"/>
        <pc:sldMkLst>
          <pc:docMk/>
          <pc:sldMk cId="4220518868" sldId="356"/>
        </pc:sldMkLst>
        <pc:spChg chg="mod">
          <ac:chgData name="Emilio Segundo Pugnaloni" userId="9a7a42f1-262f-4c05-8f6f-c431fd7a96b3" providerId="ADAL" clId="{FC63D27B-A673-4422-8106-103F8D456511}" dt="2021-09-29T21:10:39.411" v="18" actId="20577"/>
          <ac:spMkLst>
            <pc:docMk/>
            <pc:sldMk cId="4220518868" sldId="356"/>
            <ac:spMk id="3" creationId="{604AAEFA-714F-490D-BED5-91CD82435018}"/>
          </ac:spMkLst>
        </pc:spChg>
        <pc:spChg chg="mod">
          <ac:chgData name="Emilio Segundo Pugnaloni" userId="9a7a42f1-262f-4c05-8f6f-c431fd7a96b3" providerId="ADAL" clId="{FC63D27B-A673-4422-8106-103F8D456511}" dt="2021-09-29T21:10:45.302" v="19" actId="20577"/>
          <ac:spMkLst>
            <pc:docMk/>
            <pc:sldMk cId="4220518868" sldId="356"/>
            <ac:spMk id="11" creationId="{2B0D97F6-B6F6-47CF-A997-E1BF5718B5FB}"/>
          </ac:spMkLst>
        </pc:spChg>
        <pc:spChg chg="mod">
          <ac:chgData name="Emilio Segundo Pugnaloni" userId="9a7a42f1-262f-4c05-8f6f-c431fd7a96b3" providerId="ADAL" clId="{FC63D27B-A673-4422-8106-103F8D456511}" dt="2021-09-29T21:10:46.597" v="20" actId="20577"/>
          <ac:spMkLst>
            <pc:docMk/>
            <pc:sldMk cId="4220518868" sldId="356"/>
            <ac:spMk id="15" creationId="{C6F5462B-0717-4F60-8735-85B2716A84F0}"/>
          </ac:spMkLst>
        </pc:spChg>
        <pc:spChg chg="mod">
          <ac:chgData name="Emilio Segundo Pugnaloni" userId="9a7a42f1-262f-4c05-8f6f-c431fd7a96b3" providerId="ADAL" clId="{FC63D27B-A673-4422-8106-103F8D456511}" dt="2021-09-29T21:10:51.314" v="21" actId="20577"/>
          <ac:spMkLst>
            <pc:docMk/>
            <pc:sldMk cId="4220518868" sldId="356"/>
            <ac:spMk id="16" creationId="{7782E037-CE60-4458-A181-2194730B70E0}"/>
          </ac:spMkLst>
        </pc:spChg>
      </pc:sldChg>
      <pc:sldChg chg="addSp delSp modSp add del mod">
        <pc:chgData name="Emilio Segundo Pugnaloni" userId="9a7a42f1-262f-4c05-8f6f-c431fd7a96b3" providerId="ADAL" clId="{FC63D27B-A673-4422-8106-103F8D456511}" dt="2021-09-30T17:11:39.574" v="67"/>
        <pc:sldMkLst>
          <pc:docMk/>
          <pc:sldMk cId="3256802969" sldId="357"/>
        </pc:sldMkLst>
        <pc:spChg chg="add mod">
          <ac:chgData name="Emilio Segundo Pugnaloni" userId="9a7a42f1-262f-4c05-8f6f-c431fd7a96b3" providerId="ADAL" clId="{FC63D27B-A673-4422-8106-103F8D456511}" dt="2021-09-29T21:36:44.566" v="65"/>
          <ac:spMkLst>
            <pc:docMk/>
            <pc:sldMk cId="3256802969" sldId="357"/>
            <ac:spMk id="22" creationId="{30A856D6-74E2-44A1-890C-BB7F7FEC99C8}"/>
          </ac:spMkLst>
        </pc:spChg>
        <pc:spChg chg="del">
          <ac:chgData name="Emilio Segundo Pugnaloni" userId="9a7a42f1-262f-4c05-8f6f-c431fd7a96b3" providerId="ADAL" clId="{FC63D27B-A673-4422-8106-103F8D456511}" dt="2021-09-29T21:36:43.422" v="64" actId="478"/>
          <ac:spMkLst>
            <pc:docMk/>
            <pc:sldMk cId="3256802969" sldId="357"/>
            <ac:spMk id="31" creationId="{823A928E-08BD-4E05-AF6B-1B2B2B15DAA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paradigma-my.sharepoint.com/personal/epugnaloni_paradigma_com/Documents/Documentos/Investigador%20UCA/Carpooling%20BsAs/Informes/Curva%20de%20Oferta/Oferta%20CP%20-%20Distintos%20Modelo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s-AR" sz="2400" b="1"/>
              <a:t>CURVA</a:t>
            </a:r>
            <a:r>
              <a:rPr lang="es-AR" sz="2400" b="1" baseline="0"/>
              <a:t> DE OFERTA</a:t>
            </a:r>
            <a:endParaRPr lang="es-AR" sz="2400" b="1"/>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lineChart>
        <c:grouping val="standard"/>
        <c:varyColors val="0"/>
        <c:ser>
          <c:idx val="0"/>
          <c:order val="0"/>
          <c:tx>
            <c:v>Auto</c:v>
          </c:tx>
          <c:spPr>
            <a:ln w="28575" cap="rnd">
              <a:solidFill>
                <a:schemeClr val="accent1"/>
              </a:solidFill>
              <a:round/>
            </a:ln>
            <a:effectLst/>
          </c:spPr>
          <c:marker>
            <c:symbol val="none"/>
          </c:marker>
          <c:dLbls>
            <c:delete val="1"/>
          </c:dLbls>
          <c:cat>
            <c:numRef>
              <c:f>'MODELO PARA SEM INGENIERIA'!$H$35:$H$43</c:f>
              <c:numCache>
                <c:formatCode>0%</c:formatCode>
                <c:ptCount val="9"/>
                <c:pt idx="0">
                  <c:v>0.1</c:v>
                </c:pt>
                <c:pt idx="1">
                  <c:v>0.2</c:v>
                </c:pt>
                <c:pt idx="2">
                  <c:v>0.3</c:v>
                </c:pt>
                <c:pt idx="3">
                  <c:v>0.4</c:v>
                </c:pt>
                <c:pt idx="4">
                  <c:v>0.5</c:v>
                </c:pt>
                <c:pt idx="5">
                  <c:v>0.6</c:v>
                </c:pt>
                <c:pt idx="6">
                  <c:v>0.7</c:v>
                </c:pt>
                <c:pt idx="7">
                  <c:v>0.8</c:v>
                </c:pt>
                <c:pt idx="8">
                  <c:v>0.9</c:v>
                </c:pt>
              </c:numCache>
            </c:numRef>
          </c:cat>
          <c:val>
            <c:numRef>
              <c:f>'MODELO PARA SEM INGENIERIA'!$I$35:$I$43</c:f>
              <c:numCache>
                <c:formatCode>0%</c:formatCode>
                <c:ptCount val="9"/>
                <c:pt idx="0">
                  <c:v>0.2410475392556958</c:v>
                </c:pt>
                <c:pt idx="1">
                  <c:v>0.23164238804356638</c:v>
                </c:pt>
                <c:pt idx="2">
                  <c:v>0.22134536904407992</c:v>
                </c:pt>
                <c:pt idx="3">
                  <c:v>0.21023756114699604</c:v>
                </c:pt>
                <c:pt idx="4">
                  <c:v>0.19850814842842088</c:v>
                </c:pt>
                <c:pt idx="5">
                  <c:v>0.18629226237128729</c:v>
                </c:pt>
                <c:pt idx="6">
                  <c:v>0.17380611334828788</c:v>
                </c:pt>
                <c:pt idx="7">
                  <c:v>0.16126591173211535</c:v>
                </c:pt>
                <c:pt idx="8">
                  <c:v>0.14891489419204887</c:v>
                </c:pt>
              </c:numCache>
            </c:numRef>
          </c:val>
          <c:smooth val="0"/>
          <c:extLst>
            <c:ext xmlns:c16="http://schemas.microsoft.com/office/drawing/2014/chart" uri="{C3380CC4-5D6E-409C-BE32-E72D297353CC}">
              <c16:uniqueId val="{00000000-62C6-40D2-BF4A-D80E1A1A1DB8}"/>
            </c:ext>
          </c:extLst>
        </c:ser>
        <c:ser>
          <c:idx val="1"/>
          <c:order val="1"/>
          <c:tx>
            <c:v>Carpool</c:v>
          </c:tx>
          <c:spPr>
            <a:ln w="38100" cap="rnd">
              <a:solidFill>
                <a:schemeClr val="accent2"/>
              </a:solidFill>
              <a:round/>
            </a:ln>
            <a:effectLst/>
          </c:spPr>
          <c:marker>
            <c:symbol val="none"/>
          </c:marker>
          <c:dLbls>
            <c:spPr>
              <a:solidFill>
                <a:schemeClr val="accent2">
                  <a:lumMod val="20000"/>
                  <a:lumOff val="80000"/>
                </a:schemeClr>
              </a:solidFill>
              <a:ln>
                <a:solidFill>
                  <a:schemeClr val="tx1"/>
                </a:solid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s-A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'MODELO PARA SEM INGENIERIA'!$H$35:$H$43</c:f>
              <c:numCache>
                <c:formatCode>0%</c:formatCode>
                <c:ptCount val="9"/>
                <c:pt idx="0">
                  <c:v>0.1</c:v>
                </c:pt>
                <c:pt idx="1">
                  <c:v>0.2</c:v>
                </c:pt>
                <c:pt idx="2">
                  <c:v>0.3</c:v>
                </c:pt>
                <c:pt idx="3">
                  <c:v>0.4</c:v>
                </c:pt>
                <c:pt idx="4">
                  <c:v>0.5</c:v>
                </c:pt>
                <c:pt idx="5">
                  <c:v>0.6</c:v>
                </c:pt>
                <c:pt idx="6">
                  <c:v>0.7</c:v>
                </c:pt>
                <c:pt idx="7">
                  <c:v>0.8</c:v>
                </c:pt>
                <c:pt idx="8">
                  <c:v>0.9</c:v>
                </c:pt>
              </c:numCache>
            </c:numRef>
          </c:cat>
          <c:val>
            <c:numRef>
              <c:f>'MODELO PARA SEM INGENIERIA'!$J$35:$J$43</c:f>
              <c:numCache>
                <c:formatCode>0%</c:formatCode>
                <c:ptCount val="9"/>
                <c:pt idx="0">
                  <c:v>0.18496797383854491</c:v>
                </c:pt>
                <c:pt idx="1">
                  <c:v>0.21250777006026864</c:v>
                </c:pt>
                <c:pt idx="2">
                  <c:v>0.24320964298262207</c:v>
                </c:pt>
                <c:pt idx="3">
                  <c:v>0.27701954001243212</c:v>
                </c:pt>
                <c:pt idx="4">
                  <c:v>0.31358611929407315</c:v>
                </c:pt>
                <c:pt idx="5">
                  <c:v>0.35244993378557338</c:v>
                </c:pt>
                <c:pt idx="6">
                  <c:v>0.39304343125861468</c:v>
                </c:pt>
                <c:pt idx="7">
                  <c:v>0.4345828491121862</c:v>
                </c:pt>
                <c:pt idx="8">
                  <c:v>0.47636550363503688</c:v>
                </c:pt>
              </c:numCache>
            </c:numRef>
          </c:val>
          <c:smooth val="0"/>
          <c:extLst>
            <c:ext xmlns:c16="http://schemas.microsoft.com/office/drawing/2014/chart" uri="{C3380CC4-5D6E-409C-BE32-E72D297353CC}">
              <c16:uniqueId val="{00000001-62C6-40D2-BF4A-D80E1A1A1DB8}"/>
            </c:ext>
          </c:extLst>
        </c:ser>
        <c:ser>
          <c:idx val="2"/>
          <c:order val="2"/>
          <c:tx>
            <c:v>Charter</c:v>
          </c:tx>
          <c:spPr>
            <a:ln w="28575" cap="rnd">
              <a:solidFill>
                <a:schemeClr val="accent3"/>
              </a:solidFill>
              <a:round/>
            </a:ln>
            <a:effectLst/>
          </c:spPr>
          <c:marker>
            <c:symbol val="none"/>
          </c:marker>
          <c:dLbls>
            <c:delete val="1"/>
          </c:dLbls>
          <c:cat>
            <c:numRef>
              <c:f>'MODELO PARA SEM INGENIERIA'!$H$35:$H$43</c:f>
              <c:numCache>
                <c:formatCode>0%</c:formatCode>
                <c:ptCount val="9"/>
                <c:pt idx="0">
                  <c:v>0.1</c:v>
                </c:pt>
                <c:pt idx="1">
                  <c:v>0.2</c:v>
                </c:pt>
                <c:pt idx="2">
                  <c:v>0.3</c:v>
                </c:pt>
                <c:pt idx="3">
                  <c:v>0.4</c:v>
                </c:pt>
                <c:pt idx="4">
                  <c:v>0.5</c:v>
                </c:pt>
                <c:pt idx="5">
                  <c:v>0.6</c:v>
                </c:pt>
                <c:pt idx="6">
                  <c:v>0.7</c:v>
                </c:pt>
                <c:pt idx="7">
                  <c:v>0.8</c:v>
                </c:pt>
                <c:pt idx="8">
                  <c:v>0.9</c:v>
                </c:pt>
              </c:numCache>
            </c:numRef>
          </c:cat>
          <c:val>
            <c:numRef>
              <c:f>'MODELO PARA SEM INGENIERIA'!$K$35:$K$43</c:f>
              <c:numCache>
                <c:formatCode>0%</c:formatCode>
                <c:ptCount val="9"/>
                <c:pt idx="0">
                  <c:v>0.14402313450987811</c:v>
                </c:pt>
                <c:pt idx="1">
                  <c:v>0.13910434853112078</c:v>
                </c:pt>
                <c:pt idx="2">
                  <c:v>0.13350990513769898</c:v>
                </c:pt>
                <c:pt idx="3">
                  <c:v>0.12729385692278589</c:v>
                </c:pt>
                <c:pt idx="4">
                  <c:v>0.12048323018296803</c:v>
                </c:pt>
                <c:pt idx="5">
                  <c:v>0.11321315640117835</c:v>
                </c:pt>
                <c:pt idx="6">
                  <c:v>0.10561876706034971</c:v>
                </c:pt>
                <c:pt idx="7">
                  <c:v>9.7808167346828456E-2</c:v>
                </c:pt>
                <c:pt idx="8">
                  <c:v>9.0024593929893801E-2</c:v>
                </c:pt>
              </c:numCache>
            </c:numRef>
          </c:val>
          <c:smooth val="0"/>
          <c:extLst>
            <c:ext xmlns:c16="http://schemas.microsoft.com/office/drawing/2014/chart" uri="{C3380CC4-5D6E-409C-BE32-E72D297353CC}">
              <c16:uniqueId val="{00000002-62C6-40D2-BF4A-D80E1A1A1DB8}"/>
            </c:ext>
          </c:extLst>
        </c:ser>
        <c:ser>
          <c:idx val="3"/>
          <c:order val="3"/>
          <c:tx>
            <c:v>Transp. Publico</c:v>
          </c:tx>
          <c:spPr>
            <a:ln w="28575" cap="rnd">
              <a:solidFill>
                <a:schemeClr val="accent4"/>
              </a:solidFill>
              <a:round/>
            </a:ln>
            <a:effectLst/>
          </c:spPr>
          <c:marker>
            <c:symbol val="none"/>
          </c:marker>
          <c:dLbls>
            <c:delete val="1"/>
          </c:dLbls>
          <c:cat>
            <c:numRef>
              <c:f>'MODELO PARA SEM INGENIERIA'!$H$35:$H$43</c:f>
              <c:numCache>
                <c:formatCode>0%</c:formatCode>
                <c:ptCount val="9"/>
                <c:pt idx="0">
                  <c:v>0.1</c:v>
                </c:pt>
                <c:pt idx="1">
                  <c:v>0.2</c:v>
                </c:pt>
                <c:pt idx="2">
                  <c:v>0.3</c:v>
                </c:pt>
                <c:pt idx="3">
                  <c:v>0.4</c:v>
                </c:pt>
                <c:pt idx="4">
                  <c:v>0.5</c:v>
                </c:pt>
                <c:pt idx="5">
                  <c:v>0.6</c:v>
                </c:pt>
                <c:pt idx="6">
                  <c:v>0.7</c:v>
                </c:pt>
                <c:pt idx="7">
                  <c:v>0.8</c:v>
                </c:pt>
                <c:pt idx="8">
                  <c:v>0.9</c:v>
                </c:pt>
              </c:numCache>
            </c:numRef>
          </c:cat>
          <c:val>
            <c:numRef>
              <c:f>'MODELO PARA SEM INGENIERIA'!$L$35:$L$43</c:f>
              <c:numCache>
                <c:formatCode>0%</c:formatCode>
                <c:ptCount val="9"/>
                <c:pt idx="0">
                  <c:v>0.42993432609929466</c:v>
                </c:pt>
                <c:pt idx="1">
                  <c:v>0.41674549336504418</c:v>
                </c:pt>
                <c:pt idx="2">
                  <c:v>0.40190805653901251</c:v>
                </c:pt>
                <c:pt idx="3">
                  <c:v>0.38542201562119949</c:v>
                </c:pt>
                <c:pt idx="4">
                  <c:v>0.3673954757979514</c:v>
                </c:pt>
                <c:pt idx="5">
                  <c:v>0.34801762114537449</c:v>
                </c:pt>
                <c:pt idx="6">
                  <c:v>0.32753168833274776</c:v>
                </c:pt>
                <c:pt idx="7">
                  <c:v>0.3062890192156969</c:v>
                </c:pt>
                <c:pt idx="8">
                  <c:v>0.28469500824302046</c:v>
                </c:pt>
              </c:numCache>
            </c:numRef>
          </c:val>
          <c:smooth val="0"/>
          <c:extLst>
            <c:ext xmlns:c16="http://schemas.microsoft.com/office/drawing/2014/chart" uri="{C3380CC4-5D6E-409C-BE32-E72D297353CC}">
              <c16:uniqueId val="{00000003-62C6-40D2-BF4A-D80E1A1A1DB8}"/>
            </c:ext>
          </c:extLst>
        </c:ser>
        <c:dLbls>
          <c:dLblPos val="t"/>
          <c:showLegendKey val="0"/>
          <c:showVal val="1"/>
          <c:showCatName val="0"/>
          <c:showSerName val="0"/>
          <c:showPercent val="0"/>
          <c:showBubbleSize val="0"/>
        </c:dLbls>
        <c:smooth val="0"/>
        <c:axId val="468173391"/>
        <c:axId val="468174223"/>
      </c:lineChart>
      <c:catAx>
        <c:axId val="468173391"/>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s-AR" sz="1600" b="1"/>
                  <a:t>%</a:t>
                </a:r>
                <a:r>
                  <a:rPr lang="es-AR" sz="1600" b="1" baseline="0"/>
                  <a:t> COMPENSACION </a:t>
                </a:r>
              </a:p>
              <a:p>
                <a:pPr>
                  <a:defRPr sz="1600"/>
                </a:pPr>
                <a:r>
                  <a:rPr lang="es-AR" sz="1600" baseline="0"/>
                  <a:t> % Costo del viaje en auto sin considerar estacionamiento</a:t>
                </a:r>
                <a:endParaRPr lang="es-AR" sz="1600"/>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AR"/>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468174223"/>
        <c:crosses val="autoZero"/>
        <c:auto val="1"/>
        <c:lblAlgn val="ctr"/>
        <c:lblOffset val="100"/>
        <c:noMultiLvlLbl val="0"/>
      </c:catAx>
      <c:valAx>
        <c:axId val="468174223"/>
        <c:scaling>
          <c:orientation val="minMax"/>
        </c:scaling>
        <c:delete val="0"/>
        <c:axPos val="l"/>
        <c:title>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s-AR" sz="1800" b="1"/>
                  <a:t>Choice</a:t>
                </a:r>
                <a:r>
                  <a:rPr lang="es-AR" sz="1800" b="1" baseline="0"/>
                  <a:t> Share</a:t>
                </a:r>
                <a:endParaRPr lang="es-AR" sz="1800" b="1"/>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s-A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AR"/>
          </a:p>
        </c:txPr>
        <c:crossAx val="468173391"/>
        <c:crosses val="autoZero"/>
        <c:crossBetween val="between"/>
      </c:valAx>
      <c:spPr>
        <a:noFill/>
        <a:ln>
          <a:noFill/>
        </a:ln>
        <a:effectLst/>
      </c:spPr>
    </c:plotArea>
    <c:legend>
      <c:legendPos val="r"/>
      <c:layout>
        <c:manualLayout>
          <c:xMode val="edge"/>
          <c:yMode val="edge"/>
          <c:x val="0.82842747035164954"/>
          <c:y val="0.30214685967175564"/>
          <c:w val="0.15256999125109361"/>
          <c:h val="0.46907877036004775"/>
        </c:manualLayout>
      </c:layout>
      <c:overlay val="0"/>
      <c:spPr>
        <a:solidFill>
          <a:sysClr val="window" lastClr="FFFFFF"/>
        </a:solidFill>
        <a:ln>
          <a:solidFill>
            <a:schemeClr val="tx1"/>
          </a:solid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noFill/>
      <a:round/>
    </a:ln>
    <a:effectLst>
      <a:outerShdw blurRad="50800" dist="38100" dir="5400000" algn="t" rotWithShape="0">
        <a:prstClr val="black">
          <a:alpha val="40000"/>
        </a:prstClr>
      </a:outerShdw>
    </a:effectLst>
  </c:spPr>
  <c:txPr>
    <a:bodyPr/>
    <a:lstStyle/>
    <a:p>
      <a:pPr>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94211-4B41-4797-AD7D-4626378CDCA7}" type="datetimeFigureOut">
              <a:rPr lang="es-AR" smtClean="0"/>
              <a:t>5/10/2021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BE8D8-91FF-4070-993A-55CAD0DEA64C}" type="slidenum">
              <a:rPr lang="es-AR" smtClean="0"/>
              <a:t>‹Nº›</a:t>
            </a:fld>
            <a:endParaRPr lang="es-AR"/>
          </a:p>
        </p:txBody>
      </p:sp>
    </p:spTree>
    <p:extLst>
      <p:ext uri="{BB962C8B-B14F-4D97-AF65-F5344CB8AC3E}">
        <p14:creationId xmlns:p14="http://schemas.microsoft.com/office/powerpoint/2010/main" val="157772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a:t>
            </a:fld>
            <a:endParaRPr lang="es-AR"/>
          </a:p>
        </p:txBody>
      </p:sp>
    </p:spTree>
    <p:extLst>
      <p:ext uri="{BB962C8B-B14F-4D97-AF65-F5344CB8AC3E}">
        <p14:creationId xmlns:p14="http://schemas.microsoft.com/office/powerpoint/2010/main" val="77803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15</a:t>
            </a:fld>
            <a:endParaRPr lang="es-AR"/>
          </a:p>
        </p:txBody>
      </p:sp>
    </p:spTree>
    <p:extLst>
      <p:ext uri="{BB962C8B-B14F-4D97-AF65-F5344CB8AC3E}">
        <p14:creationId xmlns:p14="http://schemas.microsoft.com/office/powerpoint/2010/main" val="2768954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R2 de Mac </a:t>
            </a:r>
            <a:r>
              <a:rPr lang="es-AR" dirty="0" err="1"/>
              <a:t>Fadden</a:t>
            </a:r>
            <a:r>
              <a:rPr lang="es-AR" dirty="0"/>
              <a:t>: compara el logaritmo de la función de verosimilitud de un modelo </a:t>
            </a:r>
            <a:r>
              <a:rPr lang="es-AR" dirty="0" err="1"/>
              <a:t>naive</a:t>
            </a:r>
            <a:r>
              <a:rPr lang="es-AR" dirty="0"/>
              <a:t> y el modelo en cuestión. 1 – LL/LL(0) donde el numerado es siempre inferior en modulo al </a:t>
            </a:r>
            <a:r>
              <a:rPr lang="es-AR" dirty="0" err="1"/>
              <a:t>denom</a:t>
            </a:r>
            <a:r>
              <a:rPr lang="es-AR" dirty="0"/>
              <a:t> (en modulo). Cuanto mas cercano a 1 mejor</a:t>
            </a:r>
          </a:p>
          <a:p>
            <a:r>
              <a:rPr lang="es-AR" dirty="0"/>
              <a:t>AIC: </a:t>
            </a:r>
            <a:r>
              <a:rPr lang="es-AR" dirty="0" err="1"/>
              <a:t>Estadistiko</a:t>
            </a:r>
            <a:r>
              <a:rPr lang="es-AR" dirty="0"/>
              <a:t> de </a:t>
            </a:r>
            <a:r>
              <a:rPr lang="es-AR" dirty="0" err="1"/>
              <a:t>akkaike</a:t>
            </a:r>
            <a:r>
              <a:rPr lang="es-AR" dirty="0"/>
              <a:t> </a:t>
            </a:r>
            <a:r>
              <a:rPr lang="es-AR" dirty="0" err="1"/>
              <a:t>evalua</a:t>
            </a:r>
            <a:r>
              <a:rPr lang="es-AR" dirty="0"/>
              <a:t> la bondad de ajuste penalizando la adición de parámetros: 2p – LL. Cuanto menor es el AIC mejor</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16</a:t>
            </a:fld>
            <a:endParaRPr lang="es-AR"/>
          </a:p>
        </p:txBody>
      </p:sp>
    </p:spTree>
    <p:extLst>
      <p:ext uri="{BB962C8B-B14F-4D97-AF65-F5344CB8AC3E}">
        <p14:creationId xmlns:p14="http://schemas.microsoft.com/office/powerpoint/2010/main" val="284350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R2 de Mac </a:t>
            </a:r>
            <a:r>
              <a:rPr lang="es-AR" dirty="0" err="1"/>
              <a:t>Fadden</a:t>
            </a:r>
            <a:r>
              <a:rPr lang="es-AR" dirty="0"/>
              <a:t>: compara el logaritmo de la función de verosimilitud de un modelo </a:t>
            </a:r>
            <a:r>
              <a:rPr lang="es-AR" dirty="0" err="1"/>
              <a:t>naive</a:t>
            </a:r>
            <a:r>
              <a:rPr lang="es-AR" dirty="0"/>
              <a:t> y el modelo en cuestión. 1 – LL/LL(0) donde el numerado es siempre inferior en modulo al </a:t>
            </a:r>
            <a:r>
              <a:rPr lang="es-AR" dirty="0" err="1"/>
              <a:t>denom</a:t>
            </a:r>
            <a:r>
              <a:rPr lang="es-AR" dirty="0"/>
              <a:t> (en modulo). Cuanto mas cercano a 1 mejor</a:t>
            </a:r>
          </a:p>
          <a:p>
            <a:r>
              <a:rPr lang="es-AR" dirty="0"/>
              <a:t>AIC: </a:t>
            </a:r>
            <a:r>
              <a:rPr lang="es-AR" dirty="0" err="1"/>
              <a:t>Estadistiko</a:t>
            </a:r>
            <a:r>
              <a:rPr lang="es-AR" dirty="0"/>
              <a:t> de </a:t>
            </a:r>
            <a:r>
              <a:rPr lang="es-AR" dirty="0" err="1"/>
              <a:t>akkaike</a:t>
            </a:r>
            <a:r>
              <a:rPr lang="es-AR" dirty="0"/>
              <a:t> </a:t>
            </a:r>
            <a:r>
              <a:rPr lang="es-AR" dirty="0" err="1"/>
              <a:t>evalua</a:t>
            </a:r>
            <a:r>
              <a:rPr lang="es-AR" dirty="0"/>
              <a:t> la bondad de ajuste penalizando la adición de parámetros: 2p – LL. Cuanto menor es el AIC mejor</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17</a:t>
            </a:fld>
            <a:endParaRPr lang="es-AR"/>
          </a:p>
        </p:txBody>
      </p:sp>
    </p:spTree>
    <p:extLst>
      <p:ext uri="{BB962C8B-B14F-4D97-AF65-F5344CB8AC3E}">
        <p14:creationId xmlns:p14="http://schemas.microsoft.com/office/powerpoint/2010/main" val="2730665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18</a:t>
            </a:fld>
            <a:endParaRPr lang="es-AR"/>
          </a:p>
        </p:txBody>
      </p:sp>
    </p:spTree>
    <p:extLst>
      <p:ext uri="{BB962C8B-B14F-4D97-AF65-F5344CB8AC3E}">
        <p14:creationId xmlns:p14="http://schemas.microsoft.com/office/powerpoint/2010/main" val="1767514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19</a:t>
            </a:fld>
            <a:endParaRPr lang="es-AR"/>
          </a:p>
        </p:txBody>
      </p:sp>
    </p:spTree>
    <p:extLst>
      <p:ext uri="{BB962C8B-B14F-4D97-AF65-F5344CB8AC3E}">
        <p14:creationId xmlns:p14="http://schemas.microsoft.com/office/powerpoint/2010/main" val="3505250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500" b="0" i="0" dirty="0">
                <a:solidFill>
                  <a:srgbClr val="000000"/>
                </a:solidFill>
                <a:effectLst/>
                <a:latin typeface="Calibri" panose="020F0502020204030204" pitchFamily="34" charset="0"/>
              </a:rPr>
              <a:t>Las grandes ciudades del mundo vienen atravesando hace años problemas relacionados a las congestiones de transito, sobre todo en las zonas de ingreso y egreso a las zonas urbanas. </a:t>
            </a:r>
          </a:p>
          <a:p>
            <a:r>
              <a:rPr lang="es-MX" sz="500" b="0" i="0" dirty="0">
                <a:solidFill>
                  <a:srgbClr val="000000"/>
                </a:solidFill>
                <a:effectLst/>
                <a:latin typeface="Calibri" panose="020F0502020204030204" pitchFamily="34" charset="0"/>
              </a:rPr>
              <a:t>Se puede decir que una causa de esto es el mayor interés y cantidad de autos. Pero también es importante el momento y la forma en que se los usa. Si se analizan las congestiones mas severas, estas son en hora pico y en donde gran parte de las personas viajan solas en sus auto. </a:t>
            </a:r>
          </a:p>
          <a:p>
            <a:endParaRPr lang="es-MX" sz="500" b="0" i="0" dirty="0">
              <a:solidFill>
                <a:srgbClr val="000000"/>
              </a:solidFill>
              <a:effectLst/>
              <a:latin typeface="Calibri" panose="020F0502020204030204" pitchFamily="34" charset="0"/>
            </a:endParaRPr>
          </a:p>
          <a:p>
            <a:r>
              <a:rPr lang="es-MX" sz="500" b="0" i="0" dirty="0">
                <a:solidFill>
                  <a:srgbClr val="000000"/>
                </a:solidFill>
                <a:effectLst/>
                <a:latin typeface="Calibri" panose="020F0502020204030204" pitchFamily="34" charset="0"/>
              </a:rPr>
              <a:t>Ante esto surge la idea de juntar a varias personas en un mismo </a:t>
            </a:r>
            <a:r>
              <a:rPr lang="es-MX" sz="500" b="0" i="0" dirty="0" err="1">
                <a:solidFill>
                  <a:srgbClr val="000000"/>
                </a:solidFill>
                <a:effectLst/>
                <a:latin typeface="Calibri" panose="020F0502020204030204" pitchFamily="34" charset="0"/>
              </a:rPr>
              <a:t>auro</a:t>
            </a:r>
            <a:r>
              <a:rPr lang="es-MX" sz="500" b="0" i="0" dirty="0">
                <a:solidFill>
                  <a:srgbClr val="000000"/>
                </a:solidFill>
                <a:effectLst/>
                <a:latin typeface="Calibri" panose="020F0502020204030204" pitchFamily="34" charset="0"/>
              </a:rPr>
              <a:t>, reduciendo así la cantidad de vehículos, lo que da lugar al carpooling</a:t>
            </a:r>
            <a:r>
              <a:rPr lang="es-MX" sz="200" dirty="0"/>
              <a:t> </a:t>
            </a:r>
          </a:p>
          <a:p>
            <a:br>
              <a:rPr lang="es-MX" sz="200" dirty="0"/>
            </a:br>
            <a:endParaRPr lang="es-AR" sz="200"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5</a:t>
            </a:fld>
            <a:endParaRPr lang="es-AR"/>
          </a:p>
        </p:txBody>
      </p:sp>
    </p:spTree>
    <p:extLst>
      <p:ext uri="{BB962C8B-B14F-4D97-AF65-F5344CB8AC3E}">
        <p14:creationId xmlns:p14="http://schemas.microsoft.com/office/powerpoint/2010/main" val="215128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dirty="0">
                <a:solidFill>
                  <a:srgbClr val="000000"/>
                </a:solidFill>
                <a:effectLst/>
                <a:latin typeface="Calibri" panose="020F0502020204030204" pitchFamily="34" charset="0"/>
              </a:rPr>
              <a:t>El carpooling, a modo de definición, puede entenderse como un acuerdo</a:t>
            </a:r>
            <a:br>
              <a:rPr lang="es-MX" sz="1200" b="0" i="0" dirty="0">
                <a:solidFill>
                  <a:srgbClr val="000000"/>
                </a:solidFill>
                <a:effectLst/>
                <a:latin typeface="Calibri" panose="020F0502020204030204" pitchFamily="34" charset="0"/>
              </a:rPr>
            </a:br>
            <a:r>
              <a:rPr lang="es-MX" sz="1200" b="0" i="0" dirty="0">
                <a:solidFill>
                  <a:srgbClr val="000000"/>
                </a:solidFill>
                <a:effectLst/>
                <a:latin typeface="Calibri" panose="020F0502020204030204" pitchFamily="34" charset="0"/>
              </a:rPr>
              <a:t>informal entre un grupo de personas para compartir un auto privado en un trayecto. (Hay muchas variantes: </a:t>
            </a:r>
            <a:r>
              <a:rPr lang="es-MX" sz="1200" b="0" i="0" dirty="0" err="1">
                <a:solidFill>
                  <a:srgbClr val="000000"/>
                </a:solidFill>
                <a:effectLst/>
                <a:latin typeface="Calibri" panose="020F0502020204030204" pitchFamily="34" charset="0"/>
              </a:rPr>
              <a:t>cant</a:t>
            </a:r>
            <a:r>
              <a:rPr lang="es-MX" sz="1200" b="0" i="0" dirty="0">
                <a:solidFill>
                  <a:srgbClr val="000000"/>
                </a:solidFill>
                <a:effectLst/>
                <a:latin typeface="Calibri" panose="020F0502020204030204" pitchFamily="34" charset="0"/>
              </a:rPr>
              <a:t> veces a la semana/mismos participantes/</a:t>
            </a:r>
            <a:r>
              <a:rPr lang="es-MX" sz="1200" b="0" i="0" dirty="0" err="1">
                <a:solidFill>
                  <a:srgbClr val="000000"/>
                </a:solidFill>
                <a:effectLst/>
                <a:latin typeface="Calibri" panose="020F0502020204030204" pitchFamily="34" charset="0"/>
              </a:rPr>
              <a:t>conducotor</a:t>
            </a:r>
            <a:r>
              <a:rPr lang="es-MX" sz="1200" b="0" i="0" dirty="0">
                <a:solidFill>
                  <a:srgbClr val="000000"/>
                </a:solidFill>
                <a:effectLst/>
                <a:latin typeface="Calibri" panose="020F0502020204030204" pitchFamily="34" charset="0"/>
              </a:rPr>
              <a:t> pasa o no a buscar pasajeros,..)</a:t>
            </a:r>
          </a:p>
          <a:p>
            <a:endParaRPr lang="es-MX" sz="1200" b="0" i="0" dirty="0">
              <a:solidFill>
                <a:srgbClr val="000000"/>
              </a:solidFill>
              <a:effectLst/>
              <a:latin typeface="Calibri" panose="020F0502020204030204" pitchFamily="34" charset="0"/>
            </a:endParaRPr>
          </a:p>
          <a:p>
            <a:r>
              <a:rPr lang="es-MX" sz="1200" b="0" i="0" dirty="0">
                <a:solidFill>
                  <a:srgbClr val="000000"/>
                </a:solidFill>
                <a:effectLst/>
                <a:latin typeface="Calibri" panose="020F0502020204030204" pitchFamily="34" charset="0"/>
              </a:rPr>
              <a:t>Para la formación de ellos es necesario encontrar personas con horarios y rutas coincidentes</a:t>
            </a:r>
          </a:p>
          <a:p>
            <a:endParaRPr lang="es-MX" sz="1200" b="0" i="0" dirty="0">
              <a:solidFill>
                <a:srgbClr val="000000"/>
              </a:solidFill>
              <a:effectLst/>
              <a:latin typeface="Calibri" panose="020F0502020204030204" pitchFamily="34" charset="0"/>
            </a:endParaRPr>
          </a:p>
          <a:p>
            <a:r>
              <a:rPr lang="es-MX" sz="1200" b="0" i="0" dirty="0">
                <a:solidFill>
                  <a:srgbClr val="000000"/>
                </a:solidFill>
                <a:effectLst/>
                <a:latin typeface="Calibri" panose="020F0502020204030204" pitchFamily="34" charset="0"/>
              </a:rPr>
              <a:t>En estos hay dos partes involucradas: el conductor y los pasajeros. En una plataforma de carpooling, donde se ofrecen viajes, se puede nombrar al conductor como la parte oferente (el que ofrece viajes) y la parte demandante (el que demanda viajes)</a:t>
            </a:r>
          </a:p>
          <a:p>
            <a:r>
              <a:rPr lang="es-MX" sz="1200" b="0" i="0" dirty="0">
                <a:solidFill>
                  <a:srgbClr val="000000"/>
                </a:solidFill>
                <a:effectLst/>
                <a:latin typeface="Calibri" panose="020F0502020204030204" pitchFamily="34" charset="0"/>
              </a:rPr>
              <a:t>Todos ellos tienen beneficios. El conductor por un lado ahorra dinero porque recibe una compensación del costo del viaje por parte de los pasajeros, y si están disponibles, accede a líneas de carril rápido (</a:t>
            </a:r>
            <a:r>
              <a:rPr lang="es-MX" sz="1200" b="0" i="0" dirty="0" err="1">
                <a:solidFill>
                  <a:srgbClr val="000000"/>
                </a:solidFill>
                <a:effectLst/>
                <a:latin typeface="Calibri" panose="020F0502020204030204" pitchFamily="34" charset="0"/>
              </a:rPr>
              <a:t>hov</a:t>
            </a:r>
            <a:r>
              <a:rPr lang="es-MX" sz="1200" b="0" i="0" dirty="0">
                <a:solidFill>
                  <a:srgbClr val="000000"/>
                </a:solidFill>
                <a:effectLst/>
                <a:latin typeface="Calibri" panose="020F0502020204030204" pitchFamily="34" charset="0"/>
              </a:rPr>
              <a:t> en ingles); y el pasajero también tiene sus beneficios. Lo que se analiza en este trabajo es lo propio de la parte oferente</a:t>
            </a:r>
          </a:p>
          <a:p>
            <a:br>
              <a:rPr lang="es-MX" dirty="0"/>
            </a:br>
            <a:endParaRPr lang="es-AR" dirty="0"/>
          </a:p>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6</a:t>
            </a:fld>
            <a:endParaRPr lang="es-AR"/>
          </a:p>
        </p:txBody>
      </p:sp>
    </p:spTree>
    <p:extLst>
      <p:ext uri="{BB962C8B-B14F-4D97-AF65-F5344CB8AC3E}">
        <p14:creationId xmlns:p14="http://schemas.microsoft.com/office/powerpoint/2010/main" val="532169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La ventaja de un panel encuestador es que se puede obtener una muestra representaba de la población. También se obtuvieron respuestas por fuera de este</a:t>
            </a:r>
          </a:p>
        </p:txBody>
      </p:sp>
      <p:sp>
        <p:nvSpPr>
          <p:cNvPr id="4" name="Marcador de número de diapositiva 3"/>
          <p:cNvSpPr>
            <a:spLocks noGrp="1"/>
          </p:cNvSpPr>
          <p:nvPr>
            <p:ph type="sldNum" sz="quarter" idx="5"/>
          </p:nvPr>
        </p:nvSpPr>
        <p:spPr/>
        <p:txBody>
          <a:bodyPr/>
          <a:lstStyle/>
          <a:p>
            <a:fld id="{CBEBE8D8-91FF-4070-993A-55CAD0DEA64C}" type="slidenum">
              <a:rPr lang="es-AR" smtClean="0"/>
              <a:t>8</a:t>
            </a:fld>
            <a:endParaRPr lang="es-AR"/>
          </a:p>
        </p:txBody>
      </p:sp>
    </p:spTree>
    <p:extLst>
      <p:ext uri="{BB962C8B-B14F-4D97-AF65-F5344CB8AC3E}">
        <p14:creationId xmlns:p14="http://schemas.microsoft.com/office/powerpoint/2010/main" val="1524318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La persona debía elegir la alternativa que </a:t>
            </a:r>
            <a:r>
              <a:rPr lang="es-AR" dirty="0" err="1"/>
              <a:t>escojeria</a:t>
            </a:r>
            <a:r>
              <a:rPr lang="es-AR" dirty="0"/>
              <a:t>. Las 4 alternativas eran las 3 que mas utilizan las personas + la del carpooling</a:t>
            </a:r>
          </a:p>
          <a:p>
            <a:endParaRPr lang="es-AR" dirty="0"/>
          </a:p>
          <a:p>
            <a:r>
              <a:rPr lang="es-AR" dirty="0"/>
              <a:t>Esto se repetía 15 </a:t>
            </a:r>
            <a:r>
              <a:rPr lang="es-AR" dirty="0" err="1"/>
              <a:t>vecees</a:t>
            </a:r>
            <a:r>
              <a:rPr lang="es-AR" dirty="0"/>
              <a:t> con diferentes valores de tiempo y costo para cada alternativa, en donde la persona debía elegir en cada uno el modo de viaje. </a:t>
            </a:r>
          </a:p>
          <a:p>
            <a:endParaRPr lang="es-AR" dirty="0"/>
          </a:p>
          <a:p>
            <a:r>
              <a:rPr lang="es-AR" dirty="0"/>
              <a:t>Ahora ¿de donde salían esos valores de tiempo y costo? Para cada alternativa, los tiempos y costos que se le mostraban pivoteaban alrededor de los valores para su viaje mas frecuente. Esto se hizo de modo que la persona se enfrente con escenarios que comúnmente experimenta</a:t>
            </a:r>
          </a:p>
          <a:p>
            <a:endParaRPr lang="es-AR" dirty="0"/>
          </a:p>
          <a:p>
            <a:r>
              <a:rPr lang="es-AR" dirty="0"/>
              <a:t>Para el carpooling, los valores del viaje mas </a:t>
            </a:r>
            <a:r>
              <a:rPr lang="es-AR" dirty="0" err="1"/>
              <a:t>freucente</a:t>
            </a:r>
            <a:r>
              <a:rPr lang="es-AR" dirty="0"/>
              <a:t>, son los que aparecen ahí. El valor del costo del auto mas frecuente menos una compensación: 40% costo del auto sin incluir el estacionamiento. Para el tiempo, es el del auto menos un ahorro que obtiene debido a utilizar las líneas de carril </a:t>
            </a:r>
            <a:r>
              <a:rPr lang="es-AR" dirty="0" err="1"/>
              <a:t>rapido</a:t>
            </a:r>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9</a:t>
            </a:fld>
            <a:endParaRPr lang="es-AR"/>
          </a:p>
        </p:txBody>
      </p:sp>
    </p:spTree>
    <p:extLst>
      <p:ext uri="{BB962C8B-B14F-4D97-AF65-F5344CB8AC3E}">
        <p14:creationId xmlns:p14="http://schemas.microsoft.com/office/powerpoint/2010/main" val="205072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Se empezaron aplicando al transporte pero también se aplican a marketing, elecciones de vivienda,  etc. Siempre que se evidencie una elección</a:t>
            </a:r>
          </a:p>
          <a:p>
            <a:endParaRPr lang="es-AR" dirty="0"/>
          </a:p>
          <a:p>
            <a:r>
              <a:rPr lang="es-AR" dirty="0"/>
              <a:t>Dentro de los modelos de Selección discreta, se utilizo los modelos de la Utilidad máxima aleatoria, que son los que mas se usa, y dentro de estos con los </a:t>
            </a:r>
            <a:r>
              <a:rPr lang="es-AR" dirty="0" err="1"/>
              <a:t>mixed</a:t>
            </a:r>
            <a:r>
              <a:rPr lang="es-AR" dirty="0"/>
              <a:t> </a:t>
            </a:r>
            <a:r>
              <a:rPr lang="es-AR" dirty="0" err="1"/>
              <a:t>logit</a:t>
            </a:r>
            <a:r>
              <a:rPr lang="es-AR" dirty="0"/>
              <a:t> </a:t>
            </a:r>
            <a:r>
              <a:rPr lang="es-AR" dirty="0" err="1"/>
              <a:t>model</a:t>
            </a:r>
            <a:r>
              <a:rPr lang="es-AR" dirty="0"/>
              <a:t>. </a:t>
            </a:r>
          </a:p>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10</a:t>
            </a:fld>
            <a:endParaRPr lang="es-AR"/>
          </a:p>
        </p:txBody>
      </p:sp>
    </p:spTree>
    <p:extLst>
      <p:ext uri="{BB962C8B-B14F-4D97-AF65-F5344CB8AC3E}">
        <p14:creationId xmlns:p14="http://schemas.microsoft.com/office/powerpoint/2010/main" val="266949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El método de la utilidad máxima aleatoria se basa en que una persona elije la alternativa con la máxima utilidad. La utilidad es un concepto común en economía, es un escalar. Se modela como el producto entre una serie de coeficientes y atributos, mas un termino aleatorio</a:t>
            </a:r>
          </a:p>
          <a:p>
            <a:endParaRPr lang="es-AR" dirty="0"/>
          </a:p>
          <a:p>
            <a:r>
              <a:rPr lang="es-AR" dirty="0"/>
              <a:t>En este caso hay cuatro utilidades, una para cada alternativa. Cada una esta compuesta por:</a:t>
            </a:r>
          </a:p>
          <a:p>
            <a:r>
              <a:rPr lang="es-AR" dirty="0"/>
              <a:t>-Un termino especifico para cada alternativa</a:t>
            </a:r>
          </a:p>
          <a:p>
            <a:r>
              <a:rPr lang="es-AR" dirty="0"/>
              <a:t>-El efecto del tiempo y el efecto del costo: donde se multiplica un coeficiente por los atributos de tiempo y costo de cada </a:t>
            </a:r>
            <a:r>
              <a:rPr lang="es-AR" dirty="0" err="1"/>
              <a:t>alternatica</a:t>
            </a:r>
            <a:endParaRPr lang="es-AR" dirty="0"/>
          </a:p>
          <a:p>
            <a:pPr marL="171450" indent="-171450">
              <a:buFontTx/>
              <a:buChar char="-"/>
            </a:pPr>
            <a:r>
              <a:rPr lang="es-AR" dirty="0"/>
              <a:t>1 termino aleatorio</a:t>
            </a:r>
          </a:p>
          <a:p>
            <a:pPr marL="171450" indent="-171450">
              <a:buFontTx/>
              <a:buChar char="-"/>
            </a:pPr>
            <a:endParaRPr lang="es-AR" dirty="0"/>
          </a:p>
          <a:p>
            <a:pPr marL="171450" indent="-171450">
              <a:buFontTx/>
              <a:buChar char="-"/>
            </a:pPr>
            <a:r>
              <a:rPr lang="es-AR" dirty="0"/>
              <a:t>El termino especifico para cada alternativa, lo que hace en este caso es representar la utilidad promedio en la población de la alternativa, por fuera de los valores de tiempo y costo que esta tiene. (</a:t>
            </a:r>
            <a:r>
              <a:rPr lang="es-AR" dirty="0" err="1"/>
              <a:t>ej</a:t>
            </a:r>
            <a:r>
              <a:rPr lang="es-AR" dirty="0"/>
              <a:t> comodidad, confort)</a:t>
            </a:r>
          </a:p>
          <a:p>
            <a:pPr marL="0" indent="0">
              <a:buFontTx/>
              <a:buNone/>
            </a:pPr>
            <a:endParaRPr lang="es-AR" dirty="0"/>
          </a:p>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11</a:t>
            </a:fld>
            <a:endParaRPr lang="es-AR"/>
          </a:p>
        </p:txBody>
      </p:sp>
    </p:spTree>
    <p:extLst>
      <p:ext uri="{BB962C8B-B14F-4D97-AF65-F5344CB8AC3E}">
        <p14:creationId xmlns:p14="http://schemas.microsoft.com/office/powerpoint/2010/main" val="915823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Una cuestión con estos modelos es que no se pueden estimar todos los coeficientes propios al modo de viaje, se necesita una referencia, es necesario establecer 1 a 0. En este caso se elije al auto. Esto genera que las los </a:t>
            </a:r>
            <a:r>
              <a:rPr lang="es-AR" dirty="0" err="1"/>
              <a:t>demas</a:t>
            </a:r>
            <a:r>
              <a:rPr lang="es-AR" dirty="0"/>
              <a:t> se reinterpretan como la diferencia con la del auto</a:t>
            </a:r>
          </a:p>
          <a:p>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12</a:t>
            </a:fld>
            <a:endParaRPr lang="es-AR"/>
          </a:p>
        </p:txBody>
      </p:sp>
    </p:spTree>
    <p:extLst>
      <p:ext uri="{BB962C8B-B14F-4D97-AF65-F5344CB8AC3E}">
        <p14:creationId xmlns:p14="http://schemas.microsoft.com/office/powerpoint/2010/main" val="3349297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modelos que se usaron fueron los </a:t>
            </a:r>
            <a:r>
              <a:rPr lang="es-MX" dirty="0" err="1"/>
              <a:t>mixed</a:t>
            </a:r>
            <a:r>
              <a:rPr lang="es-MX" dirty="0"/>
              <a:t> </a:t>
            </a:r>
            <a:r>
              <a:rPr lang="es-MX" dirty="0" err="1"/>
              <a:t>logit</a:t>
            </a:r>
            <a:r>
              <a:rPr lang="es-MX" dirty="0"/>
              <a:t> </a:t>
            </a:r>
            <a:r>
              <a:rPr lang="es-MX" dirty="0" err="1"/>
              <a:t>models</a:t>
            </a:r>
            <a:endParaRPr lang="es-AR" dirty="0"/>
          </a:p>
        </p:txBody>
      </p:sp>
      <p:sp>
        <p:nvSpPr>
          <p:cNvPr id="4" name="Marcador de número de diapositiva 3"/>
          <p:cNvSpPr>
            <a:spLocks noGrp="1"/>
          </p:cNvSpPr>
          <p:nvPr>
            <p:ph type="sldNum" sz="quarter" idx="5"/>
          </p:nvPr>
        </p:nvSpPr>
        <p:spPr/>
        <p:txBody>
          <a:bodyPr/>
          <a:lstStyle/>
          <a:p>
            <a:fld id="{CBEBE8D8-91FF-4070-993A-55CAD0DEA64C}" type="slidenum">
              <a:rPr lang="es-AR" smtClean="0"/>
              <a:t>13</a:t>
            </a:fld>
            <a:endParaRPr lang="es-AR"/>
          </a:p>
        </p:txBody>
      </p:sp>
    </p:spTree>
    <p:extLst>
      <p:ext uri="{BB962C8B-B14F-4D97-AF65-F5344CB8AC3E}">
        <p14:creationId xmlns:p14="http://schemas.microsoft.com/office/powerpoint/2010/main" val="1817823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C095A-9BE3-4C42-84C7-098D132C7E9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A4F2920E-BE59-46AC-8E03-24D64C29C3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B4BB500E-F231-41CE-B86A-D0A625C8A2C6}"/>
              </a:ext>
            </a:extLst>
          </p:cNvPr>
          <p:cNvSpPr>
            <a:spLocks noGrp="1"/>
          </p:cNvSpPr>
          <p:nvPr>
            <p:ph type="dt" sz="half" idx="10"/>
          </p:nvPr>
        </p:nvSpPr>
        <p:spPr/>
        <p:txBody>
          <a:bodyPr/>
          <a:lstStyle/>
          <a:p>
            <a:fld id="{46F2AB7F-2F2D-403D-B595-B4AE1DC6A422}" type="datetimeFigureOut">
              <a:rPr lang="es-AR" smtClean="0"/>
              <a:t>5/10/2021</a:t>
            </a:fld>
            <a:endParaRPr lang="es-AR"/>
          </a:p>
        </p:txBody>
      </p:sp>
      <p:sp>
        <p:nvSpPr>
          <p:cNvPr id="5" name="Marcador de pie de página 4">
            <a:extLst>
              <a:ext uri="{FF2B5EF4-FFF2-40B4-BE49-F238E27FC236}">
                <a16:creationId xmlns:a16="http://schemas.microsoft.com/office/drawing/2014/main" id="{178A003F-8423-4CA9-A267-5E8F939401B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9C9B538-43CB-4029-964F-0F610FA88917}"/>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188954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EB80D-6606-44AB-B626-A3B1C25FE68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2D2113F-1B8D-4311-81FF-C514047E6B5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4EA0280-E19D-4F3A-A61C-535588A05250}"/>
              </a:ext>
            </a:extLst>
          </p:cNvPr>
          <p:cNvSpPr>
            <a:spLocks noGrp="1"/>
          </p:cNvSpPr>
          <p:nvPr>
            <p:ph type="dt" sz="half" idx="10"/>
          </p:nvPr>
        </p:nvSpPr>
        <p:spPr/>
        <p:txBody>
          <a:bodyPr/>
          <a:lstStyle/>
          <a:p>
            <a:fld id="{46F2AB7F-2F2D-403D-B595-B4AE1DC6A422}" type="datetimeFigureOut">
              <a:rPr lang="es-AR" smtClean="0"/>
              <a:t>5/10/2021</a:t>
            </a:fld>
            <a:endParaRPr lang="es-AR"/>
          </a:p>
        </p:txBody>
      </p:sp>
      <p:sp>
        <p:nvSpPr>
          <p:cNvPr id="5" name="Marcador de pie de página 4">
            <a:extLst>
              <a:ext uri="{FF2B5EF4-FFF2-40B4-BE49-F238E27FC236}">
                <a16:creationId xmlns:a16="http://schemas.microsoft.com/office/drawing/2014/main" id="{ACF7C793-3A24-4D22-9323-84AED2A3976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4B4FCB5-EADE-4E05-BEFC-4FA1310BF908}"/>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346287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869FD1D-B658-4465-877A-1A84E68FFF7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E4829A6-0CFE-4663-A4D3-1D801C64A06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5F4AA06-9152-459B-BB43-4739B57A99C1}"/>
              </a:ext>
            </a:extLst>
          </p:cNvPr>
          <p:cNvSpPr>
            <a:spLocks noGrp="1"/>
          </p:cNvSpPr>
          <p:nvPr>
            <p:ph type="dt" sz="half" idx="10"/>
          </p:nvPr>
        </p:nvSpPr>
        <p:spPr/>
        <p:txBody>
          <a:bodyPr/>
          <a:lstStyle/>
          <a:p>
            <a:fld id="{46F2AB7F-2F2D-403D-B595-B4AE1DC6A422}" type="datetimeFigureOut">
              <a:rPr lang="es-AR" smtClean="0"/>
              <a:t>5/10/2021</a:t>
            </a:fld>
            <a:endParaRPr lang="es-AR"/>
          </a:p>
        </p:txBody>
      </p:sp>
      <p:sp>
        <p:nvSpPr>
          <p:cNvPr id="5" name="Marcador de pie de página 4">
            <a:extLst>
              <a:ext uri="{FF2B5EF4-FFF2-40B4-BE49-F238E27FC236}">
                <a16:creationId xmlns:a16="http://schemas.microsoft.com/office/drawing/2014/main" id="{FB5CAB91-DCE0-4099-9CBF-A9897B1D78E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FF72DA0-C60D-4E76-B4DC-9EAE26762AFB}"/>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50114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99657-BE66-4DD8-B881-FF7F8021DA9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7FF5CBA-E322-4AE5-8F43-567F45CCBE7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7135158-6AA3-4F63-8F1B-E10B6AA999B6}"/>
              </a:ext>
            </a:extLst>
          </p:cNvPr>
          <p:cNvSpPr>
            <a:spLocks noGrp="1"/>
          </p:cNvSpPr>
          <p:nvPr>
            <p:ph type="dt" sz="half" idx="10"/>
          </p:nvPr>
        </p:nvSpPr>
        <p:spPr/>
        <p:txBody>
          <a:bodyPr/>
          <a:lstStyle/>
          <a:p>
            <a:fld id="{46F2AB7F-2F2D-403D-B595-B4AE1DC6A422}" type="datetimeFigureOut">
              <a:rPr lang="es-AR" smtClean="0"/>
              <a:t>5/10/2021</a:t>
            </a:fld>
            <a:endParaRPr lang="es-AR"/>
          </a:p>
        </p:txBody>
      </p:sp>
      <p:sp>
        <p:nvSpPr>
          <p:cNvPr id="5" name="Marcador de pie de página 4">
            <a:extLst>
              <a:ext uri="{FF2B5EF4-FFF2-40B4-BE49-F238E27FC236}">
                <a16:creationId xmlns:a16="http://schemas.microsoft.com/office/drawing/2014/main" id="{88A78FE3-7523-44E7-90F8-E30BDC19B7D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81B15B0-1F66-437A-B767-41894076FD7B}"/>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73094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A4940-B42C-4DAF-B6EB-AB5AE840D27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254DFDD-EA3A-46FC-B2D5-0CAE80258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A988756-1FFB-4EDF-B64B-93C1EE7EE905}"/>
              </a:ext>
            </a:extLst>
          </p:cNvPr>
          <p:cNvSpPr>
            <a:spLocks noGrp="1"/>
          </p:cNvSpPr>
          <p:nvPr>
            <p:ph type="dt" sz="half" idx="10"/>
          </p:nvPr>
        </p:nvSpPr>
        <p:spPr/>
        <p:txBody>
          <a:bodyPr/>
          <a:lstStyle/>
          <a:p>
            <a:fld id="{46F2AB7F-2F2D-403D-B595-B4AE1DC6A422}" type="datetimeFigureOut">
              <a:rPr lang="es-AR" smtClean="0"/>
              <a:t>5/10/2021</a:t>
            </a:fld>
            <a:endParaRPr lang="es-AR"/>
          </a:p>
        </p:txBody>
      </p:sp>
      <p:sp>
        <p:nvSpPr>
          <p:cNvPr id="5" name="Marcador de pie de página 4">
            <a:extLst>
              <a:ext uri="{FF2B5EF4-FFF2-40B4-BE49-F238E27FC236}">
                <a16:creationId xmlns:a16="http://schemas.microsoft.com/office/drawing/2014/main" id="{6D385103-E70A-458F-ABD0-8BA97612765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3EF8A43-9191-48D6-AE9F-9AFCF2545157}"/>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27286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1A42F-1597-4B21-9896-02BDAF48DF4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0AE27E4-124E-4F78-9D52-AD08CF8C7FB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5A9BE3BB-3749-4154-BDD3-F5F1BDF294E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7A77DD77-246A-4500-90BD-5E170CEC38CA}"/>
              </a:ext>
            </a:extLst>
          </p:cNvPr>
          <p:cNvSpPr>
            <a:spLocks noGrp="1"/>
          </p:cNvSpPr>
          <p:nvPr>
            <p:ph type="dt" sz="half" idx="10"/>
          </p:nvPr>
        </p:nvSpPr>
        <p:spPr/>
        <p:txBody>
          <a:bodyPr/>
          <a:lstStyle/>
          <a:p>
            <a:fld id="{46F2AB7F-2F2D-403D-B595-B4AE1DC6A422}" type="datetimeFigureOut">
              <a:rPr lang="es-AR" smtClean="0"/>
              <a:t>5/10/2021</a:t>
            </a:fld>
            <a:endParaRPr lang="es-AR"/>
          </a:p>
        </p:txBody>
      </p:sp>
      <p:sp>
        <p:nvSpPr>
          <p:cNvPr id="6" name="Marcador de pie de página 5">
            <a:extLst>
              <a:ext uri="{FF2B5EF4-FFF2-40B4-BE49-F238E27FC236}">
                <a16:creationId xmlns:a16="http://schemas.microsoft.com/office/drawing/2014/main" id="{BAC65211-EFC9-45DD-8DE8-333ADF27D12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C6DE8F2-53B0-46EB-BCFA-28AE7FF3A402}"/>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226644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E1409-4457-49C7-9771-AC06575F2E5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BFAE742-88B6-44D7-8A02-75FBE9B73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125772C-5D93-404F-B0B0-7525007436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2BA709CF-9004-488E-8016-CB4D90BF7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F8C2ECC-8988-4789-99E1-3606B03D60E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18E349E0-2D81-4CE8-9266-529EC48B1045}"/>
              </a:ext>
            </a:extLst>
          </p:cNvPr>
          <p:cNvSpPr>
            <a:spLocks noGrp="1"/>
          </p:cNvSpPr>
          <p:nvPr>
            <p:ph type="dt" sz="half" idx="10"/>
          </p:nvPr>
        </p:nvSpPr>
        <p:spPr/>
        <p:txBody>
          <a:bodyPr/>
          <a:lstStyle/>
          <a:p>
            <a:fld id="{46F2AB7F-2F2D-403D-B595-B4AE1DC6A422}" type="datetimeFigureOut">
              <a:rPr lang="es-AR" smtClean="0"/>
              <a:t>5/10/2021</a:t>
            </a:fld>
            <a:endParaRPr lang="es-AR"/>
          </a:p>
        </p:txBody>
      </p:sp>
      <p:sp>
        <p:nvSpPr>
          <p:cNvPr id="8" name="Marcador de pie de página 7">
            <a:extLst>
              <a:ext uri="{FF2B5EF4-FFF2-40B4-BE49-F238E27FC236}">
                <a16:creationId xmlns:a16="http://schemas.microsoft.com/office/drawing/2014/main" id="{767DA96D-CB29-4BE9-A9BC-69D566B8F0EE}"/>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B03C816A-98AE-4F4E-97A2-C1462A5B3290}"/>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1507860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441D7C-42C3-47B3-83A0-74B05C5EEE9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5D2A4D0B-DE1F-496B-AEDD-EEB961F37683}"/>
              </a:ext>
            </a:extLst>
          </p:cNvPr>
          <p:cNvSpPr>
            <a:spLocks noGrp="1"/>
          </p:cNvSpPr>
          <p:nvPr>
            <p:ph type="dt" sz="half" idx="10"/>
          </p:nvPr>
        </p:nvSpPr>
        <p:spPr/>
        <p:txBody>
          <a:bodyPr/>
          <a:lstStyle/>
          <a:p>
            <a:fld id="{46F2AB7F-2F2D-403D-B595-B4AE1DC6A422}" type="datetimeFigureOut">
              <a:rPr lang="es-AR" smtClean="0"/>
              <a:t>5/10/2021</a:t>
            </a:fld>
            <a:endParaRPr lang="es-AR"/>
          </a:p>
        </p:txBody>
      </p:sp>
      <p:sp>
        <p:nvSpPr>
          <p:cNvPr id="4" name="Marcador de pie de página 3">
            <a:extLst>
              <a:ext uri="{FF2B5EF4-FFF2-40B4-BE49-F238E27FC236}">
                <a16:creationId xmlns:a16="http://schemas.microsoft.com/office/drawing/2014/main" id="{7FD368A1-B093-4798-987F-B563658D5779}"/>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D441A0ED-F96B-4BC1-AB95-C8325FD2E96E}"/>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250264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096AF41-1335-4AFD-B65F-86254F81BADE}"/>
              </a:ext>
            </a:extLst>
          </p:cNvPr>
          <p:cNvSpPr>
            <a:spLocks noGrp="1"/>
          </p:cNvSpPr>
          <p:nvPr>
            <p:ph type="dt" sz="half" idx="10"/>
          </p:nvPr>
        </p:nvSpPr>
        <p:spPr/>
        <p:txBody>
          <a:bodyPr/>
          <a:lstStyle/>
          <a:p>
            <a:fld id="{46F2AB7F-2F2D-403D-B595-B4AE1DC6A422}" type="datetimeFigureOut">
              <a:rPr lang="es-AR" smtClean="0"/>
              <a:t>5/10/2021</a:t>
            </a:fld>
            <a:endParaRPr lang="es-AR"/>
          </a:p>
        </p:txBody>
      </p:sp>
      <p:sp>
        <p:nvSpPr>
          <p:cNvPr id="3" name="Marcador de pie de página 2">
            <a:extLst>
              <a:ext uri="{FF2B5EF4-FFF2-40B4-BE49-F238E27FC236}">
                <a16:creationId xmlns:a16="http://schemas.microsoft.com/office/drawing/2014/main" id="{43ECFBA7-213B-4320-A69D-91B7315E2AC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B41365F7-B20E-435D-BDA7-F7A7D149E7DB}"/>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411398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6F8A4-54BA-499E-A443-A8E0408F5E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7ED9A5C-B6F2-47C2-A6AA-B1984943F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384BF44F-2286-4975-91DA-9E60081D0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5B6ED7-B9A9-42A9-88CD-1E20072F0311}"/>
              </a:ext>
            </a:extLst>
          </p:cNvPr>
          <p:cNvSpPr>
            <a:spLocks noGrp="1"/>
          </p:cNvSpPr>
          <p:nvPr>
            <p:ph type="dt" sz="half" idx="10"/>
          </p:nvPr>
        </p:nvSpPr>
        <p:spPr/>
        <p:txBody>
          <a:bodyPr/>
          <a:lstStyle/>
          <a:p>
            <a:fld id="{46F2AB7F-2F2D-403D-B595-B4AE1DC6A422}" type="datetimeFigureOut">
              <a:rPr lang="es-AR" smtClean="0"/>
              <a:t>5/10/2021</a:t>
            </a:fld>
            <a:endParaRPr lang="es-AR"/>
          </a:p>
        </p:txBody>
      </p:sp>
      <p:sp>
        <p:nvSpPr>
          <p:cNvPr id="6" name="Marcador de pie de página 5">
            <a:extLst>
              <a:ext uri="{FF2B5EF4-FFF2-40B4-BE49-F238E27FC236}">
                <a16:creationId xmlns:a16="http://schemas.microsoft.com/office/drawing/2014/main" id="{C9346232-C887-41BE-A4F4-9A5FC991FD1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1B30F3A-35F9-41AA-B650-45B93FB7B675}"/>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41498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99941-5315-4153-9A54-B16733A65D3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63486FFA-5011-4F42-8942-5F104A415B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B421681C-59B3-4EF5-9B6A-CBFDAAD3D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22D3B10-D454-4DB2-9114-650C8C1E7029}"/>
              </a:ext>
            </a:extLst>
          </p:cNvPr>
          <p:cNvSpPr>
            <a:spLocks noGrp="1"/>
          </p:cNvSpPr>
          <p:nvPr>
            <p:ph type="dt" sz="half" idx="10"/>
          </p:nvPr>
        </p:nvSpPr>
        <p:spPr/>
        <p:txBody>
          <a:bodyPr/>
          <a:lstStyle/>
          <a:p>
            <a:fld id="{46F2AB7F-2F2D-403D-B595-B4AE1DC6A422}" type="datetimeFigureOut">
              <a:rPr lang="es-AR" smtClean="0"/>
              <a:t>5/10/2021</a:t>
            </a:fld>
            <a:endParaRPr lang="es-AR"/>
          </a:p>
        </p:txBody>
      </p:sp>
      <p:sp>
        <p:nvSpPr>
          <p:cNvPr id="6" name="Marcador de pie de página 5">
            <a:extLst>
              <a:ext uri="{FF2B5EF4-FFF2-40B4-BE49-F238E27FC236}">
                <a16:creationId xmlns:a16="http://schemas.microsoft.com/office/drawing/2014/main" id="{1FF02977-8563-479A-B232-E9F542A4778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45AF567-4E6C-4E57-B8B8-8872330198FD}"/>
              </a:ext>
            </a:extLst>
          </p:cNvPr>
          <p:cNvSpPr>
            <a:spLocks noGrp="1"/>
          </p:cNvSpPr>
          <p:nvPr>
            <p:ph type="sldNum" sz="quarter" idx="12"/>
          </p:nvPr>
        </p:nvSpPr>
        <p:spPr/>
        <p:txBody>
          <a:bodyPr/>
          <a:lstStyle/>
          <a:p>
            <a:fld id="{457E8A56-B5CB-4978-AD91-FDC75BDAA85F}" type="slidenum">
              <a:rPr lang="es-AR" smtClean="0"/>
              <a:t>‹Nº›</a:t>
            </a:fld>
            <a:endParaRPr lang="es-AR"/>
          </a:p>
        </p:txBody>
      </p:sp>
    </p:spTree>
    <p:extLst>
      <p:ext uri="{BB962C8B-B14F-4D97-AF65-F5344CB8AC3E}">
        <p14:creationId xmlns:p14="http://schemas.microsoft.com/office/powerpoint/2010/main" val="66123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ABC4B1B-5BBA-48AD-8814-126C91478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C106FAC-06C1-4639-B6DD-F8D2013F4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7A9D890-4436-47FB-88DC-A9852D0A1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2AB7F-2F2D-403D-B595-B4AE1DC6A422}" type="datetimeFigureOut">
              <a:rPr lang="es-AR" smtClean="0"/>
              <a:t>5/10/2021</a:t>
            </a:fld>
            <a:endParaRPr lang="es-AR"/>
          </a:p>
        </p:txBody>
      </p:sp>
      <p:sp>
        <p:nvSpPr>
          <p:cNvPr id="5" name="Marcador de pie de página 4">
            <a:extLst>
              <a:ext uri="{FF2B5EF4-FFF2-40B4-BE49-F238E27FC236}">
                <a16:creationId xmlns:a16="http://schemas.microsoft.com/office/drawing/2014/main" id="{FB1AB4C7-6C0D-44A7-8336-6E14108CE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A451F508-46D8-42C9-97FE-EC0D821CEB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E8A56-B5CB-4978-AD91-FDC75BDAA85F}" type="slidenum">
              <a:rPr lang="es-AR" smtClean="0"/>
              <a:t>‹Nº›</a:t>
            </a:fld>
            <a:endParaRPr lang="es-AR"/>
          </a:p>
        </p:txBody>
      </p:sp>
      <p:sp>
        <p:nvSpPr>
          <p:cNvPr id="7" name="MSIPCMContentMarking" descr="{&quot;HashCode&quot;:104042539,&quot;Placement&quot;:&quot;Header&quot;}">
            <a:extLst>
              <a:ext uri="{FF2B5EF4-FFF2-40B4-BE49-F238E27FC236}">
                <a16:creationId xmlns:a16="http://schemas.microsoft.com/office/drawing/2014/main" id="{18508D6E-4B54-4C7E-9DDA-E415B7988ABA}"/>
              </a:ext>
            </a:extLst>
          </p:cNvPr>
          <p:cNvSpPr txBox="1"/>
          <p:nvPr userDrawn="1"/>
        </p:nvSpPr>
        <p:spPr>
          <a:xfrm>
            <a:off x="11237874" y="0"/>
            <a:ext cx="954126" cy="262344"/>
          </a:xfrm>
          <a:prstGeom prst="rect">
            <a:avLst/>
          </a:prstGeom>
          <a:noFill/>
        </p:spPr>
        <p:txBody>
          <a:bodyPr vert="horz" wrap="square" lIns="0" tIns="0" rIns="0" bIns="0" rtlCol="0" anchor="ctr" anchorCtr="1">
            <a:spAutoFit/>
          </a:bodyPr>
          <a:lstStyle/>
          <a:p>
            <a:pPr algn="r">
              <a:spcBef>
                <a:spcPts val="0"/>
              </a:spcBef>
              <a:spcAft>
                <a:spcPts val="0"/>
              </a:spcAft>
            </a:pPr>
            <a:r>
              <a:rPr lang="es-AR" sz="1000">
                <a:solidFill>
                  <a:srgbClr val="000000"/>
                </a:solidFill>
                <a:latin typeface="Calibri" panose="020F0502020204030204" pitchFamily="34" charset="0"/>
              </a:rPr>
              <a:t>Uso Personal</a:t>
            </a:r>
          </a:p>
        </p:txBody>
      </p:sp>
    </p:spTree>
    <p:extLst>
      <p:ext uri="{BB962C8B-B14F-4D97-AF65-F5344CB8AC3E}">
        <p14:creationId xmlns:p14="http://schemas.microsoft.com/office/powerpoint/2010/main" val="4072656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9.xml"/><Relationship Id="rId7" Type="http://schemas.openxmlformats.org/officeDocument/2006/relationships/image" Target="../media/image14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4.png"/><Relationship Id="rId5" Type="http://schemas.openxmlformats.org/officeDocument/2006/relationships/image" Target="../media/image130.png"/><Relationship Id="rId4" Type="http://schemas.openxmlformats.org/officeDocument/2006/relationships/image" Target="../media/image4.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5.png"/><Relationship Id="rId7" Type="http://schemas.openxmlformats.org/officeDocument/2006/relationships/image" Target="../media/image31.png"/><Relationship Id="rId12"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9.png"/><Relationship Id="rId5" Type="http://schemas.openxmlformats.org/officeDocument/2006/relationships/image" Target="../media/image28.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24.png"/><Relationship Id="rId9" Type="http://schemas.openxmlformats.org/officeDocument/2006/relationships/image" Target="../media/image37.png"/><Relationship Id="rId1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chart" Target="../charts/char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27DE2-6A07-4716-99DF-2AE7F268CF64}"/>
              </a:ext>
            </a:extLst>
          </p:cNvPr>
          <p:cNvSpPr>
            <a:spLocks noGrp="1"/>
          </p:cNvSpPr>
          <p:nvPr>
            <p:ph type="ctrTitle"/>
          </p:nvPr>
        </p:nvSpPr>
        <p:spPr>
          <a:xfrm>
            <a:off x="1673899" y="2404151"/>
            <a:ext cx="8519411" cy="1947056"/>
          </a:xfrm>
        </p:spPr>
        <p:txBody>
          <a:bodyPr>
            <a:noAutofit/>
          </a:bodyPr>
          <a:lstStyle/>
          <a:p>
            <a:r>
              <a:rPr lang="es-AR" sz="4000" b="1" dirty="0"/>
              <a:t>“Análisis y Estimación de la Oferta del Carpooling en Buenos Aires mediante Modelos de Selección Discreta”</a:t>
            </a:r>
            <a:endParaRPr lang="es-AR" sz="4000" dirty="0"/>
          </a:p>
        </p:txBody>
      </p:sp>
      <p:sp>
        <p:nvSpPr>
          <p:cNvPr id="3" name="Subtítulo 2">
            <a:extLst>
              <a:ext uri="{FF2B5EF4-FFF2-40B4-BE49-F238E27FC236}">
                <a16:creationId xmlns:a16="http://schemas.microsoft.com/office/drawing/2014/main" id="{C8C153E4-EF96-4AA7-8B2B-9642D583E536}"/>
              </a:ext>
            </a:extLst>
          </p:cNvPr>
          <p:cNvSpPr>
            <a:spLocks noGrp="1"/>
          </p:cNvSpPr>
          <p:nvPr>
            <p:ph type="subTitle" idx="1"/>
          </p:nvPr>
        </p:nvSpPr>
        <p:spPr>
          <a:xfrm>
            <a:off x="1523998" y="4646645"/>
            <a:ext cx="9747381" cy="1531644"/>
          </a:xfrm>
        </p:spPr>
        <p:txBody>
          <a:bodyPr>
            <a:normAutofit/>
          </a:bodyPr>
          <a:lstStyle/>
          <a:p>
            <a:endParaRPr lang="es-AR" b="1" dirty="0"/>
          </a:p>
          <a:p>
            <a:r>
              <a:rPr lang="es-AR" b="1" dirty="0"/>
              <a:t>Autores:</a:t>
            </a:r>
            <a:endParaRPr lang="es-AR" dirty="0"/>
          </a:p>
          <a:p>
            <a:r>
              <a:rPr lang="es-AR" i="1" dirty="0"/>
              <a:t>Emilio Pugnaloni – Mariano </a:t>
            </a:r>
            <a:r>
              <a:rPr lang="es-AR" i="1" dirty="0" err="1"/>
              <a:t>Bonoli</a:t>
            </a:r>
            <a:r>
              <a:rPr lang="es-AR" i="1" dirty="0"/>
              <a:t> – </a:t>
            </a:r>
            <a:r>
              <a:rPr lang="es-AR" i="1" dirty="0" err="1"/>
              <a:t>Maria</a:t>
            </a:r>
            <a:r>
              <a:rPr lang="es-AR" i="1" dirty="0"/>
              <a:t> Stewart Harris – Emilio Picasso</a:t>
            </a:r>
            <a:endParaRPr lang="es-AR" b="1" dirty="0"/>
          </a:p>
        </p:txBody>
      </p:sp>
      <p:pic>
        <p:nvPicPr>
          <p:cNvPr id="5" name="Imagen 4" descr="uca1">
            <a:extLst>
              <a:ext uri="{FF2B5EF4-FFF2-40B4-BE49-F238E27FC236}">
                <a16:creationId xmlns:a16="http://schemas.microsoft.com/office/drawing/2014/main" id="{869B23EB-5A29-4087-854D-1B8EB603BB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28729" y="744771"/>
            <a:ext cx="1809750" cy="1657350"/>
          </a:xfrm>
          <a:prstGeom prst="rect">
            <a:avLst/>
          </a:prstGeom>
          <a:noFill/>
          <a:ln>
            <a:noFill/>
          </a:ln>
        </p:spPr>
      </p:pic>
      <p:sp>
        <p:nvSpPr>
          <p:cNvPr id="10" name="Rectángulo 9">
            <a:extLst>
              <a:ext uri="{FF2B5EF4-FFF2-40B4-BE49-F238E27FC236}">
                <a16:creationId xmlns:a16="http://schemas.microsoft.com/office/drawing/2014/main" id="{008B0A64-A8EA-4DC5-9495-D18EAD7AA60C}"/>
              </a:ext>
            </a:extLst>
          </p:cNvPr>
          <p:cNvSpPr/>
          <p:nvPr/>
        </p:nvSpPr>
        <p:spPr>
          <a:xfrm>
            <a:off x="-132415" y="-29461"/>
            <a:ext cx="12456827" cy="389225"/>
          </a:xfrm>
          <a:prstGeom prst="rect">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1283043356"/>
      </p:ext>
    </p:extLst>
  </p:cSld>
  <p:clrMapOvr>
    <a:masterClrMapping/>
  </p:clrMapOvr>
  <mc:AlternateContent xmlns:mc="http://schemas.openxmlformats.org/markup-compatibility/2006" xmlns:p14="http://schemas.microsoft.com/office/powerpoint/2010/main">
    <mc:Choice Requires="p14">
      <p:transition spd="med" p14:dur="700" advTm="14662">
        <p:fade/>
      </p:transition>
    </mc:Choice>
    <mc:Fallback xmlns="">
      <p:transition spd="med" advTm="1466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DCF25210-B6C4-47E4-8FE8-6CE45C51E1C0}"/>
              </a:ext>
            </a:extLst>
          </p:cNvPr>
          <p:cNvSpPr txBox="1"/>
          <p:nvPr/>
        </p:nvSpPr>
        <p:spPr>
          <a:xfrm>
            <a:off x="431882" y="1676859"/>
            <a:ext cx="11325183" cy="3139321"/>
          </a:xfrm>
          <a:prstGeom prst="rect">
            <a:avLst/>
          </a:prstGeom>
          <a:noFill/>
        </p:spPr>
        <p:txBody>
          <a:bodyPr wrap="square" rtlCol="0">
            <a:spAutoFit/>
          </a:bodyPr>
          <a:lstStyle/>
          <a:p>
            <a:r>
              <a:rPr lang="es-AR" sz="1800" b="1"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t>Los modelos de selección discreta (DCM) </a:t>
            </a:r>
            <a:r>
              <a:rPr lang="es-AR" sz="1800" dirty="0">
                <a:effectLst/>
                <a:latin typeface="Calibri" panose="020F0502020204030204" pitchFamily="34" charset="0"/>
                <a:ea typeface="Calibri" panose="020F0502020204030204" pitchFamily="34" charset="0"/>
                <a:cs typeface="Arial" panose="020B0604020202020204" pitchFamily="34" charset="0"/>
              </a:rPr>
              <a:t>pueden usarse para analizar y predecir las decisiones de individuos frente a un conjunto finito de alternativas excluyente y colectivamente exhaustivo.</a:t>
            </a:r>
          </a:p>
          <a:p>
            <a:endParaRPr lang="es-AR" sz="1800" dirty="0">
              <a:effectLst/>
              <a:latin typeface="Calibri" panose="020F0502020204030204" pitchFamily="34" charset="0"/>
              <a:ea typeface="Calibri" panose="020F0502020204030204" pitchFamily="34" charset="0"/>
              <a:cs typeface="Arial" panose="020B0604020202020204" pitchFamily="34" charset="0"/>
            </a:endParaRPr>
          </a:p>
          <a:p>
            <a:endParaRPr lang="es-A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Arial" panose="020B0604020202020204" pitchFamily="34" charset="0"/>
              </a:rPr>
              <a:t> Permiten relacionar estadísticamente las elecciones realizadas por las personas, con las características propias del individuo decisor y los atributos de las alternativas disponibles.</a:t>
            </a:r>
          </a:p>
          <a:p>
            <a:pPr marL="285750" indent="-285750">
              <a:buFont typeface="Arial" panose="020B0604020202020204" pitchFamily="34" charset="0"/>
              <a:buChar char="•"/>
            </a:pPr>
            <a:endParaRPr lang="es-A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s-AR" dirty="0">
                <a:latin typeface="Calibri" panose="020F0502020204030204" pitchFamily="34" charset="0"/>
                <a:ea typeface="Calibri" panose="020F0502020204030204" pitchFamily="34" charset="0"/>
                <a:cs typeface="Arial" panose="020B0604020202020204" pitchFamily="34" charset="0"/>
              </a:rPr>
              <a:t>Utilizan el método de la Utilidad </a:t>
            </a:r>
            <a:r>
              <a:rPr lang="es-AR" dirty="0" err="1">
                <a:latin typeface="Calibri" panose="020F0502020204030204" pitchFamily="34" charset="0"/>
                <a:ea typeface="Calibri" panose="020F0502020204030204" pitchFamily="34" charset="0"/>
                <a:cs typeface="Arial" panose="020B0604020202020204" pitchFamily="34" charset="0"/>
              </a:rPr>
              <a:t>Maxima</a:t>
            </a:r>
            <a:r>
              <a:rPr lang="es-AR" dirty="0">
                <a:latin typeface="Calibri" panose="020F0502020204030204" pitchFamily="34" charset="0"/>
                <a:ea typeface="Calibri" panose="020F0502020204030204" pitchFamily="34" charset="0"/>
                <a:cs typeface="Arial" panose="020B0604020202020204" pitchFamily="34" charset="0"/>
              </a:rPr>
              <a:t> Aleatoria</a:t>
            </a:r>
          </a:p>
          <a:p>
            <a:pPr marL="285750" indent="-285750">
              <a:buFont typeface="Arial" panose="020B0604020202020204" pitchFamily="34" charset="0"/>
              <a:buChar char="•"/>
            </a:pPr>
            <a:endParaRPr lang="es-AR" dirty="0">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s-AR" dirty="0">
                <a:latin typeface="Calibri" panose="020F0502020204030204" pitchFamily="34" charset="0"/>
                <a:ea typeface="Calibri" panose="020F0502020204030204" pitchFamily="34" charset="0"/>
                <a:cs typeface="Arial" panose="020B0604020202020204" pitchFamily="34" charset="0"/>
              </a:rPr>
              <a:t>Se trabajo con </a:t>
            </a:r>
            <a:r>
              <a:rPr lang="es-AR" dirty="0" err="1">
                <a:latin typeface="Calibri" panose="020F0502020204030204" pitchFamily="34" charset="0"/>
                <a:ea typeface="Calibri" panose="020F0502020204030204" pitchFamily="34" charset="0"/>
                <a:cs typeface="Arial" panose="020B0604020202020204" pitchFamily="34" charset="0"/>
              </a:rPr>
              <a:t>Mixed</a:t>
            </a:r>
            <a:r>
              <a:rPr lang="es-AR" dirty="0">
                <a:latin typeface="Calibri" panose="020F0502020204030204" pitchFamily="34" charset="0"/>
                <a:ea typeface="Calibri" panose="020F0502020204030204" pitchFamily="34" charset="0"/>
                <a:cs typeface="Arial" panose="020B0604020202020204" pitchFamily="34" charset="0"/>
              </a:rPr>
              <a:t> </a:t>
            </a:r>
            <a:r>
              <a:rPr lang="es-AR" dirty="0" err="1">
                <a:latin typeface="Calibri" panose="020F0502020204030204" pitchFamily="34" charset="0"/>
                <a:ea typeface="Calibri" panose="020F0502020204030204" pitchFamily="34" charset="0"/>
                <a:cs typeface="Arial" panose="020B0604020202020204" pitchFamily="34" charset="0"/>
              </a:rPr>
              <a:t>Logit</a:t>
            </a:r>
            <a:r>
              <a:rPr lang="es-AR" dirty="0">
                <a:latin typeface="Calibri" panose="020F0502020204030204" pitchFamily="34" charset="0"/>
                <a:ea typeface="Calibri" panose="020F0502020204030204" pitchFamily="34" charset="0"/>
                <a:cs typeface="Arial" panose="020B0604020202020204" pitchFamily="34" charset="0"/>
              </a:rPr>
              <a:t> </a:t>
            </a:r>
            <a:r>
              <a:rPr lang="es-AR" dirty="0" err="1">
                <a:latin typeface="Calibri" panose="020F0502020204030204" pitchFamily="34" charset="0"/>
                <a:ea typeface="Calibri" panose="020F0502020204030204" pitchFamily="34" charset="0"/>
                <a:cs typeface="Arial" panose="020B0604020202020204" pitchFamily="34" charset="0"/>
              </a:rPr>
              <a:t>Models</a:t>
            </a:r>
            <a:r>
              <a:rPr lang="es-AR" dirty="0">
                <a:latin typeface="Calibri" panose="020F0502020204030204" pitchFamily="34" charset="0"/>
                <a:ea typeface="Calibri" panose="020F0502020204030204" pitchFamily="34" charset="0"/>
                <a:cs typeface="Arial" panose="020B0604020202020204" pitchFamily="34" charset="0"/>
              </a:rPr>
              <a:t>  (</a:t>
            </a:r>
            <a:r>
              <a:rPr lang="es-AR" i="1" dirty="0">
                <a:latin typeface="Calibri" panose="020F0502020204030204" pitchFamily="34" charset="0"/>
                <a:ea typeface="Calibri" panose="020F0502020204030204" pitchFamily="34" charset="0"/>
                <a:cs typeface="Arial" panose="020B0604020202020204" pitchFamily="34" charset="0"/>
              </a:rPr>
              <a:t>MXL</a:t>
            </a:r>
            <a:r>
              <a:rPr lang="es-AR" dirty="0">
                <a:latin typeface="Calibri" panose="020F0502020204030204" pitchFamily="34" charset="0"/>
                <a:ea typeface="Calibri" panose="020F0502020204030204" pitchFamily="34" charset="0"/>
                <a:cs typeface="Arial" panose="020B0604020202020204" pitchFamily="34" charset="0"/>
              </a:rPr>
              <a:t>)</a:t>
            </a:r>
            <a:endParaRPr lang="es-AR" sz="1800" dirty="0">
              <a:effectLst/>
              <a:latin typeface="Calibri" panose="020F0502020204030204" pitchFamily="34" charset="0"/>
              <a:ea typeface="Calibri" panose="020F0502020204030204" pitchFamily="34" charset="0"/>
              <a:cs typeface="Arial" panose="020B0604020202020204" pitchFamily="34" charset="0"/>
            </a:endParaRPr>
          </a:p>
          <a:p>
            <a:endParaRPr lang="es-A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744AD844-2524-4F27-B1BA-623AE849BE1F}"/>
              </a:ext>
            </a:extLst>
          </p:cNvPr>
          <p:cNvSpPr txBox="1"/>
          <p:nvPr/>
        </p:nvSpPr>
        <p:spPr>
          <a:xfrm>
            <a:off x="313714" y="1046332"/>
            <a:ext cx="6494492" cy="400110"/>
          </a:xfrm>
          <a:prstGeom prst="rect">
            <a:avLst/>
          </a:prstGeom>
          <a:noFill/>
        </p:spPr>
        <p:txBody>
          <a:bodyPr wrap="square" rtlCol="0">
            <a:spAutoFit/>
          </a:bodyPr>
          <a:lstStyle/>
          <a:p>
            <a:r>
              <a:rPr lang="es-AR" sz="2000" b="1" dirty="0"/>
              <a:t>Aplicación de Modelos de Selección Discreta</a:t>
            </a:r>
          </a:p>
        </p:txBody>
      </p:sp>
      <p:sp>
        <p:nvSpPr>
          <p:cNvPr id="9" name="Rectángulo 8">
            <a:extLst>
              <a:ext uri="{FF2B5EF4-FFF2-40B4-BE49-F238E27FC236}">
                <a16:creationId xmlns:a16="http://schemas.microsoft.com/office/drawing/2014/main" id="{EFC09586-E680-4C32-A4CC-986ED7ED7840}"/>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85BCFCB3-9224-4C11-99DD-C0B1D8C4EEAD}"/>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1" name="Picture 8" descr="dos">
            <a:extLst>
              <a:ext uri="{FF2B5EF4-FFF2-40B4-BE49-F238E27FC236}">
                <a16:creationId xmlns:a16="http://schemas.microsoft.com/office/drawing/2014/main" id="{D89071EF-128D-4448-830B-C4ACD39A2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556980"/>
      </p:ext>
    </p:extLst>
  </p:cSld>
  <p:clrMapOvr>
    <a:masterClrMapping/>
  </p:clrMapOvr>
  <mc:AlternateContent xmlns:mc="http://schemas.openxmlformats.org/markup-compatibility/2006" xmlns:p14="http://schemas.microsoft.com/office/powerpoint/2010/main">
    <mc:Choice Requires="p14">
      <p:transition spd="med" p14:dur="700" advTm="26141">
        <p:fade/>
      </p:transition>
    </mc:Choice>
    <mc:Fallback xmlns="">
      <p:transition spd="med" advTm="2614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744AD844-2524-4F27-B1BA-623AE849BE1F}"/>
              </a:ext>
            </a:extLst>
          </p:cNvPr>
          <p:cNvSpPr txBox="1"/>
          <p:nvPr/>
        </p:nvSpPr>
        <p:spPr>
          <a:xfrm>
            <a:off x="313714" y="1046332"/>
            <a:ext cx="6494492" cy="400110"/>
          </a:xfrm>
          <a:prstGeom prst="rect">
            <a:avLst/>
          </a:prstGeom>
          <a:noFill/>
        </p:spPr>
        <p:txBody>
          <a:bodyPr wrap="square" rtlCol="0">
            <a:spAutoFit/>
          </a:bodyPr>
          <a:lstStyle/>
          <a:p>
            <a:r>
              <a:rPr lang="es-AR" sz="2000" b="1" dirty="0"/>
              <a:t>Aplicación de Modelos de Selección Discreta</a:t>
            </a:r>
          </a:p>
        </p:txBody>
      </p:sp>
      <p:sp>
        <p:nvSpPr>
          <p:cNvPr id="9" name="Rectángulo 8">
            <a:extLst>
              <a:ext uri="{FF2B5EF4-FFF2-40B4-BE49-F238E27FC236}">
                <a16:creationId xmlns:a16="http://schemas.microsoft.com/office/drawing/2014/main" id="{EFC09586-E680-4C32-A4CC-986ED7ED7840}"/>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85BCFCB3-9224-4C11-99DD-C0B1D8C4EEAD}"/>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1" name="Picture 8" descr="dos">
            <a:extLst>
              <a:ext uri="{FF2B5EF4-FFF2-40B4-BE49-F238E27FC236}">
                <a16:creationId xmlns:a16="http://schemas.microsoft.com/office/drawing/2014/main" id="{D89071EF-128D-4448-830B-C4ACD39A2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1792445B-70B8-49F9-84E5-C898D6F703B0}"/>
                  </a:ext>
                </a:extLst>
              </p:cNvPr>
              <p:cNvSpPr txBox="1"/>
              <p:nvPr/>
            </p:nvSpPr>
            <p:spPr>
              <a:xfrm>
                <a:off x="305985" y="2063613"/>
                <a:ext cx="5921079" cy="2589555"/>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rPr>
                            <m:t>𝛽</m:t>
                          </m:r>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i="1">
                              <a:latin typeface="Cambria Math" panose="02040503050406030204" pitchFamily="18" charset="0"/>
                            </a:rPr>
                            <m:t> </m:t>
                          </m:r>
                          <m:r>
                            <a:rPr lang="es-ES" sz="1600" i="1">
                              <a:latin typeface="Cambria Math" panose="02040503050406030204" pitchFamily="18" charset="0"/>
                            </a:rPr>
                            <m:t>𝑥</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𝑐</m:t>
                          </m:r>
                          <m:r>
                            <a:rPr lang="es-ES" sz="1600" b="0" i="1" smtClean="0">
                              <a:latin typeface="Cambria Math" panose="02040503050406030204" pitchFamily="18" charset="0"/>
                            </a:rPr>
                            <m:t> </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𝑎𝑢𝑡𝑜</m:t>
                          </m:r>
                        </m:sub>
                      </m:sSub>
                    </m:oMath>
                  </m:oMathPara>
                </a14:m>
                <a:endParaRPr lang="es-ES" sz="1600" i="1" dirty="0">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𝑐𝑎𝑟𝑝𝑜𝑙</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𝑐𝑎𝑟𝑝𝑜𝑙</m:t>
                          </m:r>
                        </m:sub>
                      </m:sSub>
                      <m:r>
                        <a:rPr lang="es-ES" sz="1600" b="0" i="1" smtClean="0">
                          <a:latin typeface="Cambria Math" panose="02040503050406030204" pitchFamily="18" charset="0"/>
                          <a:ea typeface="Cambria Math" panose="02040503050406030204" pitchFamily="18" charset="0"/>
                        </a:rPr>
                        <m:t> </m:t>
                      </m:r>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𝑐𝑎𝑟𝑝𝑜𝑜𝑙</m:t>
                          </m:r>
                        </m:sub>
                      </m:sSub>
                    </m:oMath>
                  </m:oMathPara>
                </a14:m>
                <a:endParaRPr lang="es-ES" sz="1600" b="0" dirty="0">
                  <a:solidFill>
                    <a:schemeClr val="tx1"/>
                  </a:solidFill>
                  <a:ea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𝑐h𝑎𝑟𝑡𝑒𝑟</m:t>
                          </m:r>
                        </m:sub>
                      </m:sSub>
                    </m:oMath>
                  </m:oMathPara>
                </a14:m>
                <a:endParaRPr lang="es-ES" sz="1600" dirty="0"/>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𝑡𝑝</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b="0" i="1" smtClean="0">
                              <a:latin typeface="Cambria Math" panose="02040503050406030204" pitchFamily="18" charset="0"/>
                            </a:rPr>
                            <m:t>𝑡𝑝</m:t>
                          </m:r>
                          <m:r>
                            <a:rPr lang="es-ES" sz="1600" i="1" smtClean="0">
                              <a:latin typeface="Cambria Math" panose="02040503050406030204" pitchFamily="18" charset="0"/>
                            </a:rPr>
                            <m:t> </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𝑡𝑝</m:t>
                          </m:r>
                        </m:sub>
                      </m:sSub>
                    </m:oMath>
                  </m:oMathPara>
                </a14:m>
                <a:endParaRPr lang="es-ES" sz="1600" dirty="0"/>
              </a:p>
              <a:p>
                <a:pPr>
                  <a:lnSpc>
                    <a:spcPct val="150000"/>
                  </a:lnSpc>
                </a:pPr>
                <a:endParaRPr lang="es-ES" dirty="0"/>
              </a:p>
            </p:txBody>
          </p:sp>
        </mc:Choice>
        <mc:Fallback xmlns="">
          <p:sp>
            <p:nvSpPr>
              <p:cNvPr id="14" name="CuadroTexto 13">
                <a:extLst>
                  <a:ext uri="{FF2B5EF4-FFF2-40B4-BE49-F238E27FC236}">
                    <a16:creationId xmlns:a16="http://schemas.microsoft.com/office/drawing/2014/main" id="{1792445B-70B8-49F9-84E5-C898D6F703B0}"/>
                  </a:ext>
                </a:extLst>
              </p:cNvPr>
              <p:cNvSpPr txBox="1">
                <a:spLocks noRot="1" noChangeAspect="1" noMove="1" noResize="1" noEditPoints="1" noAdjustHandles="1" noChangeArrowheads="1" noChangeShapeType="1" noTextEdit="1"/>
              </p:cNvSpPr>
              <p:nvPr/>
            </p:nvSpPr>
            <p:spPr>
              <a:xfrm>
                <a:off x="305985" y="2063613"/>
                <a:ext cx="5921079" cy="2589555"/>
              </a:xfrm>
              <a:prstGeom prst="rect">
                <a:avLst/>
              </a:prstGeom>
              <a:blipFill>
                <a:blip r:embed="rId4"/>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658225101"/>
      </p:ext>
    </p:extLst>
  </p:cSld>
  <p:clrMapOvr>
    <a:masterClrMapping/>
  </p:clrMapOvr>
  <mc:AlternateContent xmlns:mc="http://schemas.openxmlformats.org/markup-compatibility/2006" xmlns:p14="http://schemas.microsoft.com/office/powerpoint/2010/main">
    <mc:Choice Requires="p14">
      <p:transition spd="med" p14:dur="700" advTm="33431">
        <p:fade/>
      </p:transition>
    </mc:Choice>
    <mc:Fallback xmlns="">
      <p:transition spd="med" advTm="3343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744AD844-2524-4F27-B1BA-623AE849BE1F}"/>
              </a:ext>
            </a:extLst>
          </p:cNvPr>
          <p:cNvSpPr txBox="1"/>
          <p:nvPr/>
        </p:nvSpPr>
        <p:spPr>
          <a:xfrm>
            <a:off x="313714" y="1046332"/>
            <a:ext cx="6494492" cy="400110"/>
          </a:xfrm>
          <a:prstGeom prst="rect">
            <a:avLst/>
          </a:prstGeom>
          <a:noFill/>
        </p:spPr>
        <p:txBody>
          <a:bodyPr wrap="square" rtlCol="0">
            <a:spAutoFit/>
          </a:bodyPr>
          <a:lstStyle/>
          <a:p>
            <a:r>
              <a:rPr lang="es-AR" sz="2000" b="1" dirty="0"/>
              <a:t>Aplicación de Modelos de Selección Discreta</a:t>
            </a:r>
          </a:p>
        </p:txBody>
      </p:sp>
      <p:sp>
        <p:nvSpPr>
          <p:cNvPr id="9" name="Rectángulo 8">
            <a:extLst>
              <a:ext uri="{FF2B5EF4-FFF2-40B4-BE49-F238E27FC236}">
                <a16:creationId xmlns:a16="http://schemas.microsoft.com/office/drawing/2014/main" id="{EFC09586-E680-4C32-A4CC-986ED7ED7840}"/>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85BCFCB3-9224-4C11-99DD-C0B1D8C4EEAD}"/>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1" name="Picture 8" descr="dos">
            <a:extLst>
              <a:ext uri="{FF2B5EF4-FFF2-40B4-BE49-F238E27FC236}">
                <a16:creationId xmlns:a16="http://schemas.microsoft.com/office/drawing/2014/main" id="{D89071EF-128D-4448-830B-C4ACD39A2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16FCF066-DC07-4C04-94DE-83F388FBB112}"/>
                  </a:ext>
                </a:extLst>
              </p:cNvPr>
              <p:cNvSpPr txBox="1"/>
              <p:nvPr/>
            </p:nvSpPr>
            <p:spPr>
              <a:xfrm>
                <a:off x="365919" y="1981500"/>
                <a:ext cx="6442287" cy="2582374"/>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0          </m:t>
                      </m:r>
                      <m:r>
                        <a:rPr lang="es-ES" sz="1600" i="1">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rPr>
                            <m:t>𝛽</m:t>
                          </m:r>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i="1">
                              <a:latin typeface="Cambria Math" panose="02040503050406030204" pitchFamily="18" charset="0"/>
                            </a:rPr>
                            <m:t> </m:t>
                          </m:r>
                          <m:r>
                            <a:rPr lang="es-ES" sz="1600" i="1">
                              <a:latin typeface="Cambria Math" panose="02040503050406030204" pitchFamily="18" charset="0"/>
                            </a:rPr>
                            <m:t>𝑥</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𝛽</m:t>
                          </m:r>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𝑐</m:t>
                          </m:r>
                          <m:r>
                            <a:rPr lang="es-ES" sz="1600" b="0" i="1" smtClean="0">
                              <a:latin typeface="Cambria Math" panose="02040503050406030204" pitchFamily="18" charset="0"/>
                            </a:rPr>
                            <m:t> </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𝑎𝑢𝑡𝑜</m:t>
                          </m:r>
                        </m:sub>
                      </m:sSub>
                    </m:oMath>
                  </m:oMathPara>
                </a14:m>
                <a:endParaRPr lang="es-ES" sz="1600" i="1" dirty="0">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𝑐𝑎𝑟𝑝𝑜𝑙</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𝑐𝑎𝑟𝑝𝑜𝑙</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ea typeface="Cambria Math" panose="02040503050406030204" pitchFamily="18" charset="0"/>
                        </a:rPr>
                        <m:t> </m:t>
                      </m:r>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𝑐𝑎𝑟𝑝𝑜𝑜𝑙</m:t>
                          </m:r>
                        </m:sub>
                      </m:sSub>
                    </m:oMath>
                  </m:oMathPara>
                </a14:m>
                <a:endParaRPr lang="es-ES" sz="1600" b="0" dirty="0">
                  <a:solidFill>
                    <a:schemeClr val="tx1"/>
                  </a:solidFill>
                  <a:ea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ea typeface="Cambria Math" panose="02040503050406030204" pitchFamily="18" charset="0"/>
                            </a:rPr>
                            <m:t>𝛽</m:t>
                          </m:r>
                        </m:e>
                        <m:sub>
                          <m:r>
                            <a:rPr lang="es-ES" sz="1600" i="1">
                              <a:latin typeface="Cambria Math" panose="02040503050406030204" pitchFamily="18" charset="0"/>
                            </a:rPr>
                            <m:t>𝑐</m:t>
                          </m:r>
                          <m:r>
                            <a:rPr lang="es-ES" sz="1600" b="0" i="1" smtClean="0">
                              <a:latin typeface="Cambria Math" panose="02040503050406030204" pitchFamily="18" charset="0"/>
                            </a:rPr>
                            <m:t>h𝑎𝑟𝑡𝑒𝑟</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𝑐h𝑎𝑟𝑡𝑒𝑟</m:t>
                          </m:r>
                        </m:sub>
                      </m:sSub>
                    </m:oMath>
                  </m:oMathPara>
                </a14:m>
                <a:endParaRPr lang="es-ES" sz="1600" dirty="0"/>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𝑡𝑝</m:t>
                          </m:r>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𝑎𝑢𝑡𝑜</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b="0" i="1" smtClean="0">
                              <a:latin typeface="Cambria Math" panose="02040503050406030204" pitchFamily="18" charset="0"/>
                            </a:rPr>
                            <m:t>𝑡𝑝</m:t>
                          </m:r>
                          <m:r>
                            <a:rPr lang="es-ES" sz="1600" i="1" smtClean="0">
                              <a:latin typeface="Cambria Math" panose="02040503050406030204" pitchFamily="18" charset="0"/>
                            </a:rPr>
                            <m:t> </m:t>
                          </m:r>
                        </m:sub>
                      </m:sSub>
                      <m:r>
                        <a:rPr lang="es-ES" sz="1600" b="0" i="1" smtClean="0">
                          <a:latin typeface="Cambria Math" panose="02040503050406030204" pitchFamily="18" charset="0"/>
                        </a:rPr>
                        <m:t>    +      </m:t>
                      </m:r>
                      <m:sSub>
                        <m:sSubPr>
                          <m:ctrlPr>
                            <a:rPr lang="es-ES" sz="1600" i="1">
                              <a:latin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𝛽</m:t>
                          </m:r>
                        </m:e>
                        <m:sub>
                          <m:r>
                            <a:rPr lang="es-ES" sz="1600" b="0" i="1" smtClean="0">
                              <a:latin typeface="Cambria Math" panose="02040503050406030204" pitchFamily="18" charset="0"/>
                              <a:ea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𝑡𝑝</m:t>
                          </m:r>
                        </m:sub>
                      </m:sSub>
                    </m:oMath>
                  </m:oMathPara>
                </a14:m>
                <a:endParaRPr lang="es-ES" sz="1600" dirty="0"/>
              </a:p>
              <a:p>
                <a:pPr>
                  <a:lnSpc>
                    <a:spcPct val="150000"/>
                  </a:lnSpc>
                </a:pPr>
                <a:endParaRPr lang="es-ES" dirty="0"/>
              </a:p>
            </p:txBody>
          </p:sp>
        </mc:Choice>
        <mc:Fallback xmlns="">
          <p:sp>
            <p:nvSpPr>
              <p:cNvPr id="33" name="CuadroTexto 32">
                <a:extLst>
                  <a:ext uri="{FF2B5EF4-FFF2-40B4-BE49-F238E27FC236}">
                    <a16:creationId xmlns:a16="http://schemas.microsoft.com/office/drawing/2014/main" id="{16FCF066-DC07-4C04-94DE-83F388FBB112}"/>
                  </a:ext>
                </a:extLst>
              </p:cNvPr>
              <p:cNvSpPr txBox="1">
                <a:spLocks noRot="1" noChangeAspect="1" noMove="1" noResize="1" noEditPoints="1" noAdjustHandles="1" noChangeArrowheads="1" noChangeShapeType="1" noTextEdit="1"/>
              </p:cNvSpPr>
              <p:nvPr/>
            </p:nvSpPr>
            <p:spPr>
              <a:xfrm>
                <a:off x="365919" y="1981500"/>
                <a:ext cx="6442287" cy="2582374"/>
              </a:xfrm>
              <a:prstGeom prst="rect">
                <a:avLst/>
              </a:prstGeom>
              <a:blipFill>
                <a:blip r:embed="rId4"/>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2612884510"/>
      </p:ext>
    </p:extLst>
  </p:cSld>
  <p:clrMapOvr>
    <a:masterClrMapping/>
  </p:clrMapOvr>
  <mc:AlternateContent xmlns:mc="http://schemas.openxmlformats.org/markup-compatibility/2006" xmlns:p14="http://schemas.microsoft.com/office/powerpoint/2010/main">
    <mc:Choice Requires="p14">
      <p:transition spd="med" p14:dur="700" advTm="15558">
        <p:fade/>
      </p:transition>
    </mc:Choice>
    <mc:Fallback xmlns="">
      <p:transition spd="med" advTm="1555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744AD844-2524-4F27-B1BA-623AE849BE1F}"/>
              </a:ext>
            </a:extLst>
          </p:cNvPr>
          <p:cNvSpPr txBox="1"/>
          <p:nvPr/>
        </p:nvSpPr>
        <p:spPr>
          <a:xfrm>
            <a:off x="313714" y="1046332"/>
            <a:ext cx="7237460" cy="400110"/>
          </a:xfrm>
          <a:prstGeom prst="rect">
            <a:avLst/>
          </a:prstGeom>
          <a:noFill/>
        </p:spPr>
        <p:txBody>
          <a:bodyPr wrap="square" rtlCol="0">
            <a:spAutoFit/>
          </a:bodyPr>
          <a:lstStyle/>
          <a:p>
            <a:r>
              <a:rPr lang="es-AR" sz="2000" b="1" dirty="0"/>
              <a:t>Aplicación de Modelos de Selección Discreta: </a:t>
            </a:r>
            <a:r>
              <a:rPr lang="es-AR" sz="2000" b="1" i="1" dirty="0" err="1"/>
              <a:t>Mixed</a:t>
            </a:r>
            <a:r>
              <a:rPr lang="es-AR" sz="2000" b="1" i="1" dirty="0"/>
              <a:t> </a:t>
            </a:r>
            <a:r>
              <a:rPr lang="es-AR" sz="2000" b="1" i="1" dirty="0" err="1"/>
              <a:t>Logit</a:t>
            </a:r>
            <a:r>
              <a:rPr lang="es-AR" sz="2000" b="1" i="1" dirty="0"/>
              <a:t> </a:t>
            </a:r>
            <a:r>
              <a:rPr lang="es-AR" sz="2000" b="1" i="1" dirty="0" err="1"/>
              <a:t>Models</a:t>
            </a:r>
            <a:endParaRPr lang="es-AR" sz="2000" b="1" i="1" dirty="0"/>
          </a:p>
        </p:txBody>
      </p:sp>
      <p:sp>
        <p:nvSpPr>
          <p:cNvPr id="9" name="Rectángulo 8">
            <a:extLst>
              <a:ext uri="{FF2B5EF4-FFF2-40B4-BE49-F238E27FC236}">
                <a16:creationId xmlns:a16="http://schemas.microsoft.com/office/drawing/2014/main" id="{EFC09586-E680-4C32-A4CC-986ED7ED7840}"/>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85BCFCB3-9224-4C11-99DD-C0B1D8C4EEAD}"/>
              </a:ext>
            </a:extLst>
          </p:cNvPr>
          <p:cNvSpPr>
            <a:spLocks noGrp="1"/>
          </p:cNvSpPr>
          <p:nvPr>
            <p:ph type="title"/>
          </p:nvPr>
        </p:nvSpPr>
        <p:spPr>
          <a:xfrm>
            <a:off x="830491" y="99343"/>
            <a:ext cx="1912709" cy="550820"/>
          </a:xfrm>
        </p:spPr>
        <p:txBody>
          <a:bodyPr>
            <a:noAutofit/>
          </a:bodyPr>
          <a:lstStyle/>
          <a:p>
            <a:r>
              <a:rPr lang="es-AR" sz="1800" b="1" dirty="0">
                <a:solidFill>
                  <a:schemeClr val="bg1"/>
                </a:solidFill>
              </a:rPr>
              <a:t>Metodología</a:t>
            </a:r>
          </a:p>
        </p:txBody>
      </p:sp>
      <p:pic>
        <p:nvPicPr>
          <p:cNvPr id="11" name="Picture 8" descr="dos">
            <a:extLst>
              <a:ext uri="{FF2B5EF4-FFF2-40B4-BE49-F238E27FC236}">
                <a16:creationId xmlns:a16="http://schemas.microsoft.com/office/drawing/2014/main" id="{D89071EF-128D-4448-830B-C4ACD39A2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16FCF066-DC07-4C04-94DE-83F388FBB112}"/>
                  </a:ext>
                </a:extLst>
              </p:cNvPr>
              <p:cNvSpPr txBox="1"/>
              <p:nvPr/>
            </p:nvSpPr>
            <p:spPr>
              <a:xfrm>
                <a:off x="365919" y="1981500"/>
                <a:ext cx="6442287" cy="2657651"/>
              </a:xfrm>
              <a:prstGeom prst="rect">
                <a:avLst/>
              </a:prstGeom>
              <a:noFill/>
            </p:spPr>
            <p:txBody>
              <a:bodyPr wrap="square">
                <a:spAutoFit/>
              </a:bodyPr>
              <a:lstStyle/>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𝑈</m:t>
                              </m:r>
                            </m:e>
                          </m:acc>
                        </m:e>
                        <m:sub>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0          </m:t>
                      </m:r>
                      <m:r>
                        <a:rPr lang="es-ES" sz="1600" i="1">
                          <a:latin typeface="Cambria Math" panose="02040503050406030204" pitchFamily="18" charset="0"/>
                        </a:rPr>
                        <m:t>+</m:t>
                      </m:r>
                      <m:sSub>
                        <m:sSubPr>
                          <m:ctrlPr>
                            <a:rPr lang="es-ES" sz="1600" i="1" smtClean="0">
                              <a:latin typeface="Cambria Math" panose="02040503050406030204" pitchFamily="18" charset="0"/>
                            </a:rPr>
                          </m:ctrlPr>
                        </m:sSubPr>
                        <m:e>
                          <m:r>
                            <a:rPr lang="es-ES" sz="1600" b="0" i="1" smtClean="0">
                              <a:latin typeface="Cambria Math" panose="02040503050406030204" pitchFamily="18" charset="0"/>
                            </a:rPr>
                            <m:t>    </m:t>
                          </m:r>
                          <m:acc>
                            <m:accPr>
                              <m:chr m:val="̃"/>
                              <m:ctrlPr>
                                <a:rPr lang="es-ES" sz="1600" b="0" i="1" smtClean="0">
                                  <a:latin typeface="Cambria Math" panose="02040503050406030204" pitchFamily="18" charset="0"/>
                                </a:rPr>
                              </m:ctrlPr>
                            </m:accPr>
                            <m:e>
                              <m:r>
                                <a:rPr lang="es-ES" sz="1600" b="0" i="1" smtClean="0">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i="1">
                              <a:latin typeface="Cambria Math" panose="02040503050406030204" pitchFamily="18" charset="0"/>
                            </a:rPr>
                            <m:t> </m:t>
                          </m:r>
                          <m:r>
                            <a:rPr lang="es-ES" sz="1600" i="1">
                              <a:latin typeface="Cambria Math" panose="02040503050406030204" pitchFamily="18" charset="0"/>
                            </a:rPr>
                            <m:t>𝑥</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i="1">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i="1">
                              <a:latin typeface="Cambria Math" panose="02040503050406030204" pitchFamily="18" charset="0"/>
                            </a:rPr>
                            <m:t>𝑐</m:t>
                          </m:r>
                          <m:r>
                            <a:rPr lang="es-ES" sz="1600" b="0" i="1" smtClean="0">
                              <a:latin typeface="Cambria Math" panose="02040503050406030204" pitchFamily="18" charset="0"/>
                            </a:rPr>
                            <m:t> </m:t>
                          </m:r>
                          <m:r>
                            <a:rPr lang="es-ES" sz="1600" i="1">
                              <a:latin typeface="Cambria Math" panose="02040503050406030204" pitchFamily="18" charset="0"/>
                            </a:rPr>
                            <m:t>.</m:t>
                          </m:r>
                          <m:r>
                            <a:rPr lang="es-ES" sz="1600" i="1">
                              <a:latin typeface="Cambria Math" panose="02040503050406030204" pitchFamily="18" charset="0"/>
                            </a:rPr>
                            <m:t>𝑎𝑢𝑡𝑜</m:t>
                          </m:r>
                        </m:sub>
                      </m:sSub>
                      <m:r>
                        <a:rPr lang="es-ES" sz="1600" b="0" i="1" smtClean="0">
                          <a:latin typeface="Cambria Math" panose="02040503050406030204" pitchFamily="18" charset="0"/>
                        </a:rPr>
                        <m:t>  </m:t>
                      </m:r>
                      <m:r>
                        <a:rPr lang="es-ES" sz="1600" i="1">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rPr>
                                <m:t>𝜀</m:t>
                              </m:r>
                            </m:e>
                          </m:acc>
                        </m:e>
                        <m:sub>
                          <m:r>
                            <a:rPr lang="es-ES" sz="1600" i="1">
                              <a:latin typeface="Cambria Math" panose="02040503050406030204" pitchFamily="18" charset="0"/>
                            </a:rPr>
                            <m:t>𝑎𝑢𝑡𝑜</m:t>
                          </m:r>
                        </m:sub>
                      </m:sSub>
                    </m:oMath>
                  </m:oMathPara>
                </a14:m>
                <a:endParaRPr lang="es-ES" sz="1600" i="1" dirty="0">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𝑐𝑎𝑟𝑝𝑜𝑙</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acc>
                            <m:accPr>
                              <m:chr m:val="̃"/>
                              <m:ctrlPr>
                                <a:rPr lang="es-ES" sz="1600" b="0" i="1" smtClean="0">
                                  <a:latin typeface="Cambria Math" panose="02040503050406030204" pitchFamily="18" charset="0"/>
                                </a:rPr>
                              </m:ctrlPr>
                            </m:accPr>
                            <m:e>
                              <m:r>
                                <a:rPr lang="es-ES" sz="1600" b="0" i="1" smtClean="0">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𝑐𝑎𝑟𝑝𝑜𝑙</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ea typeface="Cambria Math" panose="02040503050406030204" pitchFamily="18" charset="0"/>
                        </a:rPr>
                        <m:t> </m:t>
                      </m:r>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r>
                            <a:rPr lang="es-ES" sz="1600" i="1">
                              <a:latin typeface="Cambria Math" panose="02040503050406030204" pitchFamily="18" charset="0"/>
                            </a:rPr>
                            <m:t> </m:t>
                          </m:r>
                          <m:acc>
                            <m:accPr>
                              <m:chr m:val="̃"/>
                              <m:ctrlPr>
                                <a:rPr lang="es-ES" sz="1600" i="1">
                                  <a:latin typeface="Cambria Math" panose="02040503050406030204" pitchFamily="18" charset="0"/>
                                </a:rPr>
                              </m:ctrlPr>
                            </m:accPr>
                            <m:e>
                              <m:r>
                                <a:rPr lang="es-ES" sz="1600" i="1">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MX" sz="1600" b="0" i="1" smtClean="0">
                          <a:latin typeface="Cambria Math" panose="02040503050406030204" pitchFamily="18" charset="0"/>
                        </a:rPr>
                        <m:t> </m:t>
                      </m:r>
                      <m:r>
                        <a:rPr lang="es-ES" sz="1600" b="0" i="1" smtClean="0">
                          <a:latin typeface="Cambria Math" panose="02040503050406030204" pitchFamily="18" charset="0"/>
                        </a:rPr>
                        <m:t>+</m:t>
                      </m:r>
                      <m:r>
                        <a:rPr lang="es-MX" sz="1600" b="0" i="1" smtClean="0">
                          <a:latin typeface="Cambria Math" panose="02040503050406030204" pitchFamily="18" charset="0"/>
                        </a:rPr>
                        <m:t>  </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i="1">
                              <a:latin typeface="Cambria Math" panose="02040503050406030204" pitchFamily="18" charset="0"/>
                            </a:rPr>
                            <m:t>𝑐𝑎𝑟𝑝𝑜𝑙</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𝑐𝑎𝑟𝑝𝑜𝑜𝑙</m:t>
                          </m:r>
                        </m:sub>
                      </m:sSub>
                    </m:oMath>
                  </m:oMathPara>
                </a14:m>
                <a:endParaRPr lang="es-ES" sz="1600" b="0" dirty="0">
                  <a:solidFill>
                    <a:schemeClr val="tx1"/>
                  </a:solidFill>
                  <a:ea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acc>
                            <m:accPr>
                              <m:chr m:val="̃"/>
                              <m:ctrlPr>
                                <a:rPr lang="es-ES" sz="1600" b="0" i="1" smtClean="0">
                                  <a:latin typeface="Cambria Math" panose="02040503050406030204" pitchFamily="18" charset="0"/>
                                </a:rPr>
                              </m:ctrlPr>
                            </m:accPr>
                            <m:e>
                              <m:r>
                                <a:rPr lang="es-ES" sz="1600" b="0" i="1" smtClean="0">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𝑐</m:t>
                          </m:r>
                          <m:r>
                            <a:rPr lang="es-ES" sz="1600" b="0" i="1" smtClean="0">
                              <a:latin typeface="Cambria Math" panose="02040503050406030204" pitchFamily="18" charset="0"/>
                            </a:rPr>
                            <m:t>h𝑎𝑟𝑡𝑒𝑟</m:t>
                          </m:r>
                          <m:r>
                            <a:rPr lang="es-ES" sz="1600" b="0" i="1" smtClean="0">
                              <a:latin typeface="Cambria Math" panose="02040503050406030204" pitchFamily="18" charset="0"/>
                            </a:rPr>
                            <m:t>−</m:t>
                          </m:r>
                          <m:r>
                            <a:rPr lang="es-ES" sz="1600" b="0" i="1" smtClean="0">
                              <a:latin typeface="Cambria Math" panose="02040503050406030204" pitchFamily="18" charset="0"/>
                            </a:rPr>
                            <m:t>𝑎𝑢𝑡𝑜</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i="1">
                              <a:latin typeface="Cambria Math" panose="02040503050406030204" pitchFamily="18" charset="0"/>
                            </a:rPr>
                            <m:t>𝑐</m:t>
                          </m:r>
                          <m:r>
                            <a:rPr lang="es-ES" sz="1600" b="0" i="1" smtClean="0">
                              <a:latin typeface="Cambria Math" panose="02040503050406030204" pitchFamily="18" charset="0"/>
                            </a:rPr>
                            <m:t>h𝑎𝑟𝑡𝑒𝑟</m:t>
                          </m:r>
                        </m:sub>
                      </m:sSub>
                      <m:r>
                        <a:rPr lang="es-ES" sz="1600" b="0" i="1" smtClean="0">
                          <a:latin typeface="Cambria Math" panose="02040503050406030204" pitchFamily="18" charset="0"/>
                        </a:rPr>
                        <m:t>+</m:t>
                      </m:r>
                      <m:sSub>
                        <m:sSubPr>
                          <m:ctrlPr>
                            <a:rPr lang="es-ES" sz="1600" i="1">
                              <a:latin typeface="Cambria Math" panose="02040503050406030204" pitchFamily="18" charset="0"/>
                            </a:rPr>
                          </m:ctrlPr>
                        </m:sSubPr>
                        <m:e>
                          <m:acc>
                            <m:accPr>
                              <m:chr m:val="̃"/>
                              <m:ctrlPr>
                                <a:rPr lang="es-ES" sz="1600" i="1">
                                  <a:latin typeface="Cambria Math" panose="02040503050406030204" pitchFamily="18" charset="0"/>
                                </a:rPr>
                              </m:ctrlPr>
                            </m:accPr>
                            <m:e>
                              <m:r>
                                <a:rPr lang="es-ES" sz="1600" i="1">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𝑐h𝑎𝑟𝑡𝑒𝑟</m:t>
                          </m:r>
                        </m:sub>
                      </m:sSub>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𝑐h𝑎𝑟𝑡𝑒𝑟</m:t>
                          </m:r>
                        </m:sub>
                      </m:sSub>
                    </m:oMath>
                  </m:oMathPara>
                </a14:m>
                <a:endParaRPr lang="es-ES" sz="1600" dirty="0"/>
              </a:p>
              <a:p>
                <a:pPr>
                  <a:lnSpc>
                    <a:spcPct val="200000"/>
                  </a:lnSpc>
                </a:pPr>
                <a14:m>
                  <m:oMathPara xmlns:m="http://schemas.openxmlformats.org/officeDocument/2006/math">
                    <m:oMathParaPr>
                      <m:jc m:val="left"/>
                    </m:oMathParaPr>
                    <m:oMath xmlns:m="http://schemas.openxmlformats.org/officeDocument/2006/math">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b="0" i="1" smtClean="0">
                                  <a:latin typeface="Cambria Math" panose="02040503050406030204" pitchFamily="18" charset="0"/>
                                </a:rPr>
                                <m:t>𝑈</m:t>
                              </m:r>
                            </m:e>
                          </m:acc>
                        </m:e>
                        <m:sub>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     </m:t>
                          </m:r>
                          <m:acc>
                            <m:accPr>
                              <m:chr m:val="̃"/>
                              <m:ctrlPr>
                                <a:rPr lang="es-ES" sz="1600" b="0" i="1" smtClean="0">
                                  <a:latin typeface="Cambria Math" panose="02040503050406030204" pitchFamily="18" charset="0"/>
                                </a:rPr>
                              </m:ctrlPr>
                            </m:accPr>
                            <m:e>
                              <m:r>
                                <a:rPr lang="es-ES" sz="1600" b="0" i="1" smtClean="0">
                                  <a:latin typeface="Cambria Math" panose="02040503050406030204" pitchFamily="18" charset="0"/>
                                  <a:ea typeface="Cambria Math" panose="02040503050406030204" pitchFamily="18" charset="0"/>
                                </a:rPr>
                                <m:t>𝛽</m:t>
                              </m:r>
                            </m:e>
                          </m:acc>
                        </m:e>
                        <m:sub>
                          <m:r>
                            <a:rPr lang="es-ES" sz="1600" b="0" i="1" smtClean="0">
                              <a:latin typeface="Cambria Math" panose="02040503050406030204" pitchFamily="18" charset="0"/>
                              <a:ea typeface="Cambria Math" panose="02040503050406030204" pitchFamily="18" charset="0"/>
                            </a:rPr>
                            <m:t>𝑡𝑝</m:t>
                          </m:r>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𝑎𝑢𝑡𝑜</m:t>
                          </m:r>
                        </m:sub>
                      </m:sSub>
                      <m:r>
                        <a:rPr lang="es-ES" sz="1600" b="0" i="1" smtClean="0">
                          <a:latin typeface="Cambria Math" panose="02040503050406030204" pitchFamily="18" charset="0"/>
                        </a:rPr>
                        <m:t>     +</m:t>
                      </m:r>
                      <m:r>
                        <a:rPr lang="es-MX"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 </m:t>
                          </m:r>
                          <m:acc>
                            <m:accPr>
                              <m:chr m:val="̃"/>
                              <m:ctrlPr>
                                <a:rPr lang="es-ES" sz="1600" i="1">
                                  <a:latin typeface="Cambria Math" panose="02040503050406030204" pitchFamily="18" charset="0"/>
                                </a:rPr>
                              </m:ctrlPr>
                            </m:accPr>
                            <m:e>
                              <m:r>
                                <a:rPr lang="es-ES" sz="1600" i="1">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𝑡</m:t>
                          </m:r>
                        </m:sub>
                      </m:sSub>
                      <m:sSub>
                        <m:sSubPr>
                          <m:ctrlPr>
                            <a:rPr lang="es-ES" sz="1600" i="1">
                              <a:latin typeface="Cambria Math" panose="02040503050406030204" pitchFamily="18" charset="0"/>
                            </a:rPr>
                          </m:ctrlPr>
                        </m:sSubPr>
                        <m:e>
                          <m:r>
                            <a:rPr lang="es-ES" sz="1600" b="0" i="1" smtClean="0">
                              <a:latin typeface="Cambria Math" panose="02040503050406030204" pitchFamily="18" charset="0"/>
                            </a:rPr>
                            <m:t> </m:t>
                          </m:r>
                          <m:r>
                            <a:rPr lang="es-ES" sz="1600" b="0" i="1" smtClean="0">
                              <a:latin typeface="Cambria Math" panose="02040503050406030204" pitchFamily="18" charset="0"/>
                            </a:rPr>
                            <m:t>𝑥</m:t>
                          </m:r>
                        </m:e>
                        <m:sub>
                          <m:r>
                            <a:rPr lang="es-ES" sz="1600" b="0" i="1" smtClean="0">
                              <a:latin typeface="Cambria Math" panose="02040503050406030204" pitchFamily="18" charset="0"/>
                            </a:rPr>
                            <m:t>𝑡</m:t>
                          </m:r>
                          <m:r>
                            <a:rPr lang="es-ES" sz="1600" b="0" i="1" smtClean="0">
                              <a:latin typeface="Cambria Math" panose="02040503050406030204" pitchFamily="18" charset="0"/>
                            </a:rPr>
                            <m:t>.</m:t>
                          </m:r>
                          <m:r>
                            <a:rPr lang="es-ES" sz="1600" b="0" i="1" smtClean="0">
                              <a:latin typeface="Cambria Math" panose="02040503050406030204" pitchFamily="18" charset="0"/>
                            </a:rPr>
                            <m:t>𝑡𝑝</m:t>
                          </m:r>
                          <m:r>
                            <a:rPr lang="es-ES" sz="1600" i="1" smtClean="0">
                              <a:latin typeface="Cambria Math" panose="02040503050406030204" pitchFamily="18" charset="0"/>
                            </a:rPr>
                            <m:t> </m:t>
                          </m:r>
                        </m:sub>
                      </m:sSub>
                      <m:r>
                        <a:rPr lang="es-ES" sz="1600" b="0" i="1" smtClean="0">
                          <a:latin typeface="Cambria Math" panose="02040503050406030204" pitchFamily="18" charset="0"/>
                        </a:rPr>
                        <m:t>   </m:t>
                      </m:r>
                      <m:r>
                        <a:rPr lang="es-MX" sz="1600" b="0" i="1" smtClean="0">
                          <a:latin typeface="Cambria Math" panose="02040503050406030204" pitchFamily="18" charset="0"/>
                        </a:rPr>
                        <m:t>  </m:t>
                      </m:r>
                      <m:r>
                        <a:rPr lang="es-ES" sz="1600" b="0" i="1" smtClean="0">
                          <a:latin typeface="Cambria Math" panose="02040503050406030204" pitchFamily="18" charset="0"/>
                        </a:rPr>
                        <m:t> +</m:t>
                      </m:r>
                      <m:r>
                        <a:rPr lang="es-MX" sz="1600" b="0" i="1" smtClean="0">
                          <a:latin typeface="Cambria Math" panose="02040503050406030204" pitchFamily="18" charset="0"/>
                        </a:rPr>
                        <m:t>  </m:t>
                      </m:r>
                      <m:sSub>
                        <m:sSubPr>
                          <m:ctrlPr>
                            <a:rPr lang="es-ES" sz="1600" i="1">
                              <a:latin typeface="Cambria Math" panose="02040503050406030204" pitchFamily="18" charset="0"/>
                            </a:rPr>
                          </m:ctrlPr>
                        </m:sSubPr>
                        <m:e>
                          <m:r>
                            <a:rPr lang="es-MX" sz="1600" b="0" i="1" smtClean="0">
                              <a:latin typeface="Cambria Math" panose="02040503050406030204" pitchFamily="18" charset="0"/>
                            </a:rPr>
                            <m:t>   </m:t>
                          </m:r>
                          <m:acc>
                            <m:accPr>
                              <m:chr m:val="̃"/>
                              <m:ctrlPr>
                                <a:rPr lang="es-ES" sz="1600" i="1">
                                  <a:latin typeface="Cambria Math" panose="02040503050406030204" pitchFamily="18" charset="0"/>
                                </a:rPr>
                              </m:ctrlPr>
                            </m:accPr>
                            <m:e>
                              <m:r>
                                <a:rPr lang="es-ES" sz="1600" i="1">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𝑐</m:t>
                          </m:r>
                        </m:sub>
                      </m:sSub>
                      <m:sSub>
                        <m:sSubPr>
                          <m:ctrlPr>
                            <a:rPr lang="es-ES" sz="1600" i="1">
                              <a:latin typeface="Cambria Math" panose="02040503050406030204" pitchFamily="18" charset="0"/>
                            </a:rPr>
                          </m:ctrlPr>
                        </m:sSubPr>
                        <m:e>
                          <m:r>
                            <a:rPr lang="es-ES" sz="1600" i="1">
                              <a:latin typeface="Cambria Math" panose="02040503050406030204" pitchFamily="18" charset="0"/>
                            </a:rPr>
                            <m:t>𝑥</m:t>
                          </m:r>
                        </m:e>
                        <m:sub>
                          <m:r>
                            <a:rPr lang="es-ES" sz="1600" b="0" i="1" smtClean="0">
                              <a:latin typeface="Cambria Math" panose="02040503050406030204" pitchFamily="18" charset="0"/>
                            </a:rPr>
                            <m:t>𝑐</m:t>
                          </m:r>
                          <m:r>
                            <a:rPr lang="es-ES" sz="1600" b="0" i="1" smtClean="0">
                              <a:latin typeface="Cambria Math" panose="02040503050406030204" pitchFamily="18" charset="0"/>
                            </a:rPr>
                            <m:t>.</m:t>
                          </m:r>
                          <m:r>
                            <a:rPr lang="es-ES" sz="1600" b="0" i="1" smtClean="0">
                              <a:latin typeface="Cambria Math" panose="02040503050406030204" pitchFamily="18" charset="0"/>
                            </a:rPr>
                            <m:t>𝑡𝑝</m:t>
                          </m:r>
                        </m:sub>
                      </m:sSub>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sSub>
                        <m:sSubPr>
                          <m:ctrlPr>
                            <a:rPr lang="es-ES" sz="1600" i="1" smtClean="0">
                              <a:solidFill>
                                <a:schemeClr val="tx1"/>
                              </a:solidFill>
                              <a:latin typeface="Cambria Math" panose="02040503050406030204" pitchFamily="18" charset="0"/>
                            </a:rPr>
                          </m:ctrlPr>
                        </m:sSubPr>
                        <m:e>
                          <m:acc>
                            <m:accPr>
                              <m:chr m:val="̃"/>
                              <m:ctrlPr>
                                <a:rPr lang="es-ES" sz="1600" i="1">
                                  <a:solidFill>
                                    <a:schemeClr val="tx1"/>
                                  </a:solidFill>
                                  <a:latin typeface="Cambria Math" panose="02040503050406030204" pitchFamily="18" charset="0"/>
                                </a:rPr>
                              </m:ctrlPr>
                            </m:accPr>
                            <m:e>
                              <m:r>
                                <a:rPr lang="es-ES" sz="1600" i="1" smtClean="0">
                                  <a:solidFill>
                                    <a:schemeClr val="tx1"/>
                                  </a:solidFill>
                                  <a:latin typeface="Cambria Math" panose="02040503050406030204" pitchFamily="18" charset="0"/>
                                  <a:ea typeface="Cambria Math" panose="02040503050406030204" pitchFamily="18" charset="0"/>
                                </a:rPr>
                                <m:t>𝜀</m:t>
                              </m:r>
                            </m:e>
                          </m:acc>
                        </m:e>
                        <m:sub>
                          <m:r>
                            <a:rPr lang="es-ES" sz="1600" b="0" i="1" smtClean="0">
                              <a:solidFill>
                                <a:schemeClr val="tx1"/>
                              </a:solidFill>
                              <a:latin typeface="Cambria Math" panose="02040503050406030204" pitchFamily="18" charset="0"/>
                              <a:ea typeface="Cambria Math" panose="02040503050406030204" pitchFamily="18" charset="0"/>
                            </a:rPr>
                            <m:t>𝑡𝑝</m:t>
                          </m:r>
                        </m:sub>
                      </m:sSub>
                    </m:oMath>
                  </m:oMathPara>
                </a14:m>
                <a:endParaRPr lang="es-ES" sz="1600" dirty="0"/>
              </a:p>
              <a:p>
                <a:pPr>
                  <a:lnSpc>
                    <a:spcPct val="150000"/>
                  </a:lnSpc>
                </a:pPr>
                <a:endParaRPr lang="es-ES" dirty="0"/>
              </a:p>
            </p:txBody>
          </p:sp>
        </mc:Choice>
        <mc:Fallback xmlns="">
          <p:sp>
            <p:nvSpPr>
              <p:cNvPr id="33" name="CuadroTexto 32">
                <a:extLst>
                  <a:ext uri="{FF2B5EF4-FFF2-40B4-BE49-F238E27FC236}">
                    <a16:creationId xmlns:a16="http://schemas.microsoft.com/office/drawing/2014/main" id="{16FCF066-DC07-4C04-94DE-83F388FBB112}"/>
                  </a:ext>
                </a:extLst>
              </p:cNvPr>
              <p:cNvSpPr txBox="1">
                <a:spLocks noRot="1" noChangeAspect="1" noMove="1" noResize="1" noEditPoints="1" noAdjustHandles="1" noChangeArrowheads="1" noChangeShapeType="1" noTextEdit="1"/>
              </p:cNvSpPr>
              <p:nvPr/>
            </p:nvSpPr>
            <p:spPr>
              <a:xfrm>
                <a:off x="365919" y="1981500"/>
                <a:ext cx="6442287" cy="2657651"/>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EA965AF3-2DE4-4E22-A641-4335E7A71519}"/>
                  </a:ext>
                </a:extLst>
              </p:cNvPr>
              <p:cNvSpPr txBox="1"/>
              <p:nvPr/>
            </p:nvSpPr>
            <p:spPr>
              <a:xfrm>
                <a:off x="8037872" y="815791"/>
                <a:ext cx="3633937" cy="1077218"/>
              </a:xfrm>
              <a:prstGeom prst="rect">
                <a:avLst/>
              </a:prstGeom>
              <a:noFill/>
            </p:spPr>
            <p:txBody>
              <a:bodyPr wrap="square" rtlCol="0">
                <a:spAutoFit/>
              </a:bodyPr>
              <a:lstStyle/>
              <a:p>
                <a:pPr algn="just"/>
                <a:r>
                  <a:rPr lang="es-MX" sz="1600" dirty="0"/>
                  <a:t>Tienen en cuenta la heterogeneidad que hay en la población. Lo hacen a partir de considerar que los coeficientes </a:t>
                </a:r>
                <a:r>
                  <a:rPr lang="el-GR" sz="1600" dirty="0"/>
                  <a:t>β</a:t>
                </a:r>
                <a:r>
                  <a:rPr lang="es-MX" sz="1600" dirty="0"/>
                  <a:t> siguen una distribución </a:t>
                </a:r>
                <a14:m>
                  <m:oMath xmlns:m="http://schemas.openxmlformats.org/officeDocument/2006/math">
                    <m:r>
                      <a:rPr lang="es-AR" sz="1600" i="1" smtClean="0">
                        <a:latin typeface="Cambria Math" panose="02040503050406030204" pitchFamily="18" charset="0"/>
                      </a:rPr>
                      <m:t>𝑓</m:t>
                    </m:r>
                    <m:d>
                      <m:dPr>
                        <m:ctrlPr>
                          <a:rPr lang="es-AR" sz="1600" i="1">
                            <a:solidFill>
                              <a:srgbClr val="836967"/>
                            </a:solidFill>
                            <a:latin typeface="Cambria Math" panose="02040503050406030204" pitchFamily="18" charset="0"/>
                          </a:rPr>
                        </m:ctrlPr>
                      </m:dPr>
                      <m:e>
                        <m:r>
                          <a:rPr lang="es-AR" sz="1600" i="1">
                            <a:latin typeface="Cambria Math" panose="02040503050406030204" pitchFamily="18" charset="0"/>
                          </a:rPr>
                          <m:t>𝛽</m:t>
                        </m:r>
                        <m:r>
                          <a:rPr lang="es-AR" sz="1600" i="0">
                            <a:latin typeface="Cambria Math" panose="02040503050406030204" pitchFamily="18" charset="0"/>
                          </a:rPr>
                          <m:t> </m:t>
                        </m:r>
                        <m:d>
                          <m:dPr>
                            <m:begChr m:val="|"/>
                            <m:endChr m:val=""/>
                            <m:ctrlPr>
                              <a:rPr lang="es-AR" sz="1600" i="1">
                                <a:latin typeface="Cambria Math" panose="02040503050406030204" pitchFamily="18" charset="0"/>
                              </a:rPr>
                            </m:ctrlPr>
                          </m:dPr>
                          <m:e>
                            <m:r>
                              <a:rPr lang="es-AR" sz="1600" i="0">
                                <a:latin typeface="Cambria Math" panose="02040503050406030204" pitchFamily="18" charset="0"/>
                              </a:rPr>
                              <m:t> </m:t>
                            </m:r>
                            <m:r>
                              <a:rPr lang="es-AR" sz="1600" i="1">
                                <a:latin typeface="Cambria Math" panose="02040503050406030204" pitchFamily="18" charset="0"/>
                              </a:rPr>
                              <m:t>𝜃</m:t>
                            </m:r>
                          </m:e>
                        </m:d>
                      </m:e>
                    </m:d>
                  </m:oMath>
                </a14:m>
                <a:r>
                  <a:rPr lang="es-AR" sz="1600" dirty="0"/>
                  <a:t>:</a:t>
                </a:r>
              </a:p>
            </p:txBody>
          </p:sp>
        </mc:Choice>
        <mc:Fallback xmlns="">
          <p:sp>
            <p:nvSpPr>
              <p:cNvPr id="2" name="CuadroTexto 1">
                <a:extLst>
                  <a:ext uri="{FF2B5EF4-FFF2-40B4-BE49-F238E27FC236}">
                    <a16:creationId xmlns:a16="http://schemas.microsoft.com/office/drawing/2014/main" id="{EA965AF3-2DE4-4E22-A641-4335E7A71519}"/>
                  </a:ext>
                </a:extLst>
              </p:cNvPr>
              <p:cNvSpPr txBox="1">
                <a:spLocks noRot="1" noChangeAspect="1" noMove="1" noResize="1" noEditPoints="1" noAdjustHandles="1" noChangeArrowheads="1" noChangeShapeType="1" noTextEdit="1"/>
              </p:cNvSpPr>
              <p:nvPr/>
            </p:nvSpPr>
            <p:spPr>
              <a:xfrm>
                <a:off x="8037872" y="815791"/>
                <a:ext cx="3633937" cy="1077218"/>
              </a:xfrm>
              <a:prstGeom prst="rect">
                <a:avLst/>
              </a:prstGeom>
              <a:blipFill>
                <a:blip r:embed="rId6"/>
                <a:stretch>
                  <a:fillRect l="-1007" t="-1695" r="-839" b="-52542"/>
                </a:stretch>
              </a:blipFill>
            </p:spPr>
            <p:txBody>
              <a:bodyPr/>
              <a:lstStyle/>
              <a:p>
                <a:r>
                  <a:rPr lang="es-AR">
                    <a:noFill/>
                  </a:rPr>
                  <a:t> </a:t>
                </a:r>
              </a:p>
            </p:txBody>
          </p:sp>
        </mc:Fallback>
      </mc:AlternateContent>
      <p:sp>
        <p:nvSpPr>
          <p:cNvPr id="12" name="Abrir llave 11">
            <a:extLst>
              <a:ext uri="{FF2B5EF4-FFF2-40B4-BE49-F238E27FC236}">
                <a16:creationId xmlns:a16="http://schemas.microsoft.com/office/drawing/2014/main" id="{4D5B75FA-913D-4573-9C7F-C99C1FE2F44F}"/>
              </a:ext>
            </a:extLst>
          </p:cNvPr>
          <p:cNvSpPr/>
          <p:nvPr/>
        </p:nvSpPr>
        <p:spPr>
          <a:xfrm rot="10800000">
            <a:off x="7424468" y="970974"/>
            <a:ext cx="465918" cy="710341"/>
          </a:xfrm>
          <a:prstGeom prst="leftBrace">
            <a:avLst>
              <a:gd name="adj1" fmla="val 222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DDD5763-4D4B-4FE6-9945-36433D1E2F94}"/>
                  </a:ext>
                </a:extLst>
              </p:cNvPr>
              <p:cNvSpPr txBox="1"/>
              <p:nvPr/>
            </p:nvSpPr>
            <p:spPr>
              <a:xfrm>
                <a:off x="8276762" y="1891988"/>
                <a:ext cx="2772698" cy="1418337"/>
              </a:xfrm>
              <a:prstGeom prst="rect">
                <a:avLst/>
              </a:prstGeom>
              <a:noFill/>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sSub>
                      <m:sSubPr>
                        <m:ctrlPr>
                          <a:rPr lang="es-ES" sz="1600" i="1" smtClean="0">
                            <a:latin typeface="Cambria Math" panose="02040503050406030204" pitchFamily="18" charset="0"/>
                          </a:rPr>
                        </m:ctrlPr>
                      </m:sSubPr>
                      <m:e>
                        <m:acc>
                          <m:accPr>
                            <m:chr m:val="̃"/>
                            <m:ctrlPr>
                              <a:rPr lang="es-ES" sz="1600" b="0" i="1" smtClean="0">
                                <a:latin typeface="Cambria Math" panose="02040503050406030204" pitchFamily="18" charset="0"/>
                              </a:rPr>
                            </m:ctrlPr>
                          </m:accPr>
                          <m:e>
                            <m:r>
                              <a:rPr lang="es-ES" sz="1600" b="0" i="1" smtClean="0">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𝑡</m:t>
                        </m:r>
                      </m:sub>
                    </m:sSub>
                    <m:r>
                      <a:rPr lang="es-MX" sz="1600" b="0" i="1" smtClean="0">
                        <a:latin typeface="Cambria Math" panose="02040503050406030204" pitchFamily="18" charset="0"/>
                      </a:rPr>
                      <m:t> </m:t>
                    </m:r>
                    <m:r>
                      <a:rPr lang="es-MX" sz="1600" b="0" i="1" smtClean="0">
                        <a:latin typeface="Cambria Math" panose="02040503050406030204" pitchFamily="18" charset="0"/>
                      </a:rPr>
                      <m:t>𝑦</m:t>
                    </m:r>
                    <m:r>
                      <a:rPr lang="es-MX" sz="1600" b="0" i="1" smtClean="0">
                        <a:latin typeface="Cambria Math" panose="02040503050406030204" pitchFamily="18" charset="0"/>
                      </a:rPr>
                      <m:t> </m:t>
                    </m:r>
                    <m:sSub>
                      <m:sSubPr>
                        <m:ctrlPr>
                          <a:rPr lang="es-ES" sz="1600" i="1" smtClean="0">
                            <a:latin typeface="Cambria Math" panose="02040503050406030204" pitchFamily="18" charset="0"/>
                          </a:rPr>
                        </m:ctrlPr>
                      </m:sSubPr>
                      <m:e>
                        <m:acc>
                          <m:accPr>
                            <m:chr m:val="̃"/>
                            <m:ctrlPr>
                              <a:rPr lang="es-ES" sz="1600" i="1" smtClean="0">
                                <a:latin typeface="Cambria Math" panose="02040503050406030204" pitchFamily="18" charset="0"/>
                              </a:rPr>
                            </m:ctrlPr>
                          </m:accPr>
                          <m:e>
                            <m:r>
                              <a:rPr lang="es-ES" sz="1600" i="1">
                                <a:latin typeface="Cambria Math" panose="02040503050406030204" pitchFamily="18" charset="0"/>
                                <a:ea typeface="Cambria Math" panose="02040503050406030204" pitchFamily="18" charset="0"/>
                              </a:rPr>
                              <m:t>𝛽</m:t>
                            </m:r>
                          </m:e>
                        </m:acc>
                      </m:e>
                      <m:sub>
                        <m:r>
                          <a:rPr lang="es-ES" sz="1600" i="1">
                            <a:latin typeface="Cambria Math" panose="02040503050406030204" pitchFamily="18" charset="0"/>
                          </a:rPr>
                          <m:t>𝑐</m:t>
                        </m:r>
                      </m:sub>
                    </m:sSub>
                    <m:r>
                      <a:rPr lang="es-MX" sz="1600" b="0" i="0" smtClean="0">
                        <a:latin typeface="Cambria Math" panose="02040503050406030204" pitchFamily="18" charset="0"/>
                      </a:rPr>
                      <m:t> :</m:t>
                    </m:r>
                    <m:r>
                      <m:rPr>
                        <m:sty m:val="p"/>
                      </m:rPr>
                      <a:rPr lang="es-MX" sz="1600" b="0" i="0" smtClean="0">
                        <a:latin typeface="Cambria Math" panose="02040503050406030204" pitchFamily="18" charset="0"/>
                      </a:rPr>
                      <m:t>LogNormal</m:t>
                    </m:r>
                  </m:oMath>
                </a14:m>
                <a:endParaRPr lang="es-MX" sz="1600" dirty="0"/>
              </a:p>
              <a:p>
                <a:pPr marL="285750" indent="-285750">
                  <a:lnSpc>
                    <a:spcPct val="150000"/>
                  </a:lnSpc>
                  <a:buFont typeface="Arial" panose="020B0604020202020204" pitchFamily="34" charset="0"/>
                  <a:buChar char="•"/>
                </a:pPr>
                <a14:m>
                  <m:oMath xmlns:m="http://schemas.openxmlformats.org/officeDocument/2006/math">
                    <m:sSub>
                      <m:sSubPr>
                        <m:ctrlPr>
                          <a:rPr lang="es-ES" sz="1600" b="0" i="1" smtClean="0">
                            <a:latin typeface="Cambria Math" panose="02040503050406030204" pitchFamily="18" charset="0"/>
                          </a:rPr>
                        </m:ctrlPr>
                      </m:sSubPr>
                      <m:e>
                        <m:acc>
                          <m:accPr>
                            <m:chr m:val="̃"/>
                            <m:ctrlPr>
                              <a:rPr lang="es-ES" sz="1600" b="0" i="1" smtClean="0">
                                <a:latin typeface="Cambria Math" panose="02040503050406030204" pitchFamily="18" charset="0"/>
                              </a:rPr>
                            </m:ctrlPr>
                          </m:accPr>
                          <m:e>
                            <m:r>
                              <a:rPr lang="es-ES" sz="1600" b="0" i="1" smtClean="0">
                                <a:latin typeface="Cambria Math" panose="02040503050406030204" pitchFamily="18" charset="0"/>
                                <a:ea typeface="Cambria Math" panose="02040503050406030204" pitchFamily="18" charset="0"/>
                              </a:rPr>
                              <m:t>𝛽</m:t>
                            </m:r>
                          </m:e>
                        </m:acc>
                      </m:e>
                      <m:sub>
                        <m:r>
                          <a:rPr lang="es-MX" sz="1600" b="0" i="1" smtClean="0">
                            <a:latin typeface="Cambria Math" panose="02040503050406030204" pitchFamily="18" charset="0"/>
                            <a:ea typeface="Cambria Math" panose="02040503050406030204" pitchFamily="18" charset="0"/>
                          </a:rPr>
                          <m:t>𝑎𝑙𝑡𝑒𝑟𝑛𝑎𝑡𝑖𝑣𝑎𝑠</m:t>
                        </m:r>
                      </m:sub>
                    </m:sSub>
                    <m:r>
                      <a:rPr lang="es-MX" sz="1600" b="0" i="1" smtClean="0">
                        <a:latin typeface="Cambria Math" panose="02040503050406030204" pitchFamily="18" charset="0"/>
                      </a:rPr>
                      <m:t> :</m:t>
                    </m:r>
                    <m:r>
                      <a:rPr lang="es-MX" sz="1600" b="0" i="1" smtClean="0">
                        <a:latin typeface="Cambria Math" panose="02040503050406030204" pitchFamily="18" charset="0"/>
                      </a:rPr>
                      <m:t>𝑁𝑜𝑟𝑚𝑎𝑙</m:t>
                    </m:r>
                  </m:oMath>
                </a14:m>
                <a:endParaRPr lang="es-MX" sz="1600" dirty="0"/>
              </a:p>
              <a:p>
                <a:endParaRPr lang="es-MX" sz="1800" dirty="0"/>
              </a:p>
              <a:p>
                <a:endParaRPr lang="es-AR" dirty="0"/>
              </a:p>
            </p:txBody>
          </p:sp>
        </mc:Choice>
        <mc:Fallback xmlns="">
          <p:sp>
            <p:nvSpPr>
              <p:cNvPr id="13" name="CuadroTexto 12">
                <a:extLst>
                  <a:ext uri="{FF2B5EF4-FFF2-40B4-BE49-F238E27FC236}">
                    <a16:creationId xmlns:a16="http://schemas.microsoft.com/office/drawing/2014/main" id="{8DDD5763-4D4B-4FE6-9945-36433D1E2F94}"/>
                  </a:ext>
                </a:extLst>
              </p:cNvPr>
              <p:cNvSpPr txBox="1">
                <a:spLocks noRot="1" noChangeAspect="1" noMove="1" noResize="1" noEditPoints="1" noAdjustHandles="1" noChangeArrowheads="1" noChangeShapeType="1" noTextEdit="1"/>
              </p:cNvSpPr>
              <p:nvPr/>
            </p:nvSpPr>
            <p:spPr>
              <a:xfrm>
                <a:off x="8276762" y="1891988"/>
                <a:ext cx="2772698" cy="1418337"/>
              </a:xfrm>
              <a:prstGeom prst="rect">
                <a:avLst/>
              </a:prstGeom>
              <a:blipFill>
                <a:blip r:embed="rId7"/>
                <a:stretch>
                  <a:fillRect l="-87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055502BB-EC09-40E8-AF9D-8109EA82CDB1}"/>
                  </a:ext>
                </a:extLst>
              </p:cNvPr>
              <p:cNvSpPr txBox="1"/>
              <p:nvPr/>
            </p:nvSpPr>
            <p:spPr>
              <a:xfrm>
                <a:off x="2894880" y="5174209"/>
                <a:ext cx="3778977" cy="784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AR" sz="1600" i="1" smtClean="0">
                              <a:solidFill>
                                <a:srgbClr val="836967"/>
                              </a:solidFill>
                              <a:latin typeface="Cambria Math" panose="02040503050406030204" pitchFamily="18" charset="0"/>
                            </a:rPr>
                          </m:ctrlPr>
                        </m:sSubPr>
                        <m:e>
                          <m:r>
                            <a:rPr lang="es-AR" sz="1600" i="1">
                              <a:latin typeface="Cambria Math" panose="02040503050406030204" pitchFamily="18" charset="0"/>
                            </a:rPr>
                            <m:t>𝑃</m:t>
                          </m:r>
                        </m:e>
                        <m:sub>
                          <m:r>
                            <a:rPr lang="es-AR" sz="1600" i="1">
                              <a:latin typeface="Cambria Math" panose="02040503050406030204" pitchFamily="18" charset="0"/>
                            </a:rPr>
                            <m:t>𝑛𝑖</m:t>
                          </m:r>
                        </m:sub>
                      </m:sSub>
                      <m:r>
                        <a:rPr lang="es-AR" sz="1600" i="0">
                          <a:latin typeface="Cambria Math" panose="02040503050406030204" pitchFamily="18" charset="0"/>
                        </a:rPr>
                        <m:t>=</m:t>
                      </m:r>
                      <m:nary>
                        <m:naryPr>
                          <m:subHide m:val="on"/>
                          <m:supHide m:val="on"/>
                          <m:ctrlPr>
                            <a:rPr lang="es-AR" sz="1600" i="1">
                              <a:latin typeface="Cambria Math" panose="02040503050406030204" pitchFamily="18" charset="0"/>
                            </a:rPr>
                          </m:ctrlPr>
                        </m:naryPr>
                        <m:sub/>
                        <m:sup/>
                        <m:e>
                          <m:nary>
                            <m:naryPr>
                              <m:chr m:val="∏"/>
                              <m:limLoc m:val="undOvr"/>
                              <m:ctrlPr>
                                <a:rPr lang="es-AR" sz="1600" i="1">
                                  <a:latin typeface="Cambria Math" panose="02040503050406030204" pitchFamily="18" charset="0"/>
                                </a:rPr>
                              </m:ctrlPr>
                            </m:naryPr>
                            <m:sub>
                              <m:r>
                                <a:rPr lang="es-AR" sz="1600" i="1">
                                  <a:latin typeface="Cambria Math" panose="02040503050406030204" pitchFamily="18" charset="0"/>
                                </a:rPr>
                                <m:t>𝑡</m:t>
                              </m:r>
                              <m:r>
                                <a:rPr lang="es-AR" sz="1600" i="0">
                                  <a:latin typeface="Cambria Math" panose="02040503050406030204" pitchFamily="18" charset="0"/>
                                </a:rPr>
                                <m:t>=1</m:t>
                              </m:r>
                            </m:sub>
                            <m:sup>
                              <m:r>
                                <a:rPr lang="es-AR" sz="1600" i="1">
                                  <a:latin typeface="Cambria Math" panose="02040503050406030204" pitchFamily="18" charset="0"/>
                                </a:rPr>
                                <m:t>𝑇</m:t>
                              </m:r>
                            </m:sup>
                            <m:e>
                              <m:f>
                                <m:fPr>
                                  <m:ctrlPr>
                                    <a:rPr lang="es-AR" sz="1600" i="1">
                                      <a:solidFill>
                                        <a:srgbClr val="836967"/>
                                      </a:solidFill>
                                      <a:latin typeface="Cambria Math" panose="02040503050406030204" pitchFamily="18" charset="0"/>
                                    </a:rPr>
                                  </m:ctrlPr>
                                </m:fPr>
                                <m:num>
                                  <m:func>
                                    <m:funcPr>
                                      <m:ctrlPr>
                                        <a:rPr lang="es-AR" sz="1600" i="1">
                                          <a:latin typeface="Cambria Math" panose="02040503050406030204" pitchFamily="18" charset="0"/>
                                        </a:rPr>
                                      </m:ctrlPr>
                                    </m:funcPr>
                                    <m:fName>
                                      <m:r>
                                        <m:rPr>
                                          <m:sty m:val="p"/>
                                        </m:rPr>
                                        <a:rPr lang="es-AR" sz="1600" i="0">
                                          <a:latin typeface="Cambria Math" panose="02040503050406030204" pitchFamily="18" charset="0"/>
                                        </a:rPr>
                                        <m:t>exp</m:t>
                                      </m:r>
                                    </m:fName>
                                    <m:e>
                                      <m:d>
                                        <m:dPr>
                                          <m:ctrlPr>
                                            <a:rPr lang="es-AR" sz="1600" i="1">
                                              <a:latin typeface="Cambria Math" panose="02040503050406030204" pitchFamily="18" charset="0"/>
                                            </a:rPr>
                                          </m:ctrlPr>
                                        </m:dPr>
                                        <m:e>
                                          <m:sSup>
                                            <m:sSupPr>
                                              <m:ctrlPr>
                                                <a:rPr lang="es-AR" sz="1600" i="1">
                                                  <a:solidFill>
                                                    <a:srgbClr val="836967"/>
                                                  </a:solidFill>
                                                  <a:latin typeface="Cambria Math" panose="02040503050406030204" pitchFamily="18" charset="0"/>
                                                </a:rPr>
                                              </m:ctrlPr>
                                            </m:sSupPr>
                                            <m:e>
                                              <m:r>
                                                <a:rPr lang="es-AR" sz="1600" i="1">
                                                  <a:latin typeface="Cambria Math" panose="02040503050406030204" pitchFamily="18" charset="0"/>
                                                </a:rPr>
                                                <m:t>𝛽</m:t>
                                              </m:r>
                                            </m:e>
                                            <m:sup>
                                              <m:r>
                                                <a:rPr lang="es-AR" sz="1600" i="0">
                                                  <a:latin typeface="Cambria Math" panose="02040503050406030204" pitchFamily="18" charset="0"/>
                                                </a:rPr>
                                                <m:t>′</m:t>
                                              </m:r>
                                            </m:sup>
                                          </m:sSup>
                                          <m:sSub>
                                            <m:sSubPr>
                                              <m:ctrlPr>
                                                <a:rPr lang="es-AR" sz="1600" i="1">
                                                  <a:solidFill>
                                                    <a:srgbClr val="836967"/>
                                                  </a:solidFill>
                                                  <a:latin typeface="Cambria Math" panose="02040503050406030204" pitchFamily="18" charset="0"/>
                                                </a:rPr>
                                              </m:ctrlPr>
                                            </m:sSubPr>
                                            <m:e>
                                              <m:r>
                                                <a:rPr lang="es-AR" sz="1600" i="0">
                                                  <a:latin typeface="Cambria Math" panose="02040503050406030204" pitchFamily="18" charset="0"/>
                                                </a:rPr>
                                                <m:t> </m:t>
                                              </m:r>
                                              <m:r>
                                                <a:rPr lang="es-AR" sz="1600" i="1">
                                                  <a:latin typeface="Cambria Math" panose="02040503050406030204" pitchFamily="18" charset="0"/>
                                                </a:rPr>
                                                <m:t>𝑥</m:t>
                                              </m:r>
                                            </m:e>
                                            <m:sub>
                                              <m:r>
                                                <a:rPr lang="es-AR" sz="1600" i="1">
                                                  <a:latin typeface="Cambria Math" panose="02040503050406030204" pitchFamily="18" charset="0"/>
                                                </a:rPr>
                                                <m:t>𝑖𝑛𝑡</m:t>
                                              </m:r>
                                            </m:sub>
                                          </m:sSub>
                                        </m:e>
                                      </m:d>
                                    </m:e>
                                  </m:func>
                                </m:num>
                                <m:den>
                                  <m:nary>
                                    <m:naryPr>
                                      <m:chr m:val="∑"/>
                                      <m:limLoc m:val="undOvr"/>
                                      <m:ctrlPr>
                                        <a:rPr lang="es-AR" sz="1600" i="1">
                                          <a:latin typeface="Cambria Math" panose="02040503050406030204" pitchFamily="18" charset="0"/>
                                        </a:rPr>
                                      </m:ctrlPr>
                                    </m:naryPr>
                                    <m:sub>
                                      <m:r>
                                        <a:rPr lang="es-AR" sz="1600" i="1">
                                          <a:latin typeface="Cambria Math" panose="02040503050406030204" pitchFamily="18" charset="0"/>
                                        </a:rPr>
                                        <m:t>𝑖</m:t>
                                      </m:r>
                                      <m:r>
                                        <a:rPr lang="es-AR" sz="1600" i="0">
                                          <a:latin typeface="Cambria Math" panose="02040503050406030204" pitchFamily="18" charset="0"/>
                                        </a:rPr>
                                        <m:t>=1</m:t>
                                      </m:r>
                                    </m:sub>
                                    <m:sup>
                                      <m:r>
                                        <a:rPr lang="es-AR" sz="1600" i="1">
                                          <a:latin typeface="Cambria Math" panose="02040503050406030204" pitchFamily="18" charset="0"/>
                                        </a:rPr>
                                        <m:t>𝐼</m:t>
                                      </m:r>
                                    </m:sup>
                                    <m:e>
                                      <m:func>
                                        <m:funcPr>
                                          <m:ctrlPr>
                                            <a:rPr lang="es-AR" sz="1600" i="1">
                                              <a:latin typeface="Cambria Math" panose="02040503050406030204" pitchFamily="18" charset="0"/>
                                            </a:rPr>
                                          </m:ctrlPr>
                                        </m:funcPr>
                                        <m:fName>
                                          <m:r>
                                            <m:rPr>
                                              <m:sty m:val="p"/>
                                            </m:rPr>
                                            <a:rPr lang="es-AR" sz="1600" i="0">
                                              <a:latin typeface="Cambria Math" panose="02040503050406030204" pitchFamily="18" charset="0"/>
                                            </a:rPr>
                                            <m:t>exp</m:t>
                                          </m:r>
                                        </m:fName>
                                        <m:e>
                                          <m:d>
                                            <m:dPr>
                                              <m:ctrlPr>
                                                <a:rPr lang="es-AR" sz="1600" i="1">
                                                  <a:latin typeface="Cambria Math" panose="02040503050406030204" pitchFamily="18" charset="0"/>
                                                </a:rPr>
                                              </m:ctrlPr>
                                            </m:dPr>
                                            <m:e>
                                              <m:sSup>
                                                <m:sSupPr>
                                                  <m:ctrlPr>
                                                    <a:rPr lang="es-AR" sz="1600" i="1">
                                                      <a:solidFill>
                                                        <a:srgbClr val="836967"/>
                                                      </a:solidFill>
                                                      <a:latin typeface="Cambria Math" panose="02040503050406030204" pitchFamily="18" charset="0"/>
                                                    </a:rPr>
                                                  </m:ctrlPr>
                                                </m:sSupPr>
                                                <m:e>
                                                  <m:r>
                                                    <a:rPr lang="es-AR" sz="1600" i="1">
                                                      <a:latin typeface="Cambria Math" panose="02040503050406030204" pitchFamily="18" charset="0"/>
                                                    </a:rPr>
                                                    <m:t>𝛽</m:t>
                                                  </m:r>
                                                </m:e>
                                                <m:sup>
                                                  <m:r>
                                                    <a:rPr lang="es-AR" sz="1600" i="0">
                                                      <a:latin typeface="Cambria Math" panose="02040503050406030204" pitchFamily="18" charset="0"/>
                                                    </a:rPr>
                                                    <m:t>′</m:t>
                                                  </m:r>
                                                </m:sup>
                                              </m:sSup>
                                              <m:sSub>
                                                <m:sSubPr>
                                                  <m:ctrlPr>
                                                    <a:rPr lang="es-AR" sz="1600" i="1">
                                                      <a:solidFill>
                                                        <a:srgbClr val="836967"/>
                                                      </a:solidFill>
                                                      <a:latin typeface="Cambria Math" panose="02040503050406030204" pitchFamily="18" charset="0"/>
                                                    </a:rPr>
                                                  </m:ctrlPr>
                                                </m:sSubPr>
                                                <m:e>
                                                  <m:r>
                                                    <a:rPr lang="es-AR" sz="1600" i="0">
                                                      <a:latin typeface="Cambria Math" panose="02040503050406030204" pitchFamily="18" charset="0"/>
                                                    </a:rPr>
                                                    <m:t> </m:t>
                                                  </m:r>
                                                  <m:r>
                                                    <a:rPr lang="es-AR" sz="1600" i="1">
                                                      <a:latin typeface="Cambria Math" panose="02040503050406030204" pitchFamily="18" charset="0"/>
                                                    </a:rPr>
                                                    <m:t>𝑥</m:t>
                                                  </m:r>
                                                </m:e>
                                                <m:sub>
                                                  <m:r>
                                                    <a:rPr lang="es-AR" sz="1600" i="1">
                                                      <a:latin typeface="Cambria Math" panose="02040503050406030204" pitchFamily="18" charset="0"/>
                                                    </a:rPr>
                                                    <m:t>𝑖𝑛𝑡</m:t>
                                                  </m:r>
                                                </m:sub>
                                              </m:sSub>
                                            </m:e>
                                          </m:d>
                                        </m:e>
                                      </m:func>
                                    </m:e>
                                  </m:nary>
                                </m:den>
                              </m:f>
                              <m:r>
                                <a:rPr lang="es-AR" sz="1600" i="0">
                                  <a:latin typeface="Cambria Math" panose="02040503050406030204" pitchFamily="18" charset="0"/>
                                </a:rPr>
                                <m:t> </m:t>
                              </m:r>
                              <m:r>
                                <a:rPr lang="es-AR" sz="1600" i="1">
                                  <a:latin typeface="Cambria Math" panose="02040503050406030204" pitchFamily="18" charset="0"/>
                                </a:rPr>
                                <m:t>𝑓</m:t>
                              </m:r>
                              <m:d>
                                <m:dPr>
                                  <m:ctrlPr>
                                    <a:rPr lang="es-AR" sz="1600" i="1">
                                      <a:solidFill>
                                        <a:srgbClr val="836967"/>
                                      </a:solidFill>
                                      <a:latin typeface="Cambria Math" panose="02040503050406030204" pitchFamily="18" charset="0"/>
                                    </a:rPr>
                                  </m:ctrlPr>
                                </m:dPr>
                                <m:e>
                                  <m:r>
                                    <a:rPr lang="es-AR" sz="1600" i="1">
                                      <a:latin typeface="Cambria Math" panose="02040503050406030204" pitchFamily="18" charset="0"/>
                                    </a:rPr>
                                    <m:t>𝛽</m:t>
                                  </m:r>
                                  <m:r>
                                    <a:rPr lang="es-AR" sz="1600" i="0">
                                      <a:latin typeface="Cambria Math" panose="02040503050406030204" pitchFamily="18" charset="0"/>
                                    </a:rPr>
                                    <m:t> </m:t>
                                  </m:r>
                                  <m:d>
                                    <m:dPr>
                                      <m:begChr m:val="|"/>
                                      <m:endChr m:val=""/>
                                      <m:ctrlPr>
                                        <a:rPr lang="es-AR" sz="1600" i="1">
                                          <a:latin typeface="Cambria Math" panose="02040503050406030204" pitchFamily="18" charset="0"/>
                                        </a:rPr>
                                      </m:ctrlPr>
                                    </m:dPr>
                                    <m:e>
                                      <m:r>
                                        <a:rPr lang="es-AR" sz="1600" i="0">
                                          <a:latin typeface="Cambria Math" panose="02040503050406030204" pitchFamily="18" charset="0"/>
                                        </a:rPr>
                                        <m:t> </m:t>
                                      </m:r>
                                      <m:r>
                                        <a:rPr lang="es-AR" sz="1600" i="1">
                                          <a:latin typeface="Cambria Math" panose="02040503050406030204" pitchFamily="18" charset="0"/>
                                        </a:rPr>
                                        <m:t>𝜃</m:t>
                                      </m:r>
                                    </m:e>
                                  </m:d>
                                </m:e>
                              </m:d>
                              <m:r>
                                <a:rPr lang="es-AR" sz="1600" i="1">
                                  <a:latin typeface="Cambria Math" panose="02040503050406030204" pitchFamily="18" charset="0"/>
                                </a:rPr>
                                <m:t>𝑑</m:t>
                              </m:r>
                              <m:r>
                                <a:rPr lang="es-AR" sz="1600" i="1">
                                  <a:latin typeface="Cambria Math" panose="02040503050406030204" pitchFamily="18" charset="0"/>
                                </a:rPr>
                                <m:t>𝛽</m:t>
                              </m:r>
                            </m:e>
                          </m:nary>
                        </m:e>
                      </m:nary>
                    </m:oMath>
                  </m:oMathPara>
                </a14:m>
                <a:endParaRPr lang="es-AR" sz="1600" dirty="0"/>
              </a:p>
            </p:txBody>
          </p:sp>
        </mc:Choice>
        <mc:Fallback xmlns="">
          <p:sp>
            <p:nvSpPr>
              <p:cNvPr id="14" name="CuadroTexto 13">
                <a:extLst>
                  <a:ext uri="{FF2B5EF4-FFF2-40B4-BE49-F238E27FC236}">
                    <a16:creationId xmlns:a16="http://schemas.microsoft.com/office/drawing/2014/main" id="{055502BB-EC09-40E8-AF9D-8109EA82CDB1}"/>
                  </a:ext>
                </a:extLst>
              </p:cNvPr>
              <p:cNvSpPr txBox="1">
                <a:spLocks noRot="1" noChangeAspect="1" noMove="1" noResize="1" noEditPoints="1" noAdjustHandles="1" noChangeArrowheads="1" noChangeShapeType="1" noTextEdit="1"/>
              </p:cNvSpPr>
              <p:nvPr/>
            </p:nvSpPr>
            <p:spPr>
              <a:xfrm>
                <a:off x="2894880" y="5174209"/>
                <a:ext cx="3778977" cy="784702"/>
              </a:xfrm>
              <a:prstGeom prst="rect">
                <a:avLst/>
              </a:prstGeom>
              <a:blipFill>
                <a:blip r:embed="rId8"/>
                <a:stretch>
                  <a:fillRect/>
                </a:stretch>
              </a:blipFill>
            </p:spPr>
            <p:txBody>
              <a:bodyPr/>
              <a:lstStyle/>
              <a:p>
                <a:r>
                  <a:rPr lang="es-AR">
                    <a:noFill/>
                  </a:rPr>
                  <a:t> </a:t>
                </a:r>
              </a:p>
            </p:txBody>
          </p:sp>
        </mc:Fallback>
      </mc:AlternateContent>
      <p:sp>
        <p:nvSpPr>
          <p:cNvPr id="5" name="CuadroTexto 4">
            <a:extLst>
              <a:ext uri="{FF2B5EF4-FFF2-40B4-BE49-F238E27FC236}">
                <a16:creationId xmlns:a16="http://schemas.microsoft.com/office/drawing/2014/main" id="{979EAE7C-434F-439A-9E39-40C2C09ACA17}"/>
              </a:ext>
            </a:extLst>
          </p:cNvPr>
          <p:cNvSpPr txBox="1"/>
          <p:nvPr/>
        </p:nvSpPr>
        <p:spPr>
          <a:xfrm>
            <a:off x="171140" y="5189520"/>
            <a:ext cx="2331455" cy="830997"/>
          </a:xfrm>
          <a:prstGeom prst="rect">
            <a:avLst/>
          </a:prstGeom>
          <a:noFill/>
        </p:spPr>
        <p:txBody>
          <a:bodyPr wrap="square" rtlCol="0">
            <a:spAutoFit/>
          </a:bodyPr>
          <a:lstStyle/>
          <a:p>
            <a:r>
              <a:rPr lang="es-MX" sz="1600" dirty="0">
                <a:solidFill>
                  <a:schemeClr val="accent1"/>
                </a:solidFill>
              </a:rPr>
              <a:t>Probabilidad de elección de cada alternativa para cada individuo</a:t>
            </a:r>
            <a:endParaRPr lang="es-AR" sz="1600" dirty="0">
              <a:solidFill>
                <a:schemeClr val="accent1"/>
              </a:solidFill>
            </a:endParaRPr>
          </a:p>
        </p:txBody>
      </p:sp>
      <p:sp>
        <p:nvSpPr>
          <p:cNvPr id="6" name="Es igual a 5">
            <a:extLst>
              <a:ext uri="{FF2B5EF4-FFF2-40B4-BE49-F238E27FC236}">
                <a16:creationId xmlns:a16="http://schemas.microsoft.com/office/drawing/2014/main" id="{A209E7D6-9DB7-43E4-940B-9E9B7A057503}"/>
              </a:ext>
            </a:extLst>
          </p:cNvPr>
          <p:cNvSpPr/>
          <p:nvPr/>
        </p:nvSpPr>
        <p:spPr>
          <a:xfrm>
            <a:off x="2452914" y="5365241"/>
            <a:ext cx="172299" cy="402638"/>
          </a:xfrm>
          <a:prstGeom prst="mathEqual">
            <a:avLst>
              <a:gd name="adj1" fmla="val 8271"/>
              <a:gd name="adj2" fmla="val 11760"/>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08943E5C-8591-4F8F-84BB-7EC2055C6967}"/>
                  </a:ext>
                </a:extLst>
              </p:cNvPr>
              <p:cNvSpPr txBox="1"/>
              <p:nvPr/>
            </p:nvSpPr>
            <p:spPr>
              <a:xfrm>
                <a:off x="7424468" y="5117445"/>
                <a:ext cx="4376377" cy="1088311"/>
              </a:xfrm>
              <a:prstGeom prst="rect">
                <a:avLst/>
              </a:prstGeom>
              <a:noFill/>
            </p:spPr>
            <p:txBody>
              <a:bodyPr wrap="square" rtlCol="0">
                <a:spAutoFit/>
              </a:bodyPr>
              <a:lstStyle/>
              <a:p>
                <a:r>
                  <a:rPr lang="es-MX" sz="1600" dirty="0">
                    <a:solidFill>
                      <a:schemeClr val="tx1"/>
                    </a:solidFill>
                  </a:rPr>
                  <a:t>Para la estimación de los modelos se utiliza luego el método de la Máxima Verosimilitud Simulada. Donde se obtienen los parámetros estructurales de los  </a:t>
                </a:r>
                <a14:m>
                  <m:oMath xmlns:m="http://schemas.openxmlformats.org/officeDocument/2006/math">
                    <m:acc>
                      <m:accPr>
                        <m:chr m:val="̃"/>
                        <m:ctrlPr>
                          <a:rPr lang="es-MX" sz="1600" i="1" smtClean="0">
                            <a:solidFill>
                              <a:schemeClr val="tx1"/>
                            </a:solidFill>
                            <a:latin typeface="Cambria Math" panose="02040503050406030204" pitchFamily="18" charset="0"/>
                          </a:rPr>
                        </m:ctrlPr>
                      </m:accPr>
                      <m:e>
                        <m:r>
                          <a:rPr lang="es-MX" sz="1600" i="1" smtClean="0">
                            <a:solidFill>
                              <a:schemeClr val="tx1"/>
                            </a:solidFill>
                            <a:latin typeface="Cambria Math" panose="02040503050406030204" pitchFamily="18" charset="0"/>
                            <a:ea typeface="Cambria Math" panose="02040503050406030204" pitchFamily="18" charset="0"/>
                          </a:rPr>
                          <m:t>𝛽</m:t>
                        </m:r>
                      </m:e>
                    </m:acc>
                  </m:oMath>
                </a14:m>
                <a:r>
                  <a:rPr lang="es-AR" sz="1600" dirty="0">
                    <a:solidFill>
                      <a:schemeClr val="tx1"/>
                    </a:solidFill>
                  </a:rPr>
                  <a:t>.</a:t>
                </a:r>
              </a:p>
            </p:txBody>
          </p:sp>
        </mc:Choice>
        <mc:Fallback xmlns="">
          <p:sp>
            <p:nvSpPr>
              <p:cNvPr id="15" name="CuadroTexto 14">
                <a:extLst>
                  <a:ext uri="{FF2B5EF4-FFF2-40B4-BE49-F238E27FC236}">
                    <a16:creationId xmlns:a16="http://schemas.microsoft.com/office/drawing/2014/main" id="{08943E5C-8591-4F8F-84BB-7EC2055C6967}"/>
                  </a:ext>
                </a:extLst>
              </p:cNvPr>
              <p:cNvSpPr txBox="1">
                <a:spLocks noRot="1" noChangeAspect="1" noMove="1" noResize="1" noEditPoints="1" noAdjustHandles="1" noChangeArrowheads="1" noChangeShapeType="1" noTextEdit="1"/>
              </p:cNvSpPr>
              <p:nvPr/>
            </p:nvSpPr>
            <p:spPr>
              <a:xfrm>
                <a:off x="7424468" y="5117445"/>
                <a:ext cx="4376377" cy="1088311"/>
              </a:xfrm>
              <a:prstGeom prst="rect">
                <a:avLst/>
              </a:prstGeom>
              <a:blipFill>
                <a:blip r:embed="rId9"/>
                <a:stretch>
                  <a:fillRect l="-836" t="-1676" b="-6145"/>
                </a:stretch>
              </a:blipFill>
            </p:spPr>
            <p:txBody>
              <a:bodyPr/>
              <a:lstStyle/>
              <a:p>
                <a:r>
                  <a:rPr lang="es-AR">
                    <a:noFill/>
                  </a:rPr>
                  <a:t> </a:t>
                </a:r>
              </a:p>
            </p:txBody>
          </p:sp>
        </mc:Fallback>
      </mc:AlternateContent>
    </p:spTree>
    <p:custDataLst>
      <p:tags r:id="rId1"/>
    </p:custDataLst>
    <p:extLst>
      <p:ext uri="{BB962C8B-B14F-4D97-AF65-F5344CB8AC3E}">
        <p14:creationId xmlns:p14="http://schemas.microsoft.com/office/powerpoint/2010/main" val="2836524967"/>
      </p:ext>
    </p:extLst>
  </p:cSld>
  <p:clrMapOvr>
    <a:masterClrMapping/>
  </p:clrMapOvr>
  <mc:AlternateContent xmlns:mc="http://schemas.openxmlformats.org/markup-compatibility/2006" xmlns:p14="http://schemas.microsoft.com/office/powerpoint/2010/main">
    <mc:Choice Requires="p14">
      <p:transition spd="med" p14:dur="700" advTm="65294">
        <p:fade/>
      </p:transition>
    </mc:Choice>
    <mc:Fallback xmlns="">
      <p:transition spd="med" advTm="6529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dotDmnd">
          <a:fgClr>
            <a:schemeClr val="bg1">
              <a:lumMod val="6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4379972-7CCB-4B2E-B229-EC8D1E65E8E6}"/>
              </a:ext>
            </a:extLst>
          </p:cNvPr>
          <p:cNvSpPr/>
          <p:nvPr/>
        </p:nvSpPr>
        <p:spPr>
          <a:xfrm>
            <a:off x="5063710" y="2951243"/>
            <a:ext cx="2939467" cy="1397831"/>
          </a:xfrm>
          <a:prstGeom prst="rect">
            <a:avLst/>
          </a:prstGeom>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Título 1">
            <a:extLst>
              <a:ext uri="{FF2B5EF4-FFF2-40B4-BE49-F238E27FC236}">
                <a16:creationId xmlns:a16="http://schemas.microsoft.com/office/drawing/2014/main" id="{C25A8265-29E4-4422-B0D9-DAC85149986B}"/>
              </a:ext>
            </a:extLst>
          </p:cNvPr>
          <p:cNvSpPr>
            <a:spLocks noGrp="1"/>
          </p:cNvSpPr>
          <p:nvPr>
            <p:ph type="title"/>
          </p:nvPr>
        </p:nvSpPr>
        <p:spPr>
          <a:xfrm>
            <a:off x="5352128" y="3103016"/>
            <a:ext cx="2651049" cy="1094283"/>
          </a:xfrm>
        </p:spPr>
        <p:txBody>
          <a:bodyPr>
            <a:noAutofit/>
          </a:bodyPr>
          <a:lstStyle/>
          <a:p>
            <a:r>
              <a:rPr lang="es-ES" sz="3600" b="1" dirty="0">
                <a:solidFill>
                  <a:schemeClr val="bg1"/>
                </a:solidFill>
              </a:rPr>
              <a:t>Resultados</a:t>
            </a:r>
            <a:endParaRPr lang="es-AR" sz="3600" b="1" dirty="0">
              <a:solidFill>
                <a:schemeClr val="bg1"/>
              </a:solidFill>
            </a:endParaRPr>
          </a:p>
        </p:txBody>
      </p:sp>
      <p:pic>
        <p:nvPicPr>
          <p:cNvPr id="5" name="Picture 12" descr="tres  icono premium">
            <a:extLst>
              <a:ext uri="{FF2B5EF4-FFF2-40B4-BE49-F238E27FC236}">
                <a16:creationId xmlns:a16="http://schemas.microsoft.com/office/drawing/2014/main" id="{5461A271-FAD6-4A2D-96E9-9ECE7DE86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421" y="2951244"/>
            <a:ext cx="1397830" cy="1397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835536"/>
      </p:ext>
    </p:extLst>
  </p:cSld>
  <p:clrMapOvr>
    <a:masterClrMapping/>
  </p:clrMapOvr>
  <mc:AlternateContent xmlns:mc="http://schemas.openxmlformats.org/markup-compatibility/2006" xmlns:p14="http://schemas.microsoft.com/office/powerpoint/2010/main">
    <mc:Choice Requires="p14">
      <p:transition spd="med" p14:dur="700" advTm="1025">
        <p:fade/>
      </p:transition>
    </mc:Choice>
    <mc:Fallback xmlns="">
      <p:transition spd="med" advTm="1025">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196915"/>
            <a:ext cx="2724912" cy="369332"/>
          </a:xfrm>
          <a:prstGeom prst="rect">
            <a:avLst/>
          </a:prstGeom>
          <a:noFill/>
        </p:spPr>
        <p:txBody>
          <a:bodyPr wrap="square" rtlCol="0">
            <a:spAutoFit/>
          </a:bodyPr>
          <a:lstStyle/>
          <a:p>
            <a:r>
              <a:rPr lang="es-ES" b="1" dirty="0"/>
              <a:t>Modelo Base</a:t>
            </a:r>
            <a:endParaRPr lang="es-AR" b="1" dirty="0"/>
          </a:p>
        </p:txBody>
      </p:sp>
      <p:sp>
        <p:nvSpPr>
          <p:cNvPr id="39" name="Rectángulo 38">
            <a:extLst>
              <a:ext uri="{FF2B5EF4-FFF2-40B4-BE49-F238E27FC236}">
                <a16:creationId xmlns:a16="http://schemas.microsoft.com/office/drawing/2014/main" id="{769A2414-30FE-4CD5-A0E7-CFB93C85CBF2}"/>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40" name="Título 1">
            <a:extLst>
              <a:ext uri="{FF2B5EF4-FFF2-40B4-BE49-F238E27FC236}">
                <a16:creationId xmlns:a16="http://schemas.microsoft.com/office/drawing/2014/main" id="{38F0C722-A5A2-485B-AFFD-109D1C928DCC}"/>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41" name="Picture 12" descr="tres  icono premium">
            <a:extLst>
              <a:ext uri="{FF2B5EF4-FFF2-40B4-BE49-F238E27FC236}">
                <a16:creationId xmlns:a16="http://schemas.microsoft.com/office/drawing/2014/main" id="{5CAD55A9-0074-4F13-80B5-F625AADA8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1D395A2E-AD5F-46F1-ABF8-E741D0140FB7}"/>
              </a:ext>
            </a:extLst>
          </p:cNvPr>
          <p:cNvGraphicFramePr>
            <a:graphicFrameLocks noGrp="1"/>
          </p:cNvGraphicFramePr>
          <p:nvPr>
            <p:extLst>
              <p:ext uri="{D42A27DB-BD31-4B8C-83A1-F6EECF244321}">
                <p14:modId xmlns:p14="http://schemas.microsoft.com/office/powerpoint/2010/main" val="1358904795"/>
              </p:ext>
            </p:extLst>
          </p:nvPr>
        </p:nvGraphicFramePr>
        <p:xfrm>
          <a:off x="130626" y="2219448"/>
          <a:ext cx="5413831" cy="3322405"/>
        </p:xfrm>
        <a:graphic>
          <a:graphicData uri="http://schemas.openxmlformats.org/drawingml/2006/table">
            <a:tbl>
              <a:tblPr firstRow="1" firstCol="1" bandRow="1"/>
              <a:tblGrid>
                <a:gridCol w="1152525">
                  <a:extLst>
                    <a:ext uri="{9D8B030D-6E8A-4147-A177-3AD203B41FA5}">
                      <a16:colId xmlns:a16="http://schemas.microsoft.com/office/drawing/2014/main" val="2340339416"/>
                    </a:ext>
                  </a:extLst>
                </a:gridCol>
                <a:gridCol w="1286399">
                  <a:extLst>
                    <a:ext uri="{9D8B030D-6E8A-4147-A177-3AD203B41FA5}">
                      <a16:colId xmlns:a16="http://schemas.microsoft.com/office/drawing/2014/main" val="2222107161"/>
                    </a:ext>
                  </a:extLst>
                </a:gridCol>
                <a:gridCol w="1001486">
                  <a:extLst>
                    <a:ext uri="{9D8B030D-6E8A-4147-A177-3AD203B41FA5}">
                      <a16:colId xmlns:a16="http://schemas.microsoft.com/office/drawing/2014/main" val="4044877775"/>
                    </a:ext>
                  </a:extLst>
                </a:gridCol>
                <a:gridCol w="957942">
                  <a:extLst>
                    <a:ext uri="{9D8B030D-6E8A-4147-A177-3AD203B41FA5}">
                      <a16:colId xmlns:a16="http://schemas.microsoft.com/office/drawing/2014/main" val="2534838921"/>
                    </a:ext>
                  </a:extLst>
                </a:gridCol>
                <a:gridCol w="1015479">
                  <a:extLst>
                    <a:ext uri="{9D8B030D-6E8A-4147-A177-3AD203B41FA5}">
                      <a16:colId xmlns:a16="http://schemas.microsoft.com/office/drawing/2014/main" val="2829283610"/>
                    </a:ext>
                  </a:extLst>
                </a:gridCol>
              </a:tblGrid>
              <a:tr h="536625">
                <a:tc>
                  <a:txBody>
                    <a:bodyPr/>
                    <a:lstStyle/>
                    <a:p>
                      <a:r>
                        <a:rPr lang="es-AR"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Variable</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r>
                        <a:rPr lang="es-AR" sz="1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Parámetro</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a:r>
                        <a:rPr lang="es-AR" sz="14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Valor</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a:r>
                        <a:rPr lang="es-AR" sz="14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Std. Error</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a:r>
                        <a:rPr lang="es-AR" sz="14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p.value</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045948989"/>
                  </a:ext>
                </a:extLst>
              </a:tr>
              <a:tr h="278578">
                <a:tc rowSpan="2">
                  <a:txBody>
                    <a:bodyPr/>
                    <a:lstStyle/>
                    <a:p>
                      <a:r>
                        <a:rPr lang="es-AR" sz="1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Carpool</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Media</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-0,69</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0,15</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&lt;0.001</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55430258"/>
                  </a:ext>
                </a:extLst>
              </a:tr>
              <a:tr h="278578">
                <a:tc vMerge="1">
                  <a:txBody>
                    <a:bodyPr/>
                    <a:lstStyle/>
                    <a:p>
                      <a:endParaRPr lang="es-AR"/>
                    </a:p>
                  </a:txBody>
                  <a:tcPr/>
                </a:tc>
                <a:tc>
                  <a:txBody>
                    <a:bodyPr/>
                    <a:lstStyle/>
                    <a:p>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Desvio</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2,42</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0,17</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&lt;0.001</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52336292"/>
                  </a:ext>
                </a:extLst>
              </a:tr>
              <a:tr h="278578">
                <a:tc rowSpan="2">
                  <a:txBody>
                    <a:bodyPr/>
                    <a:lstStyle/>
                    <a:p>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Chárter</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Media</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-1,58</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0,22</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&lt;0.001</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41073151"/>
                  </a:ext>
                </a:extLst>
              </a:tr>
              <a:tr h="278578">
                <a:tc vMerge="1">
                  <a:txBody>
                    <a:bodyPr/>
                    <a:lstStyle/>
                    <a:p>
                      <a:endParaRPr lang="es-AR"/>
                    </a:p>
                  </a:txBody>
                  <a:tcPr/>
                </a:tc>
                <a:tc>
                  <a:txBody>
                    <a:bodyPr/>
                    <a:lstStyle/>
                    <a:p>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Desvio</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-2,16</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0,21</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&lt;0.001</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8522025"/>
                  </a:ext>
                </a:extLst>
              </a:tr>
              <a:tr h="278578">
                <a:tc rowSpan="2">
                  <a:txBody>
                    <a:bodyPr/>
                    <a:lstStyle/>
                    <a:p>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Transporte Público</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Media</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-2,30</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0,23</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&lt;0.001</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31777630"/>
                  </a:ext>
                </a:extLst>
              </a:tr>
              <a:tr h="278578">
                <a:tc vMerge="1">
                  <a:txBody>
                    <a:bodyPr/>
                    <a:lstStyle/>
                    <a:p>
                      <a:endParaRPr lang="es-AR"/>
                    </a:p>
                  </a:txBody>
                  <a:tcPr/>
                </a:tc>
                <a:tc>
                  <a:txBody>
                    <a:bodyPr/>
                    <a:lstStyle/>
                    <a:p>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Desvio</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-2,77</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0,23</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&lt;0.001</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62899401"/>
                  </a:ext>
                </a:extLst>
              </a:tr>
              <a:tr h="278578">
                <a:tc rowSpan="2">
                  <a:txBody>
                    <a:bodyPr/>
                    <a:lstStyle/>
                    <a:p>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Tiempo</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Media del </a:t>
                      </a:r>
                      <a:r>
                        <a:rPr lang="es-AR" sz="1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ln</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-3,19</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0,07</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&lt;0.001</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096250"/>
                  </a:ext>
                </a:extLst>
              </a:tr>
              <a:tr h="278578">
                <a:tc vMerge="1">
                  <a:txBody>
                    <a:bodyPr/>
                    <a:lstStyle/>
                    <a:p>
                      <a:endParaRPr lang="es-AR"/>
                    </a:p>
                  </a:txBody>
                  <a:tcPr/>
                </a:tc>
                <a:tc>
                  <a:txBody>
                    <a:bodyPr/>
                    <a:lstStyle/>
                    <a:p>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Desvio del </a:t>
                      </a:r>
                      <a:r>
                        <a:rPr lang="es-AR" sz="1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ln</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-1,02</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0,04</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&lt;0.001</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23483579"/>
                  </a:ext>
                </a:extLst>
              </a:tr>
              <a:tr h="278578">
                <a:tc rowSpan="2">
                  <a:txBody>
                    <a:bodyPr/>
                    <a:lstStyle/>
                    <a:p>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Costo</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Media del </a:t>
                      </a:r>
                      <a:r>
                        <a:rPr lang="es-AR" sz="1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ln</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-3,70</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0,08</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&lt;0.001</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18171291"/>
                  </a:ext>
                </a:extLst>
              </a:tr>
              <a:tr h="278578">
                <a:tc vMerge="1">
                  <a:txBody>
                    <a:bodyPr/>
                    <a:lstStyle/>
                    <a:p>
                      <a:endParaRPr lang="es-AR"/>
                    </a:p>
                  </a:txBody>
                  <a:tcPr/>
                </a:tc>
                <a:tc>
                  <a:txBody>
                    <a:bodyPr/>
                    <a:lstStyle/>
                    <a:p>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Desvio del </a:t>
                      </a:r>
                      <a:r>
                        <a:rPr lang="es-AR" sz="1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ln</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1,22</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0,05</a:t>
                      </a:r>
                      <a:endParaRPr lang="es-AR"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s-AR" sz="1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&lt;0.001</a:t>
                      </a:r>
                      <a:endParaRPr lang="es-AR"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3704380"/>
                  </a:ext>
                </a:extLst>
              </a:tr>
            </a:tbl>
          </a:graphicData>
        </a:graphic>
      </p:graphicFrame>
      <p:sp>
        <p:nvSpPr>
          <p:cNvPr id="21" name="CuadroTexto 20">
            <a:extLst>
              <a:ext uri="{FF2B5EF4-FFF2-40B4-BE49-F238E27FC236}">
                <a16:creationId xmlns:a16="http://schemas.microsoft.com/office/drawing/2014/main" id="{D89C2C3D-FF3A-47CB-9823-C1EC9B279E42}"/>
              </a:ext>
            </a:extLst>
          </p:cNvPr>
          <p:cNvSpPr txBox="1"/>
          <p:nvPr/>
        </p:nvSpPr>
        <p:spPr>
          <a:xfrm>
            <a:off x="6096000" y="410322"/>
            <a:ext cx="5936346" cy="1569660"/>
          </a:xfrm>
          <a:prstGeom prst="rect">
            <a:avLst/>
          </a:prstGeom>
          <a:noFill/>
        </p:spPr>
        <p:txBody>
          <a:bodyPr wrap="square" rtlCol="0">
            <a:spAutoFit/>
          </a:bodyPr>
          <a:lstStyle/>
          <a:p>
            <a:pPr marL="285750" indent="-285750">
              <a:buFontTx/>
              <a:buChar char="-"/>
            </a:pPr>
            <a:r>
              <a:rPr lang="es-MX" sz="1600" dirty="0"/>
              <a:t>Todos lo coeficientes resultaron significativos.</a:t>
            </a:r>
          </a:p>
          <a:p>
            <a:pPr marL="285750" indent="-285750">
              <a:buFontTx/>
              <a:buChar char="-"/>
            </a:pPr>
            <a:endParaRPr lang="es-MX" sz="1600" dirty="0"/>
          </a:p>
          <a:p>
            <a:pPr marL="285750" indent="-285750">
              <a:buFontTx/>
              <a:buChar char="-"/>
            </a:pPr>
            <a:r>
              <a:rPr lang="es-MX" sz="1600" dirty="0"/>
              <a:t>Por fuera de las condiciones de tiempo y costo, la media de las personas prefiere viajar en auto que en otro medio. Luego el orden de preferencias es hacia el </a:t>
            </a:r>
            <a:r>
              <a:rPr lang="es-MX" sz="1600" dirty="0" err="1"/>
              <a:t>Carpool</a:t>
            </a:r>
            <a:r>
              <a:rPr lang="es-MX" sz="1600" dirty="0"/>
              <a:t>, Chárter y Transporte Publico e</a:t>
            </a:r>
            <a:r>
              <a:rPr lang="es-AR" sz="1600" dirty="0"/>
              <a:t>n orden decreciente.</a:t>
            </a:r>
            <a:endParaRPr lang="es-AR" dirty="0"/>
          </a:p>
        </p:txBody>
      </p:sp>
      <p:sp>
        <p:nvSpPr>
          <p:cNvPr id="17" name="CuadroTexto 16">
            <a:extLst>
              <a:ext uri="{FF2B5EF4-FFF2-40B4-BE49-F238E27FC236}">
                <a16:creationId xmlns:a16="http://schemas.microsoft.com/office/drawing/2014/main" id="{B2B09D32-5CE9-4DE5-A0AB-BDEC00EAABFE}"/>
              </a:ext>
            </a:extLst>
          </p:cNvPr>
          <p:cNvSpPr txBox="1"/>
          <p:nvPr/>
        </p:nvSpPr>
        <p:spPr>
          <a:xfrm>
            <a:off x="6094474" y="1741420"/>
            <a:ext cx="6328228" cy="1323439"/>
          </a:xfrm>
          <a:prstGeom prst="rect">
            <a:avLst/>
          </a:prstGeom>
          <a:noFill/>
        </p:spPr>
        <p:txBody>
          <a:bodyPr wrap="square">
            <a:spAutoFit/>
          </a:bodyPr>
          <a:lstStyle/>
          <a:p>
            <a:pPr marL="285750" indent="-285750">
              <a:buFontTx/>
              <a:buChar char="-"/>
            </a:pPr>
            <a:endParaRPr lang="es-AR" sz="1600" dirty="0"/>
          </a:p>
          <a:p>
            <a:pPr marL="285750" indent="-285750">
              <a:buFontTx/>
              <a:buChar char="-"/>
            </a:pPr>
            <a:r>
              <a:rPr lang="es-AR" sz="1600" dirty="0"/>
              <a:t>A partir de los coeficientes de tiempo y costo, se puede calcular el precio que una persona esta dispuesta a pagar por un minuto u hora mas de viaje </a:t>
            </a:r>
            <a:r>
              <a:rPr lang="es-AR" sz="1600" i="1" dirty="0"/>
              <a:t>(WTP).</a:t>
            </a:r>
          </a:p>
          <a:p>
            <a:r>
              <a:rPr lang="es-AR" sz="1600" i="1" dirty="0"/>
              <a:t>       </a:t>
            </a:r>
            <a:r>
              <a:rPr lang="es-AR" sz="1600" dirty="0"/>
              <a:t>Este valor dio </a:t>
            </a:r>
            <a:r>
              <a:rPr lang="es-AR" sz="1600" i="1" dirty="0"/>
              <a:t>100$Ar2017/h = 5.64 U$S/hora.</a:t>
            </a:r>
            <a:endParaRPr lang="es-AR" sz="1600" dirty="0"/>
          </a:p>
        </p:txBody>
      </p:sp>
      <p:grpSp>
        <p:nvGrpSpPr>
          <p:cNvPr id="29" name="Grupo 28">
            <a:extLst>
              <a:ext uri="{FF2B5EF4-FFF2-40B4-BE49-F238E27FC236}">
                <a16:creationId xmlns:a16="http://schemas.microsoft.com/office/drawing/2014/main" id="{D67736B5-971F-4B2A-AF6E-B24DD0F6E7B8}"/>
              </a:ext>
            </a:extLst>
          </p:cNvPr>
          <p:cNvGrpSpPr/>
          <p:nvPr/>
        </p:nvGrpSpPr>
        <p:grpSpPr>
          <a:xfrm>
            <a:off x="7068459" y="3205599"/>
            <a:ext cx="3550118" cy="3322405"/>
            <a:chOff x="287155" y="1004491"/>
            <a:chExt cx="3872563" cy="4110352"/>
          </a:xfrm>
        </p:grpSpPr>
        <p:pic>
          <p:nvPicPr>
            <p:cNvPr id="30" name="Imagen 29">
              <a:extLst>
                <a:ext uri="{FF2B5EF4-FFF2-40B4-BE49-F238E27FC236}">
                  <a16:creationId xmlns:a16="http://schemas.microsoft.com/office/drawing/2014/main" id="{9F01E2E4-3222-4379-AC10-5746BF74B409}"/>
                </a:ext>
              </a:extLst>
            </p:cNvPr>
            <p:cNvPicPr>
              <a:picLocks noChangeAspect="1"/>
            </p:cNvPicPr>
            <p:nvPr/>
          </p:nvPicPr>
          <p:blipFill>
            <a:blip r:embed="rId5"/>
            <a:stretch>
              <a:fillRect/>
            </a:stretch>
          </p:blipFill>
          <p:spPr>
            <a:xfrm>
              <a:off x="287155" y="1004491"/>
              <a:ext cx="3872563" cy="4110352"/>
            </a:xfrm>
            <a:prstGeom prst="rect">
              <a:avLst/>
            </a:prstGeom>
          </p:spPr>
        </p:pic>
        <p:sp>
          <p:nvSpPr>
            <p:cNvPr id="31" name="CuadroTexto 30">
              <a:extLst>
                <a:ext uri="{FF2B5EF4-FFF2-40B4-BE49-F238E27FC236}">
                  <a16:creationId xmlns:a16="http://schemas.microsoft.com/office/drawing/2014/main" id="{30F52160-3BE5-4F23-AD80-7C198E4415F5}"/>
                </a:ext>
              </a:extLst>
            </p:cNvPr>
            <p:cNvSpPr txBox="1"/>
            <p:nvPr/>
          </p:nvSpPr>
          <p:spPr>
            <a:xfrm>
              <a:off x="2741202" y="2311069"/>
              <a:ext cx="1162335" cy="304615"/>
            </a:xfrm>
            <a:prstGeom prst="rect">
              <a:avLst/>
            </a:prstGeom>
            <a:solidFill>
              <a:schemeClr val="bg1"/>
            </a:solidFill>
            <a:ln>
              <a:solidFill>
                <a:schemeClr val="tx1"/>
              </a:solidFill>
            </a:ln>
          </p:spPr>
          <p:txBody>
            <a:bodyPr wrap="square" rtlCol="0">
              <a:spAutoFit/>
            </a:bodyPr>
            <a:lstStyle/>
            <a:p>
              <a:r>
                <a:rPr lang="es-AR" sz="1000" dirty="0">
                  <a:latin typeface="Arial" panose="020B0604020202020204" pitchFamily="34" charset="0"/>
                  <a:cs typeface="Arial" panose="020B0604020202020204" pitchFamily="34" charset="0"/>
                </a:rPr>
                <a:t>P(U&gt;0) = 38%</a:t>
              </a:r>
            </a:p>
          </p:txBody>
        </p:sp>
      </p:grpSp>
      <p:grpSp>
        <p:nvGrpSpPr>
          <p:cNvPr id="32" name="Grupo 31">
            <a:extLst>
              <a:ext uri="{FF2B5EF4-FFF2-40B4-BE49-F238E27FC236}">
                <a16:creationId xmlns:a16="http://schemas.microsoft.com/office/drawing/2014/main" id="{431FB0DD-3370-4D52-BCC6-59BA64CD1FFD}"/>
              </a:ext>
            </a:extLst>
          </p:cNvPr>
          <p:cNvGrpSpPr/>
          <p:nvPr/>
        </p:nvGrpSpPr>
        <p:grpSpPr>
          <a:xfrm>
            <a:off x="7068977" y="3211374"/>
            <a:ext cx="3549600" cy="3322800"/>
            <a:chOff x="10677662" y="2514945"/>
            <a:chExt cx="3872563" cy="4110352"/>
          </a:xfrm>
        </p:grpSpPr>
        <p:pic>
          <p:nvPicPr>
            <p:cNvPr id="33" name="Imagen 32">
              <a:extLst>
                <a:ext uri="{FF2B5EF4-FFF2-40B4-BE49-F238E27FC236}">
                  <a16:creationId xmlns:a16="http://schemas.microsoft.com/office/drawing/2014/main" id="{75133B81-40EC-4A77-9B2F-F0306C1F2BC1}"/>
                </a:ext>
              </a:extLst>
            </p:cNvPr>
            <p:cNvPicPr>
              <a:picLocks noChangeAspect="1"/>
            </p:cNvPicPr>
            <p:nvPr/>
          </p:nvPicPr>
          <p:blipFill>
            <a:blip r:embed="rId6"/>
            <a:stretch>
              <a:fillRect/>
            </a:stretch>
          </p:blipFill>
          <p:spPr>
            <a:xfrm>
              <a:off x="10677662" y="2514945"/>
              <a:ext cx="3872563" cy="4110352"/>
            </a:xfrm>
            <a:prstGeom prst="rect">
              <a:avLst/>
            </a:prstGeom>
          </p:spPr>
        </p:pic>
        <p:sp>
          <p:nvSpPr>
            <p:cNvPr id="34" name="CuadroTexto 33">
              <a:extLst>
                <a:ext uri="{FF2B5EF4-FFF2-40B4-BE49-F238E27FC236}">
                  <a16:creationId xmlns:a16="http://schemas.microsoft.com/office/drawing/2014/main" id="{4D1CB881-B23A-4F87-816E-92EAB47A40B4}"/>
                </a:ext>
              </a:extLst>
            </p:cNvPr>
            <p:cNvSpPr txBox="1"/>
            <p:nvPr/>
          </p:nvSpPr>
          <p:spPr>
            <a:xfrm>
              <a:off x="13131500" y="3536652"/>
              <a:ext cx="1106885" cy="304579"/>
            </a:xfrm>
            <a:prstGeom prst="rect">
              <a:avLst/>
            </a:prstGeom>
            <a:solidFill>
              <a:schemeClr val="bg1"/>
            </a:solidFill>
            <a:ln>
              <a:solidFill>
                <a:schemeClr val="tx1"/>
              </a:solidFill>
            </a:ln>
          </p:spPr>
          <p:txBody>
            <a:bodyPr wrap="square" rtlCol="0">
              <a:spAutoFit/>
            </a:bodyPr>
            <a:lstStyle/>
            <a:p>
              <a:r>
                <a:rPr lang="es-AR" sz="1000" dirty="0">
                  <a:latin typeface="Arial" panose="020B0604020202020204" pitchFamily="34" charset="0"/>
                  <a:cs typeface="Arial" panose="020B0604020202020204" pitchFamily="34" charset="0"/>
                </a:rPr>
                <a:t>P(U&gt;0) = 23%</a:t>
              </a:r>
            </a:p>
          </p:txBody>
        </p:sp>
      </p:grpSp>
      <p:grpSp>
        <p:nvGrpSpPr>
          <p:cNvPr id="35" name="Grupo 34">
            <a:extLst>
              <a:ext uri="{FF2B5EF4-FFF2-40B4-BE49-F238E27FC236}">
                <a16:creationId xmlns:a16="http://schemas.microsoft.com/office/drawing/2014/main" id="{AF2EA2EB-4F6F-4768-9257-896F779EA530}"/>
              </a:ext>
            </a:extLst>
          </p:cNvPr>
          <p:cNvGrpSpPr/>
          <p:nvPr/>
        </p:nvGrpSpPr>
        <p:grpSpPr>
          <a:xfrm>
            <a:off x="7068977" y="3242751"/>
            <a:ext cx="3549600" cy="3322800"/>
            <a:chOff x="8032281" y="1004492"/>
            <a:chExt cx="3872562" cy="4110351"/>
          </a:xfrm>
        </p:grpSpPr>
        <p:pic>
          <p:nvPicPr>
            <p:cNvPr id="36" name="Imagen 35">
              <a:extLst>
                <a:ext uri="{FF2B5EF4-FFF2-40B4-BE49-F238E27FC236}">
                  <a16:creationId xmlns:a16="http://schemas.microsoft.com/office/drawing/2014/main" id="{DBB2A1D9-E4F5-4DFD-95D2-BD3333DE5187}"/>
                </a:ext>
              </a:extLst>
            </p:cNvPr>
            <p:cNvPicPr>
              <a:picLocks noChangeAspect="1"/>
            </p:cNvPicPr>
            <p:nvPr/>
          </p:nvPicPr>
          <p:blipFill>
            <a:blip r:embed="rId7"/>
            <a:stretch>
              <a:fillRect/>
            </a:stretch>
          </p:blipFill>
          <p:spPr>
            <a:xfrm>
              <a:off x="8032281" y="1004492"/>
              <a:ext cx="3872562" cy="4110351"/>
            </a:xfrm>
            <a:prstGeom prst="rect">
              <a:avLst/>
            </a:prstGeom>
          </p:spPr>
        </p:pic>
        <p:sp>
          <p:nvSpPr>
            <p:cNvPr id="37" name="CuadroTexto 36">
              <a:extLst>
                <a:ext uri="{FF2B5EF4-FFF2-40B4-BE49-F238E27FC236}">
                  <a16:creationId xmlns:a16="http://schemas.microsoft.com/office/drawing/2014/main" id="{CF91E0FA-3A02-4761-9D0C-8ACA1BF54ABF}"/>
                </a:ext>
              </a:extLst>
            </p:cNvPr>
            <p:cNvSpPr txBox="1"/>
            <p:nvPr/>
          </p:nvSpPr>
          <p:spPr>
            <a:xfrm>
              <a:off x="10535479" y="2311071"/>
              <a:ext cx="1113182" cy="246221"/>
            </a:xfrm>
            <a:prstGeom prst="rect">
              <a:avLst/>
            </a:prstGeom>
            <a:solidFill>
              <a:schemeClr val="bg1"/>
            </a:solidFill>
            <a:ln>
              <a:solidFill>
                <a:schemeClr val="tx1"/>
              </a:solidFill>
            </a:ln>
          </p:spPr>
          <p:txBody>
            <a:bodyPr wrap="square" rtlCol="0">
              <a:spAutoFit/>
            </a:bodyPr>
            <a:lstStyle/>
            <a:p>
              <a:r>
                <a:rPr lang="es-AR" sz="1000" dirty="0">
                  <a:latin typeface="Arial" panose="020B0604020202020204" pitchFamily="34" charset="0"/>
                  <a:cs typeface="Arial" panose="020B0604020202020204" pitchFamily="34" charset="0"/>
                </a:rPr>
                <a:t>P(U&gt;0) = 20%</a:t>
              </a:r>
            </a:p>
          </p:txBody>
        </p:sp>
      </p:grpSp>
    </p:spTree>
    <p:custDataLst>
      <p:tags r:id="rId1"/>
    </p:custDataLst>
    <p:extLst>
      <p:ext uri="{BB962C8B-B14F-4D97-AF65-F5344CB8AC3E}">
        <p14:creationId xmlns:p14="http://schemas.microsoft.com/office/powerpoint/2010/main" val="3208738373"/>
      </p:ext>
    </p:extLst>
  </p:cSld>
  <p:clrMapOvr>
    <a:masterClrMapping/>
  </p:clrMapOvr>
  <mc:AlternateContent xmlns:mc="http://schemas.openxmlformats.org/markup-compatibility/2006" xmlns:p14="http://schemas.microsoft.com/office/powerpoint/2010/main">
    <mc:Choice Requires="p14">
      <p:transition spd="med" p14:dur="700" advTm="107701">
        <p:fade/>
      </p:transition>
    </mc:Choice>
    <mc:Fallback xmlns="">
      <p:transition spd="med" advTm="1077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Rectángulo 38">
            <a:extLst>
              <a:ext uri="{FF2B5EF4-FFF2-40B4-BE49-F238E27FC236}">
                <a16:creationId xmlns:a16="http://schemas.microsoft.com/office/drawing/2014/main" id="{769A2414-30FE-4CD5-A0E7-CFB93C85CBF2}"/>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40" name="Título 1">
            <a:extLst>
              <a:ext uri="{FF2B5EF4-FFF2-40B4-BE49-F238E27FC236}">
                <a16:creationId xmlns:a16="http://schemas.microsoft.com/office/drawing/2014/main" id="{38F0C722-A5A2-485B-AFFD-109D1C928DCC}"/>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41" name="Picture 12" descr="tres  icono premium">
            <a:extLst>
              <a:ext uri="{FF2B5EF4-FFF2-40B4-BE49-F238E27FC236}">
                <a16:creationId xmlns:a16="http://schemas.microsoft.com/office/drawing/2014/main" id="{5CAD55A9-0074-4F13-80B5-F625AADA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5" name="Tabla 4">
                <a:extLst>
                  <a:ext uri="{FF2B5EF4-FFF2-40B4-BE49-F238E27FC236}">
                    <a16:creationId xmlns:a16="http://schemas.microsoft.com/office/drawing/2014/main" id="{F6FAEA4A-0ED2-4B83-9675-8B29D18D5434}"/>
                  </a:ext>
                </a:extLst>
              </p:cNvPr>
              <p:cNvGraphicFramePr>
                <a:graphicFrameLocks noGrp="1"/>
              </p:cNvGraphicFramePr>
              <p:nvPr/>
            </p:nvGraphicFramePr>
            <p:xfrm>
              <a:off x="193652" y="1755871"/>
              <a:ext cx="5544460" cy="1354960"/>
            </p:xfrm>
            <a:graphic>
              <a:graphicData uri="http://schemas.openxmlformats.org/drawingml/2006/table">
                <a:tbl>
                  <a:tblPr/>
                  <a:tblGrid>
                    <a:gridCol w="1252479">
                      <a:extLst>
                        <a:ext uri="{9D8B030D-6E8A-4147-A177-3AD203B41FA5}">
                          <a16:colId xmlns:a16="http://schemas.microsoft.com/office/drawing/2014/main" val="205274132"/>
                        </a:ext>
                      </a:extLst>
                    </a:gridCol>
                    <a:gridCol w="1482685">
                      <a:extLst>
                        <a:ext uri="{9D8B030D-6E8A-4147-A177-3AD203B41FA5}">
                          <a16:colId xmlns:a16="http://schemas.microsoft.com/office/drawing/2014/main" val="1760536602"/>
                        </a:ext>
                      </a:extLst>
                    </a:gridCol>
                    <a:gridCol w="936432">
                      <a:extLst>
                        <a:ext uri="{9D8B030D-6E8A-4147-A177-3AD203B41FA5}">
                          <a16:colId xmlns:a16="http://schemas.microsoft.com/office/drawing/2014/main" val="1639302705"/>
                        </a:ext>
                      </a:extLst>
                    </a:gridCol>
                    <a:gridCol w="936432">
                      <a:extLst>
                        <a:ext uri="{9D8B030D-6E8A-4147-A177-3AD203B41FA5}">
                          <a16:colId xmlns:a16="http://schemas.microsoft.com/office/drawing/2014/main" val="2136557109"/>
                        </a:ext>
                      </a:extLst>
                    </a:gridCol>
                    <a:gridCol w="936432">
                      <a:extLst>
                        <a:ext uri="{9D8B030D-6E8A-4147-A177-3AD203B41FA5}">
                          <a16:colId xmlns:a16="http://schemas.microsoft.com/office/drawing/2014/main" val="1352860090"/>
                        </a:ext>
                      </a:extLst>
                    </a:gridCol>
                  </a:tblGrid>
                  <a:tr h="270992">
                    <a:tc>
                      <a:txBody>
                        <a:bodyPr/>
                        <a:lstStyle/>
                        <a:p>
                          <a:pPr algn="l" fontAlgn="ctr"/>
                          <a:r>
                            <a:rPr lang="es-AR" sz="1400" b="1" i="0" u="none" strike="noStrike" dirty="0">
                              <a:solidFill>
                                <a:srgbClr val="000000"/>
                              </a:solidFill>
                              <a:effectLst/>
                              <a:latin typeface="Calibri" panose="020F0502020204030204" pitchFamily="34" charset="0"/>
                            </a:rPr>
                            <a:t>Variable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ctr"/>
                          <a:r>
                            <a:rPr lang="es-AR" sz="1400" b="1" i="0" u="none" strike="noStrike">
                              <a:solidFill>
                                <a:srgbClr val="000000"/>
                              </a:solidFill>
                              <a:effectLst/>
                              <a:latin typeface="Calibri" panose="020F0502020204030204" pitchFamily="34" charset="0"/>
                            </a:rPr>
                            <a:t>Parámetro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s-AR" sz="1400" b="1" i="0" u="none" strike="noStrike">
                              <a:solidFill>
                                <a:srgbClr val="000000"/>
                              </a:solidFill>
                              <a:effectLst/>
                              <a:latin typeface="Calibri" panose="020F0502020204030204" pitchFamily="34" charset="0"/>
                            </a:rPr>
                            <a:t>Valor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s-MX" sz="1400" b="1" i="0" u="none" strike="noStrike" dirty="0">
                              <a:solidFill>
                                <a:srgbClr val="000000"/>
                              </a:solidFill>
                              <a:effectLst/>
                              <a:latin typeface="Calibri" panose="020F0502020204030204" pitchFamily="34" charset="0"/>
                            </a:rPr>
                            <a:t>Unidad</a:t>
                          </a:r>
                          <a:endParaRPr lang="es-AR"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s-MX" sz="1400" b="1" i="0" u="none" strike="noStrike" dirty="0" err="1">
                              <a:solidFill>
                                <a:srgbClr val="000000"/>
                              </a:solidFill>
                              <a:effectLst/>
                              <a:latin typeface="Calibri" panose="020F0502020204030204" pitchFamily="34" charset="0"/>
                            </a:rPr>
                            <a:t>Notacion</a:t>
                          </a:r>
                          <a:endParaRPr lang="es-AR"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601525715"/>
                      </a:ext>
                    </a:extLst>
                  </a:tr>
                  <a:tr h="270992">
                    <a:tc rowSpan="2">
                      <a:txBody>
                        <a:bodyPr/>
                        <a:lstStyle/>
                        <a:p>
                          <a:pPr algn="l" fontAlgn="ctr"/>
                          <a:r>
                            <a:rPr lang="es-AR" sz="1400" b="0" i="0" u="none" strike="noStrike">
                              <a:solidFill>
                                <a:srgbClr val="000000"/>
                              </a:solidFill>
                              <a:effectLst/>
                              <a:latin typeface="Calibri" panose="020F0502020204030204" pitchFamily="34" charset="0"/>
                            </a:rPr>
                            <a:t>Tiempo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AR" sz="1400" b="0" i="0" u="none" strike="noStrike">
                              <a:solidFill>
                                <a:srgbClr val="000000"/>
                              </a:solidFill>
                              <a:effectLst/>
                              <a:latin typeface="Calibri" panose="020F0502020204030204" pitchFamily="34" charset="0"/>
                            </a:rPr>
                            <a:t>Media del ln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AR" sz="1100" b="0" i="0" u="none" strike="noStrike" dirty="0">
                              <a:solidFill>
                                <a:srgbClr val="000000"/>
                              </a:solidFill>
                              <a:effectLst/>
                              <a:latin typeface="Arial" panose="020B0604020202020204" pitchFamily="34" charset="0"/>
                            </a:rPr>
                            <a:t>-3,19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MX" sz="1100" b="0" i="0" u="none" strike="noStrike" dirty="0">
                              <a:solidFill>
                                <a:srgbClr val="000000"/>
                              </a:solidFill>
                              <a:effectLst/>
                              <a:latin typeface="Arial" panose="020B0604020202020204" pitchFamily="34" charset="0"/>
                            </a:rPr>
                            <a:t>1/ min</a:t>
                          </a:r>
                          <a:endParaRPr lang="es-AR"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algn="ctr" defTabSz="914400" rtl="0" eaLnBrk="1" fontAlgn="ctr" latinLnBrk="0" hangingPunct="1"/>
                          <a14:m>
                            <m:oMathPara xmlns:m="http://schemas.openxmlformats.org/officeDocument/2006/math">
                              <m:oMathParaPr>
                                <m:jc m:val="centerGroup"/>
                              </m:oMathParaPr>
                              <m:oMath xmlns:m="http://schemas.openxmlformats.org/officeDocument/2006/math">
                                <m:sSub>
                                  <m:sSubPr>
                                    <m:ctrlPr>
                                      <a:rPr lang="es-MX" sz="1400" b="0" i="1" kern="1200" smtClean="0">
                                        <a:solidFill>
                                          <a:schemeClr val="tx1"/>
                                        </a:solidFill>
                                        <a:latin typeface="Cambria Math" panose="02040503050406030204" pitchFamily="18" charset="0"/>
                                        <a:ea typeface="+mn-ea"/>
                                        <a:cs typeface="+mn-cs"/>
                                      </a:rPr>
                                    </m:ctrlPr>
                                  </m:sSubPr>
                                  <m:e>
                                    <m:r>
                                      <a:rPr lang="es-MX" sz="1400" b="0" i="1" kern="1200" smtClean="0">
                                        <a:solidFill>
                                          <a:schemeClr val="tx1"/>
                                        </a:solidFill>
                                        <a:latin typeface="Cambria Math" panose="02040503050406030204" pitchFamily="18" charset="0"/>
                                        <a:ea typeface="+mn-ea"/>
                                        <a:cs typeface="+mn-cs"/>
                                      </a:rPr>
                                      <m:t>𝜇</m:t>
                                    </m:r>
                                    <m:r>
                                      <a:rPr lang="es-MX" sz="1400" b="0" i="1" kern="1200" smtClean="0">
                                        <a:solidFill>
                                          <a:schemeClr val="tx1"/>
                                        </a:solidFill>
                                        <a:latin typeface="Cambria Math" panose="02040503050406030204" pitchFamily="18" charset="0"/>
                                        <a:ea typeface="+mn-ea"/>
                                        <a:cs typeface="+mn-cs"/>
                                      </a:rPr>
                                      <m:t>𝑇</m:t>
                                    </m:r>
                                  </m:e>
                                  <m:sub>
                                    <m:r>
                                      <a:rPr lang="es-MX" sz="1400" b="0" i="1" kern="1200" smtClean="0">
                                        <a:solidFill>
                                          <a:schemeClr val="tx1"/>
                                        </a:solidFill>
                                        <a:latin typeface="Cambria Math" panose="02040503050406030204" pitchFamily="18" charset="0"/>
                                        <a:ea typeface="+mn-ea"/>
                                        <a:cs typeface="+mn-cs"/>
                                      </a:rPr>
                                      <m:t>.</m:t>
                                    </m:r>
                                    <m:r>
                                      <a:rPr lang="es-MX" sz="1400" b="0" i="1" kern="1200" smtClean="0">
                                        <a:solidFill>
                                          <a:schemeClr val="tx1"/>
                                        </a:solidFill>
                                        <a:latin typeface="Cambria Math" panose="02040503050406030204" pitchFamily="18" charset="0"/>
                                        <a:ea typeface="+mn-ea"/>
                                        <a:cs typeface="+mn-cs"/>
                                      </a:rPr>
                                      <m:t>𝑁</m:t>
                                    </m:r>
                                  </m:sub>
                                </m:sSub>
                              </m:oMath>
                            </m:oMathPara>
                          </a14:m>
                          <a:endParaRPr lang="es-AR" sz="1400" b="0" i="1" kern="1200" dirty="0">
                            <a:solidFill>
                              <a:schemeClr val="tx1"/>
                            </a:solidFill>
                            <a:latin typeface="Cambria Math" panose="02040503050406030204" pitchFamily="18" charset="0"/>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73809800"/>
                      </a:ext>
                    </a:extLst>
                  </a:tr>
                  <a:tr h="270992">
                    <a:tc vMerge="1">
                      <a:txBody>
                        <a:bodyPr/>
                        <a:lstStyle/>
                        <a:p>
                          <a:endParaRPr lang="es-AR"/>
                        </a:p>
                      </a:txBody>
                      <a:tcPr/>
                    </a:tc>
                    <a:tc>
                      <a:txBody>
                        <a:bodyPr/>
                        <a:lstStyle/>
                        <a:p>
                          <a:pPr algn="l" fontAlgn="ctr"/>
                          <a:r>
                            <a:rPr lang="es-AR" sz="1400" b="0" i="0" u="none" strike="noStrike">
                              <a:solidFill>
                                <a:srgbClr val="000000"/>
                              </a:solidFill>
                              <a:effectLst/>
                              <a:latin typeface="Calibri" panose="020F0502020204030204" pitchFamily="34" charset="0"/>
                            </a:rPr>
                            <a:t>Desvió del ln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100" b="0" i="0" u="none" strike="noStrike">
                              <a:solidFill>
                                <a:srgbClr val="000000"/>
                              </a:solidFill>
                              <a:effectLst/>
                              <a:latin typeface="Arial" panose="020B0604020202020204" pitchFamily="34" charset="0"/>
                            </a:rPr>
                            <a:t>-1,02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dirty="0">
                              <a:solidFill>
                                <a:srgbClr val="000000"/>
                              </a:solidFill>
                              <a:effectLst/>
                              <a:latin typeface="Arial" panose="020B0604020202020204" pitchFamily="34" charset="0"/>
                            </a:rPr>
                            <a:t>1/ min</a:t>
                          </a:r>
                          <a:endParaRPr lang="es-AR"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fontAlgn="ctr" latinLnBrk="0" hangingPunct="1"/>
                          <a14:m>
                            <m:oMathPara xmlns:m="http://schemas.openxmlformats.org/officeDocument/2006/math">
                              <m:oMathParaPr>
                                <m:jc m:val="centerGroup"/>
                              </m:oMathParaPr>
                              <m:oMath xmlns:m="http://schemas.openxmlformats.org/officeDocument/2006/math">
                                <m:sSub>
                                  <m:sSubPr>
                                    <m:ctrlPr>
                                      <a:rPr lang="es-MX" sz="1400" b="0" i="1" kern="1200" smtClean="0">
                                        <a:solidFill>
                                          <a:schemeClr val="tx1"/>
                                        </a:solidFill>
                                        <a:latin typeface="Cambria Math" panose="02040503050406030204" pitchFamily="18" charset="0"/>
                                        <a:ea typeface="+mn-ea"/>
                                        <a:cs typeface="+mn-cs"/>
                                      </a:rPr>
                                    </m:ctrlPr>
                                  </m:sSubPr>
                                  <m:e>
                                    <m:r>
                                      <a:rPr lang="es-MX" sz="1400" b="0" i="1" kern="1200" smtClean="0">
                                        <a:solidFill>
                                          <a:schemeClr val="tx1"/>
                                        </a:solidFill>
                                        <a:latin typeface="Cambria Math" panose="02040503050406030204" pitchFamily="18" charset="0"/>
                                        <a:ea typeface="+mn-ea"/>
                                        <a:cs typeface="+mn-cs"/>
                                      </a:rPr>
                                      <m:t>𝜗</m:t>
                                    </m:r>
                                  </m:e>
                                  <m:sub>
                                    <m:r>
                                      <a:rPr lang="es-MX" sz="1400" b="0" i="1" kern="1200" smtClean="0">
                                        <a:solidFill>
                                          <a:schemeClr val="tx1"/>
                                        </a:solidFill>
                                        <a:latin typeface="Cambria Math" panose="02040503050406030204" pitchFamily="18" charset="0"/>
                                        <a:ea typeface="+mn-ea"/>
                                        <a:cs typeface="+mn-cs"/>
                                      </a:rPr>
                                      <m:t>𝑇</m:t>
                                    </m:r>
                                    <m:r>
                                      <a:rPr lang="es-MX" sz="1400" b="0" i="1" kern="1200" smtClean="0">
                                        <a:solidFill>
                                          <a:schemeClr val="tx1"/>
                                        </a:solidFill>
                                        <a:latin typeface="Cambria Math" panose="02040503050406030204" pitchFamily="18" charset="0"/>
                                        <a:ea typeface="+mn-ea"/>
                                        <a:cs typeface="+mn-cs"/>
                                      </a:rPr>
                                      <m:t>.</m:t>
                                    </m:r>
                                    <m:r>
                                      <a:rPr lang="es-MX" sz="1400" b="0" i="1" kern="1200" smtClean="0">
                                        <a:solidFill>
                                          <a:schemeClr val="tx1"/>
                                        </a:solidFill>
                                        <a:latin typeface="Cambria Math" panose="02040503050406030204" pitchFamily="18" charset="0"/>
                                        <a:ea typeface="+mn-ea"/>
                                        <a:cs typeface="+mn-cs"/>
                                      </a:rPr>
                                      <m:t>𝑁</m:t>
                                    </m:r>
                                  </m:sub>
                                </m:sSub>
                              </m:oMath>
                            </m:oMathPara>
                          </a14:m>
                          <a:endParaRPr lang="es-AR" sz="1400" b="0" i="1" kern="1200" dirty="0">
                            <a:solidFill>
                              <a:schemeClr val="tx1"/>
                            </a:solidFill>
                            <a:latin typeface="Cambria Math" panose="02040503050406030204" pitchFamily="18" charset="0"/>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1486140"/>
                      </a:ext>
                    </a:extLst>
                  </a:tr>
                  <a:tr h="270992">
                    <a:tc rowSpan="2">
                      <a:txBody>
                        <a:bodyPr/>
                        <a:lstStyle/>
                        <a:p>
                          <a:pPr algn="l" fontAlgn="ctr"/>
                          <a:r>
                            <a:rPr lang="es-AR" sz="1400" b="0" i="0" u="none" strike="noStrike" dirty="0">
                              <a:solidFill>
                                <a:srgbClr val="000000"/>
                              </a:solidFill>
                              <a:effectLst/>
                              <a:latin typeface="Calibri" panose="020F0502020204030204" pitchFamily="34" charset="0"/>
                            </a:rPr>
                            <a:t>Costo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AR" sz="1400" b="0" i="0" u="none" strike="noStrike">
                              <a:solidFill>
                                <a:srgbClr val="000000"/>
                              </a:solidFill>
                              <a:effectLst/>
                              <a:latin typeface="Calibri" panose="020F0502020204030204" pitchFamily="34" charset="0"/>
                            </a:rPr>
                            <a:t>Media del ln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AR" sz="1100" b="0" i="0" u="none" strike="noStrike" dirty="0">
                              <a:solidFill>
                                <a:srgbClr val="000000"/>
                              </a:solidFill>
                              <a:effectLst/>
                              <a:latin typeface="Arial" panose="020B0604020202020204" pitchFamily="34" charset="0"/>
                            </a:rPr>
                            <a:t>-3,70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MX" sz="1100" b="0" i="0" u="none" strike="noStrike" dirty="0">
                              <a:solidFill>
                                <a:srgbClr val="000000"/>
                              </a:solidFill>
                              <a:effectLst/>
                              <a:latin typeface="Arial" panose="020B0604020202020204" pitchFamily="34" charset="0"/>
                            </a:rPr>
                            <a:t>1 / $</a:t>
                          </a:r>
                          <a:endParaRPr lang="es-AR"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algn="ctr" defTabSz="914400" rtl="0" eaLnBrk="1" fontAlgn="ctr" latinLnBrk="0" hangingPunct="1"/>
                          <a14:m>
                            <m:oMathPara xmlns:m="http://schemas.openxmlformats.org/officeDocument/2006/math">
                              <m:oMathParaPr>
                                <m:jc m:val="centerGroup"/>
                              </m:oMathParaPr>
                              <m:oMath xmlns:m="http://schemas.openxmlformats.org/officeDocument/2006/math">
                                <m:sSub>
                                  <m:sSubPr>
                                    <m:ctrlPr>
                                      <a:rPr lang="es-MX" sz="1400" b="0" i="1" kern="1200" smtClean="0">
                                        <a:solidFill>
                                          <a:schemeClr val="tx1"/>
                                        </a:solidFill>
                                        <a:latin typeface="Cambria Math" panose="02040503050406030204" pitchFamily="18" charset="0"/>
                                        <a:ea typeface="+mn-ea"/>
                                        <a:cs typeface="+mn-cs"/>
                                      </a:rPr>
                                    </m:ctrlPr>
                                  </m:sSubPr>
                                  <m:e>
                                    <m:r>
                                      <a:rPr lang="es-MX" sz="1400" b="0" i="1" kern="1200" smtClean="0">
                                        <a:solidFill>
                                          <a:schemeClr val="tx1"/>
                                        </a:solidFill>
                                        <a:latin typeface="Cambria Math" panose="02040503050406030204" pitchFamily="18" charset="0"/>
                                        <a:ea typeface="+mn-ea"/>
                                        <a:cs typeface="+mn-cs"/>
                                      </a:rPr>
                                      <m:t>𝜇</m:t>
                                    </m:r>
                                  </m:e>
                                  <m:sub>
                                    <m:r>
                                      <a:rPr lang="es-MX" sz="1400" b="0" i="1" kern="1200" smtClean="0">
                                        <a:solidFill>
                                          <a:schemeClr val="tx1"/>
                                        </a:solidFill>
                                        <a:latin typeface="Cambria Math" panose="02040503050406030204" pitchFamily="18" charset="0"/>
                                        <a:ea typeface="+mn-ea"/>
                                        <a:cs typeface="+mn-cs"/>
                                      </a:rPr>
                                      <m:t>𝐶</m:t>
                                    </m:r>
                                    <m:r>
                                      <a:rPr lang="es-MX" sz="1400" b="0" i="1" kern="1200" smtClean="0">
                                        <a:solidFill>
                                          <a:schemeClr val="tx1"/>
                                        </a:solidFill>
                                        <a:latin typeface="Cambria Math" panose="02040503050406030204" pitchFamily="18" charset="0"/>
                                        <a:ea typeface="+mn-ea"/>
                                        <a:cs typeface="+mn-cs"/>
                                      </a:rPr>
                                      <m:t>.</m:t>
                                    </m:r>
                                    <m:r>
                                      <a:rPr lang="es-MX" sz="1400" b="0" i="1" kern="1200" smtClean="0">
                                        <a:solidFill>
                                          <a:schemeClr val="tx1"/>
                                        </a:solidFill>
                                        <a:latin typeface="Cambria Math" panose="02040503050406030204" pitchFamily="18" charset="0"/>
                                        <a:ea typeface="+mn-ea"/>
                                        <a:cs typeface="+mn-cs"/>
                                      </a:rPr>
                                      <m:t>𝑁</m:t>
                                    </m:r>
                                  </m:sub>
                                </m:sSub>
                              </m:oMath>
                            </m:oMathPara>
                          </a14:m>
                          <a:endParaRPr lang="es-AR" sz="1400" b="0" i="1" kern="1200" dirty="0">
                            <a:solidFill>
                              <a:schemeClr val="tx1"/>
                            </a:solidFill>
                            <a:latin typeface="Cambria Math" panose="02040503050406030204" pitchFamily="18" charset="0"/>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93159194"/>
                      </a:ext>
                    </a:extLst>
                  </a:tr>
                  <a:tr h="270992">
                    <a:tc vMerge="1">
                      <a:txBody>
                        <a:bodyPr/>
                        <a:lstStyle/>
                        <a:p>
                          <a:endParaRPr lang="es-AR"/>
                        </a:p>
                      </a:txBody>
                      <a:tcPr/>
                    </a:tc>
                    <a:tc>
                      <a:txBody>
                        <a:bodyPr/>
                        <a:lstStyle/>
                        <a:p>
                          <a:pPr algn="l" fontAlgn="ctr"/>
                          <a:r>
                            <a:rPr lang="es-AR" sz="1400" b="0" i="0" u="none" strike="noStrike" dirty="0">
                              <a:solidFill>
                                <a:srgbClr val="000000"/>
                              </a:solidFill>
                              <a:effectLst/>
                              <a:latin typeface="Calibri" panose="020F0502020204030204" pitchFamily="34" charset="0"/>
                            </a:rPr>
                            <a:t>Desvió del </a:t>
                          </a:r>
                          <a:r>
                            <a:rPr lang="es-AR" sz="1400" b="0" i="0" u="none" strike="noStrike" dirty="0" err="1">
                              <a:solidFill>
                                <a:srgbClr val="000000"/>
                              </a:solidFill>
                              <a:effectLst/>
                              <a:latin typeface="Calibri" panose="020F0502020204030204" pitchFamily="34" charset="0"/>
                            </a:rPr>
                            <a:t>ln</a:t>
                          </a:r>
                          <a:endParaRPr lang="es-AR"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100" b="0" i="0" u="none" strike="noStrike" dirty="0">
                              <a:solidFill>
                                <a:srgbClr val="000000"/>
                              </a:solidFill>
                              <a:effectLst/>
                              <a:latin typeface="Arial" panose="020B0604020202020204" pitchFamily="34" charset="0"/>
                            </a:rPr>
                            <a:t>1,22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dirty="0">
                              <a:solidFill>
                                <a:srgbClr val="000000"/>
                              </a:solidFill>
                              <a:effectLst/>
                              <a:latin typeface="Arial" panose="020B0604020202020204" pitchFamily="34" charset="0"/>
                            </a:rPr>
                            <a:t>1 / $</a:t>
                          </a:r>
                          <a:endParaRPr lang="es-AR"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fontAlgn="ctr" latinLnBrk="0" hangingPunct="1"/>
                          <a14:m>
                            <m:oMathPara xmlns:m="http://schemas.openxmlformats.org/officeDocument/2006/math">
                              <m:oMathParaPr>
                                <m:jc m:val="centerGroup"/>
                              </m:oMathParaPr>
                              <m:oMath xmlns:m="http://schemas.openxmlformats.org/officeDocument/2006/math">
                                <m:sSub>
                                  <m:sSubPr>
                                    <m:ctrlPr>
                                      <a:rPr lang="es-MX" sz="1400" b="0" i="1" kern="1200" smtClean="0">
                                        <a:solidFill>
                                          <a:schemeClr val="tx1"/>
                                        </a:solidFill>
                                        <a:latin typeface="Cambria Math" panose="02040503050406030204" pitchFamily="18" charset="0"/>
                                        <a:ea typeface="+mn-ea"/>
                                        <a:cs typeface="+mn-cs"/>
                                      </a:rPr>
                                    </m:ctrlPr>
                                  </m:sSubPr>
                                  <m:e>
                                    <m:r>
                                      <a:rPr lang="es-MX" sz="1400" b="0" i="1" kern="1200" smtClean="0">
                                        <a:solidFill>
                                          <a:schemeClr val="tx1"/>
                                        </a:solidFill>
                                        <a:latin typeface="Cambria Math" panose="02040503050406030204" pitchFamily="18" charset="0"/>
                                        <a:ea typeface="+mn-ea"/>
                                        <a:cs typeface="+mn-cs"/>
                                      </a:rPr>
                                      <m:t>𝜗</m:t>
                                    </m:r>
                                  </m:e>
                                  <m:sub>
                                    <m:r>
                                      <a:rPr lang="es-MX" sz="1400" b="0" i="1" kern="1200" smtClean="0">
                                        <a:solidFill>
                                          <a:schemeClr val="tx1"/>
                                        </a:solidFill>
                                        <a:latin typeface="Cambria Math" panose="02040503050406030204" pitchFamily="18" charset="0"/>
                                        <a:ea typeface="+mn-ea"/>
                                        <a:cs typeface="+mn-cs"/>
                                      </a:rPr>
                                      <m:t>𝐶</m:t>
                                    </m:r>
                                    <m:r>
                                      <a:rPr lang="es-MX" sz="1400" b="0" i="1" kern="1200" smtClean="0">
                                        <a:solidFill>
                                          <a:schemeClr val="tx1"/>
                                        </a:solidFill>
                                        <a:latin typeface="Cambria Math" panose="02040503050406030204" pitchFamily="18" charset="0"/>
                                        <a:ea typeface="+mn-ea"/>
                                        <a:cs typeface="+mn-cs"/>
                                      </a:rPr>
                                      <m:t>.</m:t>
                                    </m:r>
                                    <m:r>
                                      <a:rPr lang="es-MX" sz="1400" b="0" i="1" kern="1200" smtClean="0">
                                        <a:solidFill>
                                          <a:schemeClr val="tx1"/>
                                        </a:solidFill>
                                        <a:latin typeface="Cambria Math" panose="02040503050406030204" pitchFamily="18" charset="0"/>
                                        <a:ea typeface="+mn-ea"/>
                                        <a:cs typeface="+mn-cs"/>
                                      </a:rPr>
                                      <m:t>𝑁</m:t>
                                    </m:r>
                                  </m:sub>
                                </m:sSub>
                              </m:oMath>
                            </m:oMathPara>
                          </a14:m>
                          <a:endParaRPr lang="es-AR" sz="1400" b="0" i="1" kern="1200" dirty="0">
                            <a:solidFill>
                              <a:schemeClr val="tx1"/>
                            </a:solidFill>
                            <a:latin typeface="Cambria Math" panose="02040503050406030204" pitchFamily="18" charset="0"/>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86527251"/>
                      </a:ext>
                    </a:extLst>
                  </a:tr>
                </a:tbl>
              </a:graphicData>
            </a:graphic>
          </p:graphicFrame>
        </mc:Choice>
        <mc:Fallback xmlns="">
          <p:graphicFrame>
            <p:nvGraphicFramePr>
              <p:cNvPr id="5" name="Tabla 4">
                <a:extLst>
                  <a:ext uri="{FF2B5EF4-FFF2-40B4-BE49-F238E27FC236}">
                    <a16:creationId xmlns:a16="http://schemas.microsoft.com/office/drawing/2014/main" id="{F6FAEA4A-0ED2-4B83-9675-8B29D18D5434}"/>
                  </a:ext>
                </a:extLst>
              </p:cNvPr>
              <p:cNvGraphicFramePr>
                <a:graphicFrameLocks noGrp="1"/>
              </p:cNvGraphicFramePr>
              <p:nvPr>
                <p:extLst>
                  <p:ext uri="{D42A27DB-BD31-4B8C-83A1-F6EECF244321}">
                    <p14:modId xmlns:p14="http://schemas.microsoft.com/office/powerpoint/2010/main" val="2157429082"/>
                  </p:ext>
                </p:extLst>
              </p:nvPr>
            </p:nvGraphicFramePr>
            <p:xfrm>
              <a:off x="193652" y="1755871"/>
              <a:ext cx="5544460" cy="1354960"/>
            </p:xfrm>
            <a:graphic>
              <a:graphicData uri="http://schemas.openxmlformats.org/drawingml/2006/table">
                <a:tbl>
                  <a:tblPr/>
                  <a:tblGrid>
                    <a:gridCol w="1252479">
                      <a:extLst>
                        <a:ext uri="{9D8B030D-6E8A-4147-A177-3AD203B41FA5}">
                          <a16:colId xmlns:a16="http://schemas.microsoft.com/office/drawing/2014/main" val="205274132"/>
                        </a:ext>
                      </a:extLst>
                    </a:gridCol>
                    <a:gridCol w="1482685">
                      <a:extLst>
                        <a:ext uri="{9D8B030D-6E8A-4147-A177-3AD203B41FA5}">
                          <a16:colId xmlns:a16="http://schemas.microsoft.com/office/drawing/2014/main" val="1760536602"/>
                        </a:ext>
                      </a:extLst>
                    </a:gridCol>
                    <a:gridCol w="936432">
                      <a:extLst>
                        <a:ext uri="{9D8B030D-6E8A-4147-A177-3AD203B41FA5}">
                          <a16:colId xmlns:a16="http://schemas.microsoft.com/office/drawing/2014/main" val="1639302705"/>
                        </a:ext>
                      </a:extLst>
                    </a:gridCol>
                    <a:gridCol w="936432">
                      <a:extLst>
                        <a:ext uri="{9D8B030D-6E8A-4147-A177-3AD203B41FA5}">
                          <a16:colId xmlns:a16="http://schemas.microsoft.com/office/drawing/2014/main" val="2136557109"/>
                        </a:ext>
                      </a:extLst>
                    </a:gridCol>
                    <a:gridCol w="936432">
                      <a:extLst>
                        <a:ext uri="{9D8B030D-6E8A-4147-A177-3AD203B41FA5}">
                          <a16:colId xmlns:a16="http://schemas.microsoft.com/office/drawing/2014/main" val="1352860090"/>
                        </a:ext>
                      </a:extLst>
                    </a:gridCol>
                  </a:tblGrid>
                  <a:tr h="270992">
                    <a:tc>
                      <a:txBody>
                        <a:bodyPr/>
                        <a:lstStyle/>
                        <a:p>
                          <a:pPr algn="l" fontAlgn="ctr"/>
                          <a:r>
                            <a:rPr lang="es-AR" sz="1400" b="1" i="0" u="none" strike="noStrike" dirty="0">
                              <a:solidFill>
                                <a:srgbClr val="000000"/>
                              </a:solidFill>
                              <a:effectLst/>
                              <a:latin typeface="Calibri" panose="020F0502020204030204" pitchFamily="34" charset="0"/>
                            </a:rPr>
                            <a:t>Variable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ctr"/>
                          <a:r>
                            <a:rPr lang="es-AR" sz="1400" b="1" i="0" u="none" strike="noStrike">
                              <a:solidFill>
                                <a:srgbClr val="000000"/>
                              </a:solidFill>
                              <a:effectLst/>
                              <a:latin typeface="Calibri" panose="020F0502020204030204" pitchFamily="34" charset="0"/>
                            </a:rPr>
                            <a:t>Parámetro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s-AR" sz="1400" b="1" i="0" u="none" strike="noStrike">
                              <a:solidFill>
                                <a:srgbClr val="000000"/>
                              </a:solidFill>
                              <a:effectLst/>
                              <a:latin typeface="Calibri" panose="020F0502020204030204" pitchFamily="34" charset="0"/>
                            </a:rPr>
                            <a:t>Valor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s-MX" sz="1400" b="1" i="0" u="none" strike="noStrike" dirty="0">
                              <a:solidFill>
                                <a:srgbClr val="000000"/>
                              </a:solidFill>
                              <a:effectLst/>
                              <a:latin typeface="Calibri" panose="020F0502020204030204" pitchFamily="34" charset="0"/>
                            </a:rPr>
                            <a:t>Unidad</a:t>
                          </a:r>
                          <a:endParaRPr lang="es-AR"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s-MX" sz="1400" b="1" i="0" u="none" strike="noStrike" dirty="0" err="1">
                              <a:solidFill>
                                <a:srgbClr val="000000"/>
                              </a:solidFill>
                              <a:effectLst/>
                              <a:latin typeface="Calibri" panose="020F0502020204030204" pitchFamily="34" charset="0"/>
                            </a:rPr>
                            <a:t>Notacion</a:t>
                          </a:r>
                          <a:endParaRPr lang="es-AR"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601525715"/>
                      </a:ext>
                    </a:extLst>
                  </a:tr>
                  <a:tr h="270992">
                    <a:tc rowSpan="2">
                      <a:txBody>
                        <a:bodyPr/>
                        <a:lstStyle/>
                        <a:p>
                          <a:pPr algn="l" fontAlgn="ctr"/>
                          <a:r>
                            <a:rPr lang="es-AR" sz="1400" b="0" i="0" u="none" strike="noStrike">
                              <a:solidFill>
                                <a:srgbClr val="000000"/>
                              </a:solidFill>
                              <a:effectLst/>
                              <a:latin typeface="Calibri" panose="020F0502020204030204" pitchFamily="34" charset="0"/>
                            </a:rPr>
                            <a:t>Tiempo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AR" sz="1400" b="0" i="0" u="none" strike="noStrike">
                              <a:solidFill>
                                <a:srgbClr val="000000"/>
                              </a:solidFill>
                              <a:effectLst/>
                              <a:latin typeface="Calibri" panose="020F0502020204030204" pitchFamily="34" charset="0"/>
                            </a:rPr>
                            <a:t>Media del ln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AR" sz="1100" b="0" i="0" u="none" strike="noStrike" dirty="0">
                              <a:solidFill>
                                <a:srgbClr val="000000"/>
                              </a:solidFill>
                              <a:effectLst/>
                              <a:latin typeface="Arial" panose="020B0604020202020204" pitchFamily="34" charset="0"/>
                            </a:rPr>
                            <a:t>-3,19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MX" sz="1100" b="0" i="0" u="none" strike="noStrike" dirty="0">
                              <a:solidFill>
                                <a:srgbClr val="000000"/>
                              </a:solidFill>
                              <a:effectLst/>
                              <a:latin typeface="Arial" panose="020B0604020202020204" pitchFamily="34" charset="0"/>
                            </a:rPr>
                            <a:t>1/ min</a:t>
                          </a:r>
                          <a:endParaRPr lang="es-AR"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blipFill>
                          <a:blip r:embed="rId4"/>
                          <a:stretch>
                            <a:fillRect l="-492208" t="-111364" r="-1299" b="-334091"/>
                          </a:stretch>
                        </a:blipFill>
                      </a:tcPr>
                    </a:tc>
                    <a:extLst>
                      <a:ext uri="{0D108BD9-81ED-4DB2-BD59-A6C34878D82A}">
                        <a16:rowId xmlns:a16="http://schemas.microsoft.com/office/drawing/2014/main" val="573809800"/>
                      </a:ext>
                    </a:extLst>
                  </a:tr>
                  <a:tr h="270992">
                    <a:tc vMerge="1">
                      <a:txBody>
                        <a:bodyPr/>
                        <a:lstStyle/>
                        <a:p>
                          <a:endParaRPr lang="es-AR"/>
                        </a:p>
                      </a:txBody>
                      <a:tcPr/>
                    </a:tc>
                    <a:tc>
                      <a:txBody>
                        <a:bodyPr/>
                        <a:lstStyle/>
                        <a:p>
                          <a:pPr algn="l" fontAlgn="ctr"/>
                          <a:r>
                            <a:rPr lang="es-AR" sz="1400" b="0" i="0" u="none" strike="noStrike">
                              <a:solidFill>
                                <a:srgbClr val="000000"/>
                              </a:solidFill>
                              <a:effectLst/>
                              <a:latin typeface="Calibri" panose="020F0502020204030204" pitchFamily="34" charset="0"/>
                            </a:rPr>
                            <a:t>Desvió del ln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100" b="0" i="0" u="none" strike="noStrike">
                              <a:solidFill>
                                <a:srgbClr val="000000"/>
                              </a:solidFill>
                              <a:effectLst/>
                              <a:latin typeface="Arial" panose="020B0604020202020204" pitchFamily="34" charset="0"/>
                            </a:rPr>
                            <a:t>-1,02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dirty="0">
                              <a:solidFill>
                                <a:srgbClr val="000000"/>
                              </a:solidFill>
                              <a:effectLst/>
                              <a:latin typeface="Arial" panose="020B0604020202020204" pitchFamily="34" charset="0"/>
                            </a:rPr>
                            <a:t>1/ min</a:t>
                          </a:r>
                          <a:endParaRPr lang="es-AR"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blipFill>
                          <a:blip r:embed="rId4"/>
                          <a:stretch>
                            <a:fillRect l="-492208" t="-206667" r="-1299" b="-226667"/>
                          </a:stretch>
                        </a:blipFill>
                      </a:tcPr>
                    </a:tc>
                    <a:extLst>
                      <a:ext uri="{0D108BD9-81ED-4DB2-BD59-A6C34878D82A}">
                        <a16:rowId xmlns:a16="http://schemas.microsoft.com/office/drawing/2014/main" val="3641486140"/>
                      </a:ext>
                    </a:extLst>
                  </a:tr>
                  <a:tr h="270992">
                    <a:tc rowSpan="2">
                      <a:txBody>
                        <a:bodyPr/>
                        <a:lstStyle/>
                        <a:p>
                          <a:pPr algn="l" fontAlgn="ctr"/>
                          <a:r>
                            <a:rPr lang="es-AR" sz="1400" b="0" i="0" u="none" strike="noStrike" dirty="0">
                              <a:solidFill>
                                <a:srgbClr val="000000"/>
                              </a:solidFill>
                              <a:effectLst/>
                              <a:latin typeface="Calibri" panose="020F0502020204030204" pitchFamily="34" charset="0"/>
                            </a:rPr>
                            <a:t>Costo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AR" sz="1400" b="0" i="0" u="none" strike="noStrike">
                              <a:solidFill>
                                <a:srgbClr val="000000"/>
                              </a:solidFill>
                              <a:effectLst/>
                              <a:latin typeface="Calibri" panose="020F0502020204030204" pitchFamily="34" charset="0"/>
                            </a:rPr>
                            <a:t>Media del ln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AR" sz="1100" b="0" i="0" u="none" strike="noStrike" dirty="0">
                              <a:solidFill>
                                <a:srgbClr val="000000"/>
                              </a:solidFill>
                              <a:effectLst/>
                              <a:latin typeface="Arial" panose="020B0604020202020204" pitchFamily="34" charset="0"/>
                            </a:rPr>
                            <a:t>-3,70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MX" sz="1100" b="0" i="0" u="none" strike="noStrike" dirty="0">
                              <a:solidFill>
                                <a:srgbClr val="000000"/>
                              </a:solidFill>
                              <a:effectLst/>
                              <a:latin typeface="Arial" panose="020B0604020202020204" pitchFamily="34" charset="0"/>
                            </a:rPr>
                            <a:t>1 / $</a:t>
                          </a:r>
                          <a:endParaRPr lang="es-AR"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blipFill>
                          <a:blip r:embed="rId4"/>
                          <a:stretch>
                            <a:fillRect l="-492208" t="-313636" r="-1299" b="-131818"/>
                          </a:stretch>
                        </a:blipFill>
                      </a:tcPr>
                    </a:tc>
                    <a:extLst>
                      <a:ext uri="{0D108BD9-81ED-4DB2-BD59-A6C34878D82A}">
                        <a16:rowId xmlns:a16="http://schemas.microsoft.com/office/drawing/2014/main" val="993159194"/>
                      </a:ext>
                    </a:extLst>
                  </a:tr>
                  <a:tr h="270992">
                    <a:tc vMerge="1">
                      <a:txBody>
                        <a:bodyPr/>
                        <a:lstStyle/>
                        <a:p>
                          <a:endParaRPr lang="es-AR"/>
                        </a:p>
                      </a:txBody>
                      <a:tcPr/>
                    </a:tc>
                    <a:tc>
                      <a:txBody>
                        <a:bodyPr/>
                        <a:lstStyle/>
                        <a:p>
                          <a:pPr algn="l" fontAlgn="ctr"/>
                          <a:r>
                            <a:rPr lang="es-AR" sz="1400" b="0" i="0" u="none" strike="noStrike" dirty="0">
                              <a:solidFill>
                                <a:srgbClr val="000000"/>
                              </a:solidFill>
                              <a:effectLst/>
                              <a:latin typeface="Calibri" panose="020F0502020204030204" pitchFamily="34" charset="0"/>
                            </a:rPr>
                            <a:t>Desvió del </a:t>
                          </a:r>
                          <a:r>
                            <a:rPr lang="es-AR" sz="1400" b="0" i="0" u="none" strike="noStrike" dirty="0" err="1">
                              <a:solidFill>
                                <a:srgbClr val="000000"/>
                              </a:solidFill>
                              <a:effectLst/>
                              <a:latin typeface="Calibri" panose="020F0502020204030204" pitchFamily="34" charset="0"/>
                            </a:rPr>
                            <a:t>ln</a:t>
                          </a:r>
                          <a:endParaRPr lang="es-AR"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100" b="0" i="0" u="none" strike="noStrike" dirty="0">
                              <a:solidFill>
                                <a:srgbClr val="000000"/>
                              </a:solidFill>
                              <a:effectLst/>
                              <a:latin typeface="Arial" panose="020B0604020202020204" pitchFamily="34" charset="0"/>
                            </a:rPr>
                            <a:t>1,22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dirty="0">
                              <a:solidFill>
                                <a:srgbClr val="000000"/>
                              </a:solidFill>
                              <a:effectLst/>
                              <a:latin typeface="Arial" panose="020B0604020202020204" pitchFamily="34" charset="0"/>
                            </a:rPr>
                            <a:t>1 / $</a:t>
                          </a:r>
                          <a:endParaRPr lang="es-AR" sz="11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blipFill>
                          <a:blip r:embed="rId4"/>
                          <a:stretch>
                            <a:fillRect l="-492208" t="-404444" r="-1299" b="-28889"/>
                          </a:stretch>
                        </a:blipFill>
                      </a:tcPr>
                    </a:tc>
                    <a:extLst>
                      <a:ext uri="{0D108BD9-81ED-4DB2-BD59-A6C34878D82A}">
                        <a16:rowId xmlns:a16="http://schemas.microsoft.com/office/drawing/2014/main" val="3486527251"/>
                      </a:ext>
                    </a:extLst>
                  </a:tr>
                </a:tbl>
              </a:graphicData>
            </a:graphic>
          </p:graphicFrame>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3D76F77-1F1E-49CD-AEE4-8A1F29B8CCD7}"/>
                  </a:ext>
                </a:extLst>
              </p:cNvPr>
              <p:cNvSpPr txBox="1"/>
              <p:nvPr/>
            </p:nvSpPr>
            <p:spPr>
              <a:xfrm>
                <a:off x="6087136" y="2174263"/>
                <a:ext cx="2155372"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AR" sz="1400" i="1" smtClean="0">
                              <a:latin typeface="Cambria Math" panose="02040503050406030204" pitchFamily="18" charset="0"/>
                            </a:rPr>
                          </m:ctrlPr>
                        </m:sSubPr>
                        <m:e>
                          <m:r>
                            <a:rPr lang="es-MX" sz="1400" b="0" i="1" smtClean="0">
                              <a:latin typeface="Cambria Math" panose="02040503050406030204" pitchFamily="18" charset="0"/>
                            </a:rPr>
                            <m:t>𝑊𝑇𝑃</m:t>
                          </m:r>
                        </m:e>
                        <m:sub>
                          <m:r>
                            <a:rPr lang="es-MX" sz="1400" b="0" i="1" smtClean="0">
                              <a:latin typeface="Cambria Math" panose="02040503050406030204" pitchFamily="18" charset="0"/>
                            </a:rPr>
                            <m:t>𝑁</m:t>
                          </m:r>
                        </m:sub>
                      </m:sSub>
                      <m:r>
                        <a:rPr lang="es-MX" sz="1400" b="0" i="1" smtClean="0">
                          <a:latin typeface="Cambria Math" panose="02040503050406030204" pitchFamily="18" charset="0"/>
                        </a:rPr>
                        <m:t>=</m:t>
                      </m:r>
                      <m:func>
                        <m:funcPr>
                          <m:ctrlPr>
                            <a:rPr lang="es-MX" sz="1400" b="0" i="1" smtClean="0">
                              <a:latin typeface="Cambria Math" panose="02040503050406030204" pitchFamily="18" charset="0"/>
                            </a:rPr>
                          </m:ctrlPr>
                        </m:funcPr>
                        <m:fName>
                          <m:r>
                            <m:rPr>
                              <m:sty m:val="p"/>
                            </m:rPr>
                            <a:rPr lang="es-MX" sz="1400" b="0" i="0" smtClean="0">
                              <a:latin typeface="Cambria Math" panose="02040503050406030204" pitchFamily="18" charset="0"/>
                            </a:rPr>
                            <m:t>ln</m:t>
                          </m:r>
                        </m:fName>
                        <m:e>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𝑊𝑇𝑃</m:t>
                              </m:r>
                            </m:e>
                            <m:sub>
                              <m:r>
                                <a:rPr lang="es-MX" sz="1400" b="0" i="1" smtClean="0">
                                  <a:latin typeface="Cambria Math" panose="02040503050406030204" pitchFamily="18" charset="0"/>
                                </a:rPr>
                                <m:t>𝑙𝑛</m:t>
                              </m:r>
                            </m:sub>
                          </m:sSub>
                        </m:e>
                      </m:func>
                    </m:oMath>
                  </m:oMathPara>
                </a14:m>
                <a:endParaRPr lang="es-AR" sz="1400" dirty="0"/>
              </a:p>
            </p:txBody>
          </p:sp>
        </mc:Choice>
        <mc:Fallback xmlns="">
          <p:sp>
            <p:nvSpPr>
              <p:cNvPr id="6" name="CuadroTexto 5">
                <a:extLst>
                  <a:ext uri="{FF2B5EF4-FFF2-40B4-BE49-F238E27FC236}">
                    <a16:creationId xmlns:a16="http://schemas.microsoft.com/office/drawing/2014/main" id="{83D76F77-1F1E-49CD-AEE4-8A1F29B8CCD7}"/>
                  </a:ext>
                </a:extLst>
              </p:cNvPr>
              <p:cNvSpPr txBox="1">
                <a:spLocks noRot="1" noChangeAspect="1" noMove="1" noResize="1" noEditPoints="1" noAdjustHandles="1" noChangeArrowheads="1" noChangeShapeType="1" noTextEdit="1"/>
              </p:cNvSpPr>
              <p:nvPr/>
            </p:nvSpPr>
            <p:spPr>
              <a:xfrm>
                <a:off x="6087136" y="2174263"/>
                <a:ext cx="2155372" cy="215444"/>
              </a:xfrm>
              <a:prstGeom prst="rect">
                <a:avLst/>
              </a:prstGeom>
              <a:blipFill>
                <a:blip r:embed="rId5"/>
                <a:stretch>
                  <a:fillRect b="-14286"/>
                </a:stretch>
              </a:blipFill>
            </p:spPr>
            <p:txBody>
              <a:bodyPr/>
              <a:lstStyle/>
              <a:p>
                <a:r>
                  <a:rPr lang="es-AR">
                    <a:noFill/>
                  </a:rPr>
                  <a:t> </a:t>
                </a:r>
              </a:p>
            </p:txBody>
          </p:sp>
        </mc:Fallback>
      </mc:AlternateContent>
      <p:sp>
        <p:nvSpPr>
          <p:cNvPr id="17" name="CuadroTexto 16">
            <a:extLst>
              <a:ext uri="{FF2B5EF4-FFF2-40B4-BE49-F238E27FC236}">
                <a16:creationId xmlns:a16="http://schemas.microsoft.com/office/drawing/2014/main" id="{AB87FE33-F668-4728-BDC6-8FD1DEA49E1D}"/>
              </a:ext>
            </a:extLst>
          </p:cNvPr>
          <p:cNvSpPr txBox="1"/>
          <p:nvPr/>
        </p:nvSpPr>
        <p:spPr>
          <a:xfrm>
            <a:off x="6057436" y="1713544"/>
            <a:ext cx="5581919" cy="307777"/>
          </a:xfrm>
          <a:prstGeom prst="rect">
            <a:avLst/>
          </a:prstGeom>
          <a:noFill/>
        </p:spPr>
        <p:txBody>
          <a:bodyPr wrap="square">
            <a:spAutoFit/>
          </a:bodyPr>
          <a:lstStyle/>
          <a:p>
            <a:r>
              <a:rPr lang="es-AR" sz="1400" dirty="0"/>
              <a:t>Una variable es </a:t>
            </a:r>
            <a:r>
              <a:rPr lang="es-AR" sz="1400" dirty="0" err="1"/>
              <a:t>Lognormal</a:t>
            </a:r>
            <a:r>
              <a:rPr lang="es-AR" sz="1400" dirty="0"/>
              <a:t>, si el logaritmo de dicha variable es normal</a:t>
            </a:r>
          </a:p>
        </p:txBody>
      </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A4C0F020-EC82-4674-A603-1328F21AA30F}"/>
                  </a:ext>
                </a:extLst>
              </p:cNvPr>
              <p:cNvSpPr txBox="1"/>
              <p:nvPr/>
            </p:nvSpPr>
            <p:spPr>
              <a:xfrm>
                <a:off x="8496163" y="2103606"/>
                <a:ext cx="2498162" cy="215444"/>
              </a:xfrm>
              <a:prstGeom prst="rect">
                <a:avLst/>
              </a:prstGeom>
              <a:noFill/>
            </p:spPr>
            <p:txBody>
              <a:bodyPr wrap="square" lIns="0" tIns="0" rIns="0" bIns="0" rtlCol="0">
                <a:spAutoFit/>
              </a:bodyPr>
              <a:lstStyle/>
              <a:p>
                <a14:m>
                  <m:oMath xmlns:m="http://schemas.openxmlformats.org/officeDocument/2006/math">
                    <m:sSub>
                      <m:sSubPr>
                        <m:ctrlPr>
                          <a:rPr lang="es-AR" sz="1400" i="1" smtClean="0">
                            <a:latin typeface="Cambria Math" panose="02040503050406030204" pitchFamily="18" charset="0"/>
                          </a:rPr>
                        </m:ctrlPr>
                      </m:sSubPr>
                      <m:e>
                        <m:r>
                          <a:rPr lang="es-MX" sz="1400" b="0" i="1" smtClean="0">
                            <a:latin typeface="Cambria Math" panose="02040503050406030204" pitchFamily="18" charset="0"/>
                          </a:rPr>
                          <m:t>𝑊𝑇𝑃</m:t>
                        </m:r>
                      </m:e>
                      <m:sub>
                        <m:r>
                          <a:rPr lang="es-MX" sz="1400" b="0" i="1" smtClean="0">
                            <a:latin typeface="Cambria Math" panose="02040503050406030204" pitchFamily="18" charset="0"/>
                          </a:rPr>
                          <m:t>𝑁</m:t>
                        </m:r>
                      </m:sub>
                    </m:sSub>
                    <m:r>
                      <a:rPr lang="es-MX" sz="1400" b="0" i="1" smtClean="0">
                        <a:latin typeface="Cambria Math" panose="02040503050406030204" pitchFamily="18" charset="0"/>
                      </a:rPr>
                      <m:t>=</m:t>
                    </m:r>
                    <m:r>
                      <a:rPr lang="es-MX" sz="1400" b="0" i="1" smtClean="0">
                        <a:latin typeface="Cambria Math" panose="02040503050406030204" pitchFamily="18" charset="0"/>
                      </a:rPr>
                      <m:t>𝑁</m:t>
                    </m:r>
                    <m:r>
                      <a:rPr lang="es-MX" sz="1400" b="0" i="1" smtClean="0">
                        <a:latin typeface="Cambria Math" panose="02040503050406030204" pitchFamily="18" charset="0"/>
                      </a:rPr>
                      <m:t> (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ea typeface="Cambria Math" panose="02040503050406030204" pitchFamily="18" charset="0"/>
                          </a:rPr>
                          <m:t>𝜇</m:t>
                        </m:r>
                      </m:e>
                      <m:sub>
                        <m:r>
                          <a:rPr lang="es-MX" sz="1400" b="0" i="1" smtClean="0">
                            <a:latin typeface="Cambria Math" panose="02040503050406030204" pitchFamily="18" charset="0"/>
                          </a:rPr>
                          <m:t>𝑊𝑇𝑃</m:t>
                        </m:r>
                        <m:r>
                          <a:rPr lang="es-MX" sz="1400" b="0" i="1" smtClean="0">
                            <a:latin typeface="Cambria Math" panose="02040503050406030204" pitchFamily="18" charset="0"/>
                          </a:rPr>
                          <m:t>.</m:t>
                        </m:r>
                        <m:r>
                          <a:rPr lang="es-MX" sz="1400" b="0" i="1" smtClean="0">
                            <a:latin typeface="Cambria Math" panose="02040503050406030204" pitchFamily="18" charset="0"/>
                          </a:rPr>
                          <m:t>𝑁</m:t>
                        </m:r>
                      </m:sub>
                    </m:sSub>
                    <m:r>
                      <a:rPr lang="es-MX" sz="1400" b="0" i="1" smtClean="0">
                        <a:latin typeface="Cambria Math" panose="02040503050406030204" pitchFamily="18" charset="0"/>
                      </a:rPr>
                      <m:t> ,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ea typeface="Cambria Math" panose="02040503050406030204" pitchFamily="18" charset="0"/>
                          </a:rPr>
                          <m:t>𝜗</m:t>
                        </m:r>
                      </m:e>
                      <m:sub>
                        <m:r>
                          <a:rPr lang="es-MX" sz="1400" b="0" i="1" smtClean="0">
                            <a:latin typeface="Cambria Math" panose="02040503050406030204" pitchFamily="18" charset="0"/>
                          </a:rPr>
                          <m:t>𝑊𝑇𝑃</m:t>
                        </m:r>
                        <m:r>
                          <a:rPr lang="es-MX" sz="1400" b="0" i="1" smtClean="0">
                            <a:latin typeface="Cambria Math" panose="02040503050406030204" pitchFamily="18" charset="0"/>
                          </a:rPr>
                          <m:t>.</m:t>
                        </m:r>
                        <m:r>
                          <a:rPr lang="es-MX" sz="1400" b="0" i="1" smtClean="0">
                            <a:latin typeface="Cambria Math" panose="02040503050406030204" pitchFamily="18" charset="0"/>
                          </a:rPr>
                          <m:t>𝑁</m:t>
                        </m:r>
                      </m:sub>
                    </m:sSub>
                  </m:oMath>
                </a14:m>
                <a:r>
                  <a:rPr lang="es-AR" sz="1400" dirty="0"/>
                  <a:t> ) </a:t>
                </a:r>
              </a:p>
            </p:txBody>
          </p:sp>
        </mc:Choice>
        <mc:Fallback xmlns="">
          <p:sp>
            <p:nvSpPr>
              <p:cNvPr id="18" name="CuadroTexto 17">
                <a:extLst>
                  <a:ext uri="{FF2B5EF4-FFF2-40B4-BE49-F238E27FC236}">
                    <a16:creationId xmlns:a16="http://schemas.microsoft.com/office/drawing/2014/main" id="{A4C0F020-EC82-4674-A603-1328F21AA30F}"/>
                  </a:ext>
                </a:extLst>
              </p:cNvPr>
              <p:cNvSpPr txBox="1">
                <a:spLocks noRot="1" noChangeAspect="1" noMove="1" noResize="1" noEditPoints="1" noAdjustHandles="1" noChangeArrowheads="1" noChangeShapeType="1" noTextEdit="1"/>
              </p:cNvSpPr>
              <p:nvPr/>
            </p:nvSpPr>
            <p:spPr>
              <a:xfrm>
                <a:off x="8496163" y="2103606"/>
                <a:ext cx="2498162" cy="215444"/>
              </a:xfrm>
              <a:prstGeom prst="rect">
                <a:avLst/>
              </a:prstGeom>
              <a:blipFill>
                <a:blip r:embed="rId6"/>
                <a:stretch>
                  <a:fillRect l="-2439" t="-25714" b="-5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787E0804-0914-44DB-AA78-1610BD313ABB}"/>
                  </a:ext>
                </a:extLst>
              </p:cNvPr>
              <p:cNvSpPr txBox="1"/>
              <p:nvPr/>
            </p:nvSpPr>
            <p:spPr>
              <a:xfrm>
                <a:off x="8496162" y="2460055"/>
                <a:ext cx="2618083" cy="215444"/>
              </a:xfrm>
              <a:prstGeom prst="rect">
                <a:avLst/>
              </a:prstGeom>
              <a:noFill/>
            </p:spPr>
            <p:txBody>
              <a:bodyPr wrap="square" lIns="0" tIns="0" rIns="0" bIns="0" rtlCol="0">
                <a:spAutoFit/>
              </a:bodyPr>
              <a:lstStyle/>
              <a:p>
                <a14:m>
                  <m:oMath xmlns:m="http://schemas.openxmlformats.org/officeDocument/2006/math">
                    <m:sSub>
                      <m:sSubPr>
                        <m:ctrlPr>
                          <a:rPr lang="es-AR" sz="1400" i="1" smtClean="0">
                            <a:latin typeface="Cambria Math" panose="02040503050406030204" pitchFamily="18" charset="0"/>
                          </a:rPr>
                        </m:ctrlPr>
                      </m:sSubPr>
                      <m:e>
                        <m:r>
                          <a:rPr lang="es-MX" sz="1400" b="0" i="1" smtClean="0">
                            <a:latin typeface="Cambria Math" panose="02040503050406030204" pitchFamily="18" charset="0"/>
                          </a:rPr>
                          <m:t>𝑊𝑇𝑃</m:t>
                        </m:r>
                      </m:e>
                      <m:sub>
                        <m:r>
                          <a:rPr lang="es-MX" sz="1400" b="0" i="1" smtClean="0">
                            <a:latin typeface="Cambria Math" panose="02040503050406030204" pitchFamily="18" charset="0"/>
                          </a:rPr>
                          <m:t>𝐿𝑁</m:t>
                        </m:r>
                      </m:sub>
                    </m:sSub>
                    <m:r>
                      <a:rPr lang="es-MX" sz="1400" b="0" i="1" smtClean="0">
                        <a:latin typeface="Cambria Math" panose="02040503050406030204" pitchFamily="18" charset="0"/>
                      </a:rPr>
                      <m:t>=</m:t>
                    </m:r>
                    <m:r>
                      <a:rPr lang="es-MX" sz="1400" b="0" i="1" smtClean="0">
                        <a:latin typeface="Cambria Math" panose="02040503050406030204" pitchFamily="18" charset="0"/>
                      </a:rPr>
                      <m:t>𝐿𝑛</m:t>
                    </m:r>
                    <m:r>
                      <a:rPr lang="es-MX" sz="1400" b="0" i="1" smtClean="0">
                        <a:latin typeface="Cambria Math" panose="02040503050406030204" pitchFamily="18" charset="0"/>
                      </a:rPr>
                      <m:t> (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ea typeface="Cambria Math" panose="02040503050406030204" pitchFamily="18" charset="0"/>
                          </a:rPr>
                          <m:t>𝜇</m:t>
                        </m:r>
                      </m:e>
                      <m:sub>
                        <m:r>
                          <a:rPr lang="es-MX" sz="1400" b="0" i="1" smtClean="0">
                            <a:latin typeface="Cambria Math" panose="02040503050406030204" pitchFamily="18" charset="0"/>
                          </a:rPr>
                          <m:t>𝑊𝑇𝑃</m:t>
                        </m:r>
                        <m:r>
                          <a:rPr lang="es-MX" sz="1400" b="0" i="1" smtClean="0">
                            <a:latin typeface="Cambria Math" panose="02040503050406030204" pitchFamily="18" charset="0"/>
                          </a:rPr>
                          <m:t>.</m:t>
                        </m:r>
                        <m:r>
                          <a:rPr lang="es-MX" sz="1400" b="0" i="1" smtClean="0">
                            <a:latin typeface="Cambria Math" panose="02040503050406030204" pitchFamily="18" charset="0"/>
                          </a:rPr>
                          <m:t>𝐿𝑛</m:t>
                        </m:r>
                      </m:sub>
                    </m:sSub>
                    <m:r>
                      <a:rPr lang="es-MX" sz="1400" b="0" i="1" smtClean="0">
                        <a:latin typeface="Cambria Math" panose="02040503050406030204" pitchFamily="18" charset="0"/>
                      </a:rPr>
                      <m:t> ,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ea typeface="Cambria Math" panose="02040503050406030204" pitchFamily="18" charset="0"/>
                          </a:rPr>
                          <m:t>𝜗</m:t>
                        </m:r>
                      </m:e>
                      <m:sub>
                        <m:r>
                          <a:rPr lang="es-MX" sz="1400" b="0" i="1" smtClean="0">
                            <a:latin typeface="Cambria Math" panose="02040503050406030204" pitchFamily="18" charset="0"/>
                          </a:rPr>
                          <m:t>𝑊𝑇𝑃</m:t>
                        </m:r>
                        <m:r>
                          <a:rPr lang="es-MX" sz="1400" b="0" i="1" smtClean="0">
                            <a:latin typeface="Cambria Math" panose="02040503050406030204" pitchFamily="18" charset="0"/>
                          </a:rPr>
                          <m:t>.</m:t>
                        </m:r>
                        <m:r>
                          <a:rPr lang="es-MX" sz="1400" b="0" i="1" smtClean="0">
                            <a:latin typeface="Cambria Math" panose="02040503050406030204" pitchFamily="18" charset="0"/>
                          </a:rPr>
                          <m:t>𝐿𝑛</m:t>
                        </m:r>
                      </m:sub>
                    </m:sSub>
                  </m:oMath>
                </a14:m>
                <a:r>
                  <a:rPr lang="es-AR" sz="1400" dirty="0"/>
                  <a:t> ) </a:t>
                </a:r>
              </a:p>
            </p:txBody>
          </p:sp>
        </mc:Choice>
        <mc:Fallback xmlns="">
          <p:sp>
            <p:nvSpPr>
              <p:cNvPr id="19" name="CuadroTexto 18">
                <a:extLst>
                  <a:ext uri="{FF2B5EF4-FFF2-40B4-BE49-F238E27FC236}">
                    <a16:creationId xmlns:a16="http://schemas.microsoft.com/office/drawing/2014/main" id="{787E0804-0914-44DB-AA78-1610BD313ABB}"/>
                  </a:ext>
                </a:extLst>
              </p:cNvPr>
              <p:cNvSpPr txBox="1">
                <a:spLocks noRot="1" noChangeAspect="1" noMove="1" noResize="1" noEditPoints="1" noAdjustHandles="1" noChangeArrowheads="1" noChangeShapeType="1" noTextEdit="1"/>
              </p:cNvSpPr>
              <p:nvPr/>
            </p:nvSpPr>
            <p:spPr>
              <a:xfrm>
                <a:off x="8496162" y="2460055"/>
                <a:ext cx="2618083" cy="215444"/>
              </a:xfrm>
              <a:prstGeom prst="rect">
                <a:avLst/>
              </a:prstGeom>
              <a:blipFill>
                <a:blip r:embed="rId7"/>
                <a:stretch>
                  <a:fillRect l="-2331" t="-28571" r="-3497" b="-5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3C59D3B-F444-4ADE-9D44-B1C11BD45E42}"/>
                  </a:ext>
                </a:extLst>
              </p:cNvPr>
              <p:cNvSpPr txBox="1"/>
              <p:nvPr/>
            </p:nvSpPr>
            <p:spPr>
              <a:xfrm>
                <a:off x="146303" y="3658930"/>
                <a:ext cx="3526974" cy="369332"/>
              </a:xfrm>
              <a:prstGeom prst="rect">
                <a:avLst/>
              </a:prstGeom>
              <a:noFill/>
            </p:spPr>
            <p:txBody>
              <a:bodyPr wrap="square">
                <a:spAutoFit/>
              </a:bodyPr>
              <a:lstStyle/>
              <a:p>
                <a14:m>
                  <m:oMath xmlns:m="http://schemas.openxmlformats.org/officeDocument/2006/math">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ea typeface="Cambria Math" panose="02040503050406030204" pitchFamily="18" charset="0"/>
                          </a:rPr>
                          <m:t>𝜇</m:t>
                        </m:r>
                      </m:e>
                      <m:sub>
                        <m:r>
                          <a:rPr lang="es-MX" sz="1800" b="0" i="1" smtClean="0">
                            <a:latin typeface="Cambria Math" panose="02040503050406030204" pitchFamily="18" charset="0"/>
                          </a:rPr>
                          <m:t>𝑊𝑇𝑃</m:t>
                        </m:r>
                        <m:r>
                          <a:rPr lang="es-MX" sz="1800" b="0" i="1" smtClean="0">
                            <a:latin typeface="Cambria Math" panose="02040503050406030204" pitchFamily="18" charset="0"/>
                          </a:rPr>
                          <m:t>.</m:t>
                        </m:r>
                        <m:r>
                          <a:rPr lang="es-MX" sz="1800" b="0" i="1" smtClean="0">
                            <a:latin typeface="Cambria Math" panose="02040503050406030204" pitchFamily="18" charset="0"/>
                          </a:rPr>
                          <m:t>𝑁</m:t>
                        </m:r>
                      </m:sub>
                    </m:sSub>
                    <m:r>
                      <a:rPr lang="es-MX" sz="1800" b="0" i="1" smtClean="0">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𝜇</m:t>
                        </m:r>
                      </m:e>
                      <m:sub>
                        <m:r>
                          <a:rPr lang="es-MX" b="0" i="1" smtClean="0">
                            <a:latin typeface="Cambria Math" panose="02040503050406030204" pitchFamily="18" charset="0"/>
                          </a:rPr>
                          <m:t>𝑇</m:t>
                        </m:r>
                        <m:r>
                          <a:rPr lang="es-MX" i="1">
                            <a:latin typeface="Cambria Math" panose="02040503050406030204" pitchFamily="18" charset="0"/>
                          </a:rPr>
                          <m:t>.</m:t>
                        </m:r>
                        <m:r>
                          <a:rPr lang="es-MX" i="1">
                            <a:latin typeface="Cambria Math" panose="02040503050406030204" pitchFamily="18" charset="0"/>
                          </a:rPr>
                          <m:t>𝑁</m:t>
                        </m:r>
                        <m:r>
                          <a:rPr lang="es-MX" b="0" i="1" smtClean="0">
                            <a:latin typeface="Cambria Math" panose="02040503050406030204" pitchFamily="18" charset="0"/>
                          </a:rPr>
                          <m:t>  </m:t>
                        </m:r>
                      </m:sub>
                    </m:sSub>
                    <m:r>
                      <a:rPr lang="es-MX" b="0" i="1" smtClean="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𝜇</m:t>
                        </m:r>
                      </m:e>
                      <m:sub>
                        <m:r>
                          <a:rPr lang="es-MX" b="0" i="1" smtClean="0">
                            <a:latin typeface="Cambria Math" panose="02040503050406030204" pitchFamily="18" charset="0"/>
                          </a:rPr>
                          <m:t>𝐶</m:t>
                        </m:r>
                        <m:r>
                          <a:rPr lang="es-MX" i="1">
                            <a:latin typeface="Cambria Math" panose="02040503050406030204" pitchFamily="18" charset="0"/>
                          </a:rPr>
                          <m:t>.</m:t>
                        </m:r>
                        <m:r>
                          <a:rPr lang="es-MX" i="1">
                            <a:latin typeface="Cambria Math" panose="02040503050406030204" pitchFamily="18" charset="0"/>
                          </a:rPr>
                          <m:t>𝑁</m:t>
                        </m:r>
                      </m:sub>
                    </m:sSub>
                    <m:r>
                      <a:rPr lang="es-MX" b="0" i="1" smtClean="0">
                        <a:latin typeface="Cambria Math" panose="02040503050406030204" pitchFamily="18" charset="0"/>
                      </a:rPr>
                      <m:t>  =  </m:t>
                    </m:r>
                  </m:oMath>
                </a14:m>
                <a:r>
                  <a:rPr lang="es-AR" dirty="0"/>
                  <a:t>0.52</a:t>
                </a:r>
              </a:p>
            </p:txBody>
          </p:sp>
        </mc:Choice>
        <mc:Fallback xmlns="">
          <p:sp>
            <p:nvSpPr>
              <p:cNvPr id="21" name="CuadroTexto 20">
                <a:extLst>
                  <a:ext uri="{FF2B5EF4-FFF2-40B4-BE49-F238E27FC236}">
                    <a16:creationId xmlns:a16="http://schemas.microsoft.com/office/drawing/2014/main" id="{F3C59D3B-F444-4ADE-9D44-B1C11BD45E42}"/>
                  </a:ext>
                </a:extLst>
              </p:cNvPr>
              <p:cNvSpPr txBox="1">
                <a:spLocks noRot="1" noChangeAspect="1" noMove="1" noResize="1" noEditPoints="1" noAdjustHandles="1" noChangeArrowheads="1" noChangeShapeType="1" noTextEdit="1"/>
              </p:cNvSpPr>
              <p:nvPr/>
            </p:nvSpPr>
            <p:spPr>
              <a:xfrm>
                <a:off x="146303" y="3658930"/>
                <a:ext cx="3526974" cy="369332"/>
              </a:xfrm>
              <a:prstGeom prst="rect">
                <a:avLst/>
              </a:prstGeom>
              <a:blipFill>
                <a:blip r:embed="rId8"/>
                <a:stretch>
                  <a:fillRect t="-8197" b="-2459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0E0B680B-2390-401C-AB98-ACEBA8793C41}"/>
                  </a:ext>
                </a:extLst>
              </p:cNvPr>
              <p:cNvSpPr txBox="1"/>
              <p:nvPr/>
            </p:nvSpPr>
            <p:spPr>
              <a:xfrm>
                <a:off x="1" y="884462"/>
                <a:ext cx="11963638" cy="688137"/>
              </a:xfrm>
              <a:prstGeom prst="rect">
                <a:avLst/>
              </a:prstGeom>
              <a:noFill/>
            </p:spPr>
            <p:txBody>
              <a:bodyPr wrap="square" rtlCol="0">
                <a:spAutoFit/>
              </a:bodyPr>
              <a:lstStyle/>
              <a:p>
                <a:r>
                  <a:rPr lang="es-MX" sz="1600" b="1" dirty="0"/>
                  <a:t>Willing </a:t>
                </a:r>
                <a:r>
                  <a:rPr lang="es-MX" sz="1600" b="1" dirty="0" err="1"/>
                  <a:t>to</a:t>
                </a:r>
                <a:r>
                  <a:rPr lang="es-MX" sz="1600" b="1" dirty="0"/>
                  <a:t> </a:t>
                </a:r>
                <a:r>
                  <a:rPr lang="es-MX" sz="1600" b="1" dirty="0" err="1"/>
                  <a:t>pay</a:t>
                </a:r>
                <a:r>
                  <a:rPr lang="es-MX" sz="1600" b="1" dirty="0"/>
                  <a:t>  </a:t>
                </a:r>
                <a:r>
                  <a:rPr lang="es-MX" sz="1600" dirty="0"/>
                  <a:t>representa la cantidad de dinero hasta la  que una persona esta dispuesta a pagar por un minuto u hora. Tiene unidades de  $/h y se calcula dividiendo los coeficientes estimados del tiempo (1/min) y de costo (1/$) = </a:t>
                </a:r>
                <a14:m>
                  <m:oMath xmlns:m="http://schemas.openxmlformats.org/officeDocument/2006/math">
                    <m:f>
                      <m:fPr>
                        <m:ctrlPr>
                          <a:rPr lang="es-MX" sz="1600" b="0" i="1" smtClean="0">
                            <a:latin typeface="Cambria Math" panose="02040503050406030204" pitchFamily="18" charset="0"/>
                          </a:rPr>
                        </m:ctrlPr>
                      </m:fPr>
                      <m:num>
                        <m:r>
                          <a:rPr lang="es-MX" sz="1600" b="0" i="1" smtClean="0">
                            <a:latin typeface="Cambria Math" panose="02040503050406030204" pitchFamily="18" charset="0"/>
                          </a:rPr>
                          <m:t>𝐵𝑡</m:t>
                        </m:r>
                      </m:num>
                      <m:den>
                        <m:r>
                          <a:rPr lang="es-MX" sz="1600" b="0" i="1" smtClean="0">
                            <a:latin typeface="Cambria Math" panose="02040503050406030204" pitchFamily="18" charset="0"/>
                          </a:rPr>
                          <m:t>𝐵𝑐</m:t>
                        </m:r>
                      </m:den>
                    </m:f>
                  </m:oMath>
                </a14:m>
                <a:endParaRPr lang="es-AR" sz="1600" dirty="0"/>
              </a:p>
            </p:txBody>
          </p:sp>
        </mc:Choice>
        <mc:Fallback xmlns="">
          <p:sp>
            <p:nvSpPr>
              <p:cNvPr id="10" name="CuadroTexto 9">
                <a:extLst>
                  <a:ext uri="{FF2B5EF4-FFF2-40B4-BE49-F238E27FC236}">
                    <a16:creationId xmlns:a16="http://schemas.microsoft.com/office/drawing/2014/main" id="{0E0B680B-2390-401C-AB98-ACEBA8793C41}"/>
                  </a:ext>
                </a:extLst>
              </p:cNvPr>
              <p:cNvSpPr txBox="1">
                <a:spLocks noRot="1" noChangeAspect="1" noMove="1" noResize="1" noEditPoints="1" noAdjustHandles="1" noChangeArrowheads="1" noChangeShapeType="1" noTextEdit="1"/>
              </p:cNvSpPr>
              <p:nvPr/>
            </p:nvSpPr>
            <p:spPr>
              <a:xfrm>
                <a:off x="1" y="884462"/>
                <a:ext cx="11963638" cy="688137"/>
              </a:xfrm>
              <a:prstGeom prst="rect">
                <a:avLst/>
              </a:prstGeom>
              <a:blipFill>
                <a:blip r:embed="rId9"/>
                <a:stretch>
                  <a:fillRect l="-255" t="-2655" r="-255" b="-354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D9209576-6D6D-4876-A605-D74AEB1D3628}"/>
                  </a:ext>
                </a:extLst>
              </p:cNvPr>
              <p:cNvSpPr txBox="1"/>
              <p:nvPr/>
            </p:nvSpPr>
            <p:spPr>
              <a:xfrm>
                <a:off x="146302" y="4028262"/>
                <a:ext cx="3672118" cy="389915"/>
              </a:xfrm>
              <a:prstGeom prst="rect">
                <a:avLst/>
              </a:prstGeom>
              <a:noFill/>
            </p:spPr>
            <p:txBody>
              <a:bodyPr wrap="square">
                <a:spAutoFit/>
              </a:bodyPr>
              <a:lstStyle/>
              <a:p>
                <a14:m>
                  <m:oMath xmlns:m="http://schemas.openxmlformats.org/officeDocument/2006/math">
                    <m:sSup>
                      <m:sSupPr>
                        <m:ctrlPr>
                          <a:rPr lang="es-AR" i="1" smtClean="0">
                            <a:latin typeface="Cambria Math" panose="02040503050406030204" pitchFamily="18" charset="0"/>
                          </a:rPr>
                        </m:ctrlPr>
                      </m:sSupPr>
                      <m:e>
                        <m:sSub>
                          <m:sSubPr>
                            <m:ctrlPr>
                              <a:rPr lang="es-MX" i="1">
                                <a:latin typeface="Cambria Math" panose="02040503050406030204" pitchFamily="18" charset="0"/>
                              </a:rPr>
                            </m:ctrlPr>
                          </m:sSubPr>
                          <m:e>
                            <m:r>
                              <a:rPr lang="es-MX" i="1">
                                <a:latin typeface="Cambria Math" panose="02040503050406030204" pitchFamily="18" charset="0"/>
                                <a:ea typeface="Cambria Math" panose="02040503050406030204" pitchFamily="18" charset="0"/>
                              </a:rPr>
                              <m:t>𝜗</m:t>
                            </m:r>
                          </m:e>
                          <m:sub>
                            <m:r>
                              <a:rPr lang="es-MX" i="1">
                                <a:latin typeface="Cambria Math" panose="02040503050406030204" pitchFamily="18" charset="0"/>
                              </a:rPr>
                              <m:t>𝑊𝑇𝑃</m:t>
                            </m:r>
                            <m:r>
                              <a:rPr lang="es-MX" i="1">
                                <a:latin typeface="Cambria Math" panose="02040503050406030204" pitchFamily="18" charset="0"/>
                              </a:rPr>
                              <m:t>.</m:t>
                            </m:r>
                            <m:r>
                              <a:rPr lang="es-MX" i="1">
                                <a:latin typeface="Cambria Math" panose="02040503050406030204" pitchFamily="18" charset="0"/>
                              </a:rPr>
                              <m:t>𝑁</m:t>
                            </m:r>
                          </m:sub>
                        </m:sSub>
                      </m:e>
                      <m:sup>
                        <m:r>
                          <a:rPr lang="es-MX" b="0" i="1" smtClean="0">
                            <a:latin typeface="Cambria Math" panose="02040503050406030204" pitchFamily="18" charset="0"/>
                          </a:rPr>
                          <m:t>2</m:t>
                        </m:r>
                      </m:sup>
                    </m:sSup>
                    <m:r>
                      <a:rPr lang="es-MX" b="0" i="1" smtClean="0">
                        <a:latin typeface="Cambria Math" panose="02040503050406030204" pitchFamily="18" charset="0"/>
                      </a:rPr>
                      <m:t>=</m:t>
                    </m:r>
                    <m:sSup>
                      <m:sSupPr>
                        <m:ctrlPr>
                          <a:rPr lang="es-AR" i="1">
                            <a:latin typeface="Cambria Math" panose="02040503050406030204" pitchFamily="18" charset="0"/>
                          </a:rPr>
                        </m:ctrlPr>
                      </m:sSupPr>
                      <m:e>
                        <m:sSub>
                          <m:sSubPr>
                            <m:ctrlPr>
                              <a:rPr lang="es-MX" i="1">
                                <a:latin typeface="Cambria Math" panose="02040503050406030204" pitchFamily="18" charset="0"/>
                              </a:rPr>
                            </m:ctrlPr>
                          </m:sSubPr>
                          <m:e>
                            <m:r>
                              <a:rPr lang="es-MX" i="1">
                                <a:latin typeface="Cambria Math" panose="02040503050406030204" pitchFamily="18" charset="0"/>
                                <a:ea typeface="Cambria Math" panose="02040503050406030204" pitchFamily="18" charset="0"/>
                              </a:rPr>
                              <m:t>𝜗</m:t>
                            </m:r>
                          </m:e>
                          <m:sub>
                            <m:r>
                              <a:rPr lang="es-MX" b="0" i="1" smtClean="0">
                                <a:latin typeface="Cambria Math" panose="02040503050406030204" pitchFamily="18" charset="0"/>
                                <a:ea typeface="Cambria Math" panose="02040503050406030204" pitchFamily="18" charset="0"/>
                              </a:rPr>
                              <m:t>𝑇</m:t>
                            </m:r>
                            <m:r>
                              <a:rPr lang="es-MX" i="1">
                                <a:latin typeface="Cambria Math" panose="02040503050406030204" pitchFamily="18" charset="0"/>
                              </a:rPr>
                              <m:t>.</m:t>
                            </m:r>
                            <m:r>
                              <a:rPr lang="es-MX" i="1">
                                <a:latin typeface="Cambria Math" panose="02040503050406030204" pitchFamily="18" charset="0"/>
                              </a:rPr>
                              <m:t>𝑁</m:t>
                            </m:r>
                          </m:sub>
                        </m:sSub>
                      </m:e>
                      <m:sup>
                        <m:r>
                          <a:rPr lang="es-MX" i="1">
                            <a:latin typeface="Cambria Math" panose="02040503050406030204" pitchFamily="18" charset="0"/>
                          </a:rPr>
                          <m:t>2</m:t>
                        </m:r>
                      </m:sup>
                    </m:sSup>
                  </m:oMath>
                </a14:m>
                <a:r>
                  <a:rPr lang="es-AR" dirty="0"/>
                  <a:t> + </a:t>
                </a:r>
                <a14:m>
                  <m:oMath xmlns:m="http://schemas.openxmlformats.org/officeDocument/2006/math">
                    <m:sSup>
                      <m:sSupPr>
                        <m:ctrlPr>
                          <a:rPr lang="es-AR" i="1">
                            <a:latin typeface="Cambria Math" panose="02040503050406030204" pitchFamily="18" charset="0"/>
                          </a:rPr>
                        </m:ctrlPr>
                      </m:sSupPr>
                      <m:e>
                        <m:sSub>
                          <m:sSubPr>
                            <m:ctrlPr>
                              <a:rPr lang="es-MX" i="1">
                                <a:latin typeface="Cambria Math" panose="02040503050406030204" pitchFamily="18" charset="0"/>
                              </a:rPr>
                            </m:ctrlPr>
                          </m:sSubPr>
                          <m:e>
                            <m:r>
                              <a:rPr lang="es-MX" i="1">
                                <a:latin typeface="Cambria Math" panose="02040503050406030204" pitchFamily="18" charset="0"/>
                                <a:ea typeface="Cambria Math" panose="02040503050406030204" pitchFamily="18" charset="0"/>
                              </a:rPr>
                              <m:t>𝜗</m:t>
                            </m:r>
                          </m:e>
                          <m:sub>
                            <m:r>
                              <a:rPr lang="es-MX" b="0" i="1" smtClean="0">
                                <a:latin typeface="Cambria Math" panose="02040503050406030204" pitchFamily="18" charset="0"/>
                                <a:ea typeface="Cambria Math" panose="02040503050406030204" pitchFamily="18" charset="0"/>
                              </a:rPr>
                              <m:t>𝐶</m:t>
                            </m:r>
                            <m:r>
                              <a:rPr lang="es-MX" i="1">
                                <a:latin typeface="Cambria Math" panose="02040503050406030204" pitchFamily="18" charset="0"/>
                              </a:rPr>
                              <m:t>.</m:t>
                            </m:r>
                            <m:r>
                              <a:rPr lang="es-MX" i="1">
                                <a:latin typeface="Cambria Math" panose="02040503050406030204" pitchFamily="18" charset="0"/>
                              </a:rPr>
                              <m:t>𝑁</m:t>
                            </m:r>
                          </m:sub>
                        </m:sSub>
                      </m:e>
                      <m:sup>
                        <m:r>
                          <a:rPr lang="es-MX" i="1">
                            <a:latin typeface="Cambria Math" panose="02040503050406030204" pitchFamily="18" charset="0"/>
                          </a:rPr>
                          <m:t>2</m:t>
                        </m:r>
                      </m:sup>
                    </m:sSup>
                  </m:oMath>
                </a14:m>
                <a:r>
                  <a:rPr lang="es-AR" dirty="0"/>
                  <a:t>  =  2.53</a:t>
                </a:r>
              </a:p>
            </p:txBody>
          </p:sp>
        </mc:Choice>
        <mc:Fallback xmlns="">
          <p:sp>
            <p:nvSpPr>
              <p:cNvPr id="24" name="CuadroTexto 23">
                <a:extLst>
                  <a:ext uri="{FF2B5EF4-FFF2-40B4-BE49-F238E27FC236}">
                    <a16:creationId xmlns:a16="http://schemas.microsoft.com/office/drawing/2014/main" id="{D9209576-6D6D-4876-A605-D74AEB1D3628}"/>
                  </a:ext>
                </a:extLst>
              </p:cNvPr>
              <p:cNvSpPr txBox="1">
                <a:spLocks noRot="1" noChangeAspect="1" noMove="1" noResize="1" noEditPoints="1" noAdjustHandles="1" noChangeArrowheads="1" noChangeShapeType="1" noTextEdit="1"/>
              </p:cNvSpPr>
              <p:nvPr/>
            </p:nvSpPr>
            <p:spPr>
              <a:xfrm>
                <a:off x="146302" y="4028262"/>
                <a:ext cx="3672118" cy="389915"/>
              </a:xfrm>
              <a:prstGeom prst="rect">
                <a:avLst/>
              </a:prstGeom>
              <a:blipFill>
                <a:blip r:embed="rId10"/>
                <a:stretch>
                  <a:fillRect t="-3125" b="-2500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FD7A29B1-21D2-408F-A9AD-482C628705A1}"/>
                  </a:ext>
                </a:extLst>
              </p:cNvPr>
              <p:cNvSpPr txBox="1"/>
              <p:nvPr/>
            </p:nvSpPr>
            <p:spPr>
              <a:xfrm>
                <a:off x="173490" y="4994101"/>
                <a:ext cx="8456615" cy="368499"/>
              </a:xfrm>
              <a:prstGeom prst="rect">
                <a:avLst/>
              </a:prstGeom>
              <a:noFill/>
            </p:spPr>
            <p:txBody>
              <a:bodyPr wrap="square" lIns="0" tIns="0" rIns="0" bIns="0" rtlCol="0">
                <a:spAutoFit/>
              </a:bodyPr>
              <a:lstStyle/>
              <a:p>
                <a14:m>
                  <m:oMath xmlns:m="http://schemas.openxmlformats.org/officeDocument/2006/math">
                    <m:sSub>
                      <m:sSubPr>
                        <m:ctrlPr>
                          <a:rPr lang="es-MX" sz="1600" i="1" smtClean="0">
                            <a:latin typeface="Cambria Math" panose="02040503050406030204" pitchFamily="18" charset="0"/>
                          </a:rPr>
                        </m:ctrlPr>
                      </m:sSubPr>
                      <m:e>
                        <m:r>
                          <a:rPr lang="es-MX" sz="1600" i="1">
                            <a:latin typeface="Cambria Math" panose="02040503050406030204" pitchFamily="18" charset="0"/>
                            <a:ea typeface="Cambria Math" panose="02040503050406030204" pitchFamily="18" charset="0"/>
                          </a:rPr>
                          <m:t>𝜇</m:t>
                        </m:r>
                      </m:e>
                      <m:sub>
                        <m:r>
                          <a:rPr lang="es-MX" sz="1600" i="1">
                            <a:latin typeface="Cambria Math" panose="02040503050406030204" pitchFamily="18" charset="0"/>
                          </a:rPr>
                          <m:t>𝑊𝑇𝑃</m:t>
                        </m:r>
                        <m:r>
                          <a:rPr lang="es-MX" sz="1600" i="1">
                            <a:latin typeface="Cambria Math" panose="02040503050406030204" pitchFamily="18" charset="0"/>
                          </a:rPr>
                          <m:t>.</m:t>
                        </m:r>
                        <m:r>
                          <a:rPr lang="es-MX" sz="1600" b="0" i="1" smtClean="0">
                            <a:latin typeface="Cambria Math" panose="02040503050406030204" pitchFamily="18" charset="0"/>
                          </a:rPr>
                          <m:t>𝐿𝑛</m:t>
                        </m:r>
                      </m:sub>
                    </m:sSub>
                    <m:r>
                      <a:rPr lang="es-MX" sz="1600" b="0" i="1" smtClean="0">
                        <a:latin typeface="Cambria Math" panose="02040503050406030204" pitchFamily="18" charset="0"/>
                      </a:rPr>
                      <m:t> =   </m:t>
                    </m:r>
                    <m:r>
                      <a:rPr lang="es-MX" sz="1600" b="0" i="1" smtClean="0">
                        <a:latin typeface="Cambria Math" panose="02040503050406030204" pitchFamily="18" charset="0"/>
                      </a:rPr>
                      <m:t>𝐸</m:t>
                    </m:r>
                    <m:d>
                      <m:dPr>
                        <m:ctrlPr>
                          <a:rPr lang="es-MX" sz="1600" b="0" i="1" smtClean="0">
                            <a:latin typeface="Cambria Math" panose="02040503050406030204" pitchFamily="18" charset="0"/>
                          </a:rPr>
                        </m:ctrlPr>
                      </m:dPr>
                      <m:e>
                        <m:sSub>
                          <m:sSubPr>
                            <m:ctrlPr>
                              <a:rPr lang="es-MX" sz="1600" i="1">
                                <a:latin typeface="Cambria Math" panose="02040503050406030204" pitchFamily="18" charset="0"/>
                              </a:rPr>
                            </m:ctrlPr>
                          </m:sSubPr>
                          <m:e>
                            <m:r>
                              <a:rPr lang="es-MX" sz="1600" i="1">
                                <a:latin typeface="Cambria Math" panose="02040503050406030204" pitchFamily="18" charset="0"/>
                              </a:rPr>
                              <m:t>𝑊𝑇𝑃</m:t>
                            </m:r>
                          </m:e>
                          <m:sub>
                            <m:r>
                              <a:rPr lang="es-MX" sz="1600" i="1">
                                <a:latin typeface="Cambria Math" panose="02040503050406030204" pitchFamily="18" charset="0"/>
                              </a:rPr>
                              <m:t>𝑙𝑛</m:t>
                            </m:r>
                          </m:sub>
                        </m:sSub>
                      </m:e>
                    </m:d>
                    <m:r>
                      <a:rPr lang="es-MX" sz="1600" b="0" i="1" smtClean="0">
                        <a:latin typeface="Cambria Math" panose="02040503050406030204" pitchFamily="18" charset="0"/>
                      </a:rPr>
                      <m:t>=</m:t>
                    </m:r>
                    <m:r>
                      <a:rPr lang="es-MX" sz="1600" b="0" i="1" smtClean="0">
                        <a:latin typeface="Cambria Math" panose="02040503050406030204" pitchFamily="18" charset="0"/>
                      </a:rPr>
                      <m:t>𝐸</m:t>
                    </m:r>
                    <m:d>
                      <m:dPr>
                        <m:ctrlPr>
                          <a:rPr lang="es-MX" sz="1600" b="0" i="1" smtClean="0">
                            <a:latin typeface="Cambria Math" panose="02040503050406030204" pitchFamily="18" charset="0"/>
                          </a:rPr>
                        </m:ctrlPr>
                      </m:dPr>
                      <m:e>
                        <m:r>
                          <a:rPr lang="es-MX" sz="1600" b="0" i="1" smtClean="0">
                            <a:latin typeface="Cambria Math" panose="02040503050406030204" pitchFamily="18" charset="0"/>
                          </a:rPr>
                          <m:t> </m:t>
                        </m:r>
                        <m:func>
                          <m:funcPr>
                            <m:ctrlPr>
                              <a:rPr lang="es-MX" sz="1600" b="0" i="1" smtClean="0">
                                <a:latin typeface="Cambria Math" panose="02040503050406030204" pitchFamily="18" charset="0"/>
                              </a:rPr>
                            </m:ctrlPr>
                          </m:funcPr>
                          <m:fName>
                            <m:r>
                              <m:rPr>
                                <m:sty m:val="p"/>
                              </m:rPr>
                              <a:rPr lang="es-MX" sz="1600" b="0" i="0" smtClean="0">
                                <a:latin typeface="Cambria Math" panose="02040503050406030204" pitchFamily="18" charset="0"/>
                              </a:rPr>
                              <m:t>exp</m:t>
                            </m:r>
                          </m:fName>
                          <m:e>
                            <m:d>
                              <m:dPr>
                                <m:ctrlPr>
                                  <a:rPr lang="es-MX" sz="1600" b="0" i="1" smtClean="0">
                                    <a:latin typeface="Cambria Math" panose="02040503050406030204" pitchFamily="18" charset="0"/>
                                  </a:rPr>
                                </m:ctrlPr>
                              </m:dPr>
                              <m:e>
                                <m:sSub>
                                  <m:sSubPr>
                                    <m:ctrlPr>
                                      <a:rPr lang="es-AR" sz="1600" i="1">
                                        <a:latin typeface="Cambria Math" panose="02040503050406030204" pitchFamily="18" charset="0"/>
                                      </a:rPr>
                                    </m:ctrlPr>
                                  </m:sSubPr>
                                  <m:e>
                                    <m:r>
                                      <a:rPr lang="es-MX" sz="1600" i="1">
                                        <a:latin typeface="Cambria Math" panose="02040503050406030204" pitchFamily="18" charset="0"/>
                                      </a:rPr>
                                      <m:t>𝑊𝑇𝑃</m:t>
                                    </m:r>
                                  </m:e>
                                  <m:sub>
                                    <m:r>
                                      <a:rPr lang="es-MX" sz="1600" i="1">
                                        <a:latin typeface="Cambria Math" panose="02040503050406030204" pitchFamily="18" charset="0"/>
                                      </a:rPr>
                                      <m:t>𝑁</m:t>
                                    </m:r>
                                  </m:sub>
                                </m:sSub>
                              </m:e>
                            </m:d>
                            <m:r>
                              <a:rPr lang="es-MX" sz="1600" b="0" i="0" smtClean="0">
                                <a:latin typeface="Cambria Math" panose="02040503050406030204" pitchFamily="18" charset="0"/>
                              </a:rPr>
                              <m:t> </m:t>
                            </m:r>
                          </m:e>
                        </m:func>
                      </m:e>
                    </m:d>
                  </m:oMath>
                </a14:m>
                <a:r>
                  <a:rPr lang="es-AR" sz="1600" dirty="0"/>
                  <a:t>= </a:t>
                </a:r>
                <a14:m>
                  <m:oMath xmlns:m="http://schemas.openxmlformats.org/officeDocument/2006/math">
                    <m:func>
                      <m:funcPr>
                        <m:ctrlPr>
                          <a:rPr lang="es-MX" sz="1600" b="0" i="1" smtClean="0">
                            <a:latin typeface="Cambria Math" panose="02040503050406030204" pitchFamily="18" charset="0"/>
                          </a:rPr>
                        </m:ctrlPr>
                      </m:funcPr>
                      <m:fName>
                        <m:r>
                          <m:rPr>
                            <m:sty m:val="p"/>
                          </m:rPr>
                          <a:rPr lang="es-MX" sz="1600" b="0" i="0" smtClean="0">
                            <a:latin typeface="Cambria Math" panose="02040503050406030204" pitchFamily="18" charset="0"/>
                          </a:rPr>
                          <m:t>exp</m:t>
                        </m:r>
                      </m:fName>
                      <m:e>
                        <m:d>
                          <m:dPr>
                            <m:ctrlPr>
                              <a:rPr lang="es-MX" sz="1600" b="0" i="1" smtClean="0">
                                <a:latin typeface="Cambria Math" panose="02040503050406030204" pitchFamily="18" charset="0"/>
                              </a:rPr>
                            </m:ctrlPr>
                          </m:dPr>
                          <m:e>
                            <m:sSub>
                              <m:sSubPr>
                                <m:ctrlPr>
                                  <a:rPr lang="es-MX" sz="1600" i="1">
                                    <a:latin typeface="Cambria Math" panose="02040503050406030204" pitchFamily="18" charset="0"/>
                                  </a:rPr>
                                </m:ctrlPr>
                              </m:sSubPr>
                              <m:e>
                                <m:r>
                                  <a:rPr lang="es-MX" sz="1600" i="1">
                                    <a:latin typeface="Cambria Math" panose="02040503050406030204" pitchFamily="18" charset="0"/>
                                    <a:ea typeface="Cambria Math" panose="02040503050406030204" pitchFamily="18" charset="0"/>
                                  </a:rPr>
                                  <m:t>𝜇</m:t>
                                </m:r>
                              </m:e>
                              <m:sub>
                                <m:r>
                                  <a:rPr lang="es-MX" sz="1600" i="1">
                                    <a:latin typeface="Cambria Math" panose="02040503050406030204" pitchFamily="18" charset="0"/>
                                  </a:rPr>
                                  <m:t>𝑊𝑇𝑃</m:t>
                                </m:r>
                                <m:r>
                                  <a:rPr lang="es-MX" sz="1600" i="1">
                                    <a:latin typeface="Cambria Math" panose="02040503050406030204" pitchFamily="18" charset="0"/>
                                  </a:rPr>
                                  <m:t>.</m:t>
                                </m:r>
                                <m:r>
                                  <a:rPr lang="es-MX" sz="1600" i="1">
                                    <a:latin typeface="Cambria Math" panose="02040503050406030204" pitchFamily="18" charset="0"/>
                                  </a:rPr>
                                  <m:t>𝑁</m:t>
                                </m:r>
                              </m:sub>
                            </m:sSub>
                            <m:r>
                              <a:rPr lang="es-MX" sz="1600" b="0" i="1" smtClean="0">
                                <a:latin typeface="Cambria Math" panose="02040503050406030204" pitchFamily="18" charset="0"/>
                              </a:rPr>
                              <m:t>+</m:t>
                            </m:r>
                            <m:f>
                              <m:fPr>
                                <m:ctrlPr>
                                  <a:rPr lang="es-MX" sz="1600" b="0" i="1" smtClean="0">
                                    <a:latin typeface="Cambria Math" panose="02040503050406030204" pitchFamily="18" charset="0"/>
                                  </a:rPr>
                                </m:ctrlPr>
                              </m:fPr>
                              <m:num>
                                <m:r>
                                  <a:rPr lang="es-MX" sz="1600" b="0" i="1" smtClean="0">
                                    <a:latin typeface="Cambria Math" panose="02040503050406030204" pitchFamily="18" charset="0"/>
                                  </a:rPr>
                                  <m:t>1</m:t>
                                </m:r>
                              </m:num>
                              <m:den>
                                <m:r>
                                  <a:rPr lang="es-MX" sz="1600" b="0" i="1" smtClean="0">
                                    <a:latin typeface="Cambria Math" panose="02040503050406030204" pitchFamily="18" charset="0"/>
                                  </a:rPr>
                                  <m:t>2</m:t>
                                </m:r>
                              </m:den>
                            </m:f>
                            <m:sSup>
                              <m:sSupPr>
                                <m:ctrlPr>
                                  <a:rPr lang="es-AR" sz="1600" i="1">
                                    <a:latin typeface="Cambria Math" panose="02040503050406030204" pitchFamily="18" charset="0"/>
                                  </a:rPr>
                                </m:ctrlPr>
                              </m:sSupPr>
                              <m:e>
                                <m:sSub>
                                  <m:sSubPr>
                                    <m:ctrlPr>
                                      <a:rPr lang="es-MX" sz="1600" i="1">
                                        <a:latin typeface="Cambria Math" panose="02040503050406030204" pitchFamily="18" charset="0"/>
                                      </a:rPr>
                                    </m:ctrlPr>
                                  </m:sSubPr>
                                  <m:e>
                                    <m:r>
                                      <a:rPr lang="es-MX" sz="1600" i="1">
                                        <a:latin typeface="Cambria Math" panose="02040503050406030204" pitchFamily="18" charset="0"/>
                                        <a:ea typeface="Cambria Math" panose="02040503050406030204" pitchFamily="18" charset="0"/>
                                      </a:rPr>
                                      <m:t>𝜗</m:t>
                                    </m:r>
                                  </m:e>
                                  <m:sub>
                                    <m:r>
                                      <a:rPr lang="es-MX" sz="1600" i="1">
                                        <a:latin typeface="Cambria Math" panose="02040503050406030204" pitchFamily="18" charset="0"/>
                                      </a:rPr>
                                      <m:t>𝑊𝑇𝑃</m:t>
                                    </m:r>
                                    <m:r>
                                      <a:rPr lang="es-MX" sz="1600" i="1">
                                        <a:latin typeface="Cambria Math" panose="02040503050406030204" pitchFamily="18" charset="0"/>
                                      </a:rPr>
                                      <m:t>.</m:t>
                                    </m:r>
                                    <m:r>
                                      <a:rPr lang="es-MX" sz="1600" i="1">
                                        <a:latin typeface="Cambria Math" panose="02040503050406030204" pitchFamily="18" charset="0"/>
                                      </a:rPr>
                                      <m:t>𝑁</m:t>
                                    </m:r>
                                  </m:sub>
                                </m:sSub>
                              </m:e>
                              <m:sup>
                                <m:r>
                                  <a:rPr lang="es-MX" sz="1600" i="1">
                                    <a:latin typeface="Cambria Math" panose="02040503050406030204" pitchFamily="18" charset="0"/>
                                  </a:rPr>
                                  <m:t>2</m:t>
                                </m:r>
                              </m:sup>
                            </m:sSup>
                            <m:r>
                              <a:rPr lang="es-MX" sz="1600" b="0" i="1" smtClean="0">
                                <a:latin typeface="Cambria Math" panose="02040503050406030204" pitchFamily="18" charset="0"/>
                              </a:rPr>
                              <m:t> </m:t>
                            </m:r>
                          </m:e>
                        </m:d>
                        <m:r>
                          <a:rPr lang="es-MX" sz="1600" b="0" i="1" smtClean="0">
                            <a:latin typeface="Cambria Math" panose="02040503050406030204" pitchFamily="18" charset="0"/>
                          </a:rPr>
                          <m:t>=5.96 $/</m:t>
                        </m:r>
                        <m:r>
                          <a:rPr lang="es-MX" sz="1600" b="0" i="1" smtClean="0">
                            <a:latin typeface="Cambria Math" panose="02040503050406030204" pitchFamily="18" charset="0"/>
                          </a:rPr>
                          <m:t>𝑚𝑖𝑛</m:t>
                        </m:r>
                        <m:r>
                          <a:rPr lang="es-MX" sz="1600" b="0" i="1" smtClean="0">
                            <a:latin typeface="Cambria Math" panose="02040503050406030204" pitchFamily="18" charset="0"/>
                          </a:rPr>
                          <m:t> </m:t>
                        </m:r>
                      </m:e>
                    </m:func>
                  </m:oMath>
                </a14:m>
                <a:endParaRPr lang="es-AR" sz="1600" dirty="0"/>
              </a:p>
            </p:txBody>
          </p:sp>
        </mc:Choice>
        <mc:Fallback xmlns="">
          <p:sp>
            <p:nvSpPr>
              <p:cNvPr id="12" name="CuadroTexto 11">
                <a:extLst>
                  <a:ext uri="{FF2B5EF4-FFF2-40B4-BE49-F238E27FC236}">
                    <a16:creationId xmlns:a16="http://schemas.microsoft.com/office/drawing/2014/main" id="{FD7A29B1-21D2-408F-A9AD-482C628705A1}"/>
                  </a:ext>
                </a:extLst>
              </p:cNvPr>
              <p:cNvSpPr txBox="1">
                <a:spLocks noRot="1" noChangeAspect="1" noMove="1" noResize="1" noEditPoints="1" noAdjustHandles="1" noChangeArrowheads="1" noChangeShapeType="1" noTextEdit="1"/>
              </p:cNvSpPr>
              <p:nvPr/>
            </p:nvSpPr>
            <p:spPr>
              <a:xfrm>
                <a:off x="173490" y="4994101"/>
                <a:ext cx="8456615" cy="368499"/>
              </a:xfrm>
              <a:prstGeom prst="rect">
                <a:avLst/>
              </a:prstGeom>
              <a:blipFill>
                <a:blip r:embed="rId11"/>
                <a:stretch>
                  <a:fillRect l="-793" b="-1803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85DF2498-608C-4DE4-8B5E-797F9DDEF37D}"/>
                  </a:ext>
                </a:extLst>
              </p:cNvPr>
              <p:cNvSpPr txBox="1"/>
              <p:nvPr/>
            </p:nvSpPr>
            <p:spPr>
              <a:xfrm>
                <a:off x="140196" y="5514745"/>
                <a:ext cx="11489612" cy="284309"/>
              </a:xfrm>
              <a:prstGeom prst="rect">
                <a:avLst/>
              </a:prstGeom>
              <a:noFill/>
            </p:spPr>
            <p:txBody>
              <a:bodyPr wrap="square" lIns="0" tIns="0" rIns="0" bIns="0" rtlCol="0">
                <a:spAutoFit/>
              </a:bodyPr>
              <a:lstStyle/>
              <a:p>
                <a14:m>
                  <m:oMath xmlns:m="http://schemas.openxmlformats.org/officeDocument/2006/math">
                    <m:sSup>
                      <m:sSupPr>
                        <m:ctrlPr>
                          <a:rPr lang="es-AR" sz="1600" i="1" smtClean="0">
                            <a:latin typeface="Cambria Math" panose="02040503050406030204" pitchFamily="18" charset="0"/>
                          </a:rPr>
                        </m:ctrlPr>
                      </m:sSupPr>
                      <m:e>
                        <m:sSub>
                          <m:sSubPr>
                            <m:ctrlPr>
                              <a:rPr lang="es-MX" sz="1600" i="1">
                                <a:latin typeface="Cambria Math" panose="02040503050406030204" pitchFamily="18" charset="0"/>
                              </a:rPr>
                            </m:ctrlPr>
                          </m:sSubPr>
                          <m:e>
                            <m:r>
                              <a:rPr lang="es-MX" sz="1600" i="1">
                                <a:latin typeface="Cambria Math" panose="02040503050406030204" pitchFamily="18" charset="0"/>
                                <a:ea typeface="Cambria Math" panose="02040503050406030204" pitchFamily="18" charset="0"/>
                              </a:rPr>
                              <m:t>𝜗</m:t>
                            </m:r>
                          </m:e>
                          <m:sub>
                            <m:r>
                              <a:rPr lang="es-MX" sz="1600" i="1">
                                <a:latin typeface="Cambria Math" panose="02040503050406030204" pitchFamily="18" charset="0"/>
                              </a:rPr>
                              <m:t>𝑊𝑇𝑃</m:t>
                            </m:r>
                            <m:r>
                              <a:rPr lang="es-MX" sz="1600" i="1">
                                <a:latin typeface="Cambria Math" panose="02040503050406030204" pitchFamily="18" charset="0"/>
                              </a:rPr>
                              <m:t>.</m:t>
                            </m:r>
                            <m:r>
                              <a:rPr lang="es-MX" sz="1600" b="0" i="1" smtClean="0">
                                <a:latin typeface="Cambria Math" panose="02040503050406030204" pitchFamily="18" charset="0"/>
                              </a:rPr>
                              <m:t>𝐿</m:t>
                            </m:r>
                            <m:r>
                              <a:rPr lang="es-MX" sz="1600" i="1">
                                <a:latin typeface="Cambria Math" panose="02040503050406030204" pitchFamily="18" charset="0"/>
                              </a:rPr>
                              <m:t>𝑁</m:t>
                            </m:r>
                          </m:sub>
                        </m:sSub>
                      </m:e>
                      <m:sup>
                        <m:r>
                          <a:rPr lang="es-MX" sz="1600" i="1">
                            <a:latin typeface="Cambria Math" panose="02040503050406030204" pitchFamily="18" charset="0"/>
                          </a:rPr>
                          <m:t>2</m:t>
                        </m:r>
                      </m:sup>
                    </m:sSup>
                    <m:r>
                      <a:rPr lang="es-MX" sz="1600" i="1">
                        <a:latin typeface="Cambria Math" panose="02040503050406030204" pitchFamily="18" charset="0"/>
                      </a:rPr>
                      <m:t> </m:t>
                    </m:r>
                    <m:r>
                      <a:rPr lang="es-MX" sz="1600" b="0" i="1" smtClean="0">
                        <a:latin typeface="Cambria Math" panose="02040503050406030204" pitchFamily="18" charset="0"/>
                      </a:rPr>
                      <m:t>=   </m:t>
                    </m:r>
                    <m:r>
                      <a:rPr lang="es-MX" sz="1600" b="0" i="1" smtClean="0">
                        <a:latin typeface="Cambria Math" panose="02040503050406030204" pitchFamily="18" charset="0"/>
                      </a:rPr>
                      <m:t>𝑉𝑎𝑟</m:t>
                    </m:r>
                    <m:d>
                      <m:dPr>
                        <m:ctrlPr>
                          <a:rPr lang="es-MX" sz="1600" b="0" i="1" smtClean="0">
                            <a:latin typeface="Cambria Math" panose="02040503050406030204" pitchFamily="18" charset="0"/>
                          </a:rPr>
                        </m:ctrlPr>
                      </m:dPr>
                      <m:e>
                        <m:sSub>
                          <m:sSubPr>
                            <m:ctrlPr>
                              <a:rPr lang="es-MX" sz="1600" i="1">
                                <a:latin typeface="Cambria Math" panose="02040503050406030204" pitchFamily="18" charset="0"/>
                              </a:rPr>
                            </m:ctrlPr>
                          </m:sSubPr>
                          <m:e>
                            <m:r>
                              <a:rPr lang="es-MX" sz="1600" i="1">
                                <a:latin typeface="Cambria Math" panose="02040503050406030204" pitchFamily="18" charset="0"/>
                              </a:rPr>
                              <m:t>𝑊𝑇𝑃</m:t>
                            </m:r>
                          </m:e>
                          <m:sub>
                            <m:r>
                              <a:rPr lang="es-MX" sz="1600" i="1">
                                <a:latin typeface="Cambria Math" panose="02040503050406030204" pitchFamily="18" charset="0"/>
                              </a:rPr>
                              <m:t>𝑙𝑛</m:t>
                            </m:r>
                          </m:sub>
                        </m:sSub>
                      </m:e>
                    </m:d>
                    <m:r>
                      <a:rPr lang="es-MX" sz="1600" b="0" i="1" smtClean="0">
                        <a:latin typeface="Cambria Math" panose="02040503050406030204" pitchFamily="18" charset="0"/>
                      </a:rPr>
                      <m:t>=</m:t>
                    </m:r>
                    <m:r>
                      <a:rPr lang="es-MX" sz="1600" b="0" i="1" smtClean="0">
                        <a:latin typeface="Cambria Math" panose="02040503050406030204" pitchFamily="18" charset="0"/>
                      </a:rPr>
                      <m:t>𝑉𝑎𝑟</m:t>
                    </m:r>
                    <m:d>
                      <m:dPr>
                        <m:ctrlPr>
                          <a:rPr lang="es-MX" sz="1600" b="0" i="1" smtClean="0">
                            <a:latin typeface="Cambria Math" panose="02040503050406030204" pitchFamily="18" charset="0"/>
                          </a:rPr>
                        </m:ctrlPr>
                      </m:dPr>
                      <m:e>
                        <m:func>
                          <m:funcPr>
                            <m:ctrlPr>
                              <a:rPr lang="es-MX" sz="1600" b="0" i="1" smtClean="0">
                                <a:latin typeface="Cambria Math" panose="02040503050406030204" pitchFamily="18" charset="0"/>
                              </a:rPr>
                            </m:ctrlPr>
                          </m:funcPr>
                          <m:fName>
                            <m:r>
                              <m:rPr>
                                <m:sty m:val="p"/>
                              </m:rPr>
                              <a:rPr lang="es-MX" sz="1600" b="0" i="0" smtClean="0">
                                <a:latin typeface="Cambria Math" panose="02040503050406030204" pitchFamily="18" charset="0"/>
                              </a:rPr>
                              <m:t>exp</m:t>
                            </m:r>
                          </m:fName>
                          <m:e>
                            <m:d>
                              <m:dPr>
                                <m:ctrlPr>
                                  <a:rPr lang="es-MX" sz="1600" b="0" i="1" smtClean="0">
                                    <a:latin typeface="Cambria Math" panose="02040503050406030204" pitchFamily="18" charset="0"/>
                                  </a:rPr>
                                </m:ctrlPr>
                              </m:dPr>
                              <m:e>
                                <m:sSub>
                                  <m:sSubPr>
                                    <m:ctrlPr>
                                      <a:rPr lang="es-AR" sz="1600" i="1">
                                        <a:latin typeface="Cambria Math" panose="02040503050406030204" pitchFamily="18" charset="0"/>
                                      </a:rPr>
                                    </m:ctrlPr>
                                  </m:sSubPr>
                                  <m:e>
                                    <m:r>
                                      <a:rPr lang="es-MX" sz="1600" i="1">
                                        <a:latin typeface="Cambria Math" panose="02040503050406030204" pitchFamily="18" charset="0"/>
                                      </a:rPr>
                                      <m:t>𝑊𝑇𝑃</m:t>
                                    </m:r>
                                  </m:e>
                                  <m:sub>
                                    <m:r>
                                      <a:rPr lang="es-MX" sz="1600" i="1">
                                        <a:latin typeface="Cambria Math" panose="02040503050406030204" pitchFamily="18" charset="0"/>
                                      </a:rPr>
                                      <m:t>𝑁</m:t>
                                    </m:r>
                                  </m:sub>
                                </m:sSub>
                              </m:e>
                            </m:d>
                          </m:e>
                        </m:func>
                      </m:e>
                    </m:d>
                  </m:oMath>
                </a14:m>
                <a:r>
                  <a:rPr lang="es-AR" sz="1600" dirty="0"/>
                  <a:t>= </a:t>
                </a:r>
                <a14:m>
                  <m:oMath xmlns:m="http://schemas.openxmlformats.org/officeDocument/2006/math">
                    <m:func>
                      <m:funcPr>
                        <m:ctrlPr>
                          <a:rPr lang="es-MX" sz="1600" b="0" i="1" smtClean="0">
                            <a:latin typeface="Cambria Math" panose="02040503050406030204" pitchFamily="18" charset="0"/>
                          </a:rPr>
                        </m:ctrlPr>
                      </m:funcPr>
                      <m:fName>
                        <m:r>
                          <m:rPr>
                            <m:sty m:val="p"/>
                          </m:rPr>
                          <a:rPr lang="es-MX" sz="1600" b="0" i="0" smtClean="0">
                            <a:latin typeface="Cambria Math" panose="02040503050406030204" pitchFamily="18" charset="0"/>
                          </a:rPr>
                          <m:t>exp</m:t>
                        </m:r>
                      </m:fName>
                      <m:e>
                        <m:d>
                          <m:dPr>
                            <m:ctrlPr>
                              <a:rPr lang="es-MX" sz="1600" b="0" i="1" smtClean="0">
                                <a:latin typeface="Cambria Math" panose="02040503050406030204" pitchFamily="18" charset="0"/>
                              </a:rPr>
                            </m:ctrlPr>
                          </m:dPr>
                          <m:e>
                            <m:sSub>
                              <m:sSubPr>
                                <m:ctrlPr>
                                  <a:rPr lang="es-MX" sz="1600" i="1">
                                    <a:latin typeface="Cambria Math" panose="02040503050406030204" pitchFamily="18" charset="0"/>
                                  </a:rPr>
                                </m:ctrlPr>
                              </m:sSubPr>
                              <m:e>
                                <m:r>
                                  <a:rPr lang="es-MX" sz="1600" b="0" i="1" smtClean="0">
                                    <a:latin typeface="Cambria Math" panose="02040503050406030204" pitchFamily="18" charset="0"/>
                                  </a:rPr>
                                  <m:t>2 . </m:t>
                                </m:r>
                                <m:r>
                                  <a:rPr lang="es-MX" sz="1600" i="1">
                                    <a:latin typeface="Cambria Math" panose="02040503050406030204" pitchFamily="18" charset="0"/>
                                    <a:ea typeface="Cambria Math" panose="02040503050406030204" pitchFamily="18" charset="0"/>
                                  </a:rPr>
                                  <m:t>𝜇</m:t>
                                </m:r>
                              </m:e>
                              <m:sub>
                                <m:r>
                                  <a:rPr lang="es-MX" sz="1600" i="1">
                                    <a:latin typeface="Cambria Math" panose="02040503050406030204" pitchFamily="18" charset="0"/>
                                  </a:rPr>
                                  <m:t>𝑊𝑇𝑃</m:t>
                                </m:r>
                                <m:r>
                                  <a:rPr lang="es-MX" sz="1600" i="1">
                                    <a:latin typeface="Cambria Math" panose="02040503050406030204" pitchFamily="18" charset="0"/>
                                  </a:rPr>
                                  <m:t>.</m:t>
                                </m:r>
                                <m:r>
                                  <a:rPr lang="es-MX" sz="1600" i="1">
                                    <a:latin typeface="Cambria Math" panose="02040503050406030204" pitchFamily="18" charset="0"/>
                                  </a:rPr>
                                  <m:t>𝑁</m:t>
                                </m:r>
                              </m:sub>
                            </m:sSub>
                            <m:r>
                              <a:rPr lang="es-MX" sz="1600" b="0" i="1" smtClean="0">
                                <a:latin typeface="Cambria Math" panose="02040503050406030204" pitchFamily="18" charset="0"/>
                              </a:rPr>
                              <m:t>+2. </m:t>
                            </m:r>
                            <m:sSup>
                              <m:sSupPr>
                                <m:ctrlPr>
                                  <a:rPr lang="es-AR" sz="1600" i="1">
                                    <a:latin typeface="Cambria Math" panose="02040503050406030204" pitchFamily="18" charset="0"/>
                                  </a:rPr>
                                </m:ctrlPr>
                              </m:sSupPr>
                              <m:e>
                                <m:sSub>
                                  <m:sSubPr>
                                    <m:ctrlPr>
                                      <a:rPr lang="es-MX" sz="1600" i="1">
                                        <a:latin typeface="Cambria Math" panose="02040503050406030204" pitchFamily="18" charset="0"/>
                                      </a:rPr>
                                    </m:ctrlPr>
                                  </m:sSubPr>
                                  <m:e>
                                    <m:r>
                                      <a:rPr lang="es-MX" sz="1600" i="1">
                                        <a:latin typeface="Cambria Math" panose="02040503050406030204" pitchFamily="18" charset="0"/>
                                        <a:ea typeface="Cambria Math" panose="02040503050406030204" pitchFamily="18" charset="0"/>
                                      </a:rPr>
                                      <m:t>𝜗</m:t>
                                    </m:r>
                                  </m:e>
                                  <m:sub>
                                    <m:r>
                                      <a:rPr lang="es-MX" sz="1600" i="1">
                                        <a:latin typeface="Cambria Math" panose="02040503050406030204" pitchFamily="18" charset="0"/>
                                      </a:rPr>
                                      <m:t>𝑊𝑇𝑃</m:t>
                                    </m:r>
                                    <m:r>
                                      <a:rPr lang="es-MX" sz="1600" i="1">
                                        <a:latin typeface="Cambria Math" panose="02040503050406030204" pitchFamily="18" charset="0"/>
                                      </a:rPr>
                                      <m:t>.</m:t>
                                    </m:r>
                                    <m:r>
                                      <a:rPr lang="es-MX" sz="1600" i="1">
                                        <a:latin typeface="Cambria Math" panose="02040503050406030204" pitchFamily="18" charset="0"/>
                                      </a:rPr>
                                      <m:t>𝑁</m:t>
                                    </m:r>
                                  </m:sub>
                                </m:sSub>
                              </m:e>
                              <m:sup>
                                <m:r>
                                  <a:rPr lang="es-MX" sz="1600" i="1">
                                    <a:latin typeface="Cambria Math" panose="02040503050406030204" pitchFamily="18" charset="0"/>
                                  </a:rPr>
                                  <m:t>2</m:t>
                                </m:r>
                              </m:sup>
                            </m:sSup>
                            <m:r>
                              <a:rPr lang="es-MX" sz="1600" b="0" i="1" smtClean="0">
                                <a:latin typeface="Cambria Math" panose="02040503050406030204" pitchFamily="18" charset="0"/>
                              </a:rPr>
                              <m:t> </m:t>
                            </m:r>
                          </m:e>
                        </m:d>
                        <m:r>
                          <a:rPr lang="es-MX" sz="1600" b="0" i="1" smtClean="0">
                            <a:latin typeface="Cambria Math" panose="02040503050406030204" pitchFamily="18" charset="0"/>
                          </a:rPr>
                          <m:t>− </m:t>
                        </m:r>
                        <m:func>
                          <m:funcPr>
                            <m:ctrlPr>
                              <a:rPr lang="es-MX" sz="1600" i="1">
                                <a:latin typeface="Cambria Math" panose="02040503050406030204" pitchFamily="18" charset="0"/>
                              </a:rPr>
                            </m:ctrlPr>
                          </m:funcPr>
                          <m:fName>
                            <m:r>
                              <m:rPr>
                                <m:sty m:val="p"/>
                              </m:rPr>
                              <a:rPr lang="es-MX" sz="1600">
                                <a:latin typeface="Cambria Math" panose="02040503050406030204" pitchFamily="18" charset="0"/>
                              </a:rPr>
                              <m:t>exp</m:t>
                            </m:r>
                          </m:fName>
                          <m:e>
                            <m:d>
                              <m:dPr>
                                <m:ctrlPr>
                                  <a:rPr lang="es-MX" sz="1600" i="1">
                                    <a:latin typeface="Cambria Math" panose="02040503050406030204" pitchFamily="18" charset="0"/>
                                  </a:rPr>
                                </m:ctrlPr>
                              </m:dPr>
                              <m:e>
                                <m:sSub>
                                  <m:sSubPr>
                                    <m:ctrlPr>
                                      <a:rPr lang="es-MX" sz="1600" i="1">
                                        <a:latin typeface="Cambria Math" panose="02040503050406030204" pitchFamily="18" charset="0"/>
                                      </a:rPr>
                                    </m:ctrlPr>
                                  </m:sSubPr>
                                  <m:e>
                                    <m:r>
                                      <a:rPr lang="es-MX" sz="1600" i="1">
                                        <a:latin typeface="Cambria Math" panose="02040503050406030204" pitchFamily="18" charset="0"/>
                                      </a:rPr>
                                      <m:t>2 . </m:t>
                                    </m:r>
                                    <m:r>
                                      <a:rPr lang="es-MX" sz="1600" i="1">
                                        <a:latin typeface="Cambria Math" panose="02040503050406030204" pitchFamily="18" charset="0"/>
                                        <a:ea typeface="Cambria Math" panose="02040503050406030204" pitchFamily="18" charset="0"/>
                                      </a:rPr>
                                      <m:t>𝜇</m:t>
                                    </m:r>
                                  </m:e>
                                  <m:sub>
                                    <m:r>
                                      <a:rPr lang="es-MX" sz="1600" i="1">
                                        <a:latin typeface="Cambria Math" panose="02040503050406030204" pitchFamily="18" charset="0"/>
                                      </a:rPr>
                                      <m:t>𝑊𝑇𝑃</m:t>
                                    </m:r>
                                    <m:r>
                                      <a:rPr lang="es-MX" sz="1600" i="1">
                                        <a:latin typeface="Cambria Math" panose="02040503050406030204" pitchFamily="18" charset="0"/>
                                      </a:rPr>
                                      <m:t>.</m:t>
                                    </m:r>
                                    <m:r>
                                      <a:rPr lang="es-MX" sz="1600" i="1">
                                        <a:latin typeface="Cambria Math" panose="02040503050406030204" pitchFamily="18" charset="0"/>
                                      </a:rPr>
                                      <m:t>𝑁</m:t>
                                    </m:r>
                                  </m:sub>
                                </m:sSub>
                                <m:r>
                                  <a:rPr lang="es-MX" sz="1600" i="1">
                                    <a:latin typeface="Cambria Math" panose="02040503050406030204" pitchFamily="18" charset="0"/>
                                  </a:rPr>
                                  <m:t>+ </m:t>
                                </m:r>
                                <m:sSup>
                                  <m:sSupPr>
                                    <m:ctrlPr>
                                      <a:rPr lang="es-AR" sz="1600" i="1">
                                        <a:latin typeface="Cambria Math" panose="02040503050406030204" pitchFamily="18" charset="0"/>
                                      </a:rPr>
                                    </m:ctrlPr>
                                  </m:sSupPr>
                                  <m:e>
                                    <m:sSub>
                                      <m:sSubPr>
                                        <m:ctrlPr>
                                          <a:rPr lang="es-MX" sz="1600" i="1">
                                            <a:latin typeface="Cambria Math" panose="02040503050406030204" pitchFamily="18" charset="0"/>
                                          </a:rPr>
                                        </m:ctrlPr>
                                      </m:sSubPr>
                                      <m:e>
                                        <m:r>
                                          <a:rPr lang="es-MX" sz="1600" i="1">
                                            <a:latin typeface="Cambria Math" panose="02040503050406030204" pitchFamily="18" charset="0"/>
                                            <a:ea typeface="Cambria Math" panose="02040503050406030204" pitchFamily="18" charset="0"/>
                                          </a:rPr>
                                          <m:t>𝜗</m:t>
                                        </m:r>
                                      </m:e>
                                      <m:sub>
                                        <m:r>
                                          <a:rPr lang="es-MX" sz="1600" i="1">
                                            <a:latin typeface="Cambria Math" panose="02040503050406030204" pitchFamily="18" charset="0"/>
                                          </a:rPr>
                                          <m:t>𝑊𝑇𝑃</m:t>
                                        </m:r>
                                        <m:r>
                                          <a:rPr lang="es-MX" sz="1600" i="1">
                                            <a:latin typeface="Cambria Math" panose="02040503050406030204" pitchFamily="18" charset="0"/>
                                          </a:rPr>
                                          <m:t>.</m:t>
                                        </m:r>
                                        <m:r>
                                          <a:rPr lang="es-MX" sz="1600" i="1">
                                            <a:latin typeface="Cambria Math" panose="02040503050406030204" pitchFamily="18" charset="0"/>
                                          </a:rPr>
                                          <m:t>𝑁</m:t>
                                        </m:r>
                                      </m:sub>
                                    </m:sSub>
                                  </m:e>
                                  <m:sup>
                                    <m:r>
                                      <a:rPr lang="es-MX" sz="1600" i="1">
                                        <a:latin typeface="Cambria Math" panose="02040503050406030204" pitchFamily="18" charset="0"/>
                                      </a:rPr>
                                      <m:t>2</m:t>
                                    </m:r>
                                  </m:sup>
                                </m:sSup>
                                <m:r>
                                  <a:rPr lang="es-MX" sz="1600" i="1">
                                    <a:latin typeface="Cambria Math" panose="02040503050406030204" pitchFamily="18" charset="0"/>
                                  </a:rPr>
                                  <m:t> </m:t>
                                </m:r>
                              </m:e>
                            </m:d>
                            <m:r>
                              <a:rPr lang="es-MX" sz="1600" b="0" i="1" smtClean="0">
                                <a:latin typeface="Cambria Math" panose="02040503050406030204" pitchFamily="18" charset="0"/>
                              </a:rPr>
                              <m:t>=412.7 </m:t>
                            </m:r>
                            <m:sSup>
                              <m:sSupPr>
                                <m:ctrlPr>
                                  <a:rPr lang="es-MX" sz="1600" b="0" i="1" smtClean="0">
                                    <a:latin typeface="Cambria Math" panose="02040503050406030204" pitchFamily="18" charset="0"/>
                                  </a:rPr>
                                </m:ctrlPr>
                              </m:sSupPr>
                              <m:e>
                                <m:r>
                                  <a:rPr lang="es-MX" sz="1600" b="0" i="1" smtClean="0">
                                    <a:latin typeface="Cambria Math" panose="02040503050406030204" pitchFamily="18" charset="0"/>
                                  </a:rPr>
                                  <m:t>(</m:t>
                                </m:r>
                                <m:r>
                                  <m:rPr>
                                    <m:nor/>
                                  </m:rPr>
                                  <a:rPr lang="es-MX" sz="1600" b="0" i="0" smtClean="0">
                                    <a:latin typeface="Cambria Math" panose="02040503050406030204" pitchFamily="18" charset="0"/>
                                  </a:rPr>
                                  <m:t>$/</m:t>
                                </m:r>
                                <m:r>
                                  <m:rPr>
                                    <m:nor/>
                                  </m:rPr>
                                  <a:rPr lang="es-MX" sz="1600" b="0" i="0" smtClean="0">
                                    <a:latin typeface="Cambria Math" panose="02040503050406030204" pitchFamily="18" charset="0"/>
                                  </a:rPr>
                                  <m:t>min</m:t>
                                </m:r>
                                <m:r>
                                  <m:rPr>
                                    <m:nor/>
                                  </m:rPr>
                                  <a:rPr lang="es-MX" sz="1600" b="0" i="0" smtClean="0">
                                    <a:latin typeface="Cambria Math" panose="02040503050406030204" pitchFamily="18" charset="0"/>
                                  </a:rPr>
                                  <m:t>)</m:t>
                                </m:r>
                              </m:e>
                              <m:sup>
                                <m:r>
                                  <a:rPr lang="es-MX" sz="1600" b="0" i="1" smtClean="0">
                                    <a:latin typeface="Cambria Math" panose="02040503050406030204" pitchFamily="18" charset="0"/>
                                  </a:rPr>
                                  <m:t>2</m:t>
                                </m:r>
                              </m:sup>
                            </m:sSup>
                            <m:r>
                              <a:rPr lang="es-MX" sz="1600" i="1">
                                <a:latin typeface="Cambria Math" panose="02040503050406030204" pitchFamily="18" charset="0"/>
                              </a:rPr>
                              <m:t> </m:t>
                            </m:r>
                          </m:e>
                        </m:func>
                      </m:e>
                    </m:func>
                  </m:oMath>
                </a14:m>
                <a:endParaRPr lang="es-AR" sz="1600" dirty="0"/>
              </a:p>
            </p:txBody>
          </p:sp>
        </mc:Choice>
        <mc:Fallback xmlns="">
          <p:sp>
            <p:nvSpPr>
              <p:cNvPr id="26" name="CuadroTexto 25">
                <a:extLst>
                  <a:ext uri="{FF2B5EF4-FFF2-40B4-BE49-F238E27FC236}">
                    <a16:creationId xmlns:a16="http://schemas.microsoft.com/office/drawing/2014/main" id="{85DF2498-608C-4DE4-8B5E-797F9DDEF37D}"/>
                  </a:ext>
                </a:extLst>
              </p:cNvPr>
              <p:cNvSpPr txBox="1">
                <a:spLocks noRot="1" noChangeAspect="1" noMove="1" noResize="1" noEditPoints="1" noAdjustHandles="1" noChangeArrowheads="1" noChangeShapeType="1" noTextEdit="1"/>
              </p:cNvSpPr>
              <p:nvPr/>
            </p:nvSpPr>
            <p:spPr>
              <a:xfrm>
                <a:off x="140196" y="5514745"/>
                <a:ext cx="11489612" cy="284309"/>
              </a:xfrm>
              <a:prstGeom prst="rect">
                <a:avLst/>
              </a:prstGeom>
              <a:blipFill>
                <a:blip r:embed="rId12"/>
                <a:stretch>
                  <a:fillRect l="-637" t="-13043" b="-41304"/>
                </a:stretch>
              </a:blipFill>
            </p:spPr>
            <p:txBody>
              <a:bodyPr/>
              <a:lstStyle/>
              <a:p>
                <a:r>
                  <a:rPr lang="es-AR">
                    <a:noFill/>
                  </a:rPr>
                  <a:t> </a:t>
                </a:r>
              </a:p>
            </p:txBody>
          </p:sp>
        </mc:Fallback>
      </mc:AlternateContent>
      <p:sp>
        <p:nvSpPr>
          <p:cNvPr id="13" name="Abrir llave 12">
            <a:extLst>
              <a:ext uri="{FF2B5EF4-FFF2-40B4-BE49-F238E27FC236}">
                <a16:creationId xmlns:a16="http://schemas.microsoft.com/office/drawing/2014/main" id="{175FAC86-0735-412E-BFB5-AA44FECB2B09}"/>
              </a:ext>
            </a:extLst>
          </p:cNvPr>
          <p:cNvSpPr/>
          <p:nvPr/>
        </p:nvSpPr>
        <p:spPr>
          <a:xfrm>
            <a:off x="8163120" y="2064027"/>
            <a:ext cx="363021" cy="6864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8" name="CuadroTexto 27">
            <a:extLst>
              <a:ext uri="{FF2B5EF4-FFF2-40B4-BE49-F238E27FC236}">
                <a16:creationId xmlns:a16="http://schemas.microsoft.com/office/drawing/2014/main" id="{3804BA32-EE1D-4B26-9802-73B2C891556E}"/>
              </a:ext>
            </a:extLst>
          </p:cNvPr>
          <p:cNvSpPr txBox="1"/>
          <p:nvPr/>
        </p:nvSpPr>
        <p:spPr>
          <a:xfrm>
            <a:off x="146302" y="3439393"/>
            <a:ext cx="5581919" cy="307777"/>
          </a:xfrm>
          <a:prstGeom prst="rect">
            <a:avLst/>
          </a:prstGeom>
          <a:noFill/>
        </p:spPr>
        <p:txBody>
          <a:bodyPr wrap="square">
            <a:spAutoFit/>
          </a:bodyPr>
          <a:lstStyle/>
          <a:p>
            <a:r>
              <a:rPr lang="es-AR" sz="1400" b="1" dirty="0"/>
              <a:t>Se estima la media y varianza normales asociados a la  WTP </a:t>
            </a:r>
            <a:r>
              <a:rPr lang="es-AR" sz="1400" b="1" dirty="0" err="1"/>
              <a:t>lognormal</a:t>
            </a:r>
            <a:r>
              <a:rPr lang="es-AR" sz="1400" b="1" dirty="0"/>
              <a:t>+</a:t>
            </a:r>
          </a:p>
        </p:txBody>
      </p:sp>
      <p:sp>
        <p:nvSpPr>
          <p:cNvPr id="29" name="CuadroTexto 28">
            <a:extLst>
              <a:ext uri="{FF2B5EF4-FFF2-40B4-BE49-F238E27FC236}">
                <a16:creationId xmlns:a16="http://schemas.microsoft.com/office/drawing/2014/main" id="{A6621D20-671A-41C8-8393-BDEA29C7F901}"/>
              </a:ext>
            </a:extLst>
          </p:cNvPr>
          <p:cNvSpPr txBox="1"/>
          <p:nvPr/>
        </p:nvSpPr>
        <p:spPr>
          <a:xfrm>
            <a:off x="28739" y="4646230"/>
            <a:ext cx="9407532" cy="307777"/>
          </a:xfrm>
          <a:prstGeom prst="rect">
            <a:avLst/>
          </a:prstGeom>
          <a:noFill/>
        </p:spPr>
        <p:txBody>
          <a:bodyPr wrap="square">
            <a:spAutoFit/>
          </a:bodyPr>
          <a:lstStyle/>
          <a:p>
            <a:r>
              <a:rPr lang="es-AR" sz="1400" b="1" dirty="0"/>
              <a:t>Se calculan la media y varianza de la media WTP </a:t>
            </a:r>
            <a:r>
              <a:rPr lang="es-AR" sz="1400" b="1" dirty="0" err="1"/>
              <a:t>lognormal</a:t>
            </a:r>
            <a:r>
              <a:rPr lang="es-AR" sz="1400" b="1" dirty="0"/>
              <a:t>+ a partir de la media y varianza de la normal asociada</a:t>
            </a:r>
          </a:p>
        </p:txBody>
      </p: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823A928E-08BD-4E05-AF6B-1B2B2B15DAA7}"/>
                  </a:ext>
                </a:extLst>
              </p:cNvPr>
              <p:cNvSpPr txBox="1"/>
              <p:nvPr/>
            </p:nvSpPr>
            <p:spPr>
              <a:xfrm>
                <a:off x="-24694" y="5977108"/>
                <a:ext cx="612746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rPr>
                        <m:t>𝑀𝑒𝑑𝑖𝑎𝑛𝑎</m:t>
                      </m:r>
                      <m:r>
                        <a:rPr lang="es-MX" sz="1600" b="0" i="1" smtClean="0">
                          <a:latin typeface="Cambria Math" panose="02040503050406030204" pitchFamily="18" charset="0"/>
                        </a:rPr>
                        <m:t> </m:t>
                      </m:r>
                      <m:r>
                        <a:rPr lang="es-MX" sz="1600" b="0" i="1" smtClean="0">
                          <a:latin typeface="Cambria Math" panose="02040503050406030204" pitchFamily="18" charset="0"/>
                        </a:rPr>
                        <m:t>𝑑𝑒</m:t>
                      </m:r>
                      <m:r>
                        <a:rPr lang="es-MX" sz="1600" b="0" i="1" smtClean="0">
                          <a:latin typeface="Cambria Math" panose="02040503050406030204" pitchFamily="18" charset="0"/>
                        </a:rPr>
                        <m:t> </m:t>
                      </m:r>
                      <m:r>
                        <a:rPr lang="es-MX" sz="1600" b="0" i="1" smtClean="0">
                          <a:latin typeface="Cambria Math" panose="02040503050406030204" pitchFamily="18" charset="0"/>
                        </a:rPr>
                        <m:t>𝑊𝑇𝑃</m:t>
                      </m:r>
                      <m:func>
                        <m:funcPr>
                          <m:ctrlPr>
                            <a:rPr lang="es-MX" sz="1600" b="0" i="1" smtClean="0">
                              <a:latin typeface="Cambria Math" panose="02040503050406030204" pitchFamily="18" charset="0"/>
                            </a:rPr>
                          </m:ctrlPr>
                        </m:funcPr>
                        <m:fName>
                          <m:r>
                            <m:rPr>
                              <m:sty m:val="p"/>
                            </m:rPr>
                            <a:rPr lang="es-MX" sz="1600" b="0" i="0" smtClean="0">
                              <a:latin typeface="Cambria Math" panose="02040503050406030204" pitchFamily="18" charset="0"/>
                            </a:rPr>
                            <m:t>ln</m:t>
                          </m:r>
                        </m:fName>
                        <m:e>
                          <m:r>
                            <a:rPr lang="es-MX" sz="1600" b="0" i="1" smtClean="0">
                              <a:latin typeface="Cambria Math" panose="02040503050406030204" pitchFamily="18" charset="0"/>
                            </a:rPr>
                            <m:t>=</m:t>
                          </m:r>
                          <m:func>
                            <m:funcPr>
                              <m:ctrlPr>
                                <a:rPr lang="es-MX" sz="1600" b="0" i="1" smtClean="0">
                                  <a:latin typeface="Cambria Math" panose="02040503050406030204" pitchFamily="18" charset="0"/>
                                </a:rPr>
                              </m:ctrlPr>
                            </m:funcPr>
                            <m:fName>
                              <m:r>
                                <m:rPr>
                                  <m:sty m:val="p"/>
                                </m:rPr>
                                <a:rPr lang="es-MX" sz="1600" b="0" i="0" smtClean="0">
                                  <a:latin typeface="Cambria Math" panose="02040503050406030204" pitchFamily="18" charset="0"/>
                                </a:rPr>
                                <m:t>exp</m:t>
                              </m:r>
                            </m:fName>
                            <m:e>
                              <m:d>
                                <m:dPr>
                                  <m:ctrlPr>
                                    <a:rPr lang="es-MX" sz="1600" b="0" i="1" smtClean="0">
                                      <a:latin typeface="Cambria Math" panose="02040503050406030204" pitchFamily="18" charset="0"/>
                                    </a:rPr>
                                  </m:ctrlPr>
                                </m:dPr>
                                <m:e>
                                  <m:r>
                                    <a:rPr lang="es-MX" sz="1600" b="0" i="1" smtClean="0">
                                      <a:latin typeface="Cambria Math" panose="02040503050406030204" pitchFamily="18" charset="0"/>
                                    </a:rPr>
                                    <m:t> </m:t>
                                  </m:r>
                                  <m:sSub>
                                    <m:sSubPr>
                                      <m:ctrlPr>
                                        <a:rPr lang="es-MX" sz="1600" i="1">
                                          <a:latin typeface="Cambria Math" panose="02040503050406030204" pitchFamily="18" charset="0"/>
                                        </a:rPr>
                                      </m:ctrlPr>
                                    </m:sSubPr>
                                    <m:e>
                                      <m:r>
                                        <a:rPr lang="es-MX" sz="1600" i="1">
                                          <a:latin typeface="Cambria Math" panose="02040503050406030204" pitchFamily="18" charset="0"/>
                                          <a:ea typeface="Cambria Math" panose="02040503050406030204" pitchFamily="18" charset="0"/>
                                        </a:rPr>
                                        <m:t>𝜇</m:t>
                                      </m:r>
                                    </m:e>
                                    <m:sub>
                                      <m:r>
                                        <a:rPr lang="es-MX" sz="1600" i="1">
                                          <a:latin typeface="Cambria Math" panose="02040503050406030204" pitchFamily="18" charset="0"/>
                                        </a:rPr>
                                        <m:t>𝑊𝑇𝑃</m:t>
                                      </m:r>
                                      <m:r>
                                        <a:rPr lang="es-MX" sz="1600" i="1">
                                          <a:latin typeface="Cambria Math" panose="02040503050406030204" pitchFamily="18" charset="0"/>
                                        </a:rPr>
                                        <m:t>.</m:t>
                                      </m:r>
                                      <m:r>
                                        <a:rPr lang="es-MX" sz="1600" b="0" i="1" smtClean="0">
                                          <a:latin typeface="Cambria Math" panose="02040503050406030204" pitchFamily="18" charset="0"/>
                                        </a:rPr>
                                        <m:t>𝑁</m:t>
                                      </m:r>
                                    </m:sub>
                                  </m:sSub>
                                  <m:r>
                                    <a:rPr lang="es-MX" sz="1600" b="0" i="1" smtClean="0">
                                      <a:latin typeface="Cambria Math" panose="02040503050406030204" pitchFamily="18" charset="0"/>
                                    </a:rPr>
                                    <m:t> </m:t>
                                  </m:r>
                                </m:e>
                              </m:d>
                            </m:e>
                          </m:func>
                          <m:r>
                            <a:rPr lang="es-MX" sz="1600" b="0" i="1" smtClean="0">
                              <a:latin typeface="Cambria Math" panose="02040503050406030204" pitchFamily="18" charset="0"/>
                            </a:rPr>
                            <m:t>=1.68 $ /</m:t>
                          </m:r>
                          <m:r>
                            <a:rPr lang="es-MX" sz="1600" b="0" i="1" smtClean="0">
                              <a:latin typeface="Cambria Math" panose="02040503050406030204" pitchFamily="18" charset="0"/>
                            </a:rPr>
                            <m:t>𝑚𝑖𝑛</m:t>
                          </m:r>
                        </m:e>
                      </m:func>
                      <m:r>
                        <a:rPr lang="es-MX" sz="1600" b="0" i="1" smtClean="0">
                          <a:latin typeface="Cambria Math" panose="02040503050406030204" pitchFamily="18" charset="0"/>
                        </a:rPr>
                        <m:t>=100 $ </m:t>
                      </m:r>
                      <m:r>
                        <m:rPr>
                          <m:nor/>
                        </m:rPr>
                        <a:rPr lang="es-MX" sz="1600" b="0" i="0" smtClean="0">
                          <a:latin typeface="Cambria Math" panose="02040503050406030204" pitchFamily="18" charset="0"/>
                        </a:rPr>
                        <m:t>/ </m:t>
                      </m:r>
                      <m:r>
                        <m:rPr>
                          <m:nor/>
                        </m:rPr>
                        <a:rPr lang="es-MX" sz="1600" b="0" i="0" smtClean="0">
                          <a:latin typeface="Cambria Math" panose="02040503050406030204" pitchFamily="18" charset="0"/>
                        </a:rPr>
                        <m:t>hora</m:t>
                      </m:r>
                    </m:oMath>
                  </m:oMathPara>
                </a14:m>
                <a:endParaRPr lang="es-AR" sz="1600" dirty="0"/>
              </a:p>
            </p:txBody>
          </p:sp>
        </mc:Choice>
        <mc:Fallback xmlns="">
          <p:sp>
            <p:nvSpPr>
              <p:cNvPr id="31" name="CuadroTexto 30">
                <a:extLst>
                  <a:ext uri="{FF2B5EF4-FFF2-40B4-BE49-F238E27FC236}">
                    <a16:creationId xmlns:a16="http://schemas.microsoft.com/office/drawing/2014/main" id="{823A928E-08BD-4E05-AF6B-1B2B2B15DAA7}"/>
                  </a:ext>
                </a:extLst>
              </p:cNvPr>
              <p:cNvSpPr txBox="1">
                <a:spLocks noRot="1" noChangeAspect="1" noMove="1" noResize="1" noEditPoints="1" noAdjustHandles="1" noChangeArrowheads="1" noChangeShapeType="1" noTextEdit="1"/>
              </p:cNvSpPr>
              <p:nvPr/>
            </p:nvSpPr>
            <p:spPr>
              <a:xfrm>
                <a:off x="-24694" y="5977108"/>
                <a:ext cx="6127464" cy="246221"/>
              </a:xfrm>
              <a:prstGeom prst="rect">
                <a:avLst/>
              </a:prstGeom>
              <a:blipFill>
                <a:blip r:embed="rId13"/>
                <a:stretch>
                  <a:fillRect t="-2439" b="-31707"/>
                </a:stretch>
              </a:blipFill>
            </p:spPr>
            <p:txBody>
              <a:bodyPr/>
              <a:lstStyle/>
              <a:p>
                <a:r>
                  <a:rPr lang="es-AR">
                    <a:noFill/>
                  </a:rPr>
                  <a:t> </a:t>
                </a:r>
              </a:p>
            </p:txBody>
          </p:sp>
        </mc:Fallback>
      </mc:AlternateContent>
      <p:pic>
        <p:nvPicPr>
          <p:cNvPr id="33" name="Imagen 32">
            <a:extLst>
              <a:ext uri="{FF2B5EF4-FFF2-40B4-BE49-F238E27FC236}">
                <a16:creationId xmlns:a16="http://schemas.microsoft.com/office/drawing/2014/main" id="{69286E27-99BE-4289-ABEE-B8285185EF6F}"/>
              </a:ext>
            </a:extLst>
          </p:cNvPr>
          <p:cNvPicPr>
            <a:picLocks noChangeAspect="1"/>
          </p:cNvPicPr>
          <p:nvPr/>
        </p:nvPicPr>
        <p:blipFill>
          <a:blip r:embed="rId14"/>
          <a:stretch>
            <a:fillRect/>
          </a:stretch>
        </p:blipFill>
        <p:spPr>
          <a:xfrm>
            <a:off x="9623334" y="3581618"/>
            <a:ext cx="1490911" cy="1799503"/>
          </a:xfrm>
          <a:prstGeom prst="rect">
            <a:avLst/>
          </a:prstGeom>
        </p:spPr>
      </p:pic>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A5333D6B-21B5-4FEA-AE4C-0ADBC8506F40}"/>
                  </a:ext>
                </a:extLst>
              </p:cNvPr>
              <p:cNvSpPr txBox="1"/>
              <p:nvPr/>
            </p:nvSpPr>
            <p:spPr>
              <a:xfrm>
                <a:off x="6219592" y="2855366"/>
                <a:ext cx="4894654" cy="530723"/>
              </a:xfrm>
              <a:prstGeom prst="rect">
                <a:avLst/>
              </a:prstGeom>
              <a:noFill/>
            </p:spPr>
            <p:txBody>
              <a:bodyPr wrap="square">
                <a:spAutoFit/>
              </a:bodyPr>
              <a:lstStyle/>
              <a:p>
                <a14:m>
                  <m:oMath xmlns:m="http://schemas.openxmlformats.org/officeDocument/2006/math">
                    <m:func>
                      <m:funcPr>
                        <m:ctrlPr>
                          <a:rPr lang="es-MX" sz="1400" b="0" i="1" smtClean="0">
                            <a:latin typeface="Cambria Math" panose="02040503050406030204" pitchFamily="18" charset="0"/>
                          </a:rPr>
                        </m:ctrlPr>
                      </m:funcPr>
                      <m:fName>
                        <m:r>
                          <m:rPr>
                            <m:sty m:val="p"/>
                          </m:rPr>
                          <a:rPr lang="es-MX" sz="1400" b="0" i="0" smtClean="0">
                            <a:latin typeface="Cambria Math" panose="02040503050406030204" pitchFamily="18" charset="0"/>
                          </a:rPr>
                          <m:t>ln</m:t>
                        </m:r>
                      </m:fName>
                      <m:e>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𝑊𝑇𝑃</m:t>
                            </m:r>
                          </m:e>
                          <m:sub>
                            <m:r>
                              <a:rPr lang="es-MX" sz="1400" b="0" i="1" smtClean="0">
                                <a:latin typeface="Cambria Math" panose="02040503050406030204" pitchFamily="18" charset="0"/>
                              </a:rPr>
                              <m:t>𝑙𝑛</m:t>
                            </m:r>
                          </m:sub>
                        </m:sSub>
                      </m:e>
                    </m:func>
                    <m:r>
                      <a:rPr lang="es-MX" sz="1400" b="0" i="1" smtClean="0">
                        <a:latin typeface="Cambria Math" panose="02040503050406030204" pitchFamily="18" charset="0"/>
                      </a:rPr>
                      <m:t>=</m:t>
                    </m:r>
                    <m:func>
                      <m:funcPr>
                        <m:ctrlPr>
                          <a:rPr lang="es-MX" sz="1400" b="0" i="1" smtClean="0">
                            <a:latin typeface="Cambria Math" panose="02040503050406030204" pitchFamily="18" charset="0"/>
                          </a:rPr>
                        </m:ctrlPr>
                      </m:funcPr>
                      <m:fName>
                        <m:r>
                          <m:rPr>
                            <m:sty m:val="p"/>
                          </m:rPr>
                          <a:rPr lang="es-MX" sz="1400" b="0" i="0" smtClean="0">
                            <a:latin typeface="Cambria Math" panose="02040503050406030204" pitchFamily="18" charset="0"/>
                          </a:rPr>
                          <m:t>ln</m:t>
                        </m:r>
                      </m:fName>
                      <m:e>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𝐵</m:t>
                            </m:r>
                          </m:e>
                          <m:sub>
                            <m:r>
                              <a:rPr lang="es-MX" sz="1400" b="0" i="1" smtClean="0">
                                <a:latin typeface="Cambria Math" panose="02040503050406030204" pitchFamily="18" charset="0"/>
                              </a:rPr>
                              <m:t>𝑡</m:t>
                            </m:r>
                          </m:sub>
                        </m:sSub>
                        <m:r>
                          <a:rPr lang="es-MX" sz="1400" b="0" i="1" smtClean="0">
                            <a:latin typeface="Cambria Math" panose="02040503050406030204" pitchFamily="18" charset="0"/>
                          </a:rPr>
                          <m:t>−</m:t>
                        </m:r>
                        <m:func>
                          <m:funcPr>
                            <m:ctrlPr>
                              <a:rPr lang="es-MX" sz="1400" b="0" i="1" smtClean="0">
                                <a:latin typeface="Cambria Math" panose="02040503050406030204" pitchFamily="18" charset="0"/>
                              </a:rPr>
                            </m:ctrlPr>
                          </m:funcPr>
                          <m:fName>
                            <m:r>
                              <m:rPr>
                                <m:sty m:val="p"/>
                              </m:rPr>
                              <a:rPr lang="es-MX" sz="1400" b="0" i="0" smtClean="0">
                                <a:latin typeface="Cambria Math" panose="02040503050406030204" pitchFamily="18" charset="0"/>
                              </a:rPr>
                              <m:t>ln</m:t>
                            </m:r>
                          </m:fName>
                          <m:e>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𝐵</m:t>
                                </m:r>
                              </m:e>
                              <m:sub>
                                <m:r>
                                  <a:rPr lang="es-MX" sz="1400" b="0" i="1" smtClean="0">
                                    <a:latin typeface="Cambria Math" panose="02040503050406030204" pitchFamily="18" charset="0"/>
                                  </a:rPr>
                                  <m:t>𝑐</m:t>
                                </m:r>
                              </m:sub>
                            </m:sSub>
                            <m:r>
                              <a:rPr lang="es-MX" sz="1400" b="0" i="1" smtClean="0">
                                <a:latin typeface="Cambria Math" panose="02040503050406030204" pitchFamily="18" charset="0"/>
                              </a:rPr>
                              <m:t>=</m:t>
                            </m:r>
                            <m:r>
                              <a:rPr lang="es-MX" sz="1400" b="0" i="1" smtClean="0">
                                <a:latin typeface="Cambria Math" panose="02040503050406030204" pitchFamily="18" charset="0"/>
                              </a:rPr>
                              <m:t>𝑁</m:t>
                            </m:r>
                            <m:r>
                              <a:rPr lang="es-MX" sz="1400" b="0" i="1" smtClean="0">
                                <a:latin typeface="Cambria Math" panose="02040503050406030204" pitchFamily="18" charset="0"/>
                              </a:rPr>
                              <m:t> (</m:t>
                            </m:r>
                          </m:e>
                        </m:func>
                      </m:e>
                    </m:func>
                  </m:oMath>
                </a14:m>
                <a:r>
                  <a:rPr lang="es-MX" sz="1400" dirty="0"/>
                  <a:t>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𝜇</m:t>
                        </m:r>
                      </m:e>
                      <m:sub>
                        <m:r>
                          <a:rPr lang="es-MX" sz="1400" b="0" i="1" smtClean="0">
                            <a:latin typeface="Cambria Math" panose="02040503050406030204" pitchFamily="18" charset="0"/>
                          </a:rPr>
                          <m:t>𝑇</m:t>
                        </m:r>
                        <m:r>
                          <a:rPr lang="es-MX" sz="1400" i="1">
                            <a:latin typeface="Cambria Math" panose="02040503050406030204" pitchFamily="18" charset="0"/>
                          </a:rPr>
                          <m:t>.</m:t>
                        </m:r>
                        <m:r>
                          <a:rPr lang="es-MX" sz="1400" i="1">
                            <a:latin typeface="Cambria Math" panose="02040503050406030204" pitchFamily="18" charset="0"/>
                          </a:rPr>
                          <m:t>𝑁</m:t>
                        </m:r>
                      </m:sub>
                    </m:sSub>
                    <m:r>
                      <a:rPr lang="es-MX" sz="1400" b="0" i="1" smtClean="0">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𝜇</m:t>
                        </m:r>
                      </m:e>
                      <m:sub>
                        <m:r>
                          <a:rPr lang="es-MX" sz="1400" i="1">
                            <a:latin typeface="Cambria Math" panose="02040503050406030204" pitchFamily="18" charset="0"/>
                          </a:rPr>
                          <m:t>𝐶</m:t>
                        </m:r>
                        <m:r>
                          <a:rPr lang="es-MX" sz="1400" i="1">
                            <a:latin typeface="Cambria Math" panose="02040503050406030204" pitchFamily="18" charset="0"/>
                          </a:rPr>
                          <m:t>.</m:t>
                        </m:r>
                        <m:r>
                          <a:rPr lang="es-MX" sz="1400" i="1">
                            <a:latin typeface="Cambria Math" panose="02040503050406030204" pitchFamily="18" charset="0"/>
                          </a:rPr>
                          <m:t>𝑁</m:t>
                        </m:r>
                      </m:sub>
                    </m:sSub>
                    <m:r>
                      <a:rPr lang="es-MX" sz="1400" b="0" i="1" smtClean="0">
                        <a:latin typeface="Cambria Math" panose="02040503050406030204" pitchFamily="18" charset="0"/>
                      </a:rPr>
                      <m:t> , </m:t>
                    </m:r>
                    <m:rad>
                      <m:radPr>
                        <m:degHide m:val="on"/>
                        <m:ctrlPr>
                          <a:rPr lang="es-MX" sz="1400" b="0" i="1" smtClean="0">
                            <a:latin typeface="Cambria Math" panose="02040503050406030204" pitchFamily="18" charset="0"/>
                          </a:rPr>
                        </m:ctrlPr>
                      </m:radPr>
                      <m:deg/>
                      <m:e>
                        <m:sSup>
                          <m:sSupPr>
                            <m:ctrlPr>
                              <a:rPr lang="es-AR" sz="1400" i="1">
                                <a:latin typeface="Cambria Math" panose="02040503050406030204" pitchFamily="18" charset="0"/>
                              </a:rPr>
                            </m:ctrlPr>
                          </m:sSupPr>
                          <m:e>
                            <m:sSub>
                              <m:sSubPr>
                                <m:ctrlPr>
                                  <a:rPr lang="es-MX" sz="1400" i="1">
                                    <a:latin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𝜗</m:t>
                                </m:r>
                              </m:e>
                              <m:sub>
                                <m:r>
                                  <a:rPr lang="es-MX" sz="1400" i="1">
                                    <a:latin typeface="Cambria Math" panose="02040503050406030204" pitchFamily="18" charset="0"/>
                                    <a:ea typeface="Cambria Math" panose="02040503050406030204" pitchFamily="18" charset="0"/>
                                  </a:rPr>
                                  <m:t>𝑇</m:t>
                                </m:r>
                                <m:r>
                                  <a:rPr lang="es-MX" sz="1400" i="1">
                                    <a:latin typeface="Cambria Math" panose="02040503050406030204" pitchFamily="18" charset="0"/>
                                  </a:rPr>
                                  <m:t>.</m:t>
                                </m:r>
                                <m:r>
                                  <a:rPr lang="es-MX" sz="1400" i="1">
                                    <a:latin typeface="Cambria Math" panose="02040503050406030204" pitchFamily="18" charset="0"/>
                                  </a:rPr>
                                  <m:t>𝑁</m:t>
                                </m:r>
                              </m:sub>
                            </m:sSub>
                          </m:e>
                          <m:sup>
                            <m:r>
                              <a:rPr lang="es-MX" sz="1400" i="1">
                                <a:latin typeface="Cambria Math" panose="02040503050406030204" pitchFamily="18" charset="0"/>
                              </a:rPr>
                              <m:t>2</m:t>
                            </m:r>
                          </m:sup>
                        </m:sSup>
                        <m:r>
                          <m:rPr>
                            <m:nor/>
                          </m:rPr>
                          <a:rPr lang="es-AR" sz="1400" dirty="0"/>
                          <m:t> + </m:t>
                        </m:r>
                        <m:sSup>
                          <m:sSupPr>
                            <m:ctrlPr>
                              <a:rPr lang="es-AR" sz="1400" i="1">
                                <a:latin typeface="Cambria Math" panose="02040503050406030204" pitchFamily="18" charset="0"/>
                              </a:rPr>
                            </m:ctrlPr>
                          </m:sSupPr>
                          <m:e>
                            <m:sSub>
                              <m:sSubPr>
                                <m:ctrlPr>
                                  <a:rPr lang="es-MX" sz="1400" i="1">
                                    <a:latin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𝜗</m:t>
                                </m:r>
                              </m:e>
                              <m:sub>
                                <m:r>
                                  <a:rPr lang="es-MX" sz="1400" i="1">
                                    <a:latin typeface="Cambria Math" panose="02040503050406030204" pitchFamily="18" charset="0"/>
                                    <a:ea typeface="Cambria Math" panose="02040503050406030204" pitchFamily="18" charset="0"/>
                                  </a:rPr>
                                  <m:t>𝐶</m:t>
                                </m:r>
                                <m:r>
                                  <a:rPr lang="es-MX" sz="1400" i="1">
                                    <a:latin typeface="Cambria Math" panose="02040503050406030204" pitchFamily="18" charset="0"/>
                                  </a:rPr>
                                  <m:t>.</m:t>
                                </m:r>
                                <m:r>
                                  <a:rPr lang="es-MX" sz="1400" i="1">
                                    <a:latin typeface="Cambria Math" panose="02040503050406030204" pitchFamily="18" charset="0"/>
                                  </a:rPr>
                                  <m:t>𝑁</m:t>
                                </m:r>
                              </m:sub>
                            </m:sSub>
                          </m:e>
                          <m:sup>
                            <m:r>
                              <a:rPr lang="es-MX" sz="1400" i="1">
                                <a:latin typeface="Cambria Math" panose="02040503050406030204" pitchFamily="18" charset="0"/>
                              </a:rPr>
                              <m:t>2</m:t>
                            </m:r>
                          </m:sup>
                        </m:sSup>
                      </m:e>
                    </m:rad>
                    <m:r>
                      <a:rPr lang="es-MX" sz="1400" b="0" i="1" smtClean="0">
                        <a:latin typeface="Cambria Math" panose="02040503050406030204" pitchFamily="18" charset="0"/>
                      </a:rPr>
                      <m:t>    ) </m:t>
                    </m:r>
                  </m:oMath>
                </a14:m>
                <a:endParaRPr lang="es-AR" dirty="0"/>
              </a:p>
            </p:txBody>
          </p:sp>
        </mc:Choice>
        <mc:Fallback xmlns="">
          <p:sp>
            <p:nvSpPr>
              <p:cNvPr id="23" name="CuadroTexto 22">
                <a:extLst>
                  <a:ext uri="{FF2B5EF4-FFF2-40B4-BE49-F238E27FC236}">
                    <a16:creationId xmlns:a16="http://schemas.microsoft.com/office/drawing/2014/main" id="{A5333D6B-21B5-4FEA-AE4C-0ADBC8506F40}"/>
                  </a:ext>
                </a:extLst>
              </p:cNvPr>
              <p:cNvSpPr txBox="1">
                <a:spLocks noRot="1" noChangeAspect="1" noMove="1" noResize="1" noEditPoints="1" noAdjustHandles="1" noChangeArrowheads="1" noChangeShapeType="1" noTextEdit="1"/>
              </p:cNvSpPr>
              <p:nvPr/>
            </p:nvSpPr>
            <p:spPr>
              <a:xfrm>
                <a:off x="6219592" y="2855366"/>
                <a:ext cx="4894654" cy="530723"/>
              </a:xfrm>
              <a:prstGeom prst="rect">
                <a:avLst/>
              </a:prstGeom>
              <a:blipFill>
                <a:blip r:embed="rId15"/>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325680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7C6E6040-F9C1-4C6B-83E4-595F9731E0CB}"/>
              </a:ext>
            </a:extLst>
          </p:cNvPr>
          <p:cNvSpPr txBox="1"/>
          <p:nvPr/>
        </p:nvSpPr>
        <p:spPr>
          <a:xfrm>
            <a:off x="305985" y="1211429"/>
            <a:ext cx="2988758" cy="369332"/>
          </a:xfrm>
          <a:prstGeom prst="rect">
            <a:avLst/>
          </a:prstGeom>
          <a:noFill/>
        </p:spPr>
        <p:txBody>
          <a:bodyPr wrap="square" rtlCol="0">
            <a:spAutoFit/>
          </a:bodyPr>
          <a:lstStyle/>
          <a:p>
            <a:r>
              <a:rPr lang="es-ES" b="1" dirty="0"/>
              <a:t>Modelo Sociodemográfico</a:t>
            </a:r>
            <a:endParaRPr lang="es-AR" b="1" dirty="0"/>
          </a:p>
        </p:txBody>
      </p:sp>
      <p:sp>
        <p:nvSpPr>
          <p:cNvPr id="39" name="Rectángulo 38">
            <a:extLst>
              <a:ext uri="{FF2B5EF4-FFF2-40B4-BE49-F238E27FC236}">
                <a16:creationId xmlns:a16="http://schemas.microsoft.com/office/drawing/2014/main" id="{769A2414-30FE-4CD5-A0E7-CFB93C85CBF2}"/>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40" name="Título 1">
            <a:extLst>
              <a:ext uri="{FF2B5EF4-FFF2-40B4-BE49-F238E27FC236}">
                <a16:creationId xmlns:a16="http://schemas.microsoft.com/office/drawing/2014/main" id="{38F0C722-A5A2-485B-AFFD-109D1C928DCC}"/>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41" name="Picture 12" descr="tres  icono premium">
            <a:extLst>
              <a:ext uri="{FF2B5EF4-FFF2-40B4-BE49-F238E27FC236}">
                <a16:creationId xmlns:a16="http://schemas.microsoft.com/office/drawing/2014/main" id="{5CAD55A9-0074-4F13-80B5-F625AADA8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a 3">
            <a:extLst>
              <a:ext uri="{FF2B5EF4-FFF2-40B4-BE49-F238E27FC236}">
                <a16:creationId xmlns:a16="http://schemas.microsoft.com/office/drawing/2014/main" id="{BA005F38-A8AF-4374-A428-7EF2E77E795D}"/>
              </a:ext>
            </a:extLst>
          </p:cNvPr>
          <p:cNvGraphicFramePr>
            <a:graphicFrameLocks noGrp="1"/>
          </p:cNvGraphicFramePr>
          <p:nvPr>
            <p:extLst>
              <p:ext uri="{D42A27DB-BD31-4B8C-83A1-F6EECF244321}">
                <p14:modId xmlns:p14="http://schemas.microsoft.com/office/powerpoint/2010/main" val="2118095976"/>
              </p:ext>
            </p:extLst>
          </p:nvPr>
        </p:nvGraphicFramePr>
        <p:xfrm>
          <a:off x="6538860" y="1228667"/>
          <a:ext cx="5347155" cy="3800588"/>
        </p:xfrm>
        <a:graphic>
          <a:graphicData uri="http://schemas.openxmlformats.org/drawingml/2006/table">
            <a:tbl>
              <a:tblPr/>
              <a:tblGrid>
                <a:gridCol w="1277639">
                  <a:extLst>
                    <a:ext uri="{9D8B030D-6E8A-4147-A177-3AD203B41FA5}">
                      <a16:colId xmlns:a16="http://schemas.microsoft.com/office/drawing/2014/main" val="499698167"/>
                    </a:ext>
                  </a:extLst>
                </a:gridCol>
                <a:gridCol w="1239232">
                  <a:extLst>
                    <a:ext uri="{9D8B030D-6E8A-4147-A177-3AD203B41FA5}">
                      <a16:colId xmlns:a16="http://schemas.microsoft.com/office/drawing/2014/main" val="3205722215"/>
                    </a:ext>
                  </a:extLst>
                </a:gridCol>
                <a:gridCol w="937486">
                  <a:extLst>
                    <a:ext uri="{9D8B030D-6E8A-4147-A177-3AD203B41FA5}">
                      <a16:colId xmlns:a16="http://schemas.microsoft.com/office/drawing/2014/main" val="3605211816"/>
                    </a:ext>
                  </a:extLst>
                </a:gridCol>
                <a:gridCol w="946399">
                  <a:extLst>
                    <a:ext uri="{9D8B030D-6E8A-4147-A177-3AD203B41FA5}">
                      <a16:colId xmlns:a16="http://schemas.microsoft.com/office/drawing/2014/main" val="1506024219"/>
                    </a:ext>
                  </a:extLst>
                </a:gridCol>
                <a:gridCol w="946399">
                  <a:extLst>
                    <a:ext uri="{9D8B030D-6E8A-4147-A177-3AD203B41FA5}">
                      <a16:colId xmlns:a16="http://schemas.microsoft.com/office/drawing/2014/main" val="1143223637"/>
                    </a:ext>
                  </a:extLst>
                </a:gridCol>
              </a:tblGrid>
              <a:tr h="457313">
                <a:tc>
                  <a:txBody>
                    <a:bodyPr/>
                    <a:lstStyle/>
                    <a:p>
                      <a:pPr algn="l" fontAlgn="ctr"/>
                      <a:r>
                        <a:rPr lang="es-AR" sz="1400" b="1" i="0" u="none" strike="noStrike" dirty="0">
                          <a:solidFill>
                            <a:srgbClr val="000000"/>
                          </a:solidFill>
                          <a:effectLst/>
                          <a:latin typeface="Arial" panose="020B0604020202020204" pitchFamily="34" charset="0"/>
                          <a:cs typeface="Arial" panose="020B0604020202020204" pitchFamily="34" charset="0"/>
                        </a:rPr>
                        <a:t>Variable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ctr"/>
                      <a:r>
                        <a:rPr lang="es-AR" sz="1400" b="1" i="0" u="none" strike="noStrike" dirty="0">
                          <a:solidFill>
                            <a:srgbClr val="000000"/>
                          </a:solidFill>
                          <a:effectLst/>
                          <a:latin typeface="Arial" panose="020B0604020202020204" pitchFamily="34" charset="0"/>
                          <a:cs typeface="Arial" panose="020B0604020202020204" pitchFamily="34" charset="0"/>
                        </a:rPr>
                        <a:t>Parámetro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s-AR" sz="1400" b="1" i="0" u="none" strike="noStrike">
                          <a:solidFill>
                            <a:srgbClr val="000000"/>
                          </a:solidFill>
                          <a:effectLst/>
                          <a:latin typeface="Arial" panose="020B0604020202020204" pitchFamily="34" charset="0"/>
                          <a:cs typeface="Arial" panose="020B0604020202020204" pitchFamily="34" charset="0"/>
                        </a:rPr>
                        <a:t>Valor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s-AR" sz="1400" b="1" i="0" u="none" strike="noStrike" dirty="0" err="1">
                          <a:solidFill>
                            <a:srgbClr val="000000"/>
                          </a:solidFill>
                          <a:effectLst/>
                          <a:latin typeface="Arial" panose="020B0604020202020204" pitchFamily="34" charset="0"/>
                          <a:cs typeface="Arial" panose="020B0604020202020204" pitchFamily="34" charset="0"/>
                        </a:rPr>
                        <a:t>Std</a:t>
                      </a:r>
                      <a:r>
                        <a:rPr lang="es-AR" sz="1400" b="1" i="0" u="none" strike="noStrike" dirty="0">
                          <a:solidFill>
                            <a:srgbClr val="000000"/>
                          </a:solidFill>
                          <a:effectLst/>
                          <a:latin typeface="Arial" panose="020B0604020202020204" pitchFamily="34" charset="0"/>
                          <a:cs typeface="Arial" panose="020B0604020202020204" pitchFamily="34" charset="0"/>
                        </a:rPr>
                        <a:t>. Error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s-AR" sz="1400" b="1" i="0" u="none" strike="noStrike" dirty="0" err="1">
                          <a:solidFill>
                            <a:srgbClr val="000000"/>
                          </a:solidFill>
                          <a:effectLst/>
                          <a:latin typeface="Arial" panose="020B0604020202020204" pitchFamily="34" charset="0"/>
                          <a:cs typeface="Arial" panose="020B0604020202020204" pitchFamily="34" charset="0"/>
                        </a:rPr>
                        <a:t>p.value</a:t>
                      </a:r>
                      <a:endParaRPr lang="es-AR"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468251429"/>
                  </a:ext>
                </a:extLst>
              </a:tr>
              <a:tr h="164465">
                <a:tc rowSpan="2">
                  <a:txBody>
                    <a:bodyPr/>
                    <a:lstStyle/>
                    <a:p>
                      <a:pPr algn="l" fontAlgn="ctr"/>
                      <a:r>
                        <a:rPr lang="es-AR" sz="1400" b="0" i="0" u="none" strike="noStrike" dirty="0" err="1">
                          <a:solidFill>
                            <a:srgbClr val="000000"/>
                          </a:solidFill>
                          <a:effectLst/>
                          <a:latin typeface="Arial" panose="020B0604020202020204" pitchFamily="34" charset="0"/>
                          <a:cs typeface="Arial" panose="020B0604020202020204" pitchFamily="34" charset="0"/>
                        </a:rPr>
                        <a:t>Carpool</a:t>
                      </a:r>
                      <a:endParaRPr lang="es-A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AR" sz="1400" b="0" i="0" u="none" strike="noStrike" dirty="0">
                          <a:solidFill>
                            <a:srgbClr val="000000"/>
                          </a:solidFill>
                          <a:effectLst/>
                          <a:latin typeface="Arial" panose="020B0604020202020204" pitchFamily="34" charset="0"/>
                          <a:cs typeface="Arial" panose="020B0604020202020204" pitchFamily="34" charset="0"/>
                        </a:rPr>
                        <a:t>Media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-2,55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0,37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AR" sz="1400" b="0" i="0" u="none" strike="noStrike" dirty="0">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91276757"/>
                  </a:ext>
                </a:extLst>
              </a:tr>
              <a:tr h="164465">
                <a:tc vMerge="1">
                  <a:txBody>
                    <a:bodyPr/>
                    <a:lstStyle/>
                    <a:p>
                      <a:endParaRPr lang="es-AR"/>
                    </a:p>
                  </a:txBody>
                  <a:tcPr/>
                </a:tc>
                <a:tc>
                  <a:txBody>
                    <a:bodyPr/>
                    <a:lstStyle/>
                    <a:p>
                      <a:pPr algn="l" fontAlgn="ctr"/>
                      <a:r>
                        <a:rPr lang="es-AR" sz="1400" b="0" i="0" u="none" strike="noStrike" dirty="0">
                          <a:solidFill>
                            <a:srgbClr val="000000"/>
                          </a:solidFill>
                          <a:effectLst/>
                          <a:latin typeface="Arial" panose="020B0604020202020204" pitchFamily="34" charset="0"/>
                          <a:cs typeface="Arial" panose="020B0604020202020204" pitchFamily="34" charset="0"/>
                        </a:rPr>
                        <a:t>Desvió</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2,19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400" b="0" i="0" u="none" strike="noStrike" dirty="0">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21420982"/>
                  </a:ext>
                </a:extLst>
              </a:tr>
              <a:tr h="164465">
                <a:tc rowSpan="2">
                  <a:txBody>
                    <a:bodyPr/>
                    <a:lstStyle/>
                    <a:p>
                      <a:pPr algn="l" fontAlgn="ctr"/>
                      <a:r>
                        <a:rPr lang="es-AR" sz="1400" b="0" i="0" u="none" strike="noStrike" dirty="0">
                          <a:solidFill>
                            <a:srgbClr val="000000"/>
                          </a:solidFill>
                          <a:effectLst/>
                          <a:latin typeface="Arial" panose="020B0604020202020204" pitchFamily="34" charset="0"/>
                          <a:cs typeface="Arial" panose="020B0604020202020204" pitchFamily="34" charset="0"/>
                        </a:rPr>
                        <a:t>Chárter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AR" sz="1400" b="0" i="0" u="none" strike="noStrike">
                          <a:solidFill>
                            <a:srgbClr val="000000"/>
                          </a:solidFill>
                          <a:effectLst/>
                          <a:latin typeface="Arial" panose="020B0604020202020204" pitchFamily="34" charset="0"/>
                          <a:cs typeface="Arial" panose="020B0604020202020204" pitchFamily="34" charset="0"/>
                        </a:rPr>
                        <a:t>Media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-1,43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AR" sz="1400" b="0" i="0" u="none" strike="noStrike" dirty="0">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037405674"/>
                  </a:ext>
                </a:extLst>
              </a:tr>
              <a:tr h="164465">
                <a:tc vMerge="1">
                  <a:txBody>
                    <a:bodyPr/>
                    <a:lstStyle/>
                    <a:p>
                      <a:endParaRPr lang="es-AR"/>
                    </a:p>
                  </a:txBody>
                  <a:tcPr/>
                </a:tc>
                <a:tc>
                  <a:txBody>
                    <a:bodyPr/>
                    <a:lstStyle/>
                    <a:p>
                      <a:pPr algn="l" fontAlgn="ctr"/>
                      <a:r>
                        <a:rPr lang="es-AR" sz="1400" b="0" i="0" u="none" strike="noStrike">
                          <a:solidFill>
                            <a:srgbClr val="000000"/>
                          </a:solidFill>
                          <a:effectLst/>
                          <a:latin typeface="Arial" panose="020B0604020202020204" pitchFamily="34" charset="0"/>
                          <a:cs typeface="Arial" panose="020B0604020202020204" pitchFamily="34" charset="0"/>
                        </a:rPr>
                        <a:t>Desvio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-2,00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400" b="0" i="0" u="none" strike="noStrike" dirty="0">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41715554"/>
                  </a:ext>
                </a:extLst>
              </a:tr>
              <a:tr h="164465">
                <a:tc rowSpan="2">
                  <a:txBody>
                    <a:bodyPr/>
                    <a:lstStyle/>
                    <a:p>
                      <a:pPr algn="l" fontAlgn="ctr"/>
                      <a:r>
                        <a:rPr lang="es-AR" sz="1400" b="0" i="0" u="none" strike="noStrike" dirty="0">
                          <a:solidFill>
                            <a:srgbClr val="000000"/>
                          </a:solidFill>
                          <a:effectLst/>
                          <a:latin typeface="Arial" panose="020B0604020202020204" pitchFamily="34" charset="0"/>
                          <a:cs typeface="Arial" panose="020B0604020202020204" pitchFamily="34" charset="0"/>
                        </a:rPr>
                        <a:t>Transporte Publico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AR" sz="1400" b="0" i="0" u="none" strike="noStrike">
                          <a:solidFill>
                            <a:srgbClr val="000000"/>
                          </a:solidFill>
                          <a:effectLst/>
                          <a:latin typeface="Arial" panose="020B0604020202020204" pitchFamily="34" charset="0"/>
                          <a:cs typeface="Arial" panose="020B0604020202020204" pitchFamily="34" charset="0"/>
                        </a:rPr>
                        <a:t>Media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-2,13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AR" sz="1400" b="0" i="0" u="none" strike="noStrike" dirty="0">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21551027"/>
                  </a:ext>
                </a:extLst>
              </a:tr>
              <a:tr h="200025">
                <a:tc vMerge="1">
                  <a:txBody>
                    <a:bodyPr/>
                    <a:lstStyle/>
                    <a:p>
                      <a:endParaRPr lang="es-AR"/>
                    </a:p>
                  </a:txBody>
                  <a:tcPr/>
                </a:tc>
                <a:tc>
                  <a:txBody>
                    <a:bodyPr/>
                    <a:lstStyle/>
                    <a:p>
                      <a:pPr algn="l" fontAlgn="ctr"/>
                      <a:r>
                        <a:rPr lang="es-AR" sz="1400" b="0" i="0" u="none" strike="noStrike">
                          <a:solidFill>
                            <a:srgbClr val="000000"/>
                          </a:solidFill>
                          <a:effectLst/>
                          <a:latin typeface="Arial" panose="020B0604020202020204" pitchFamily="34" charset="0"/>
                          <a:cs typeface="Arial" panose="020B0604020202020204" pitchFamily="34" charset="0"/>
                        </a:rPr>
                        <a:t>Desvió</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-2,95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400" b="0" i="0" u="none" strike="noStrike" dirty="0">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86096797"/>
                  </a:ext>
                </a:extLst>
              </a:tr>
              <a:tr h="190500">
                <a:tc rowSpan="2">
                  <a:txBody>
                    <a:bodyPr/>
                    <a:lstStyle/>
                    <a:p>
                      <a:pPr algn="l" fontAlgn="ctr"/>
                      <a:r>
                        <a:rPr lang="es-AR" sz="1400" b="0" i="0" u="none" strike="noStrike" dirty="0">
                          <a:solidFill>
                            <a:srgbClr val="000000"/>
                          </a:solidFill>
                          <a:effectLst/>
                          <a:latin typeface="Arial" panose="020B0604020202020204" pitchFamily="34" charset="0"/>
                          <a:cs typeface="Arial" panose="020B0604020202020204" pitchFamily="34" charset="0"/>
                        </a:rPr>
                        <a:t>Tiempo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AR" sz="1400" b="0" i="0" u="none" strike="noStrike">
                          <a:solidFill>
                            <a:srgbClr val="000000"/>
                          </a:solidFill>
                          <a:effectLst/>
                          <a:latin typeface="Arial" panose="020B0604020202020204" pitchFamily="34" charset="0"/>
                          <a:cs typeface="Arial" panose="020B0604020202020204" pitchFamily="34" charset="0"/>
                        </a:rPr>
                        <a:t>Media del ln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-3,27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0,07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AR" sz="1400" b="0" i="0" u="none" strike="noStrike" dirty="0">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05738797"/>
                  </a:ext>
                </a:extLst>
              </a:tr>
              <a:tr h="200025">
                <a:tc vMerge="1">
                  <a:txBody>
                    <a:bodyPr/>
                    <a:lstStyle/>
                    <a:p>
                      <a:endParaRPr lang="es-AR"/>
                    </a:p>
                  </a:txBody>
                  <a:tcPr/>
                </a:tc>
                <a:tc>
                  <a:txBody>
                    <a:bodyPr/>
                    <a:lstStyle/>
                    <a:p>
                      <a:pPr algn="l" fontAlgn="ctr"/>
                      <a:r>
                        <a:rPr lang="es-AR" sz="1400" b="0" i="0" u="none" strike="noStrike">
                          <a:solidFill>
                            <a:srgbClr val="000000"/>
                          </a:solidFill>
                          <a:effectLst/>
                          <a:latin typeface="Arial" panose="020B0604020202020204" pitchFamily="34" charset="0"/>
                          <a:cs typeface="Arial" panose="020B0604020202020204" pitchFamily="34" charset="0"/>
                        </a:rPr>
                        <a:t>Desvió del ln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-0,91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0,07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400" b="0" i="0" u="none" strike="noStrike" dirty="0">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7328155"/>
                  </a:ext>
                </a:extLst>
              </a:tr>
              <a:tr h="0">
                <a:tc rowSpan="2">
                  <a:txBody>
                    <a:bodyPr/>
                    <a:lstStyle/>
                    <a:p>
                      <a:pPr algn="l" fontAlgn="ctr"/>
                      <a:r>
                        <a:rPr lang="es-AR" sz="1400" b="0" i="0" u="none" strike="noStrike" dirty="0">
                          <a:solidFill>
                            <a:srgbClr val="000000"/>
                          </a:solidFill>
                          <a:effectLst/>
                          <a:latin typeface="Arial" panose="020B0604020202020204" pitchFamily="34" charset="0"/>
                          <a:cs typeface="Arial" panose="020B0604020202020204" pitchFamily="34" charset="0"/>
                        </a:rPr>
                        <a:t>Costo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s-AR" sz="1400" b="0" i="0" u="none" strike="noStrike">
                          <a:solidFill>
                            <a:srgbClr val="000000"/>
                          </a:solidFill>
                          <a:effectLst/>
                          <a:latin typeface="Arial" panose="020B0604020202020204" pitchFamily="34" charset="0"/>
                          <a:cs typeface="Arial" panose="020B0604020202020204" pitchFamily="34" charset="0"/>
                        </a:rPr>
                        <a:t>Media del ln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-3,60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0,07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s-AR" sz="1400" b="0" i="0" u="none" strike="noStrike" dirty="0">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32535625"/>
                  </a:ext>
                </a:extLst>
              </a:tr>
              <a:tr h="200025">
                <a:tc vMerge="1">
                  <a:txBody>
                    <a:bodyPr/>
                    <a:lstStyle/>
                    <a:p>
                      <a:endParaRPr lang="es-AR"/>
                    </a:p>
                  </a:txBody>
                  <a:tcPr/>
                </a:tc>
                <a:tc>
                  <a:txBody>
                    <a:bodyPr/>
                    <a:lstStyle/>
                    <a:p>
                      <a:pPr algn="l" fontAlgn="ctr"/>
                      <a:r>
                        <a:rPr lang="es-AR" sz="1400" b="0" i="0" u="none" strike="noStrike">
                          <a:solidFill>
                            <a:srgbClr val="000000"/>
                          </a:solidFill>
                          <a:effectLst/>
                          <a:latin typeface="Arial" panose="020B0604020202020204" pitchFamily="34" charset="0"/>
                          <a:cs typeface="Arial" panose="020B0604020202020204" pitchFamily="34" charset="0"/>
                        </a:rPr>
                        <a:t>Desvió del ln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1,25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400" b="0" i="0" u="none" strike="noStrike" dirty="0">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19351184"/>
                  </a:ext>
                </a:extLst>
              </a:tr>
              <a:tr h="200025">
                <a:tc gridSpan="2">
                  <a:txBody>
                    <a:bodyPr/>
                    <a:lstStyle/>
                    <a:p>
                      <a:pPr algn="l" fontAlgn="b"/>
                      <a:r>
                        <a:rPr lang="es-AR" sz="1400" b="0" i="0" u="none" strike="noStrike" dirty="0">
                          <a:solidFill>
                            <a:srgbClr val="000000"/>
                          </a:solidFill>
                          <a:effectLst/>
                          <a:latin typeface="Arial" panose="020B0604020202020204" pitchFamily="34" charset="0"/>
                          <a:cs typeface="Arial" panose="020B0604020202020204" pitchFamily="34" charset="0"/>
                        </a:rPr>
                        <a:t>Joven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c>
                  <a:txBody>
                    <a:bodyPr/>
                    <a:lstStyle/>
                    <a:p>
                      <a:pPr algn="ctr" fontAlgn="b"/>
                      <a:r>
                        <a:rPr lang="es-AR" sz="1400" b="0" i="0" u="none" strike="noStrike" dirty="0">
                          <a:solidFill>
                            <a:srgbClr val="000000"/>
                          </a:solidFill>
                          <a:effectLst/>
                          <a:latin typeface="Arial" panose="020B0604020202020204" pitchFamily="34" charset="0"/>
                          <a:cs typeface="Arial" panose="020B0604020202020204" pitchFamily="34" charset="0"/>
                        </a:rPr>
                        <a:t>0,67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dirty="0">
                          <a:solidFill>
                            <a:srgbClr val="000000"/>
                          </a:solidFill>
                          <a:effectLst/>
                          <a:latin typeface="Arial" panose="020B0604020202020204" pitchFamily="34" charset="0"/>
                          <a:cs typeface="Arial" panose="020B0604020202020204" pitchFamily="34" charset="0"/>
                        </a:rPr>
                        <a:t>0,0118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14021132"/>
                  </a:ext>
                </a:extLst>
              </a:tr>
              <a:tr h="200025">
                <a:tc gridSpan="2">
                  <a:txBody>
                    <a:bodyPr/>
                    <a:lstStyle/>
                    <a:p>
                      <a:pPr algn="l" fontAlgn="b"/>
                      <a:r>
                        <a:rPr lang="es-AR" sz="1400" b="0" i="0" u="none" strike="noStrike" dirty="0">
                          <a:solidFill>
                            <a:srgbClr val="000000"/>
                          </a:solidFill>
                          <a:effectLst/>
                          <a:latin typeface="Arial" panose="020B0604020202020204" pitchFamily="34" charset="0"/>
                          <a:cs typeface="Arial" panose="020B0604020202020204" pitchFamily="34" charset="0"/>
                        </a:rPr>
                        <a:t>Adulto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c>
                  <a:txBody>
                    <a:bodyPr/>
                    <a:lstStyle/>
                    <a:p>
                      <a:pPr algn="ctr" fontAlgn="b"/>
                      <a:r>
                        <a:rPr lang="es-AR" sz="1400" b="0" i="0" u="none" strike="noStrike" dirty="0">
                          <a:solidFill>
                            <a:srgbClr val="000000"/>
                          </a:solidFill>
                          <a:effectLst/>
                          <a:latin typeface="Arial" panose="020B0604020202020204" pitchFamily="34" charset="0"/>
                          <a:cs typeface="Arial" panose="020B0604020202020204" pitchFamily="34" charset="0"/>
                        </a:rPr>
                        <a:t>-1,20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0,50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0,0078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9072884"/>
                  </a:ext>
                </a:extLst>
              </a:tr>
              <a:tr h="200025">
                <a:tc gridSpan="2">
                  <a:txBody>
                    <a:bodyPr/>
                    <a:lstStyle/>
                    <a:p>
                      <a:pPr algn="l" fontAlgn="b"/>
                      <a:r>
                        <a:rPr lang="es-AR" sz="1400" b="0" i="0" u="none" strike="noStrike">
                          <a:solidFill>
                            <a:srgbClr val="000000"/>
                          </a:solidFill>
                          <a:effectLst/>
                          <a:latin typeface="Arial" panose="020B0604020202020204" pitchFamily="34" charset="0"/>
                          <a:cs typeface="Arial" panose="020B0604020202020204" pitchFamily="34" charset="0"/>
                        </a:rPr>
                        <a:t>NSE Bajo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c>
                  <a:txBody>
                    <a:bodyPr/>
                    <a:lstStyle/>
                    <a:p>
                      <a:pPr algn="ctr" fontAlgn="b"/>
                      <a:r>
                        <a:rPr lang="es-AR" sz="1400" b="0" i="0" u="none" strike="noStrike" dirty="0">
                          <a:solidFill>
                            <a:srgbClr val="000000"/>
                          </a:solidFill>
                          <a:effectLst/>
                          <a:latin typeface="Arial" panose="020B0604020202020204" pitchFamily="34" charset="0"/>
                          <a:cs typeface="Arial" panose="020B0604020202020204" pitchFamily="34" charset="0"/>
                        </a:rPr>
                        <a:t>0,57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0,0777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9003270"/>
                  </a:ext>
                </a:extLst>
              </a:tr>
              <a:tr h="200025">
                <a:tc gridSpan="2">
                  <a:txBody>
                    <a:bodyPr/>
                    <a:lstStyle/>
                    <a:p>
                      <a:pPr algn="l" fontAlgn="b"/>
                      <a:r>
                        <a:rPr lang="es-AR" sz="1400" b="0" i="0" u="none" strike="noStrike">
                          <a:solidFill>
                            <a:srgbClr val="000000"/>
                          </a:solidFill>
                          <a:effectLst/>
                          <a:latin typeface="Arial" panose="020B0604020202020204" pitchFamily="34" charset="0"/>
                          <a:cs typeface="Arial" panose="020B0604020202020204" pitchFamily="34" charset="0"/>
                        </a:rPr>
                        <a:t>Pasion Auto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c>
                  <a:txBody>
                    <a:bodyPr/>
                    <a:lstStyle/>
                    <a:p>
                      <a:pPr algn="ctr" fontAlgn="b"/>
                      <a:r>
                        <a:rPr lang="es-AR" sz="1400" b="0" i="0" u="none" strike="noStrike" dirty="0">
                          <a:solidFill>
                            <a:srgbClr val="000000"/>
                          </a:solidFill>
                          <a:effectLst/>
                          <a:latin typeface="Arial" panose="020B0604020202020204" pitchFamily="34" charset="0"/>
                          <a:cs typeface="Arial" panose="020B0604020202020204" pitchFamily="34" charset="0"/>
                        </a:rPr>
                        <a:t>0,11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a:solidFill>
                            <a:srgbClr val="000000"/>
                          </a:solidFill>
                          <a:effectLst/>
                          <a:latin typeface="Arial" panose="020B0604020202020204" pitchFamily="34" charset="0"/>
                          <a:cs typeface="Arial" panose="020B0604020202020204" pitchFamily="34" charset="0"/>
                        </a:rPr>
                        <a:t>0,03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400" b="0" i="0" u="none" strike="noStrike">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7707599"/>
                  </a:ext>
                </a:extLst>
              </a:tr>
              <a:tr h="0">
                <a:tc gridSpan="2">
                  <a:txBody>
                    <a:bodyPr/>
                    <a:lstStyle/>
                    <a:p>
                      <a:pPr algn="l" fontAlgn="b"/>
                      <a:r>
                        <a:rPr lang="es-AR" sz="1400" b="0" i="0" u="none" strike="noStrike" dirty="0">
                          <a:solidFill>
                            <a:srgbClr val="000000"/>
                          </a:solidFill>
                          <a:effectLst/>
                          <a:latin typeface="Arial" panose="020B0604020202020204" pitchFamily="34" charset="0"/>
                          <a:cs typeface="Arial" panose="020B0604020202020204" pitchFamily="34" charset="0"/>
                        </a:rPr>
                        <a:t>Motivo Trabajo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c>
                  <a:txBody>
                    <a:bodyPr/>
                    <a:lstStyle/>
                    <a:p>
                      <a:pPr algn="ctr" fontAlgn="b"/>
                      <a:r>
                        <a:rPr lang="es-AR" sz="1400" b="0" i="0" u="none" strike="noStrike" dirty="0">
                          <a:solidFill>
                            <a:srgbClr val="000000"/>
                          </a:solidFill>
                          <a:effectLst/>
                          <a:latin typeface="Arial" panose="020B0604020202020204" pitchFamily="34" charset="0"/>
                          <a:cs typeface="Arial" panose="020B0604020202020204" pitchFamily="34" charset="0"/>
                        </a:rPr>
                        <a:t>1,91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s-AR" sz="1400" b="0" i="0" u="none" strike="noStrike" dirty="0">
                          <a:solidFill>
                            <a:srgbClr val="000000"/>
                          </a:solidFill>
                          <a:effectLst/>
                          <a:latin typeface="Arial" panose="020B0604020202020204" pitchFamily="34" charset="0"/>
                          <a:cs typeface="Arial" panose="020B0604020202020204" pitchFamily="34" charset="0"/>
                        </a:rPr>
                        <a:t>0,37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AR" sz="1400" b="0" i="0" u="none" strike="noStrike" dirty="0">
                          <a:solidFill>
                            <a:srgbClr val="000000"/>
                          </a:solidFill>
                          <a:effectLst/>
                          <a:latin typeface="Arial" panose="020B0604020202020204" pitchFamily="34" charset="0"/>
                          <a:cs typeface="Arial" panose="020B0604020202020204" pitchFamily="34" charset="0"/>
                        </a:rPr>
                        <a:t>&lt;0.001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47823102"/>
                  </a:ext>
                </a:extLst>
              </a:tr>
            </a:tbl>
          </a:graphicData>
        </a:graphic>
      </p:graphicFrame>
      <p:sp>
        <p:nvSpPr>
          <p:cNvPr id="14" name="CuadroTexto 13">
            <a:extLst>
              <a:ext uri="{FF2B5EF4-FFF2-40B4-BE49-F238E27FC236}">
                <a16:creationId xmlns:a16="http://schemas.microsoft.com/office/drawing/2014/main" id="{2E07B9FF-64EC-469E-8A92-831E534C8E1F}"/>
              </a:ext>
            </a:extLst>
          </p:cNvPr>
          <p:cNvSpPr txBox="1"/>
          <p:nvPr/>
        </p:nvSpPr>
        <p:spPr>
          <a:xfrm>
            <a:off x="130816" y="1742218"/>
            <a:ext cx="5152384" cy="1815882"/>
          </a:xfrm>
          <a:prstGeom prst="rect">
            <a:avLst/>
          </a:prstGeom>
          <a:noFill/>
        </p:spPr>
        <p:txBody>
          <a:bodyPr wrap="square" rtlCol="0">
            <a:spAutoFit/>
          </a:bodyPr>
          <a:lstStyle/>
          <a:p>
            <a:r>
              <a:rPr lang="es-AR" sz="1600" dirty="0"/>
              <a:t>Se pretendía ver la influencia de las siguiente variables en la utilidad del carpooling:</a:t>
            </a:r>
          </a:p>
          <a:p>
            <a:endParaRPr lang="es-AR" sz="1600" dirty="0"/>
          </a:p>
          <a:p>
            <a:pPr marL="285750" indent="-285750">
              <a:buFontTx/>
              <a:buChar char="-"/>
            </a:pPr>
            <a:r>
              <a:rPr lang="es-AR" sz="1600" dirty="0"/>
              <a:t>Edad</a:t>
            </a:r>
          </a:p>
          <a:p>
            <a:pPr marL="285750" indent="-285750">
              <a:buFontTx/>
              <a:buChar char="-"/>
            </a:pPr>
            <a:r>
              <a:rPr lang="es-AR" sz="1600" dirty="0"/>
              <a:t>Nivel Socioeconómico</a:t>
            </a:r>
          </a:p>
          <a:p>
            <a:pPr marL="285750" indent="-285750">
              <a:buFontTx/>
              <a:buChar char="-"/>
            </a:pPr>
            <a:r>
              <a:rPr lang="es-AR" sz="1600" dirty="0"/>
              <a:t>Interés por el Auto</a:t>
            </a:r>
          </a:p>
          <a:p>
            <a:pPr marL="285750" indent="-285750">
              <a:buFontTx/>
              <a:buChar char="-"/>
            </a:pPr>
            <a:r>
              <a:rPr lang="es-AR" sz="1600" dirty="0"/>
              <a:t>Propósito del viaje</a:t>
            </a:r>
          </a:p>
        </p:txBody>
      </p:sp>
      <p:sp>
        <p:nvSpPr>
          <p:cNvPr id="3" name="CuadroTexto 2">
            <a:extLst>
              <a:ext uri="{FF2B5EF4-FFF2-40B4-BE49-F238E27FC236}">
                <a16:creationId xmlns:a16="http://schemas.microsoft.com/office/drawing/2014/main" id="{604AAEFA-714F-490D-BED5-91CD82435018}"/>
              </a:ext>
            </a:extLst>
          </p:cNvPr>
          <p:cNvSpPr txBox="1"/>
          <p:nvPr/>
        </p:nvSpPr>
        <p:spPr>
          <a:xfrm>
            <a:off x="130816" y="4023360"/>
            <a:ext cx="5152384" cy="584775"/>
          </a:xfrm>
          <a:prstGeom prst="rect">
            <a:avLst/>
          </a:prstGeom>
          <a:noFill/>
        </p:spPr>
        <p:txBody>
          <a:bodyPr wrap="square" rtlCol="0">
            <a:spAutoFit/>
          </a:bodyPr>
          <a:lstStyle/>
          <a:p>
            <a:pPr marL="285750" indent="-285750">
              <a:buFontTx/>
              <a:buChar char="-"/>
            </a:pPr>
            <a:r>
              <a:rPr lang="es-MX" sz="1600" dirty="0"/>
              <a:t>Las personas mas jóvenes tienen un mayor interés por ser conductores de carppols.</a:t>
            </a:r>
          </a:p>
        </p:txBody>
      </p:sp>
      <p:sp>
        <p:nvSpPr>
          <p:cNvPr id="11" name="CuadroTexto 10">
            <a:extLst>
              <a:ext uri="{FF2B5EF4-FFF2-40B4-BE49-F238E27FC236}">
                <a16:creationId xmlns:a16="http://schemas.microsoft.com/office/drawing/2014/main" id="{2B0D97F6-B6F6-47CF-A997-E1BF5718B5FB}"/>
              </a:ext>
            </a:extLst>
          </p:cNvPr>
          <p:cNvSpPr txBox="1"/>
          <p:nvPr/>
        </p:nvSpPr>
        <p:spPr>
          <a:xfrm>
            <a:off x="130816" y="4567024"/>
            <a:ext cx="5152384" cy="338554"/>
          </a:xfrm>
          <a:prstGeom prst="rect">
            <a:avLst/>
          </a:prstGeom>
          <a:noFill/>
        </p:spPr>
        <p:txBody>
          <a:bodyPr wrap="square" rtlCol="0">
            <a:spAutoFit/>
          </a:bodyPr>
          <a:lstStyle/>
          <a:p>
            <a:pPr marL="285750" indent="-285750">
              <a:buFontTx/>
              <a:buChar char="-"/>
            </a:pPr>
            <a:r>
              <a:rPr lang="es-MX" sz="1600" dirty="0"/>
              <a:t>Lo mismo para las de Nivel Socioeconómico bajo.</a:t>
            </a:r>
          </a:p>
        </p:txBody>
      </p:sp>
      <p:sp>
        <p:nvSpPr>
          <p:cNvPr id="15" name="CuadroTexto 14">
            <a:extLst>
              <a:ext uri="{FF2B5EF4-FFF2-40B4-BE49-F238E27FC236}">
                <a16:creationId xmlns:a16="http://schemas.microsoft.com/office/drawing/2014/main" id="{C6F5462B-0717-4F60-8735-85B2716A84F0}"/>
              </a:ext>
            </a:extLst>
          </p:cNvPr>
          <p:cNvSpPr txBox="1"/>
          <p:nvPr/>
        </p:nvSpPr>
        <p:spPr>
          <a:xfrm>
            <a:off x="130816" y="4910313"/>
            <a:ext cx="5763547" cy="584775"/>
          </a:xfrm>
          <a:prstGeom prst="rect">
            <a:avLst/>
          </a:prstGeom>
          <a:noFill/>
        </p:spPr>
        <p:txBody>
          <a:bodyPr wrap="square">
            <a:spAutoFit/>
          </a:bodyPr>
          <a:lstStyle/>
          <a:p>
            <a:pPr marL="285750" indent="-285750">
              <a:buFontTx/>
              <a:buChar char="-"/>
            </a:pPr>
            <a:r>
              <a:rPr lang="es-MX" sz="1600" dirty="0"/>
              <a:t>Las personas con mas pasión por los autos tienen mas probabilidad de ser conductores de carpools.</a:t>
            </a:r>
          </a:p>
        </p:txBody>
      </p:sp>
      <p:sp>
        <p:nvSpPr>
          <p:cNvPr id="16" name="CuadroTexto 15">
            <a:extLst>
              <a:ext uri="{FF2B5EF4-FFF2-40B4-BE49-F238E27FC236}">
                <a16:creationId xmlns:a16="http://schemas.microsoft.com/office/drawing/2014/main" id="{7782E037-CE60-4458-A181-2194730B70E0}"/>
              </a:ext>
            </a:extLst>
          </p:cNvPr>
          <p:cNvSpPr txBox="1"/>
          <p:nvPr/>
        </p:nvSpPr>
        <p:spPr>
          <a:xfrm>
            <a:off x="130816" y="5499884"/>
            <a:ext cx="5299313" cy="830997"/>
          </a:xfrm>
          <a:prstGeom prst="rect">
            <a:avLst/>
          </a:prstGeom>
          <a:noFill/>
        </p:spPr>
        <p:txBody>
          <a:bodyPr wrap="square">
            <a:spAutoFit/>
          </a:bodyPr>
          <a:lstStyle/>
          <a:p>
            <a:pPr marL="285750" indent="-285750">
              <a:buFontTx/>
              <a:buChar char="-"/>
            </a:pPr>
            <a:r>
              <a:rPr lang="es-MX" sz="1600" dirty="0"/>
              <a:t>Las personas que se dirigen a CABA con motivos relacionados al trabajo tienen mas probabilidad de optar por el carpooling que los que no.</a:t>
            </a:r>
          </a:p>
        </p:txBody>
      </p:sp>
    </p:spTree>
    <p:custDataLst>
      <p:tags r:id="rId1"/>
    </p:custDataLst>
    <p:extLst>
      <p:ext uri="{BB962C8B-B14F-4D97-AF65-F5344CB8AC3E}">
        <p14:creationId xmlns:p14="http://schemas.microsoft.com/office/powerpoint/2010/main" val="4220518868"/>
      </p:ext>
    </p:extLst>
  </p:cSld>
  <p:clrMapOvr>
    <a:masterClrMapping/>
  </p:clrMapOvr>
  <mc:AlternateContent xmlns:mc="http://schemas.openxmlformats.org/markup-compatibility/2006" xmlns:p14="http://schemas.microsoft.com/office/powerpoint/2010/main">
    <mc:Choice Requires="p14">
      <p:transition spd="med" p14:dur="700" advTm="44204">
        <p:fade/>
      </p:transition>
    </mc:Choice>
    <mc:Fallback xmlns="">
      <p:transition spd="med" advTm="442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11"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4216997" cy="550820"/>
          </a:xfrm>
        </p:spPr>
        <p:txBody>
          <a:bodyPr>
            <a:noAutofit/>
          </a:bodyPr>
          <a:lstStyle/>
          <a:p>
            <a:r>
              <a:rPr lang="es-ES" sz="1600" b="1" dirty="0">
                <a:solidFill>
                  <a:schemeClr val="bg1"/>
                </a:solidFill>
              </a:rPr>
              <a:t>Predicción de oferta</a:t>
            </a:r>
            <a:endParaRPr lang="es-AR" sz="1600" b="1" dirty="0">
              <a:solidFill>
                <a:schemeClr val="bg1"/>
              </a:solidFill>
            </a:endParaRPr>
          </a:p>
        </p:txBody>
      </p:sp>
      <p:sp>
        <p:nvSpPr>
          <p:cNvPr id="20" name="Rectángulo 19">
            <a:extLst>
              <a:ext uri="{FF2B5EF4-FFF2-40B4-BE49-F238E27FC236}">
                <a16:creationId xmlns:a16="http://schemas.microsoft.com/office/drawing/2014/main" id="{BFEAC443-3A0B-4F9B-BCA1-E023476802E1}"/>
              </a:ext>
            </a:extLst>
          </p:cNvPr>
          <p:cNvSpPr/>
          <p:nvPr/>
        </p:nvSpPr>
        <p:spPr>
          <a:xfrm>
            <a:off x="-132414" y="6660468"/>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480974D8-3374-42B9-A2E7-6072D63CB326}"/>
              </a:ext>
            </a:extLst>
          </p:cNvPr>
          <p:cNvSpPr/>
          <p:nvPr/>
        </p:nvSpPr>
        <p:spPr>
          <a:xfrm>
            <a:off x="830491" y="175476"/>
            <a:ext cx="1050560"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8" name="Título 1">
            <a:extLst>
              <a:ext uri="{FF2B5EF4-FFF2-40B4-BE49-F238E27FC236}">
                <a16:creationId xmlns:a16="http://schemas.microsoft.com/office/drawing/2014/main" id="{F152B8DE-D4C4-4035-9C52-6FB433C999D2}"/>
              </a:ext>
            </a:extLst>
          </p:cNvPr>
          <p:cNvSpPr txBox="1">
            <a:spLocks/>
          </p:cNvSpPr>
          <p:nvPr/>
        </p:nvSpPr>
        <p:spPr>
          <a:xfrm>
            <a:off x="830492" y="134912"/>
            <a:ext cx="1050560"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400" b="1">
                <a:solidFill>
                  <a:schemeClr val="bg1"/>
                </a:solidFill>
              </a:rPr>
              <a:t>Resultados</a:t>
            </a:r>
            <a:endParaRPr lang="es-AR" sz="1400" b="1" dirty="0">
              <a:solidFill>
                <a:schemeClr val="bg1"/>
              </a:solidFill>
            </a:endParaRPr>
          </a:p>
        </p:txBody>
      </p:sp>
      <p:pic>
        <p:nvPicPr>
          <p:cNvPr id="19" name="Picture 12" descr="tres  icono premium">
            <a:extLst>
              <a:ext uri="{FF2B5EF4-FFF2-40B4-BE49-F238E27FC236}">
                <a16:creationId xmlns:a16="http://schemas.microsoft.com/office/drawing/2014/main" id="{44BD075E-DE5F-4EEA-952D-19BB86C51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74" y="175476"/>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22" name="CuadroTexto 21">
            <a:extLst>
              <a:ext uri="{FF2B5EF4-FFF2-40B4-BE49-F238E27FC236}">
                <a16:creationId xmlns:a16="http://schemas.microsoft.com/office/drawing/2014/main" id="{4926CC05-BB5D-4488-B9D2-FDD1DFFBC76C}"/>
              </a:ext>
            </a:extLst>
          </p:cNvPr>
          <p:cNvSpPr txBox="1"/>
          <p:nvPr/>
        </p:nvSpPr>
        <p:spPr>
          <a:xfrm>
            <a:off x="308775" y="943647"/>
            <a:ext cx="11235525" cy="369332"/>
          </a:xfrm>
          <a:prstGeom prst="rect">
            <a:avLst/>
          </a:prstGeom>
          <a:noFill/>
        </p:spPr>
        <p:txBody>
          <a:bodyPr wrap="square" rtlCol="0">
            <a:spAutoFit/>
          </a:bodyPr>
          <a:lstStyle/>
          <a:p>
            <a:r>
              <a:rPr lang="es-ES" b="1" dirty="0"/>
              <a:t>Curva de Oferta: </a:t>
            </a:r>
            <a:endParaRPr lang="es-AR" b="1" dirty="0"/>
          </a:p>
        </p:txBody>
      </p:sp>
      <p:graphicFrame>
        <p:nvGraphicFramePr>
          <p:cNvPr id="29" name="Gráfico 28">
            <a:extLst>
              <a:ext uri="{FF2B5EF4-FFF2-40B4-BE49-F238E27FC236}">
                <a16:creationId xmlns:a16="http://schemas.microsoft.com/office/drawing/2014/main" id="{77E73BC7-B3AA-4543-8ED1-33324CAFB11D}"/>
              </a:ext>
            </a:extLst>
          </p:cNvPr>
          <p:cNvGraphicFramePr>
            <a:graphicFrameLocks/>
          </p:cNvGraphicFramePr>
          <p:nvPr>
            <p:extLst>
              <p:ext uri="{D42A27DB-BD31-4B8C-83A1-F6EECF244321}">
                <p14:modId xmlns:p14="http://schemas.microsoft.com/office/powerpoint/2010/main" val="822059721"/>
              </p:ext>
            </p:extLst>
          </p:nvPr>
        </p:nvGraphicFramePr>
        <p:xfrm>
          <a:off x="4234377" y="1028054"/>
          <a:ext cx="7733256" cy="5425507"/>
        </p:xfrm>
        <a:graphic>
          <a:graphicData uri="http://schemas.openxmlformats.org/drawingml/2006/chart">
            <c:chart xmlns:c="http://schemas.openxmlformats.org/drawingml/2006/chart" xmlns:r="http://schemas.openxmlformats.org/officeDocument/2006/relationships" r:id="rId5"/>
          </a:graphicData>
        </a:graphic>
      </p:graphicFrame>
      <p:sp>
        <p:nvSpPr>
          <p:cNvPr id="2" name="CuadroTexto 1">
            <a:extLst>
              <a:ext uri="{FF2B5EF4-FFF2-40B4-BE49-F238E27FC236}">
                <a16:creationId xmlns:a16="http://schemas.microsoft.com/office/drawing/2014/main" id="{E2D88EF9-5EA0-4A16-8AE0-773ACAB16BCA}"/>
              </a:ext>
            </a:extLst>
          </p:cNvPr>
          <p:cNvSpPr txBox="1"/>
          <p:nvPr/>
        </p:nvSpPr>
        <p:spPr>
          <a:xfrm>
            <a:off x="126609" y="1533378"/>
            <a:ext cx="3882683" cy="2308324"/>
          </a:xfrm>
          <a:prstGeom prst="rect">
            <a:avLst/>
          </a:prstGeom>
          <a:noFill/>
        </p:spPr>
        <p:txBody>
          <a:bodyPr wrap="square" rtlCol="0">
            <a:spAutoFit/>
          </a:bodyPr>
          <a:lstStyle/>
          <a:p>
            <a:r>
              <a:rPr lang="es-MX" dirty="0"/>
              <a:t>Se utilizo un modelo </a:t>
            </a:r>
            <a:r>
              <a:rPr lang="es-MX" i="1" dirty="0" err="1"/>
              <a:t>Logit</a:t>
            </a:r>
            <a:r>
              <a:rPr lang="es-MX" dirty="0"/>
              <a:t> para calcular el </a:t>
            </a:r>
            <a:r>
              <a:rPr lang="es-MX" i="1" dirty="0" err="1"/>
              <a:t>Choice</a:t>
            </a:r>
            <a:r>
              <a:rPr lang="es-MX" i="1" dirty="0"/>
              <a:t> Share</a:t>
            </a:r>
            <a:r>
              <a:rPr lang="es-MX" dirty="0"/>
              <a:t> en distintos escenarios de compensación del carpooling.</a:t>
            </a:r>
          </a:p>
          <a:p>
            <a:endParaRPr lang="es-MX" dirty="0"/>
          </a:p>
          <a:p>
            <a:r>
              <a:rPr lang="es-MX" dirty="0"/>
              <a:t>Se utilizo una escenario por persona con los valores del viaje mas frecuente, y sin considerar los ahorros de tiempo al utilizar las líneas </a:t>
            </a:r>
            <a:r>
              <a:rPr lang="es-MX" i="1" dirty="0"/>
              <a:t>HOV</a:t>
            </a:r>
            <a:r>
              <a:rPr lang="es-MX" dirty="0"/>
              <a:t>.</a:t>
            </a:r>
            <a:endParaRPr lang="es-AR" dirty="0"/>
          </a:p>
        </p:txBody>
      </p:sp>
      <p:sp>
        <p:nvSpPr>
          <p:cNvPr id="10" name="CuadroTexto 9">
            <a:extLst>
              <a:ext uri="{FF2B5EF4-FFF2-40B4-BE49-F238E27FC236}">
                <a16:creationId xmlns:a16="http://schemas.microsoft.com/office/drawing/2014/main" id="{D286B497-8913-4C02-96F3-1FF9D26C48E8}"/>
              </a:ext>
            </a:extLst>
          </p:cNvPr>
          <p:cNvSpPr txBox="1"/>
          <p:nvPr/>
        </p:nvSpPr>
        <p:spPr>
          <a:xfrm>
            <a:off x="126609" y="4327755"/>
            <a:ext cx="3882683" cy="1754326"/>
          </a:xfrm>
          <a:prstGeom prst="rect">
            <a:avLst/>
          </a:prstGeom>
          <a:noFill/>
        </p:spPr>
        <p:txBody>
          <a:bodyPr wrap="square" rtlCol="0">
            <a:spAutoFit/>
          </a:bodyPr>
          <a:lstStyle/>
          <a:p>
            <a:r>
              <a:rPr lang="es-MX" dirty="0"/>
              <a:t>A medida que el porcentaje de compensación (calculado como el porcentaje del costo del auto) el </a:t>
            </a:r>
            <a:r>
              <a:rPr lang="es-MX" i="1" dirty="0" err="1"/>
              <a:t>choice</a:t>
            </a:r>
            <a:r>
              <a:rPr lang="es-MX" dirty="0"/>
              <a:t> por el carpooling aumenta.</a:t>
            </a:r>
          </a:p>
          <a:p>
            <a:endParaRPr lang="es-MX" dirty="0"/>
          </a:p>
          <a:p>
            <a:r>
              <a:rPr lang="es-MX" dirty="0"/>
              <a:t>De forma inversa en el caso contrario.</a:t>
            </a:r>
            <a:endParaRPr lang="es-AR" dirty="0"/>
          </a:p>
        </p:txBody>
      </p:sp>
    </p:spTree>
    <p:custDataLst>
      <p:tags r:id="rId1"/>
    </p:custDataLst>
    <p:extLst>
      <p:ext uri="{BB962C8B-B14F-4D97-AF65-F5344CB8AC3E}">
        <p14:creationId xmlns:p14="http://schemas.microsoft.com/office/powerpoint/2010/main" val="1328979518"/>
      </p:ext>
    </p:extLst>
  </p:cSld>
  <p:clrMapOvr>
    <a:masterClrMapping/>
  </p:clrMapOvr>
  <mc:AlternateContent xmlns:mc="http://schemas.openxmlformats.org/markup-compatibility/2006" xmlns:p14="http://schemas.microsoft.com/office/powerpoint/2010/main">
    <mc:Choice Requires="p14">
      <p:transition spd="med" p14:dur="700" advTm="55255">
        <p:fade/>
      </p:transition>
    </mc:Choice>
    <mc:Fallback xmlns="">
      <p:transition spd="med" advTm="552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P spid="2"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89340ECF-4910-4C28-B23C-E9C6AB0AAA01}"/>
              </a:ext>
            </a:extLst>
          </p:cNvPr>
          <p:cNvSpPr/>
          <p:nvPr/>
        </p:nvSpPr>
        <p:spPr>
          <a:xfrm>
            <a:off x="-132415" y="-29461"/>
            <a:ext cx="12456827" cy="389225"/>
          </a:xfrm>
          <a:prstGeom prst="rect">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a16="http://schemas.microsoft.com/office/drawing/2014/main" id="{0887BFCC-671D-4D24-8493-7171950C1FB1}"/>
              </a:ext>
            </a:extLst>
          </p:cNvPr>
          <p:cNvSpPr txBox="1"/>
          <p:nvPr/>
        </p:nvSpPr>
        <p:spPr>
          <a:xfrm>
            <a:off x="694944" y="2573125"/>
            <a:ext cx="10826496" cy="3970318"/>
          </a:xfrm>
          <a:prstGeom prst="rect">
            <a:avLst/>
          </a:prstGeom>
          <a:noFill/>
        </p:spPr>
        <p:txBody>
          <a:bodyPr wrap="square" rtlCol="0">
            <a:spAutoFit/>
          </a:bodyPr>
          <a:lstStyle/>
          <a:p>
            <a:pPr marL="285750" indent="-285750">
              <a:buFontTx/>
              <a:buChar char="-"/>
            </a:pPr>
            <a:r>
              <a:rPr lang="es-ES" dirty="0"/>
              <a:t> Gran cantidad de publico esta interesado en ser oferentes en una plataforma de </a:t>
            </a:r>
            <a:r>
              <a:rPr lang="es-ES" dirty="0" err="1"/>
              <a:t>carpooling</a:t>
            </a:r>
            <a:r>
              <a:rPr lang="es-ES" dirty="0"/>
              <a:t>.</a:t>
            </a:r>
          </a:p>
          <a:p>
            <a:pPr marL="285750" indent="-285750">
              <a:buFontTx/>
              <a:buChar char="-"/>
            </a:pPr>
            <a:endParaRPr lang="es-ES" dirty="0"/>
          </a:p>
          <a:p>
            <a:pPr marL="285750" indent="-285750">
              <a:buFontTx/>
              <a:buChar char="-"/>
            </a:pPr>
            <a:r>
              <a:rPr lang="es-ES" dirty="0"/>
              <a:t>Las condiciones de ahorro de tiempo y compensación son bien recibidas.</a:t>
            </a:r>
          </a:p>
          <a:p>
            <a:pPr marL="285750" indent="-285750">
              <a:buFontTx/>
              <a:buChar char="-"/>
            </a:pPr>
            <a:endParaRPr lang="es-ES" dirty="0"/>
          </a:p>
          <a:p>
            <a:pPr marL="285750" indent="-285750">
              <a:buFontTx/>
              <a:buChar char="-"/>
            </a:pPr>
            <a:r>
              <a:rPr lang="es-ES" dirty="0"/>
              <a:t>Aquellas personas que son Jóvenes, viajan a capital por motivos relacionados al trabajo, corresponden a los NSE mas bajos y son interesados por los autos: tienen mas probabilidad de ser conductores de carpools</a:t>
            </a:r>
          </a:p>
          <a:p>
            <a:pPr marL="285750" indent="-285750">
              <a:buFontTx/>
              <a:buChar char="-"/>
            </a:pPr>
            <a:endParaRPr lang="es-ES" dirty="0"/>
          </a:p>
          <a:p>
            <a:pPr marL="285750" indent="-285750">
              <a:buFontTx/>
              <a:buChar char="-"/>
            </a:pPr>
            <a:r>
              <a:rPr lang="es-ES" dirty="0"/>
              <a:t> Sin considerar el efecto del costo y el tiempo de cada medio, las personas prefieren en promedio viajar en auto por sobre las demás alternativas. Luego el orden de preferencias es hacia el carpooling, chárter y luego transporte publico.</a:t>
            </a:r>
          </a:p>
          <a:p>
            <a:pPr marL="285750" indent="-285750">
              <a:buFontTx/>
              <a:buChar char="-"/>
            </a:pPr>
            <a:endParaRPr lang="es-ES" dirty="0"/>
          </a:p>
          <a:p>
            <a:pPr marL="285750" indent="-285750">
              <a:buFontTx/>
              <a:buChar char="-"/>
            </a:pPr>
            <a:r>
              <a:rPr lang="es-ES" dirty="0"/>
              <a:t> Las políticas que fomenten el viaje compartido ayudan mucho a que las personas estén interesadas en estos.</a:t>
            </a:r>
          </a:p>
          <a:p>
            <a:pPr marL="285750" indent="-285750">
              <a:buFontTx/>
              <a:buChar char="-"/>
            </a:pPr>
            <a:endParaRPr lang="es-ES" dirty="0"/>
          </a:p>
          <a:p>
            <a:endParaRPr lang="es-AR" dirty="0"/>
          </a:p>
        </p:txBody>
      </p:sp>
      <p:sp>
        <p:nvSpPr>
          <p:cNvPr id="9" name="Título 6">
            <a:extLst>
              <a:ext uri="{FF2B5EF4-FFF2-40B4-BE49-F238E27FC236}">
                <a16:creationId xmlns:a16="http://schemas.microsoft.com/office/drawing/2014/main" id="{2F5F2440-1CB8-4E5D-9A24-4AC042C7A5B2}"/>
              </a:ext>
            </a:extLst>
          </p:cNvPr>
          <p:cNvSpPr txBox="1">
            <a:spLocks/>
          </p:cNvSpPr>
          <p:nvPr/>
        </p:nvSpPr>
        <p:spPr>
          <a:xfrm>
            <a:off x="4303743" y="696983"/>
            <a:ext cx="358451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5400" b="1" dirty="0"/>
              <a:t>Conclusión</a:t>
            </a:r>
            <a:endParaRPr lang="es-AR" sz="5400" b="1" dirty="0"/>
          </a:p>
        </p:txBody>
      </p:sp>
    </p:spTree>
    <p:custDataLst>
      <p:tags r:id="rId1"/>
    </p:custDataLst>
    <p:extLst>
      <p:ext uri="{BB962C8B-B14F-4D97-AF65-F5344CB8AC3E}">
        <p14:creationId xmlns:p14="http://schemas.microsoft.com/office/powerpoint/2010/main" val="3201418393"/>
      </p:ext>
    </p:extLst>
  </p:cSld>
  <p:clrMapOvr>
    <a:masterClrMapping/>
  </p:clrMapOvr>
  <mc:AlternateContent xmlns:mc="http://schemas.openxmlformats.org/markup-compatibility/2006" xmlns:p14="http://schemas.microsoft.com/office/powerpoint/2010/main">
    <mc:Choice Requires="p14">
      <p:transition spd="med" p14:dur="700" advTm="1923">
        <p:fade/>
      </p:transition>
    </mc:Choice>
    <mc:Fallback xmlns="">
      <p:transition spd="med" advTm="192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1">
            <a:extLst>
              <a:ext uri="{FF2B5EF4-FFF2-40B4-BE49-F238E27FC236}">
                <a16:creationId xmlns:a16="http://schemas.microsoft.com/office/drawing/2014/main" id="{89D5E18D-BAB5-4F93-8738-39AF007363B3}"/>
              </a:ext>
            </a:extLst>
          </p:cNvPr>
          <p:cNvSpPr txBox="1"/>
          <p:nvPr/>
        </p:nvSpPr>
        <p:spPr>
          <a:xfrm>
            <a:off x="6770253" y="713771"/>
            <a:ext cx="3917734" cy="1084398"/>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altLang="ko-KR" sz="5200" b="1" dirty="0">
                <a:latin typeface="+mj-lt"/>
                <a:ea typeface="+mj-ea"/>
                <a:cs typeface="+mj-cs"/>
              </a:rPr>
              <a:t>Agenda</a:t>
            </a:r>
          </a:p>
        </p:txBody>
      </p:sp>
      <p:pic>
        <p:nvPicPr>
          <p:cNvPr id="1030" name="Picture 6" descr="Carpool Icon High Res Stock Images | Shutterstock">
            <a:extLst>
              <a:ext uri="{FF2B5EF4-FFF2-40B4-BE49-F238E27FC236}">
                <a16:creationId xmlns:a16="http://schemas.microsoft.com/office/drawing/2014/main" id="{6A1BC39D-7A96-4AAA-8488-F688386233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11" t="19056" r="14331" b="28595"/>
          <a:stretch/>
        </p:blipFill>
        <p:spPr bwMode="auto">
          <a:xfrm>
            <a:off x="494675" y="2513326"/>
            <a:ext cx="3057993" cy="244339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F791AF1-1DCE-4FA3-9566-8CBAC784FEB5}"/>
              </a:ext>
            </a:extLst>
          </p:cNvPr>
          <p:cNvSpPr txBox="1"/>
          <p:nvPr/>
        </p:nvSpPr>
        <p:spPr>
          <a:xfrm>
            <a:off x="6535721" y="2455369"/>
            <a:ext cx="5346069" cy="3508653"/>
          </a:xfrm>
          <a:prstGeom prst="rect">
            <a:avLst/>
          </a:prstGeom>
          <a:noFill/>
        </p:spPr>
        <p:txBody>
          <a:bodyPr wrap="square" rtlCol="0">
            <a:spAutoFit/>
          </a:bodyPr>
          <a:lstStyle/>
          <a:p>
            <a:r>
              <a:rPr lang="es-AR" sz="2400" dirty="0"/>
              <a:t>Introducción del Carpooling</a:t>
            </a:r>
          </a:p>
          <a:p>
            <a:endParaRPr lang="es-AR" sz="2400" dirty="0"/>
          </a:p>
          <a:p>
            <a:r>
              <a:rPr lang="es-AR" sz="2400" dirty="0"/>
              <a:t>Metodología</a:t>
            </a:r>
          </a:p>
          <a:p>
            <a:endParaRPr lang="es-AR" sz="2400" dirty="0"/>
          </a:p>
          <a:p>
            <a:r>
              <a:rPr lang="es-AR" sz="2400" dirty="0"/>
              <a:t>Resultados</a:t>
            </a:r>
          </a:p>
          <a:p>
            <a:endParaRPr lang="es-AR" sz="2400" dirty="0"/>
          </a:p>
          <a:p>
            <a:r>
              <a:rPr lang="es-AR" sz="2400" dirty="0"/>
              <a:t>Conclusiones</a:t>
            </a:r>
          </a:p>
          <a:p>
            <a:pPr marL="285750" indent="-285750">
              <a:buFontTx/>
              <a:buChar char="-"/>
            </a:pPr>
            <a:endParaRPr lang="es-AR" dirty="0"/>
          </a:p>
          <a:p>
            <a:pPr marL="285750" indent="-285750">
              <a:buFontTx/>
              <a:buChar char="-"/>
            </a:pPr>
            <a:endParaRPr lang="es-AR" dirty="0"/>
          </a:p>
          <a:p>
            <a:pPr marL="285750" indent="-285750">
              <a:buFontTx/>
              <a:buChar char="-"/>
            </a:pPr>
            <a:endParaRPr lang="es-AR" dirty="0"/>
          </a:p>
        </p:txBody>
      </p:sp>
      <p:sp>
        <p:nvSpPr>
          <p:cNvPr id="13" name="Rectángulo 12">
            <a:extLst>
              <a:ext uri="{FF2B5EF4-FFF2-40B4-BE49-F238E27FC236}">
                <a16:creationId xmlns:a16="http://schemas.microsoft.com/office/drawing/2014/main" id="{7CE4ADB1-CFB9-45F0-A6D9-AF284A9A1D76}"/>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Arco 7">
            <a:extLst>
              <a:ext uri="{FF2B5EF4-FFF2-40B4-BE49-F238E27FC236}">
                <a16:creationId xmlns:a16="http://schemas.microsoft.com/office/drawing/2014/main" id="{5A0243D6-171E-44CD-9845-0048AA888E74}"/>
              </a:ext>
            </a:extLst>
          </p:cNvPr>
          <p:cNvSpPr/>
          <p:nvPr/>
        </p:nvSpPr>
        <p:spPr>
          <a:xfrm>
            <a:off x="-1259116" y="-314794"/>
            <a:ext cx="6329377" cy="7487587"/>
          </a:xfrm>
          <a:prstGeom prst="arc">
            <a:avLst>
              <a:gd name="adj1" fmla="val 16525238"/>
              <a:gd name="adj2" fmla="val 39603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pic>
        <p:nvPicPr>
          <p:cNvPr id="2050" name="Picture 2" descr="numero 1">
            <a:extLst>
              <a:ext uri="{FF2B5EF4-FFF2-40B4-BE49-F238E27FC236}">
                <a16:creationId xmlns:a16="http://schemas.microsoft.com/office/drawing/2014/main" id="{5FBBA5B1-52FE-4328-88F8-B940B98D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463" y="2417089"/>
            <a:ext cx="614320" cy="6143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os">
            <a:extLst>
              <a:ext uri="{FF2B5EF4-FFF2-40B4-BE49-F238E27FC236}">
                <a16:creationId xmlns:a16="http://schemas.microsoft.com/office/drawing/2014/main" id="{552C0991-17A5-4473-96AA-A567AD81B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7463" y="3160958"/>
            <a:ext cx="614321" cy="61432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res  icono premium">
            <a:extLst>
              <a:ext uri="{FF2B5EF4-FFF2-40B4-BE49-F238E27FC236}">
                <a16:creationId xmlns:a16="http://schemas.microsoft.com/office/drawing/2014/main" id="{82564287-5F76-449E-9720-E20A457B24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4672" y="3901079"/>
            <a:ext cx="614320" cy="61432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atro  icono premium">
            <a:extLst>
              <a:ext uri="{FF2B5EF4-FFF2-40B4-BE49-F238E27FC236}">
                <a16:creationId xmlns:a16="http://schemas.microsoft.com/office/drawing/2014/main" id="{E4D69CCE-2746-46C6-8498-7FC84676B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4672" y="4641199"/>
            <a:ext cx="614320" cy="61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43487"/>
      </p:ext>
    </p:extLst>
  </p:cSld>
  <p:clrMapOvr>
    <a:masterClrMapping/>
  </p:clrMapOvr>
  <mc:AlternateContent xmlns:mc="http://schemas.openxmlformats.org/markup-compatibility/2006" xmlns:p14="http://schemas.microsoft.com/office/powerpoint/2010/main">
    <mc:Choice Requires="p14">
      <p:transition spd="med" p14:dur="700" advTm="4705">
        <p:fade/>
      </p:transition>
    </mc:Choice>
    <mc:Fallback xmlns="">
      <p:transition spd="med" advTm="470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
            <a:extLst>
              <a:ext uri="{FF2B5EF4-FFF2-40B4-BE49-F238E27FC236}">
                <a16:creationId xmlns:a16="http://schemas.microsoft.com/office/drawing/2014/main" id="{89D5E18D-BAB5-4F93-8738-39AF007363B3}"/>
              </a:ext>
            </a:extLst>
          </p:cNvPr>
          <p:cNvSpPr txBox="1"/>
          <p:nvPr/>
        </p:nvSpPr>
        <p:spPr>
          <a:xfrm>
            <a:off x="6770253" y="713771"/>
            <a:ext cx="3917734" cy="1084398"/>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altLang="ko-KR" sz="5200" b="1" dirty="0" err="1">
                <a:latin typeface="+mj-lt"/>
                <a:ea typeface="+mj-ea"/>
                <a:cs typeface="+mj-cs"/>
              </a:rPr>
              <a:t>Objetivos</a:t>
            </a:r>
            <a:endParaRPr lang="en-US" altLang="ko-KR" sz="5200" b="1" dirty="0">
              <a:latin typeface="+mj-lt"/>
              <a:ea typeface="+mj-ea"/>
              <a:cs typeface="+mj-cs"/>
            </a:endParaRPr>
          </a:p>
        </p:txBody>
      </p:sp>
      <p:pic>
        <p:nvPicPr>
          <p:cNvPr id="1030" name="Picture 6" descr="Carpool Icon High Res Stock Images | Shutterstock">
            <a:extLst>
              <a:ext uri="{FF2B5EF4-FFF2-40B4-BE49-F238E27FC236}">
                <a16:creationId xmlns:a16="http://schemas.microsoft.com/office/drawing/2014/main" id="{6A1BC39D-7A96-4AAA-8488-F688386233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11" t="19056" r="14331" b="28595"/>
          <a:stretch/>
        </p:blipFill>
        <p:spPr bwMode="auto">
          <a:xfrm>
            <a:off x="494675" y="2513326"/>
            <a:ext cx="3057993" cy="244339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F791AF1-1DCE-4FA3-9566-8CBAC784FEB5}"/>
              </a:ext>
            </a:extLst>
          </p:cNvPr>
          <p:cNvSpPr txBox="1"/>
          <p:nvPr/>
        </p:nvSpPr>
        <p:spPr>
          <a:xfrm>
            <a:off x="6094475" y="2289843"/>
            <a:ext cx="5070262" cy="4616648"/>
          </a:xfrm>
          <a:prstGeom prst="rect">
            <a:avLst/>
          </a:prstGeom>
          <a:noFill/>
        </p:spPr>
        <p:txBody>
          <a:bodyPr wrap="square" rtlCol="0">
            <a:spAutoFit/>
          </a:bodyPr>
          <a:lstStyle/>
          <a:p>
            <a:pPr marL="285750" indent="-285750">
              <a:buFont typeface="Wingdings" panose="05000000000000000000" pitchFamily="2" charset="2"/>
              <a:buChar char="§"/>
            </a:pPr>
            <a:r>
              <a:rPr lang="es-AR" sz="2400" dirty="0"/>
              <a:t>Evaluar el interés de las personas por ser conductores de </a:t>
            </a:r>
            <a:r>
              <a:rPr lang="es-AR" sz="2400" dirty="0" err="1"/>
              <a:t>carpools</a:t>
            </a:r>
            <a:endParaRPr lang="es-AR" sz="2400" dirty="0"/>
          </a:p>
          <a:p>
            <a:pPr marL="285750" indent="-285750">
              <a:buFont typeface="Wingdings" panose="05000000000000000000" pitchFamily="2" charset="2"/>
              <a:buChar char="§"/>
            </a:pPr>
            <a:endParaRPr lang="es-AR" sz="2400" dirty="0"/>
          </a:p>
          <a:p>
            <a:pPr marL="285750" indent="-285750">
              <a:buFont typeface="Wingdings" panose="05000000000000000000" pitchFamily="2" charset="2"/>
              <a:buChar char="§"/>
            </a:pPr>
            <a:r>
              <a:rPr lang="es-AR" sz="2400" dirty="0"/>
              <a:t>Analizar el perfil de personas mas propensas a ser oferentes del carpooling</a:t>
            </a:r>
          </a:p>
          <a:p>
            <a:pPr marL="285750" indent="-285750">
              <a:buFont typeface="Wingdings" panose="05000000000000000000" pitchFamily="2" charset="2"/>
              <a:buChar char="§"/>
            </a:pPr>
            <a:endParaRPr lang="es-AR" sz="2400" dirty="0"/>
          </a:p>
          <a:p>
            <a:pPr marL="285750" indent="-285750">
              <a:buFont typeface="Wingdings" panose="05000000000000000000" pitchFamily="2" charset="2"/>
              <a:buChar char="§"/>
            </a:pPr>
            <a:endParaRPr lang="es-AR" sz="2400" dirty="0"/>
          </a:p>
          <a:p>
            <a:r>
              <a:rPr lang="es-AR" sz="2400" dirty="0"/>
              <a:t>en Buenos Aires, utilizando Modelos de Selección Discreta</a:t>
            </a:r>
          </a:p>
          <a:p>
            <a:pPr marL="285750" indent="-285750">
              <a:buFontTx/>
              <a:buChar char="-"/>
            </a:pPr>
            <a:endParaRPr lang="es-AR" dirty="0"/>
          </a:p>
          <a:p>
            <a:pPr marL="285750" indent="-285750">
              <a:buFontTx/>
              <a:buChar char="-"/>
            </a:pPr>
            <a:endParaRPr lang="es-AR" dirty="0"/>
          </a:p>
          <a:p>
            <a:pPr marL="285750" indent="-285750">
              <a:buFontTx/>
              <a:buChar char="-"/>
            </a:pPr>
            <a:endParaRPr lang="es-AR" dirty="0"/>
          </a:p>
        </p:txBody>
      </p:sp>
      <p:sp>
        <p:nvSpPr>
          <p:cNvPr id="6" name="Arco 5">
            <a:extLst>
              <a:ext uri="{FF2B5EF4-FFF2-40B4-BE49-F238E27FC236}">
                <a16:creationId xmlns:a16="http://schemas.microsoft.com/office/drawing/2014/main" id="{566B0BC8-EEE6-46F3-9D56-87C1CB8E8339}"/>
              </a:ext>
            </a:extLst>
          </p:cNvPr>
          <p:cNvSpPr/>
          <p:nvPr/>
        </p:nvSpPr>
        <p:spPr>
          <a:xfrm>
            <a:off x="-1259116" y="-314794"/>
            <a:ext cx="6329377" cy="7487587"/>
          </a:xfrm>
          <a:prstGeom prst="arc">
            <a:avLst>
              <a:gd name="adj1" fmla="val 16525238"/>
              <a:gd name="adj2" fmla="val 39603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3" name="Rectángulo 12">
            <a:extLst>
              <a:ext uri="{FF2B5EF4-FFF2-40B4-BE49-F238E27FC236}">
                <a16:creationId xmlns:a16="http://schemas.microsoft.com/office/drawing/2014/main" id="{7CE4ADB1-CFB9-45F0-A6D9-AF284A9A1D76}"/>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32386827"/>
      </p:ext>
    </p:extLst>
  </p:cSld>
  <p:clrMapOvr>
    <a:masterClrMapping/>
  </p:clrMapOvr>
  <mc:AlternateContent xmlns:mc="http://schemas.openxmlformats.org/markup-compatibility/2006" xmlns:p14="http://schemas.microsoft.com/office/powerpoint/2010/main">
    <mc:Choice Requires="p14">
      <p:transition spd="med" p14:dur="700" advTm="9785">
        <p:fade/>
      </p:transition>
    </mc:Choice>
    <mc:Fallback xmlns="">
      <p:transition spd="med" advTm="9785">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dotDmnd">
          <a:fgClr>
            <a:schemeClr val="bg1">
              <a:lumMod val="6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4379972-7CCB-4B2E-B229-EC8D1E65E8E6}"/>
              </a:ext>
            </a:extLst>
          </p:cNvPr>
          <p:cNvSpPr/>
          <p:nvPr/>
        </p:nvSpPr>
        <p:spPr>
          <a:xfrm>
            <a:off x="3447738" y="3132944"/>
            <a:ext cx="6730584" cy="1397831"/>
          </a:xfrm>
          <a:prstGeom prst="rect">
            <a:avLst/>
          </a:prstGeom>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a:extLst>
              <a:ext uri="{FF2B5EF4-FFF2-40B4-BE49-F238E27FC236}">
                <a16:creationId xmlns:a16="http://schemas.microsoft.com/office/drawing/2014/main" id="{C25A8265-29E4-4422-B0D9-DAC85149986B}"/>
              </a:ext>
            </a:extLst>
          </p:cNvPr>
          <p:cNvSpPr>
            <a:spLocks noGrp="1"/>
          </p:cNvSpPr>
          <p:nvPr>
            <p:ph type="title"/>
          </p:nvPr>
        </p:nvSpPr>
        <p:spPr>
          <a:xfrm>
            <a:off x="3701322" y="3284717"/>
            <a:ext cx="6477000" cy="1094283"/>
          </a:xfrm>
        </p:spPr>
        <p:txBody>
          <a:bodyPr>
            <a:normAutofit/>
          </a:bodyPr>
          <a:lstStyle/>
          <a:p>
            <a:r>
              <a:rPr lang="es-AR" b="1" dirty="0">
                <a:solidFill>
                  <a:schemeClr val="bg1"/>
                </a:solidFill>
              </a:rPr>
              <a:t>Introducción del Carpooling</a:t>
            </a:r>
          </a:p>
        </p:txBody>
      </p:sp>
      <p:pic>
        <p:nvPicPr>
          <p:cNvPr id="5" name="Picture 2" descr="numero 1">
            <a:extLst>
              <a:ext uri="{FF2B5EF4-FFF2-40B4-BE49-F238E27FC236}">
                <a16:creationId xmlns:a16="http://schemas.microsoft.com/office/drawing/2014/main" id="{92D9BF79-9F7C-4A2B-803C-D5887FDED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24" y="3132944"/>
            <a:ext cx="1397831" cy="13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366188"/>
      </p:ext>
    </p:extLst>
  </p:cSld>
  <p:clrMapOvr>
    <a:masterClrMapping/>
  </p:clrMapOvr>
  <mc:AlternateContent xmlns:mc="http://schemas.openxmlformats.org/markup-compatibility/2006" xmlns:p14="http://schemas.microsoft.com/office/powerpoint/2010/main">
    <mc:Choice Requires="p14">
      <p:transition spd="med" p14:dur="700" advTm="1086">
        <p:fade/>
      </p:transition>
    </mc:Choice>
    <mc:Fallback xmlns="">
      <p:transition spd="med" advTm="108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D7DF2F0-9C07-42D7-B720-C95671AB1EC7}"/>
              </a:ext>
            </a:extLst>
          </p:cNvPr>
          <p:cNvSpPr txBox="1"/>
          <p:nvPr/>
        </p:nvSpPr>
        <p:spPr>
          <a:xfrm>
            <a:off x="1040354" y="1059579"/>
            <a:ext cx="4358601" cy="1538883"/>
          </a:xfrm>
          <a:prstGeom prst="rect">
            <a:avLst/>
          </a:prstGeom>
          <a:noFill/>
        </p:spPr>
        <p:txBody>
          <a:bodyPr wrap="square" rtlCol="0">
            <a:spAutoFit/>
          </a:bodyPr>
          <a:lstStyle/>
          <a:p>
            <a:r>
              <a:rPr lang="es-AR" sz="2800" b="1" dirty="0"/>
              <a:t>Problemática</a:t>
            </a:r>
          </a:p>
          <a:p>
            <a:endParaRPr lang="es-AR" dirty="0"/>
          </a:p>
          <a:p>
            <a:r>
              <a:rPr lang="es-AR" sz="2400" dirty="0"/>
              <a:t>   Congestiones de transito</a:t>
            </a:r>
          </a:p>
          <a:p>
            <a:endParaRPr lang="es-AR" sz="2400" dirty="0"/>
          </a:p>
        </p:txBody>
      </p:sp>
      <p:pic>
        <p:nvPicPr>
          <p:cNvPr id="4110" name="Picture 14" descr="Flecha hacia arriba | Icono Gratis">
            <a:extLst>
              <a:ext uri="{FF2B5EF4-FFF2-40B4-BE49-F238E27FC236}">
                <a16:creationId xmlns:a16="http://schemas.microsoft.com/office/drawing/2014/main" id="{E8F71B78-22C5-4E4C-878A-D3C8759C7D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629" y="1853515"/>
            <a:ext cx="419725" cy="4197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Flecha hacia arriba | Icono Gratis">
            <a:extLst>
              <a:ext uri="{FF2B5EF4-FFF2-40B4-BE49-F238E27FC236}">
                <a16:creationId xmlns:a16="http://schemas.microsoft.com/office/drawing/2014/main" id="{D609F57F-8DB1-4A4B-A933-7CF34BB14F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629" y="3701357"/>
            <a:ext cx="419725" cy="4197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445A9BE-8C8A-4019-BFDC-50D0C37B9854}"/>
              </a:ext>
            </a:extLst>
          </p:cNvPr>
          <p:cNvSpPr txBox="1"/>
          <p:nvPr/>
        </p:nvSpPr>
        <p:spPr>
          <a:xfrm>
            <a:off x="1040354" y="4312316"/>
            <a:ext cx="3456695" cy="830997"/>
          </a:xfrm>
          <a:prstGeom prst="rect">
            <a:avLst/>
          </a:prstGeom>
          <a:noFill/>
        </p:spPr>
        <p:txBody>
          <a:bodyPr wrap="square" rtlCol="0">
            <a:spAutoFit/>
          </a:bodyPr>
          <a:lstStyle/>
          <a:p>
            <a:r>
              <a:rPr lang="es-AR" sz="2400" dirty="0"/>
              <a:t>El momento y la forma en que se los usa</a:t>
            </a:r>
          </a:p>
        </p:txBody>
      </p:sp>
      <p:pic>
        <p:nvPicPr>
          <p:cNvPr id="12" name="Picture 2" descr="Contorno de señal de atención icono vectorial gratis diseñado por Elegant  Themes | Iconos, Disenos de unas, Esquemas">
            <a:extLst>
              <a:ext uri="{FF2B5EF4-FFF2-40B4-BE49-F238E27FC236}">
                <a16:creationId xmlns:a16="http://schemas.microsoft.com/office/drawing/2014/main" id="{D0A5385A-2ED7-46AE-AAA4-79A278E392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034" y="4389269"/>
            <a:ext cx="843929" cy="443063"/>
          </a:xfrm>
          <a:prstGeom prst="rect">
            <a:avLst/>
          </a:prstGeom>
          <a:noFill/>
          <a:extLst>
            <a:ext uri="{909E8E84-426E-40DD-AFC4-6F175D3DCCD1}">
              <a14:hiddenFill xmlns:a14="http://schemas.microsoft.com/office/drawing/2010/main">
                <a:solidFill>
                  <a:srgbClr val="FFFFFF"/>
                </a:solidFill>
              </a14:hiddenFill>
            </a:ext>
          </a:extLst>
        </p:spPr>
      </p:pic>
      <p:sp>
        <p:nvSpPr>
          <p:cNvPr id="9" name="Cerrar llave 8">
            <a:extLst>
              <a:ext uri="{FF2B5EF4-FFF2-40B4-BE49-F238E27FC236}">
                <a16:creationId xmlns:a16="http://schemas.microsoft.com/office/drawing/2014/main" id="{B6B7B1B5-97D1-4114-A019-C25DCBEDFC40}"/>
              </a:ext>
            </a:extLst>
          </p:cNvPr>
          <p:cNvSpPr/>
          <p:nvPr/>
        </p:nvSpPr>
        <p:spPr>
          <a:xfrm>
            <a:off x="5411706" y="1081641"/>
            <a:ext cx="479685" cy="4739759"/>
          </a:xfrm>
          <a:prstGeom prst="rightBrace">
            <a:avLst>
              <a:gd name="adj1" fmla="val 22708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CuadroTexto 9">
            <a:extLst>
              <a:ext uri="{FF2B5EF4-FFF2-40B4-BE49-F238E27FC236}">
                <a16:creationId xmlns:a16="http://schemas.microsoft.com/office/drawing/2014/main" id="{9AACAB18-9669-4E19-8510-0A4BF9415A21}"/>
              </a:ext>
            </a:extLst>
          </p:cNvPr>
          <p:cNvSpPr txBox="1"/>
          <p:nvPr/>
        </p:nvSpPr>
        <p:spPr>
          <a:xfrm>
            <a:off x="6610663" y="2967335"/>
            <a:ext cx="4227226" cy="923330"/>
          </a:xfrm>
          <a:prstGeom prst="rect">
            <a:avLst/>
          </a:prstGeom>
          <a:noFill/>
        </p:spPr>
        <p:txBody>
          <a:bodyPr wrap="square" rtlCol="0">
            <a:spAutoFit/>
          </a:bodyPr>
          <a:lstStyle/>
          <a:p>
            <a:r>
              <a:rPr lang="es-AR" dirty="0"/>
              <a:t>Surge la idea de juntar a varias personas en un mismo auto. Reduciendo así la cantidad de vehículos</a:t>
            </a:r>
          </a:p>
        </p:txBody>
      </p:sp>
      <p:sp>
        <p:nvSpPr>
          <p:cNvPr id="13" name="Rectángulo 12">
            <a:extLst>
              <a:ext uri="{FF2B5EF4-FFF2-40B4-BE49-F238E27FC236}">
                <a16:creationId xmlns:a16="http://schemas.microsoft.com/office/drawing/2014/main" id="{9DA8C2C9-DBE1-4F9C-9CA5-424B7E4993B6}"/>
              </a:ext>
            </a:extLst>
          </p:cNvPr>
          <p:cNvSpPr/>
          <p:nvPr/>
        </p:nvSpPr>
        <p:spPr>
          <a:xfrm>
            <a:off x="7211478" y="4072793"/>
            <a:ext cx="2442188" cy="523220"/>
          </a:xfrm>
          <a:prstGeom prst="rect">
            <a:avLst/>
          </a:prstGeom>
          <a:solidFill>
            <a:schemeClr val="bg2"/>
          </a:solidFill>
          <a:ln>
            <a:solidFill>
              <a:schemeClr val="tx1"/>
            </a:solidFill>
          </a:ln>
          <a:effectLst/>
        </p:spPr>
        <p:txBody>
          <a:bodyPr wrap="square">
            <a:spAutoFit/>
          </a:bodyPr>
          <a:lstStyle/>
          <a:p>
            <a:pPr algn="ctr"/>
            <a:r>
              <a:rPr lang="es-AR" sz="2800" b="1" dirty="0"/>
              <a:t>Carpooling</a:t>
            </a:r>
          </a:p>
        </p:txBody>
      </p:sp>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CuadroTexto 20">
            <a:extLst>
              <a:ext uri="{FF2B5EF4-FFF2-40B4-BE49-F238E27FC236}">
                <a16:creationId xmlns:a16="http://schemas.microsoft.com/office/drawing/2014/main" id="{A8C6410D-1F48-49B6-A9CA-EF65312F5D72}"/>
              </a:ext>
            </a:extLst>
          </p:cNvPr>
          <p:cNvSpPr txBox="1"/>
          <p:nvPr/>
        </p:nvSpPr>
        <p:spPr>
          <a:xfrm>
            <a:off x="1027603" y="2945813"/>
            <a:ext cx="4358601" cy="1538883"/>
          </a:xfrm>
          <a:prstGeom prst="rect">
            <a:avLst/>
          </a:prstGeom>
          <a:noFill/>
        </p:spPr>
        <p:txBody>
          <a:bodyPr wrap="square" rtlCol="0">
            <a:spAutoFit/>
          </a:bodyPr>
          <a:lstStyle/>
          <a:p>
            <a:r>
              <a:rPr lang="es-AR" sz="2800" b="1" dirty="0"/>
              <a:t>Relacionado a:</a:t>
            </a:r>
          </a:p>
          <a:p>
            <a:endParaRPr lang="es-AR" dirty="0"/>
          </a:p>
          <a:p>
            <a:r>
              <a:rPr lang="es-AR" sz="2400" dirty="0"/>
              <a:t>   Aumento de autos</a:t>
            </a:r>
          </a:p>
          <a:p>
            <a:endParaRPr lang="es-AR" sz="2400" dirty="0"/>
          </a:p>
        </p:txBody>
      </p:sp>
    </p:spTree>
    <p:custDataLst>
      <p:tags r:id="rId1"/>
    </p:custDataLst>
    <p:extLst>
      <p:ext uri="{BB962C8B-B14F-4D97-AF65-F5344CB8AC3E}">
        <p14:creationId xmlns:p14="http://schemas.microsoft.com/office/powerpoint/2010/main" val="2582161768"/>
      </p:ext>
    </p:extLst>
  </p:cSld>
  <p:clrMapOvr>
    <a:masterClrMapping/>
  </p:clrMapOvr>
  <mc:AlternateContent xmlns:mc="http://schemas.openxmlformats.org/markup-compatibility/2006" xmlns:p14="http://schemas.microsoft.com/office/powerpoint/2010/main">
    <mc:Choice Requires="p14">
      <p:transition spd="med" p14:dur="700" advTm="34350">
        <p:fade/>
      </p:transition>
    </mc:Choice>
    <mc:Fallback xmlns="">
      <p:transition spd="med" advTm="343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p:bldP spid="13"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B908B18-3E17-4750-8978-57CA78819A5A}"/>
              </a:ext>
            </a:extLst>
          </p:cNvPr>
          <p:cNvSpPr/>
          <p:nvPr/>
        </p:nvSpPr>
        <p:spPr>
          <a:xfrm>
            <a:off x="8169042" y="2855023"/>
            <a:ext cx="3767144" cy="23647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ángulo 3">
            <a:extLst>
              <a:ext uri="{FF2B5EF4-FFF2-40B4-BE49-F238E27FC236}">
                <a16:creationId xmlns:a16="http://schemas.microsoft.com/office/drawing/2014/main" id="{ACC470D5-2703-4E89-AB6D-E74ABDB52E5C}"/>
              </a:ext>
            </a:extLst>
          </p:cNvPr>
          <p:cNvSpPr/>
          <p:nvPr/>
        </p:nvSpPr>
        <p:spPr>
          <a:xfrm>
            <a:off x="830491" y="134912"/>
            <a:ext cx="2812119"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5" name="Título 1">
            <a:extLst>
              <a:ext uri="{FF2B5EF4-FFF2-40B4-BE49-F238E27FC236}">
                <a16:creationId xmlns:a16="http://schemas.microsoft.com/office/drawing/2014/main" id="{F9F6AA12-07A0-463A-A8C2-466F79E54F77}"/>
              </a:ext>
            </a:extLst>
          </p:cNvPr>
          <p:cNvSpPr>
            <a:spLocks noGrp="1"/>
          </p:cNvSpPr>
          <p:nvPr>
            <p:ph type="title"/>
          </p:nvPr>
        </p:nvSpPr>
        <p:spPr>
          <a:xfrm>
            <a:off x="830491" y="134912"/>
            <a:ext cx="2812119" cy="550820"/>
          </a:xfrm>
        </p:spPr>
        <p:txBody>
          <a:bodyPr>
            <a:noAutofit/>
          </a:bodyPr>
          <a:lstStyle/>
          <a:p>
            <a:r>
              <a:rPr lang="es-AR" sz="1800" b="1" dirty="0">
                <a:solidFill>
                  <a:schemeClr val="bg1"/>
                </a:solidFill>
              </a:rPr>
              <a:t>Introducción del Carpooling</a:t>
            </a:r>
          </a:p>
        </p:txBody>
      </p:sp>
      <p:pic>
        <p:nvPicPr>
          <p:cNvPr id="6" name="Picture 2" descr="numero 1">
            <a:extLst>
              <a:ext uri="{FF2B5EF4-FFF2-40B4-BE49-F238E27FC236}">
                <a16:creationId xmlns:a16="http://schemas.microsoft.com/office/drawing/2014/main" id="{F4EE7F39-020F-47E6-A71B-3CF8EA80BF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41" y="134912"/>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0ED08BF9-EF26-4255-832E-4F11D03828C6}"/>
              </a:ext>
            </a:extLst>
          </p:cNvPr>
          <p:cNvSpPr txBox="1"/>
          <p:nvPr/>
        </p:nvSpPr>
        <p:spPr>
          <a:xfrm>
            <a:off x="1024555" y="1246849"/>
            <a:ext cx="2423990" cy="584775"/>
          </a:xfrm>
          <a:prstGeom prst="rect">
            <a:avLst/>
          </a:prstGeom>
          <a:noFill/>
        </p:spPr>
        <p:txBody>
          <a:bodyPr wrap="square" rtlCol="0">
            <a:spAutoFit/>
          </a:bodyPr>
          <a:lstStyle/>
          <a:p>
            <a:r>
              <a:rPr lang="es-AR" sz="3200" b="1" dirty="0"/>
              <a:t>Carpooling :</a:t>
            </a:r>
            <a:endParaRPr lang="es-AR" b="1" dirty="0"/>
          </a:p>
        </p:txBody>
      </p:sp>
      <p:sp>
        <p:nvSpPr>
          <p:cNvPr id="7" name="CuadroTexto 6">
            <a:extLst>
              <a:ext uri="{FF2B5EF4-FFF2-40B4-BE49-F238E27FC236}">
                <a16:creationId xmlns:a16="http://schemas.microsoft.com/office/drawing/2014/main" id="{FB331E02-2751-4347-AD09-119078A0D587}"/>
              </a:ext>
            </a:extLst>
          </p:cNvPr>
          <p:cNvSpPr txBox="1"/>
          <p:nvPr/>
        </p:nvSpPr>
        <p:spPr>
          <a:xfrm>
            <a:off x="3262586" y="1283963"/>
            <a:ext cx="7840842" cy="646331"/>
          </a:xfrm>
          <a:prstGeom prst="rect">
            <a:avLst/>
          </a:prstGeom>
          <a:noFill/>
        </p:spPr>
        <p:txBody>
          <a:bodyPr wrap="square" rtlCol="0">
            <a:spAutoFit/>
          </a:bodyPr>
          <a:lstStyle/>
          <a:p>
            <a:r>
              <a:rPr lang="es-AR" dirty="0"/>
              <a:t>Acuerdo informal entre un grupo de personas para compartir un auto privado en un trayecto. </a:t>
            </a:r>
          </a:p>
        </p:txBody>
      </p:sp>
      <p:pic>
        <p:nvPicPr>
          <p:cNvPr id="1028" name="Picture 4" descr="Car Driver Icon (Page 1) - Line.17QQ.com">
            <a:extLst>
              <a:ext uri="{FF2B5EF4-FFF2-40B4-BE49-F238E27FC236}">
                <a16:creationId xmlns:a16="http://schemas.microsoft.com/office/drawing/2014/main" id="{E54E38F6-977D-43A9-B469-9E3534A926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5719"/>
          <a:stretch/>
        </p:blipFill>
        <p:spPr bwMode="auto">
          <a:xfrm>
            <a:off x="6046106" y="2808891"/>
            <a:ext cx="1192738" cy="1148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r driver icon in flat style icon design Vector Image">
            <a:extLst>
              <a:ext uri="{FF2B5EF4-FFF2-40B4-BE49-F238E27FC236}">
                <a16:creationId xmlns:a16="http://schemas.microsoft.com/office/drawing/2014/main" id="{BABF8154-E188-404C-AD01-AC0D81A2E3D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839" t="16114" r="18849" b="48103"/>
          <a:stretch/>
        </p:blipFill>
        <p:spPr bwMode="auto">
          <a:xfrm>
            <a:off x="5484920" y="3169857"/>
            <a:ext cx="499640" cy="11153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ar driver icon in flat style icon design Vector Image">
            <a:extLst>
              <a:ext uri="{FF2B5EF4-FFF2-40B4-BE49-F238E27FC236}">
                <a16:creationId xmlns:a16="http://schemas.microsoft.com/office/drawing/2014/main" id="{478C2684-02F6-4F2B-99FC-8C18F3C0868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839" t="16114" r="18849" b="48103"/>
          <a:stretch/>
        </p:blipFill>
        <p:spPr bwMode="auto">
          <a:xfrm>
            <a:off x="4985280" y="3195257"/>
            <a:ext cx="499640" cy="111536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de flecha 9">
            <a:extLst>
              <a:ext uri="{FF2B5EF4-FFF2-40B4-BE49-F238E27FC236}">
                <a16:creationId xmlns:a16="http://schemas.microsoft.com/office/drawing/2014/main" id="{DE89A7F8-E15D-4140-A82E-366638982E33}"/>
              </a:ext>
            </a:extLst>
          </p:cNvPr>
          <p:cNvCxnSpPr>
            <a:cxnSpLocks/>
          </p:cNvCxnSpPr>
          <p:nvPr/>
        </p:nvCxnSpPr>
        <p:spPr>
          <a:xfrm flipH="1">
            <a:off x="3552128" y="3468735"/>
            <a:ext cx="104815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02811D0-04FE-4B9F-9755-5ED433E9AC73}"/>
              </a:ext>
            </a:extLst>
          </p:cNvPr>
          <p:cNvSpPr txBox="1"/>
          <p:nvPr/>
        </p:nvSpPr>
        <p:spPr>
          <a:xfrm>
            <a:off x="4752031" y="2485691"/>
            <a:ext cx="2917371" cy="369332"/>
          </a:xfrm>
          <a:prstGeom prst="rect">
            <a:avLst/>
          </a:prstGeom>
          <a:noFill/>
        </p:spPr>
        <p:txBody>
          <a:bodyPr wrap="square" rtlCol="0">
            <a:spAutoFit/>
          </a:bodyPr>
          <a:lstStyle/>
          <a:p>
            <a:r>
              <a:rPr lang="es-AR" b="1" dirty="0"/>
              <a:t>Dos partes Involucradas</a:t>
            </a:r>
          </a:p>
        </p:txBody>
      </p:sp>
      <p:sp>
        <p:nvSpPr>
          <p:cNvPr id="14" name="CuadroTexto 13">
            <a:extLst>
              <a:ext uri="{FF2B5EF4-FFF2-40B4-BE49-F238E27FC236}">
                <a16:creationId xmlns:a16="http://schemas.microsoft.com/office/drawing/2014/main" id="{35E21CBE-8A48-4E89-95ED-2BD853FCF079}"/>
              </a:ext>
            </a:extLst>
          </p:cNvPr>
          <p:cNvSpPr txBox="1"/>
          <p:nvPr/>
        </p:nvSpPr>
        <p:spPr>
          <a:xfrm>
            <a:off x="830491" y="3075057"/>
            <a:ext cx="2423991" cy="707886"/>
          </a:xfrm>
          <a:prstGeom prst="rect">
            <a:avLst/>
          </a:prstGeom>
          <a:noFill/>
        </p:spPr>
        <p:txBody>
          <a:bodyPr wrap="square" rtlCol="0">
            <a:spAutoFit/>
          </a:bodyPr>
          <a:lstStyle/>
          <a:p>
            <a:r>
              <a:rPr lang="es-AR" sz="2000" b="1" dirty="0">
                <a:solidFill>
                  <a:schemeClr val="accent1"/>
                </a:solidFill>
              </a:rPr>
              <a:t>Pasajero/s </a:t>
            </a:r>
          </a:p>
          <a:p>
            <a:r>
              <a:rPr lang="es-AR" sz="2000" b="1" dirty="0"/>
              <a:t>(Parte Demandante)</a:t>
            </a:r>
          </a:p>
        </p:txBody>
      </p:sp>
      <p:cxnSp>
        <p:nvCxnSpPr>
          <p:cNvPr id="19" name="Conector recto de flecha 18">
            <a:extLst>
              <a:ext uri="{FF2B5EF4-FFF2-40B4-BE49-F238E27FC236}">
                <a16:creationId xmlns:a16="http://schemas.microsoft.com/office/drawing/2014/main" id="{87292B87-D5C3-40FB-B4CB-D81A787088A4}"/>
              </a:ext>
            </a:extLst>
          </p:cNvPr>
          <p:cNvCxnSpPr>
            <a:cxnSpLocks/>
          </p:cNvCxnSpPr>
          <p:nvPr/>
        </p:nvCxnSpPr>
        <p:spPr>
          <a:xfrm>
            <a:off x="7669402" y="3451944"/>
            <a:ext cx="1058497" cy="604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4D577CA-4B51-4439-AAA0-40150CC49651}"/>
              </a:ext>
            </a:extLst>
          </p:cNvPr>
          <p:cNvSpPr txBox="1"/>
          <p:nvPr/>
        </p:nvSpPr>
        <p:spPr>
          <a:xfrm>
            <a:off x="9064870" y="3104998"/>
            <a:ext cx="2246085" cy="707886"/>
          </a:xfrm>
          <a:prstGeom prst="rect">
            <a:avLst/>
          </a:prstGeom>
          <a:noFill/>
        </p:spPr>
        <p:txBody>
          <a:bodyPr wrap="square" rtlCol="0">
            <a:spAutoFit/>
          </a:bodyPr>
          <a:lstStyle/>
          <a:p>
            <a:r>
              <a:rPr lang="es-AR" sz="2000" b="1" dirty="0">
                <a:solidFill>
                  <a:schemeClr val="accent1"/>
                </a:solidFill>
              </a:rPr>
              <a:t>Conductor</a:t>
            </a:r>
            <a:r>
              <a:rPr lang="es-AR" dirty="0"/>
              <a:t> </a:t>
            </a:r>
          </a:p>
          <a:p>
            <a:r>
              <a:rPr lang="es-AR" sz="2000" b="1" dirty="0"/>
              <a:t>(Parte Oferente)</a:t>
            </a:r>
          </a:p>
        </p:txBody>
      </p:sp>
      <p:sp>
        <p:nvSpPr>
          <p:cNvPr id="23" name="CuadroTexto 22">
            <a:extLst>
              <a:ext uri="{FF2B5EF4-FFF2-40B4-BE49-F238E27FC236}">
                <a16:creationId xmlns:a16="http://schemas.microsoft.com/office/drawing/2014/main" id="{2DE4EE82-B97F-4865-AA3D-39D9C8557447}"/>
              </a:ext>
            </a:extLst>
          </p:cNvPr>
          <p:cNvSpPr txBox="1"/>
          <p:nvPr/>
        </p:nvSpPr>
        <p:spPr>
          <a:xfrm>
            <a:off x="714089" y="4046387"/>
            <a:ext cx="2748271" cy="1477328"/>
          </a:xfrm>
          <a:prstGeom prst="rect">
            <a:avLst/>
          </a:prstGeom>
          <a:noFill/>
        </p:spPr>
        <p:txBody>
          <a:bodyPr wrap="square" rtlCol="0">
            <a:spAutoFit/>
          </a:bodyPr>
          <a:lstStyle/>
          <a:p>
            <a:pPr marL="285750" indent="-285750">
              <a:buFontTx/>
              <a:buChar char="-"/>
            </a:pPr>
            <a:r>
              <a:rPr lang="es-AR" dirty="0"/>
              <a:t>Viaje cómodo y seguro</a:t>
            </a:r>
          </a:p>
          <a:p>
            <a:pPr marL="285750" indent="-285750">
              <a:buFontTx/>
              <a:buChar char="-"/>
            </a:pPr>
            <a:r>
              <a:rPr lang="es-AR" dirty="0"/>
              <a:t>Precios accesibles</a:t>
            </a:r>
          </a:p>
          <a:p>
            <a:pPr marL="285750" indent="-285750">
              <a:buFontTx/>
              <a:buChar char="-"/>
            </a:pPr>
            <a:r>
              <a:rPr lang="es-AR" dirty="0"/>
              <a:t>Menor tiempo (HOV)</a:t>
            </a:r>
          </a:p>
          <a:p>
            <a:pPr marL="285750" indent="-285750">
              <a:buFontTx/>
              <a:buChar char="-"/>
            </a:pPr>
            <a:r>
              <a:rPr lang="es-AR" dirty="0"/>
              <a:t>Ahorro del estrés al manejar</a:t>
            </a:r>
          </a:p>
        </p:txBody>
      </p:sp>
      <p:sp>
        <p:nvSpPr>
          <p:cNvPr id="27" name="CuadroTexto 26">
            <a:extLst>
              <a:ext uri="{FF2B5EF4-FFF2-40B4-BE49-F238E27FC236}">
                <a16:creationId xmlns:a16="http://schemas.microsoft.com/office/drawing/2014/main" id="{A789E835-0A70-41E1-844C-C6B56999C6D5}"/>
              </a:ext>
            </a:extLst>
          </p:cNvPr>
          <p:cNvSpPr txBox="1"/>
          <p:nvPr/>
        </p:nvSpPr>
        <p:spPr>
          <a:xfrm>
            <a:off x="8639106" y="3982890"/>
            <a:ext cx="3297080" cy="1200329"/>
          </a:xfrm>
          <a:prstGeom prst="rect">
            <a:avLst/>
          </a:prstGeom>
          <a:noFill/>
        </p:spPr>
        <p:txBody>
          <a:bodyPr wrap="square" rtlCol="0">
            <a:spAutoFit/>
          </a:bodyPr>
          <a:lstStyle/>
          <a:p>
            <a:pPr marL="285750" indent="-285750">
              <a:buFontTx/>
              <a:buChar char="-"/>
            </a:pPr>
            <a:r>
              <a:rPr lang="es-AR" dirty="0"/>
              <a:t>Menor costo</a:t>
            </a:r>
          </a:p>
          <a:p>
            <a:pPr marL="285750" indent="-285750">
              <a:buFontTx/>
              <a:buChar char="-"/>
            </a:pPr>
            <a:r>
              <a:rPr lang="es-AR" dirty="0"/>
              <a:t>Menor tiempo (por medio de las High </a:t>
            </a:r>
            <a:r>
              <a:rPr lang="es-AR" dirty="0" err="1"/>
              <a:t>Occupancy</a:t>
            </a:r>
            <a:r>
              <a:rPr lang="es-AR" dirty="0"/>
              <a:t> </a:t>
            </a:r>
            <a:r>
              <a:rPr lang="es-AR" dirty="0" err="1"/>
              <a:t>Vehicle</a:t>
            </a:r>
            <a:r>
              <a:rPr lang="es-AR" dirty="0"/>
              <a:t> </a:t>
            </a:r>
            <a:r>
              <a:rPr lang="es-AR" dirty="0" err="1"/>
              <a:t>lines</a:t>
            </a:r>
            <a:r>
              <a:rPr lang="es-AR" dirty="0"/>
              <a:t>)</a:t>
            </a:r>
          </a:p>
        </p:txBody>
      </p:sp>
      <p:pic>
        <p:nvPicPr>
          <p:cNvPr id="2050" name="Picture 2" descr="Comienzo y final de las lÃneas HOV en la I-95 confunden a los conductores  en Broward - El Sentinel">
            <a:extLst>
              <a:ext uri="{FF2B5EF4-FFF2-40B4-BE49-F238E27FC236}">
                <a16:creationId xmlns:a16="http://schemas.microsoft.com/office/drawing/2014/main" id="{BA1CE472-4F2D-47E6-B5D6-59EE8B54E59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352" t="13912" r="28102" b="17680"/>
          <a:stretch/>
        </p:blipFill>
        <p:spPr bwMode="auto">
          <a:xfrm>
            <a:off x="4894033" y="4785051"/>
            <a:ext cx="2304145" cy="16988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66548997"/>
      </p:ext>
    </p:extLst>
  </p:cSld>
  <p:clrMapOvr>
    <a:masterClrMapping/>
  </p:clrMapOvr>
  <p:transition spd="slow" advTm="3515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P spid="14" grpId="0"/>
      <p:bldP spid="21" grpId="0"/>
      <p:bldP spid="23"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otDmnd">
          <a:fgClr>
            <a:schemeClr val="bg1">
              <a:lumMod val="6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4379972-7CCB-4B2E-B229-EC8D1E65E8E6}"/>
              </a:ext>
            </a:extLst>
          </p:cNvPr>
          <p:cNvSpPr/>
          <p:nvPr/>
        </p:nvSpPr>
        <p:spPr>
          <a:xfrm>
            <a:off x="4086368" y="3074887"/>
            <a:ext cx="3669704" cy="1397831"/>
          </a:xfrm>
          <a:prstGeom prst="rect">
            <a:avLst/>
          </a:prstGeom>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Título 1">
            <a:extLst>
              <a:ext uri="{FF2B5EF4-FFF2-40B4-BE49-F238E27FC236}">
                <a16:creationId xmlns:a16="http://schemas.microsoft.com/office/drawing/2014/main" id="{C25A8265-29E4-4422-B0D9-DAC85149986B}"/>
              </a:ext>
            </a:extLst>
          </p:cNvPr>
          <p:cNvSpPr>
            <a:spLocks noGrp="1"/>
          </p:cNvSpPr>
          <p:nvPr>
            <p:ph type="title"/>
          </p:nvPr>
        </p:nvSpPr>
        <p:spPr>
          <a:xfrm>
            <a:off x="4339951" y="3226660"/>
            <a:ext cx="6477000" cy="1094283"/>
          </a:xfrm>
        </p:spPr>
        <p:txBody>
          <a:bodyPr>
            <a:normAutofit/>
          </a:bodyPr>
          <a:lstStyle/>
          <a:p>
            <a:r>
              <a:rPr lang="es-AR" b="1" dirty="0">
                <a:solidFill>
                  <a:schemeClr val="bg1"/>
                </a:solidFill>
              </a:rPr>
              <a:t>Metodología</a:t>
            </a:r>
          </a:p>
        </p:txBody>
      </p:sp>
      <p:pic>
        <p:nvPicPr>
          <p:cNvPr id="6" name="Picture 8" descr="dos">
            <a:extLst>
              <a:ext uri="{FF2B5EF4-FFF2-40B4-BE49-F238E27FC236}">
                <a16:creationId xmlns:a16="http://schemas.microsoft.com/office/drawing/2014/main" id="{4984BAEE-8BFE-493F-B58D-5C834336D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993" y="3074887"/>
            <a:ext cx="1397831" cy="13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708671"/>
      </p:ext>
    </p:extLst>
  </p:cSld>
  <p:clrMapOvr>
    <a:masterClrMapping/>
  </p:clrMapOvr>
  <mc:AlternateContent xmlns:mc="http://schemas.openxmlformats.org/markup-compatibility/2006" xmlns:p14="http://schemas.microsoft.com/office/powerpoint/2010/main">
    <mc:Choice Requires="p14">
      <p:transition spd="med" p14:dur="700" advTm="840">
        <p:fade/>
      </p:transition>
    </mc:Choice>
    <mc:Fallback xmlns="">
      <p:transition spd="med" advTm="84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534CFFF7-EF6D-47E1-80B9-3C1FFD5CC63A}"/>
              </a:ext>
            </a:extLst>
          </p:cNvPr>
          <p:cNvSpPr txBox="1"/>
          <p:nvPr/>
        </p:nvSpPr>
        <p:spPr>
          <a:xfrm>
            <a:off x="491180" y="1336634"/>
            <a:ext cx="11194852" cy="6463308"/>
          </a:xfrm>
          <a:prstGeom prst="rect">
            <a:avLst/>
          </a:prstGeom>
          <a:noFill/>
        </p:spPr>
        <p:txBody>
          <a:bodyPr wrap="square" rtlCol="0">
            <a:spAutoFit/>
          </a:bodyPr>
          <a:lstStyle/>
          <a:p>
            <a:pPr marL="285750" indent="-285750">
              <a:buFont typeface="Arial" panose="020B0604020202020204" pitchFamily="34" charset="0"/>
              <a:buChar char="•"/>
            </a:pPr>
            <a:r>
              <a:rPr lang="es-ES" dirty="0"/>
              <a:t>La muestra utilizada proviene de un experimento de selección realizado en la </a:t>
            </a:r>
            <a:r>
              <a:rPr lang="es-ES" dirty="0" err="1"/>
              <a:t>Fac</a:t>
            </a:r>
            <a:r>
              <a:rPr lang="es-ES" dirty="0"/>
              <a:t>. Ingeniería de la UCA, durante el año 2017, con la utilización de un panel encuestador</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Población Objetivo:     1) Ser residente del GBA;</a:t>
            </a:r>
          </a:p>
          <a:p>
            <a:r>
              <a:rPr lang="es-ES" dirty="0"/>
              <a:t>                                             2) Viajan en Hora Pico;</a:t>
            </a:r>
          </a:p>
          <a:p>
            <a:r>
              <a:rPr lang="es-ES" dirty="0"/>
              <a:t>                                             3) Viajan en dirección a CABA al menos 1 vez por semana;</a:t>
            </a:r>
          </a:p>
          <a:p>
            <a:r>
              <a:rPr lang="es-ES" dirty="0"/>
              <a:t>                                             4) No trasladarse como acompañante en el vehículo;</a:t>
            </a:r>
          </a:p>
          <a:p>
            <a:r>
              <a:rPr lang="es-ES" dirty="0"/>
              <a:t>                                             5) </a:t>
            </a:r>
            <a:r>
              <a:rPr lang="es-AR" sz="1800" dirty="0">
                <a:effectLst/>
                <a:latin typeface="Calibri" panose="020F0502020204030204" pitchFamily="34" charset="0"/>
                <a:ea typeface="Calibri" panose="020F0502020204030204" pitchFamily="34" charset="0"/>
                <a:cs typeface="Arial" panose="020B0604020202020204" pitchFamily="34" charset="0"/>
              </a:rPr>
              <a:t>Poseer automóvil, usarlo habitualmente y no estar dispuesto a dejar de usarlo.</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recolecto información de 370 personas.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A las personas se las enfrentaba a:   1) Preguntas Sociodemográficas (Genero, Edad, NSE, etc.)</a:t>
            </a:r>
          </a:p>
          <a:p>
            <a:r>
              <a:rPr lang="es-ES" dirty="0"/>
              <a:t>                                                                     2) Preguntas de sus viajes (Origen, Fin, Cantidad de veces, Medio, etc.)</a:t>
            </a:r>
          </a:p>
          <a:p>
            <a:r>
              <a:rPr lang="es-ES" dirty="0"/>
              <a:t>                                                                     3) Preguntas explicativas (Interés por el Auto, Individualidad y Nivel Ecológico)</a:t>
            </a:r>
          </a:p>
          <a:p>
            <a:r>
              <a:rPr lang="es-ES" dirty="0"/>
              <a:t>                                                                     5) Experimento de Selección Discreta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endParaRPr lang="es-ES" dirty="0"/>
          </a:p>
          <a:p>
            <a:endParaRPr lang="es-ES" dirty="0"/>
          </a:p>
          <a:p>
            <a:endParaRPr lang="es-ES" dirty="0"/>
          </a:p>
          <a:p>
            <a:endParaRPr lang="es-ES" dirty="0"/>
          </a:p>
          <a:p>
            <a:endParaRPr lang="es-AR" dirty="0"/>
          </a:p>
        </p:txBody>
      </p:sp>
      <p:sp>
        <p:nvSpPr>
          <p:cNvPr id="9" name="Rectángulo 8">
            <a:extLst>
              <a:ext uri="{FF2B5EF4-FFF2-40B4-BE49-F238E27FC236}">
                <a16:creationId xmlns:a16="http://schemas.microsoft.com/office/drawing/2014/main" id="{D5E50D43-D098-4FAA-B9DE-5E49C53B27E1}"/>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0" name="Título 1">
            <a:extLst>
              <a:ext uri="{FF2B5EF4-FFF2-40B4-BE49-F238E27FC236}">
                <a16:creationId xmlns:a16="http://schemas.microsoft.com/office/drawing/2014/main" id="{3ADA40B1-E5D6-45D4-96F0-F3907C5D1C37}"/>
              </a:ext>
            </a:extLst>
          </p:cNvPr>
          <p:cNvSpPr txBox="1">
            <a:spLocks/>
          </p:cNvSpPr>
          <p:nvPr/>
        </p:nvSpPr>
        <p:spPr>
          <a:xfrm>
            <a:off x="830491" y="99343"/>
            <a:ext cx="1912709"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800" b="1">
                <a:solidFill>
                  <a:schemeClr val="bg1"/>
                </a:solidFill>
              </a:rPr>
              <a:t>Metodología</a:t>
            </a:r>
            <a:endParaRPr lang="es-AR" sz="1800" b="1" dirty="0">
              <a:solidFill>
                <a:schemeClr val="bg1"/>
              </a:solidFill>
            </a:endParaRPr>
          </a:p>
        </p:txBody>
      </p:sp>
      <p:pic>
        <p:nvPicPr>
          <p:cNvPr id="11" name="Picture 8" descr="dos">
            <a:extLst>
              <a:ext uri="{FF2B5EF4-FFF2-40B4-BE49-F238E27FC236}">
                <a16:creationId xmlns:a16="http://schemas.microsoft.com/office/drawing/2014/main" id="{E4B9A5BA-C9E1-40D9-ADB6-574F503B4F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94810899"/>
      </p:ext>
    </p:extLst>
  </p:cSld>
  <p:clrMapOvr>
    <a:masterClrMapping/>
  </p:clrMapOvr>
  <mc:AlternateContent xmlns:mc="http://schemas.openxmlformats.org/markup-compatibility/2006" xmlns:p14="http://schemas.microsoft.com/office/powerpoint/2010/main">
    <mc:Choice Requires="p14">
      <p:transition spd="med" p14:dur="700" advTm="38018">
        <p:fade/>
      </p:transition>
    </mc:Choice>
    <mc:Fallback xmlns="">
      <p:transition spd="med" advTm="3801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BFEAC443-3A0B-4F9B-BCA1-E023476802E1}"/>
              </a:ext>
            </a:extLst>
          </p:cNvPr>
          <p:cNvSpPr/>
          <p:nvPr/>
        </p:nvSpPr>
        <p:spPr>
          <a:xfrm>
            <a:off x="-133939" y="6659502"/>
            <a:ext cx="12456827" cy="213066"/>
          </a:xfrm>
          <a:prstGeom prst="rect">
            <a:avLst/>
          </a:prstGeom>
          <a:solidFill>
            <a:schemeClr val="accent5"/>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F2E9B822-CD7B-4122-B0CA-0BC00E3430E3}"/>
              </a:ext>
            </a:extLst>
          </p:cNvPr>
          <p:cNvSpPr txBox="1"/>
          <p:nvPr/>
        </p:nvSpPr>
        <p:spPr>
          <a:xfrm>
            <a:off x="313714" y="1046332"/>
            <a:ext cx="2919532" cy="400110"/>
          </a:xfrm>
          <a:prstGeom prst="rect">
            <a:avLst/>
          </a:prstGeom>
          <a:noFill/>
        </p:spPr>
        <p:txBody>
          <a:bodyPr wrap="square" rtlCol="0">
            <a:spAutoFit/>
          </a:bodyPr>
          <a:lstStyle/>
          <a:p>
            <a:r>
              <a:rPr lang="es-ES" sz="2000" b="1" dirty="0"/>
              <a:t>Experimento de Selección</a:t>
            </a:r>
            <a:endParaRPr lang="es-AR" sz="2000" b="1" dirty="0"/>
          </a:p>
        </p:txBody>
      </p:sp>
      <p:sp>
        <p:nvSpPr>
          <p:cNvPr id="7" name="CuadroTexto 6">
            <a:extLst>
              <a:ext uri="{FF2B5EF4-FFF2-40B4-BE49-F238E27FC236}">
                <a16:creationId xmlns:a16="http://schemas.microsoft.com/office/drawing/2014/main" id="{ACBC3ADB-DF28-4A49-A956-B87EFE43DAE7}"/>
              </a:ext>
            </a:extLst>
          </p:cNvPr>
          <p:cNvSpPr txBox="1"/>
          <p:nvPr/>
        </p:nvSpPr>
        <p:spPr>
          <a:xfrm>
            <a:off x="171140" y="1688511"/>
            <a:ext cx="11725204" cy="584775"/>
          </a:xfrm>
          <a:prstGeom prst="rect">
            <a:avLst/>
          </a:prstGeom>
          <a:noFill/>
        </p:spPr>
        <p:txBody>
          <a:bodyPr wrap="square" rtlCol="0">
            <a:spAutoFit/>
          </a:bodyPr>
          <a:lstStyle/>
          <a:p>
            <a:r>
              <a:rPr lang="es-AR" sz="1600" dirty="0">
                <a:latin typeface="Calibri" panose="020F0502020204030204" pitchFamily="34" charset="0"/>
                <a:ea typeface="Calibri" panose="020F0502020204030204" pitchFamily="34" charset="0"/>
                <a:cs typeface="Arial" panose="020B0604020202020204" pitchFamily="34" charset="0"/>
              </a:rPr>
              <a:t>A</a:t>
            </a:r>
            <a:r>
              <a:rPr lang="es-AR" sz="1600" dirty="0">
                <a:effectLst/>
                <a:latin typeface="Calibri" panose="020F0502020204030204" pitchFamily="34" charset="0"/>
                <a:ea typeface="Calibri" panose="020F0502020204030204" pitchFamily="34" charset="0"/>
                <a:cs typeface="Arial" panose="020B0604020202020204" pitchFamily="34" charset="0"/>
              </a:rPr>
              <a:t> la persona se le mostraban diferentes situaciones o escenarios en las que debía elegir el </a:t>
            </a:r>
            <a:r>
              <a:rPr lang="es-AR" sz="1600" u="sng" dirty="0">
                <a:effectLst/>
                <a:latin typeface="Calibri" panose="020F0502020204030204" pitchFamily="34" charset="0"/>
                <a:ea typeface="Calibri" panose="020F0502020204030204" pitchFamily="34" charset="0"/>
                <a:cs typeface="Arial" panose="020B0604020202020204" pitchFamily="34" charset="0"/>
              </a:rPr>
              <a:t>medio de transporte</a:t>
            </a:r>
            <a:r>
              <a:rPr lang="es-AR" sz="1600" dirty="0">
                <a:effectLst/>
                <a:latin typeface="Calibri" panose="020F0502020204030204" pitchFamily="34" charset="0"/>
                <a:ea typeface="Calibri" panose="020F0502020204030204" pitchFamily="34" charset="0"/>
                <a:cs typeface="Arial" panose="020B0604020202020204" pitchFamily="34" charset="0"/>
              </a:rPr>
              <a:t> que elijaría si se encontrara en esa posición.</a:t>
            </a:r>
            <a:endParaRPr lang="es-AR" sz="1600" dirty="0"/>
          </a:p>
        </p:txBody>
      </p:sp>
      <p:pic>
        <p:nvPicPr>
          <p:cNvPr id="23" name="image46.png">
            <a:extLst>
              <a:ext uri="{FF2B5EF4-FFF2-40B4-BE49-F238E27FC236}">
                <a16:creationId xmlns:a16="http://schemas.microsoft.com/office/drawing/2014/main" id="{8E1E826B-177A-49C7-825E-7F096E61D357}"/>
              </a:ext>
            </a:extLst>
          </p:cNvPr>
          <p:cNvPicPr/>
          <p:nvPr/>
        </p:nvPicPr>
        <p:blipFill rotWithShape="1">
          <a:blip r:embed="rId4"/>
          <a:srcRect r="925" b="16000"/>
          <a:stretch/>
        </p:blipFill>
        <p:spPr bwMode="auto">
          <a:xfrm>
            <a:off x="2926085" y="2630997"/>
            <a:ext cx="6991640" cy="3421030"/>
          </a:xfrm>
          <a:prstGeom prst="rect">
            <a:avLst/>
          </a:prstGeom>
          <a:ln>
            <a:noFill/>
          </a:ln>
          <a:extLst>
            <a:ext uri="{53640926-AAD7-44D8-BBD7-CCE9431645EC}">
              <a14:shadowObscured xmlns:a14="http://schemas.microsoft.com/office/drawing/2010/main"/>
            </a:ext>
          </a:extLst>
        </p:spPr>
      </p:pic>
      <p:sp>
        <p:nvSpPr>
          <p:cNvPr id="24" name="CuadroTexto 23">
            <a:extLst>
              <a:ext uri="{FF2B5EF4-FFF2-40B4-BE49-F238E27FC236}">
                <a16:creationId xmlns:a16="http://schemas.microsoft.com/office/drawing/2014/main" id="{0A0372E1-D091-48F7-AF55-F2A6393605FC}"/>
              </a:ext>
            </a:extLst>
          </p:cNvPr>
          <p:cNvSpPr txBox="1"/>
          <p:nvPr/>
        </p:nvSpPr>
        <p:spPr>
          <a:xfrm>
            <a:off x="10079327" y="3558453"/>
            <a:ext cx="1918617" cy="2246769"/>
          </a:xfrm>
          <a:prstGeom prst="rect">
            <a:avLst/>
          </a:prstGeom>
          <a:solidFill>
            <a:schemeClr val="bg1">
              <a:lumMod val="95000"/>
            </a:schemeClr>
          </a:solidFill>
          <a:ln>
            <a:solidFill>
              <a:schemeClr val="tx1"/>
            </a:solidFill>
          </a:ln>
        </p:spPr>
        <p:txBody>
          <a:bodyPr wrap="square" rtlCol="0">
            <a:spAutoFit/>
          </a:bodyPr>
          <a:lstStyle/>
          <a:p>
            <a:r>
              <a:rPr lang="es-ES" sz="1400" dirty="0"/>
              <a:t>Visualización de lo que veían las personas. </a:t>
            </a:r>
          </a:p>
          <a:p>
            <a:r>
              <a:rPr lang="es-ES" sz="1400" dirty="0"/>
              <a:t> -Esto se repetía 10 o 15 veces con diferentes valores de tiempo y costo.</a:t>
            </a:r>
          </a:p>
          <a:p>
            <a:r>
              <a:rPr lang="es-ES" sz="1400" dirty="0"/>
              <a:t>- En cada uno de los escenarios, debían escoger que medio escogerían</a:t>
            </a:r>
            <a:endParaRPr lang="es-AR" sz="1400" dirty="0"/>
          </a:p>
        </p:txBody>
      </p:sp>
      <p:sp>
        <p:nvSpPr>
          <p:cNvPr id="13" name="Rectángulo 12">
            <a:extLst>
              <a:ext uri="{FF2B5EF4-FFF2-40B4-BE49-F238E27FC236}">
                <a16:creationId xmlns:a16="http://schemas.microsoft.com/office/drawing/2014/main" id="{D837CDB3-CA96-47A9-AA7A-B5AA5996B5D0}"/>
              </a:ext>
            </a:extLst>
          </p:cNvPr>
          <p:cNvSpPr/>
          <p:nvPr/>
        </p:nvSpPr>
        <p:spPr>
          <a:xfrm>
            <a:off x="830491" y="134912"/>
            <a:ext cx="1622423" cy="4796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600"/>
          </a:p>
        </p:txBody>
      </p:sp>
      <p:sp>
        <p:nvSpPr>
          <p:cNvPr id="14" name="Título 1">
            <a:extLst>
              <a:ext uri="{FF2B5EF4-FFF2-40B4-BE49-F238E27FC236}">
                <a16:creationId xmlns:a16="http://schemas.microsoft.com/office/drawing/2014/main" id="{571F4E94-5A6A-4FA1-BBF7-2A356AEFE1C1}"/>
              </a:ext>
            </a:extLst>
          </p:cNvPr>
          <p:cNvSpPr txBox="1">
            <a:spLocks/>
          </p:cNvSpPr>
          <p:nvPr/>
        </p:nvSpPr>
        <p:spPr>
          <a:xfrm>
            <a:off x="830491" y="99343"/>
            <a:ext cx="1912709" cy="550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800" b="1">
                <a:solidFill>
                  <a:schemeClr val="bg1"/>
                </a:solidFill>
              </a:rPr>
              <a:t>Metodología</a:t>
            </a:r>
            <a:endParaRPr lang="es-AR" sz="1800" b="1" dirty="0">
              <a:solidFill>
                <a:schemeClr val="bg1"/>
              </a:solidFill>
            </a:endParaRPr>
          </a:p>
        </p:txBody>
      </p:sp>
      <p:pic>
        <p:nvPicPr>
          <p:cNvPr id="16" name="Picture 8" descr="dos">
            <a:extLst>
              <a:ext uri="{FF2B5EF4-FFF2-40B4-BE49-F238E27FC236}">
                <a16:creationId xmlns:a16="http://schemas.microsoft.com/office/drawing/2014/main" id="{13F3520F-42E6-43A3-A323-10E12CEEF6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40" y="134911"/>
            <a:ext cx="479685" cy="47968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768CC38-19EC-47F0-9D8B-B4C00DA08C01}"/>
              </a:ext>
            </a:extLst>
          </p:cNvPr>
          <p:cNvSpPr txBox="1"/>
          <p:nvPr/>
        </p:nvSpPr>
        <p:spPr>
          <a:xfrm>
            <a:off x="103617" y="2545279"/>
            <a:ext cx="2006003" cy="1384995"/>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a:t>Los tiempos y costos de cada alternativa, en cada escenario, variaban alrededor de los valores que tenía la persona en el viaje mas frecuente</a:t>
            </a:r>
            <a:endParaRPr lang="es-AR" sz="1400" dirty="0"/>
          </a:p>
        </p:txBody>
      </p:sp>
      <p:cxnSp>
        <p:nvCxnSpPr>
          <p:cNvPr id="4" name="Conector recto de flecha 3">
            <a:extLst>
              <a:ext uri="{FF2B5EF4-FFF2-40B4-BE49-F238E27FC236}">
                <a16:creationId xmlns:a16="http://schemas.microsoft.com/office/drawing/2014/main" id="{060BFB04-A77B-414E-A2DE-99F709218C41}"/>
              </a:ext>
            </a:extLst>
          </p:cNvPr>
          <p:cNvCxnSpPr>
            <a:cxnSpLocks/>
          </p:cNvCxnSpPr>
          <p:nvPr/>
        </p:nvCxnSpPr>
        <p:spPr>
          <a:xfrm flipH="1" flipV="1">
            <a:off x="2271223" y="3347201"/>
            <a:ext cx="1246238" cy="120997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1C4C17B-3EB5-4197-8A60-30E5ECFC4761}"/>
                  </a:ext>
                </a:extLst>
              </p:cNvPr>
              <p:cNvSpPr txBox="1"/>
              <p:nvPr/>
            </p:nvSpPr>
            <p:spPr>
              <a:xfrm>
                <a:off x="53428" y="4557172"/>
                <a:ext cx="2647568" cy="184909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a:t>Para el carpooling, los valores del viaje mas frecuente se establecieron como:</a:t>
                </a:r>
              </a:p>
              <a:p>
                <a:endParaRPr lang="es-MX" sz="1400" dirty="0"/>
              </a:p>
              <a:p>
                <a:pPr/>
                <a14:m>
                  <m:oMathPara xmlns:m="http://schemas.openxmlformats.org/officeDocument/2006/math">
                    <m:oMathParaPr>
                      <m:jc m:val="left"/>
                    </m:oMathParaPr>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𝐶</m:t>
                          </m:r>
                        </m:e>
                        <m:sub>
                          <m:r>
                            <a:rPr lang="es-MX" sz="1400" b="0" i="1" smtClean="0">
                              <a:latin typeface="Cambria Math" panose="02040503050406030204" pitchFamily="18" charset="0"/>
                            </a:rPr>
                            <m:t>𝑐𝑝</m:t>
                          </m:r>
                          <m:r>
                            <a:rPr lang="es-MX" sz="1400" b="0" i="1" smtClean="0">
                              <a:latin typeface="Cambria Math" panose="02040503050406030204" pitchFamily="18" charset="0"/>
                            </a:rPr>
                            <m:t> </m:t>
                          </m:r>
                        </m:sub>
                      </m:sSub>
                      <m:r>
                        <a:rPr lang="es-MX" sz="1400" b="0" i="1" smtClean="0">
                          <a:latin typeface="Cambria Math" panose="02040503050406030204" pitchFamily="18" charset="0"/>
                        </a:rPr>
                        <m:t>= </m:t>
                      </m:r>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𝐶</m:t>
                          </m:r>
                        </m:e>
                        <m:sub>
                          <m:r>
                            <a:rPr lang="es-MX" sz="1400" b="0" i="1" smtClean="0">
                              <a:latin typeface="Cambria Math" panose="02040503050406030204" pitchFamily="18" charset="0"/>
                            </a:rPr>
                            <m:t>𝑎𝑢𝑡𝑜</m:t>
                          </m:r>
                          <m:r>
                            <a:rPr lang="es-MX" sz="1400" b="0" i="1" smtClean="0">
                              <a:latin typeface="Cambria Math" panose="02040503050406030204" pitchFamily="18" charset="0"/>
                            </a:rPr>
                            <m:t> </m:t>
                          </m:r>
                        </m:sub>
                      </m:sSub>
                      <m:r>
                        <a:rPr lang="es-MX" sz="1400" b="0" i="1" smtClean="0">
                          <a:latin typeface="Cambria Math" panose="02040503050406030204" pitchFamily="18" charset="0"/>
                        </a:rPr>
                        <m:t>−</m:t>
                      </m:r>
                      <m:r>
                        <a:rPr lang="es-MX" sz="1400" b="0" i="1" smtClean="0">
                          <a:latin typeface="Cambria Math" panose="02040503050406030204" pitchFamily="18" charset="0"/>
                        </a:rPr>
                        <m:t>𝐶𝑜𝑚𝑝𝑒𝑛𝑠𝑎𝑐𝑖𝑜𝑛</m:t>
                      </m:r>
                    </m:oMath>
                  </m:oMathPara>
                </a14:m>
                <a:endParaRPr lang="es-MX" sz="1400" b="0" dirty="0"/>
              </a:p>
              <a:p>
                <a:endParaRPr lang="es-MX" sz="1400" dirty="0"/>
              </a:p>
              <a:p>
                <a:pPr/>
                <a14:m>
                  <m:oMathPara xmlns:m="http://schemas.openxmlformats.org/officeDocument/2006/math">
                    <m:oMathParaPr>
                      <m:jc m:val="left"/>
                    </m:oMathParaPr>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𝑇</m:t>
                          </m:r>
                        </m:e>
                        <m:sub>
                          <m:r>
                            <a:rPr lang="es-MX" sz="1400" b="0" i="1" smtClean="0">
                              <a:latin typeface="Cambria Math" panose="02040503050406030204" pitchFamily="18" charset="0"/>
                            </a:rPr>
                            <m:t>𝑐𝑝</m:t>
                          </m:r>
                          <m:r>
                            <a:rPr lang="es-MX" sz="1400" b="0" i="1" smtClean="0">
                              <a:latin typeface="Cambria Math" panose="02040503050406030204" pitchFamily="18" charset="0"/>
                            </a:rPr>
                            <m:t> </m:t>
                          </m:r>
                        </m:sub>
                      </m:sSub>
                      <m:r>
                        <a:rPr lang="es-MX" sz="1400" b="0" i="1" smtClean="0">
                          <a:latin typeface="Cambria Math" panose="02040503050406030204" pitchFamily="18" charset="0"/>
                        </a:rPr>
                        <m:t>= </m:t>
                      </m:r>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𝑇</m:t>
                          </m:r>
                        </m:e>
                        <m:sub>
                          <m:r>
                            <a:rPr lang="es-MX" sz="1400" b="0" i="1" smtClean="0">
                              <a:latin typeface="Cambria Math" panose="02040503050406030204" pitchFamily="18" charset="0"/>
                            </a:rPr>
                            <m:t>𝑎𝑢𝑡𝑜</m:t>
                          </m:r>
                          <m:r>
                            <a:rPr lang="es-MX" sz="1400" b="0" i="1" smtClean="0">
                              <a:latin typeface="Cambria Math" panose="02040503050406030204" pitchFamily="18" charset="0"/>
                            </a:rPr>
                            <m:t> </m:t>
                          </m:r>
                        </m:sub>
                      </m:sSub>
                      <m:r>
                        <a:rPr lang="es-MX" sz="1400" b="0" i="1" smtClean="0">
                          <a:latin typeface="Cambria Math" panose="02040503050406030204" pitchFamily="18" charset="0"/>
                        </a:rPr>
                        <m:t>−</m:t>
                      </m:r>
                      <m:r>
                        <a:rPr lang="es-MX" sz="1400" b="0" i="1" smtClean="0">
                          <a:latin typeface="Cambria Math" panose="02040503050406030204" pitchFamily="18" charset="0"/>
                        </a:rPr>
                        <m:t>𝐴h𝑜𝑟𝑟𝑜</m:t>
                      </m:r>
                      <m:r>
                        <a:rPr lang="es-MX" sz="1400" b="0" i="1" smtClean="0">
                          <a:latin typeface="Cambria Math" panose="02040503050406030204" pitchFamily="18" charset="0"/>
                        </a:rPr>
                        <m:t> </m:t>
                      </m:r>
                      <m:r>
                        <a:rPr lang="es-MX" sz="1400" b="0" i="1" smtClean="0">
                          <a:latin typeface="Cambria Math" panose="02040503050406030204" pitchFamily="18" charset="0"/>
                        </a:rPr>
                        <m:t>𝐻𝑂𝑉</m:t>
                      </m:r>
                    </m:oMath>
                  </m:oMathPara>
                </a14:m>
                <a:endParaRPr lang="es-MX" sz="1400" dirty="0"/>
              </a:p>
              <a:p>
                <a:endParaRPr lang="es-MX" sz="1400" dirty="0"/>
              </a:p>
            </p:txBody>
          </p:sp>
        </mc:Choice>
        <mc:Fallback xmlns="">
          <p:sp>
            <p:nvSpPr>
              <p:cNvPr id="17" name="CuadroTexto 16">
                <a:extLst>
                  <a:ext uri="{FF2B5EF4-FFF2-40B4-BE49-F238E27FC236}">
                    <a16:creationId xmlns:a16="http://schemas.microsoft.com/office/drawing/2014/main" id="{21C4C17B-3EB5-4197-8A60-30E5ECFC4761}"/>
                  </a:ext>
                </a:extLst>
              </p:cNvPr>
              <p:cNvSpPr txBox="1">
                <a:spLocks noRot="1" noChangeAspect="1" noMove="1" noResize="1" noEditPoints="1" noAdjustHandles="1" noChangeArrowheads="1" noChangeShapeType="1" noTextEdit="1"/>
              </p:cNvSpPr>
              <p:nvPr/>
            </p:nvSpPr>
            <p:spPr>
              <a:xfrm>
                <a:off x="53428" y="4557172"/>
                <a:ext cx="2647568" cy="1849096"/>
              </a:xfrm>
              <a:prstGeom prst="rect">
                <a:avLst/>
              </a:prstGeom>
              <a:blipFill>
                <a:blip r:embed="rId6"/>
                <a:stretch>
                  <a:fillRect l="-459" t="-328"/>
                </a:stretch>
              </a:blipFill>
            </p:spPr>
            <p:txBody>
              <a:bodyPr/>
              <a:lstStyle/>
              <a:p>
                <a:r>
                  <a:rPr lang="es-AR">
                    <a:noFill/>
                  </a:rPr>
                  <a:t> </a:t>
                </a:r>
              </a:p>
            </p:txBody>
          </p:sp>
        </mc:Fallback>
      </mc:AlternateContent>
      <p:cxnSp>
        <p:nvCxnSpPr>
          <p:cNvPr id="9" name="Conector: angular 8">
            <a:extLst>
              <a:ext uri="{FF2B5EF4-FFF2-40B4-BE49-F238E27FC236}">
                <a16:creationId xmlns:a16="http://schemas.microsoft.com/office/drawing/2014/main" id="{30C6BCBB-1BBB-45AC-BE42-B407F959D2C8}"/>
              </a:ext>
            </a:extLst>
          </p:cNvPr>
          <p:cNvCxnSpPr>
            <a:cxnSpLocks/>
          </p:cNvCxnSpPr>
          <p:nvPr/>
        </p:nvCxnSpPr>
        <p:spPr>
          <a:xfrm rot="10800000" flipV="1">
            <a:off x="2894342" y="5996060"/>
            <a:ext cx="3200132" cy="309200"/>
          </a:xfrm>
          <a:prstGeom prst="bentConnector3">
            <a:avLst>
              <a:gd name="adj1" fmla="val 326"/>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55047921"/>
      </p:ext>
    </p:extLst>
  </p:cSld>
  <p:clrMapOvr>
    <a:masterClrMapping/>
  </p:clrMapOvr>
  <mc:AlternateContent xmlns:mc="http://schemas.openxmlformats.org/markup-compatibility/2006" xmlns:p14="http://schemas.microsoft.com/office/powerpoint/2010/main">
    <mc:Choice Requires="p14">
      <p:transition spd="med" p14:dur="700" advTm="86477">
        <p:fade/>
      </p:transition>
    </mc:Choice>
    <mc:Fallback xmlns="">
      <p:transition spd="med" advTm="8647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animBg="1"/>
      <p:bldP spid="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1|16.1|6.2"/>
</p:tagLst>
</file>

<file path=ppt/tags/tag2.xml><?xml version="1.0" encoding="utf-8"?>
<p:tagLst xmlns:a="http://schemas.openxmlformats.org/drawingml/2006/main" xmlns:r="http://schemas.openxmlformats.org/officeDocument/2006/relationships" xmlns:p="http://schemas.openxmlformats.org/presentationml/2006/main">
  <p:tag name="TIMING" val="|9.7|5.1|15.1|1.7"/>
</p:tagLst>
</file>

<file path=ppt/tags/tag3.xml><?xml version="1.0" encoding="utf-8"?>
<p:tagLst xmlns:a="http://schemas.openxmlformats.org/drawingml/2006/main" xmlns:r="http://schemas.openxmlformats.org/officeDocument/2006/relationships" xmlns:p="http://schemas.openxmlformats.org/presentationml/2006/main">
  <p:tag name="TIMING" val="|8.2|14.9|2.3"/>
</p:tagLst>
</file>

<file path=ppt/tags/tag4.xml><?xml version="1.0" encoding="utf-8"?>
<p:tagLst xmlns:a="http://schemas.openxmlformats.org/drawingml/2006/main" xmlns:r="http://schemas.openxmlformats.org/officeDocument/2006/relationships" xmlns:p="http://schemas.openxmlformats.org/presentationml/2006/main">
  <p:tag name="TIMING" val="|8|48.7|15.4"/>
</p:tagLst>
</file>

<file path=ppt/tags/tag5.xml><?xml version="1.0" encoding="utf-8"?>
<p:tagLst xmlns:a="http://schemas.openxmlformats.org/drawingml/2006/main" xmlns:r="http://schemas.openxmlformats.org/officeDocument/2006/relationships" xmlns:p="http://schemas.openxmlformats.org/presentationml/2006/main">
  <p:tag name="TIMING" val="|42.4|3.7"/>
</p:tagLst>
</file>

<file path=ppt/tags/tag6.xml><?xml version="1.0" encoding="utf-8"?>
<p:tagLst xmlns:a="http://schemas.openxmlformats.org/drawingml/2006/main" xmlns:r="http://schemas.openxmlformats.org/officeDocument/2006/relationships" xmlns:p="http://schemas.openxmlformats.org/presentationml/2006/main">
  <p:tag name="TIMING" val="|4.5|11.1|39.6|12.3|2|2.4"/>
</p:tagLst>
</file>

<file path=ppt/tags/tag7.xml><?xml version="1.0" encoding="utf-8"?>
<p:tagLst xmlns:a="http://schemas.openxmlformats.org/drawingml/2006/main" xmlns:r="http://schemas.openxmlformats.org/officeDocument/2006/relationships" xmlns:p="http://schemas.openxmlformats.org/presentationml/2006/main">
  <p:tag name="TIMING" val="|3|8|13.7|5|6.9|3.9"/>
</p:tagLst>
</file>

<file path=ppt/tags/tag8.xml><?xml version="1.0" encoding="utf-8"?>
<p:tagLst xmlns:a="http://schemas.openxmlformats.org/drawingml/2006/main" xmlns:r="http://schemas.openxmlformats.org/officeDocument/2006/relationships" xmlns:p="http://schemas.openxmlformats.org/presentationml/2006/main">
  <p:tag name="TIMING" val="|0.8|13.9|34.9"/>
</p:tagLst>
</file>

<file path=ppt/tags/tag9.xml><?xml version="1.0" encoding="utf-8"?>
<p:tagLst xmlns:a="http://schemas.openxmlformats.org/drawingml/2006/main" xmlns:r="http://schemas.openxmlformats.org/officeDocument/2006/relationships" xmlns:p="http://schemas.openxmlformats.org/presentationml/2006/main">
  <p:tag name="TIMING" val="|1.3"/>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2474</TotalTime>
  <Words>2567</Words>
  <Application>Microsoft Office PowerPoint</Application>
  <PresentationFormat>Panorámica</PresentationFormat>
  <Paragraphs>369</Paragraphs>
  <Slides>19</Slides>
  <Notes>14</Notes>
  <HiddenSlides>1</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Calibri Light</vt:lpstr>
      <vt:lpstr>Cambria</vt:lpstr>
      <vt:lpstr>Cambria Math</vt:lpstr>
      <vt:lpstr>Wingdings</vt:lpstr>
      <vt:lpstr>Tema de Office</vt:lpstr>
      <vt:lpstr>“Análisis y Estimación de la Oferta del Carpooling en Buenos Aires mediante Modelos de Selección Discreta”</vt:lpstr>
      <vt:lpstr>Presentación de PowerPoint</vt:lpstr>
      <vt:lpstr>Presentación de PowerPoint</vt:lpstr>
      <vt:lpstr>Introducción del Carpooling</vt:lpstr>
      <vt:lpstr>Introducción del Carpooling</vt:lpstr>
      <vt:lpstr>Introducción del Carpooling</vt:lpstr>
      <vt:lpstr>Metodología</vt:lpstr>
      <vt:lpstr>Presentación de PowerPoint</vt:lpstr>
      <vt:lpstr>Presentación de PowerPoint</vt:lpstr>
      <vt:lpstr>Metodología</vt:lpstr>
      <vt:lpstr>Metodología</vt:lpstr>
      <vt:lpstr>Metodología</vt:lpstr>
      <vt:lpstr>Metodología</vt:lpstr>
      <vt:lpstr>Resultados</vt:lpstr>
      <vt:lpstr>Presentación de PowerPoint</vt:lpstr>
      <vt:lpstr>Presentación de PowerPoint</vt:lpstr>
      <vt:lpstr>Presentación de PowerPoint</vt:lpstr>
      <vt:lpstr>Predicción de oferta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Estimación de la Oferta del Carpooling en Buenos Aires mediante Modelos de Selección Discreta”</dc:title>
  <dc:creator>Emilio Segundo Pugnaloni</dc:creator>
  <cp:lastModifiedBy>Emilio Segundo Pugnaloni</cp:lastModifiedBy>
  <cp:revision>30</cp:revision>
  <dcterms:created xsi:type="dcterms:W3CDTF">2021-04-15T22:59:04Z</dcterms:created>
  <dcterms:modified xsi:type="dcterms:W3CDTF">2021-10-05T20:28:35Z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28ef38c-4357-49c8-b2ae-c9cdaf411188_Enabled">
    <vt:lpwstr>True</vt:lpwstr>
  </property>
  <property fmtid="{D5CDD505-2E9C-101B-9397-08002B2CF9AE}" pid="3" name="MSIP_Label_228ef38c-4357-49c8-b2ae-c9cdaf411188_SiteId">
    <vt:lpwstr>038018c3-616c-4b46-ad9b-aa9007f701b5</vt:lpwstr>
  </property>
  <property fmtid="{D5CDD505-2E9C-101B-9397-08002B2CF9AE}" pid="4" name="MSIP_Label_228ef38c-4357-49c8-b2ae-c9cdaf411188_Owner">
    <vt:lpwstr>emiliopugnaloni@uca.edu.ar</vt:lpwstr>
  </property>
  <property fmtid="{D5CDD505-2E9C-101B-9397-08002B2CF9AE}" pid="5" name="MSIP_Label_228ef38c-4357-49c8-b2ae-c9cdaf411188_SetDate">
    <vt:lpwstr>2021-04-15T23:18:48.2615453Z</vt:lpwstr>
  </property>
  <property fmtid="{D5CDD505-2E9C-101B-9397-08002B2CF9AE}" pid="6" name="MSIP_Label_228ef38c-4357-49c8-b2ae-c9cdaf411188_Name">
    <vt:lpwstr>Personal</vt:lpwstr>
  </property>
  <property fmtid="{D5CDD505-2E9C-101B-9397-08002B2CF9AE}" pid="7" name="MSIP_Label_228ef38c-4357-49c8-b2ae-c9cdaf411188_Application">
    <vt:lpwstr>Microsoft Azure Information Protection</vt:lpwstr>
  </property>
  <property fmtid="{D5CDD505-2E9C-101B-9397-08002B2CF9AE}" pid="8" name="MSIP_Label_228ef38c-4357-49c8-b2ae-c9cdaf411188_ActionId">
    <vt:lpwstr>5327d1b2-140c-4782-a153-57b813f7fb9d</vt:lpwstr>
  </property>
  <property fmtid="{D5CDD505-2E9C-101B-9397-08002B2CF9AE}" pid="9" name="MSIP_Label_228ef38c-4357-49c8-b2ae-c9cdaf411188_Extended_MSFT_Method">
    <vt:lpwstr>Manual</vt:lpwstr>
  </property>
  <property fmtid="{D5CDD505-2E9C-101B-9397-08002B2CF9AE}" pid="10" name="Sensitivity">
    <vt:lpwstr>Personal</vt:lpwstr>
  </property>
</Properties>
</file>