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1865" y="478612"/>
            <a:ext cx="47002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228610"/>
            <a:ext cx="890013" cy="10667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7800" y="1066800"/>
            <a:ext cx="73152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371" y="356362"/>
            <a:ext cx="801725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1814512"/>
            <a:ext cx="8185784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3282" y="1433525"/>
            <a:ext cx="314325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4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</a:rPr>
              <a:t>Modelo</a:t>
            </a:r>
            <a:r>
              <a:rPr dirty="0" sz="2400" spc="-50">
                <a:solidFill>
                  <a:srgbClr val="FF0000"/>
                </a:solidFill>
              </a:rPr>
              <a:t> </a:t>
            </a:r>
            <a:r>
              <a:rPr dirty="0" sz="2400">
                <a:solidFill>
                  <a:srgbClr val="FF0000"/>
                </a:solidFill>
              </a:rPr>
              <a:t>de</a:t>
            </a:r>
            <a:r>
              <a:rPr dirty="0" sz="2400" spc="-35">
                <a:solidFill>
                  <a:srgbClr val="FF0000"/>
                </a:solidFill>
              </a:rPr>
              <a:t> </a:t>
            </a:r>
            <a:r>
              <a:rPr dirty="0" sz="2400">
                <a:solidFill>
                  <a:srgbClr val="FF0000"/>
                </a:solidFill>
              </a:rPr>
              <a:t>Presentación</a:t>
            </a:r>
            <a:endParaRPr sz="2400"/>
          </a:p>
          <a:p>
            <a:pPr algn="ctr" marL="34290">
              <a:lnSpc>
                <a:spcPts val="2740"/>
              </a:lnSpc>
            </a:pPr>
            <a:r>
              <a:rPr dirty="0" sz="2400" spc="-5">
                <a:solidFill>
                  <a:srgbClr val="FF0000"/>
                </a:solidFill>
              </a:rPr>
              <a:t>de</a:t>
            </a:r>
            <a:r>
              <a:rPr dirty="0" sz="2400" spc="-30">
                <a:solidFill>
                  <a:srgbClr val="FF0000"/>
                </a:solidFill>
              </a:rPr>
              <a:t> </a:t>
            </a:r>
            <a:r>
              <a:rPr dirty="0" sz="2400">
                <a:solidFill>
                  <a:srgbClr val="FF0000"/>
                </a:solidFill>
              </a:rPr>
              <a:t>Proyecto</a:t>
            </a:r>
            <a:r>
              <a:rPr dirty="0" sz="2400" spc="-50">
                <a:solidFill>
                  <a:srgbClr val="FF0000"/>
                </a:solidFill>
              </a:rPr>
              <a:t> </a:t>
            </a:r>
            <a:r>
              <a:rPr dirty="0" sz="2400">
                <a:solidFill>
                  <a:srgbClr val="FF0000"/>
                </a:solidFill>
              </a:rPr>
              <a:t>Final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72842" y="2676271"/>
            <a:ext cx="379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11111"/>
                </a:solidFill>
                <a:latin typeface="Times New Roman"/>
                <a:cs typeface="Times New Roman"/>
              </a:rPr>
              <a:t>Grado </a:t>
            </a:r>
            <a:r>
              <a:rPr dirty="0" sz="1800" spc="-10" b="1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dirty="0" sz="1800" spc="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11111"/>
                </a:solidFill>
                <a:latin typeface="Times New Roman"/>
                <a:cs typeface="Times New Roman"/>
              </a:rPr>
              <a:t>Ingeniería</a:t>
            </a:r>
            <a:r>
              <a:rPr dirty="0" sz="180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dirty="0" sz="1800" spc="-1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11111"/>
                </a:solidFill>
                <a:latin typeface="Times New Roman"/>
                <a:cs typeface="Times New Roman"/>
              </a:rPr>
              <a:t>Computadores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3805" y="3432428"/>
            <a:ext cx="51352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b="1">
                <a:solidFill>
                  <a:srgbClr val="111111"/>
                </a:solidFill>
                <a:latin typeface="Times New Roman"/>
                <a:cs typeface="Times New Roman"/>
              </a:rPr>
              <a:t>“</a:t>
            </a:r>
            <a:r>
              <a:rPr dirty="0" sz="3200">
                <a:latin typeface="Times New Roman"/>
                <a:cs typeface="Times New Roman"/>
              </a:rPr>
              <a:t>NOMBRE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PROYECTO</a:t>
            </a:r>
            <a:r>
              <a:rPr dirty="0" sz="1800" b="1">
                <a:solidFill>
                  <a:srgbClr val="111111"/>
                </a:solidFill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4720590"/>
            <a:ext cx="7032625" cy="527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9085" marR="5080" indent="-287020">
              <a:lnSpc>
                <a:spcPct val="99500"/>
              </a:lnSpc>
              <a:spcBef>
                <a:spcPts val="110"/>
              </a:spcBef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Este </a:t>
            </a:r>
            <a:r>
              <a:rPr dirty="0" sz="1100" spc="-5">
                <a:latin typeface="Arial MT"/>
                <a:cs typeface="Arial MT"/>
              </a:rPr>
              <a:t>Documento </a:t>
            </a:r>
            <a:r>
              <a:rPr dirty="0" sz="1100">
                <a:latin typeface="Arial MT"/>
                <a:cs typeface="Arial MT"/>
              </a:rPr>
              <a:t>debe de tomarse en cuenta solamente como una </a:t>
            </a:r>
            <a:r>
              <a:rPr dirty="0" sz="1100" spc="-5">
                <a:latin typeface="Arial MT"/>
                <a:cs typeface="Arial MT"/>
              </a:rPr>
              <a:t>plantilla </a:t>
            </a:r>
            <a:r>
              <a:rPr dirty="0" sz="1100">
                <a:latin typeface="Arial MT"/>
                <a:cs typeface="Arial MT"/>
              </a:rPr>
              <a:t>para </a:t>
            </a:r>
            <a:r>
              <a:rPr dirty="0" sz="1100" spc="-5">
                <a:latin typeface="Arial MT"/>
                <a:cs typeface="Arial MT"/>
              </a:rPr>
              <a:t>poder </a:t>
            </a:r>
            <a:r>
              <a:rPr dirty="0" sz="1100">
                <a:latin typeface="Arial MT"/>
                <a:cs typeface="Arial MT"/>
              </a:rPr>
              <a:t>preparar </a:t>
            </a:r>
            <a:r>
              <a:rPr dirty="0" sz="1100" spc="-5">
                <a:latin typeface="Arial MT"/>
                <a:cs typeface="Arial MT"/>
              </a:rPr>
              <a:t>la </a:t>
            </a:r>
            <a:r>
              <a:rPr dirty="0" sz="1100">
                <a:latin typeface="Arial MT"/>
                <a:cs typeface="Arial MT"/>
              </a:rPr>
              <a:t> defensa de su </a:t>
            </a:r>
            <a:r>
              <a:rPr dirty="0" sz="1100" spc="-5">
                <a:latin typeface="Arial MT"/>
                <a:cs typeface="Arial MT"/>
              </a:rPr>
              <a:t>Proyecto Final, </a:t>
            </a:r>
            <a:r>
              <a:rPr dirty="0" sz="1100">
                <a:latin typeface="Arial MT"/>
                <a:cs typeface="Arial MT"/>
              </a:rPr>
              <a:t>y debe adaptarse a </a:t>
            </a:r>
            <a:r>
              <a:rPr dirty="0" sz="1100" spc="-5">
                <a:latin typeface="Arial MT"/>
                <a:cs typeface="Arial MT"/>
              </a:rPr>
              <a:t>las características </a:t>
            </a:r>
            <a:r>
              <a:rPr dirty="0" sz="1100">
                <a:latin typeface="Arial MT"/>
                <a:cs typeface="Arial MT"/>
              </a:rPr>
              <a:t>de cada proyecto;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haciendo vínculos </a:t>
            </a:r>
            <a:r>
              <a:rPr dirty="0" sz="1100">
                <a:latin typeface="Arial MT"/>
                <a:cs typeface="Arial MT"/>
              </a:rPr>
              <a:t>al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proyecto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mismo</a:t>
            </a:r>
            <a:r>
              <a:rPr dirty="0" sz="1100" spc="2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(Microsoft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Proyect)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las</a:t>
            </a:r>
            <a:r>
              <a:rPr dirty="0" sz="1100">
                <a:latin typeface="Arial MT"/>
                <a:cs typeface="Arial MT"/>
              </a:rPr>
              <a:t> partes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importantes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documentación.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467" y="228610"/>
            <a:ext cx="891540" cy="10667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2488819"/>
            <a:ext cx="8549640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Ingresos por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área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negocio</a:t>
            </a:r>
            <a:r>
              <a:rPr dirty="0" sz="2800" spc="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–Previsión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ventas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otros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40407"/>
            <a:ext cx="8133080" cy="10991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Previsión</a:t>
            </a:r>
            <a:r>
              <a:rPr dirty="0" sz="3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los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costes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440407"/>
            <a:ext cx="8623935" cy="21723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Previsión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los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costes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fijos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**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Buscar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tablas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salariales reales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para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cada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categoría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40407"/>
            <a:ext cx="8133080" cy="10991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Gastos variables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por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impuesto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sobre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beneficio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267" y="1295400"/>
            <a:ext cx="6121908" cy="5373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412747"/>
            <a:ext cx="7022592" cy="48966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716023"/>
            <a:ext cx="8638032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295398"/>
            <a:ext cx="8438388" cy="54467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438" y="356362"/>
            <a:ext cx="7603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5"/>
              <a:t> </a:t>
            </a:r>
            <a:r>
              <a:rPr dirty="0"/>
              <a:t>ECONÓMICA</a:t>
            </a:r>
            <a:r>
              <a:rPr dirty="0" spc="-15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295400"/>
            <a:ext cx="7271004" cy="53736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502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1295400"/>
            <a:ext cx="9035796" cy="5373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3" y="498094"/>
            <a:ext cx="7518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ANTECEDENTES</a:t>
            </a:r>
            <a:r>
              <a:rPr dirty="0" sz="3600" spc="-70"/>
              <a:t> </a:t>
            </a:r>
            <a:r>
              <a:rPr dirty="0" sz="3600"/>
              <a:t>DEL</a:t>
            </a:r>
            <a:r>
              <a:rPr dirty="0" sz="3600" spc="-45"/>
              <a:t> </a:t>
            </a:r>
            <a:r>
              <a:rPr dirty="0" sz="3600"/>
              <a:t>PROYECTO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502" y="356362"/>
            <a:ext cx="7599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70"/>
              <a:t> </a:t>
            </a:r>
            <a:r>
              <a:rPr dirty="0"/>
              <a:t>ECONÓMICA</a:t>
            </a:r>
            <a:r>
              <a:rPr dirty="0" spc="-50"/>
              <a:t> </a:t>
            </a:r>
            <a:r>
              <a:rPr dirty="0"/>
              <a:t>*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1345690"/>
            <a:ext cx="7559040" cy="53964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516" y="485902"/>
            <a:ext cx="7044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PRESUPUESTO</a:t>
            </a:r>
            <a:r>
              <a:rPr dirty="0" sz="2800" spc="55"/>
              <a:t> </a:t>
            </a:r>
            <a:r>
              <a:rPr dirty="0" sz="2800" spc="-5"/>
              <a:t>INICIAL</a:t>
            </a:r>
            <a:r>
              <a:rPr dirty="0" sz="2800" spc="15"/>
              <a:t> </a:t>
            </a:r>
            <a:r>
              <a:rPr dirty="0" sz="2800" spc="-5"/>
              <a:t>DEL</a:t>
            </a:r>
            <a:r>
              <a:rPr dirty="0" sz="2800"/>
              <a:t> </a:t>
            </a:r>
            <a:r>
              <a:rPr dirty="0" sz="2800" spc="-10"/>
              <a:t>PROYECTO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6639" y="2537587"/>
            <a:ext cx="8846185" cy="2270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El coste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establecido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del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equipo</a:t>
            </a:r>
            <a:r>
              <a:rPr dirty="0" sz="3200" b="1">
                <a:latin typeface="Times New Roman"/>
                <a:cs typeface="Times New Roman"/>
              </a:rPr>
              <a:t> de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desarrollo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x</a:t>
            </a:r>
            <a:r>
              <a:rPr dirty="0" sz="3200" spc="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mes.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Times New Roman"/>
                <a:cs typeface="Times New Roman"/>
              </a:rPr>
              <a:t>Coste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total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del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proyecto:</a:t>
            </a:r>
            <a:endParaRPr sz="32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770"/>
              </a:spcBef>
              <a:tabLst>
                <a:tab pos="2316480" algn="l"/>
                <a:tab pos="2721610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XXX	</a:t>
            </a:r>
            <a:r>
              <a:rPr dirty="0" sz="3200" b="1">
                <a:latin typeface="Times New Roman"/>
                <a:cs typeface="Times New Roman"/>
              </a:rPr>
              <a:t>€	=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YYYY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€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+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IVA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57" y="269494"/>
            <a:ext cx="6247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PROCESOS</a:t>
            </a:r>
            <a:r>
              <a:rPr dirty="0" sz="3600" spc="-20"/>
              <a:t> </a:t>
            </a:r>
            <a:r>
              <a:rPr dirty="0" sz="3600"/>
              <a:t>DEL</a:t>
            </a:r>
            <a:r>
              <a:rPr dirty="0" sz="3600" spc="-20"/>
              <a:t> </a:t>
            </a:r>
            <a:r>
              <a:rPr dirty="0" sz="3600" spc="-5"/>
              <a:t>PROYECTO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445" y="0"/>
            <a:ext cx="65938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0" marR="5080" indent="-198755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PAQUETES</a:t>
            </a:r>
            <a:r>
              <a:rPr dirty="0" sz="3600" spc="-20"/>
              <a:t> </a:t>
            </a:r>
            <a:r>
              <a:rPr dirty="0" sz="3600"/>
              <a:t>DE</a:t>
            </a:r>
            <a:r>
              <a:rPr dirty="0" sz="3600" spc="-30"/>
              <a:t> </a:t>
            </a:r>
            <a:r>
              <a:rPr dirty="0" sz="3600"/>
              <a:t>TRABAJO</a:t>
            </a:r>
            <a:r>
              <a:rPr dirty="0" sz="3600" spc="-15"/>
              <a:t> </a:t>
            </a:r>
            <a:r>
              <a:rPr dirty="0" sz="3600"/>
              <a:t>DEL </a:t>
            </a:r>
            <a:r>
              <a:rPr dirty="0" sz="3600" spc="-885"/>
              <a:t> </a:t>
            </a:r>
            <a:r>
              <a:rPr dirty="0" sz="3600" spc="-5"/>
              <a:t>PROYECTO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1341118"/>
            <a:ext cx="7903464" cy="54010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389890"/>
            <a:ext cx="72142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ESCENARIO</a:t>
            </a:r>
            <a:r>
              <a:rPr dirty="0" sz="4000" spc="15"/>
              <a:t> </a:t>
            </a:r>
            <a:r>
              <a:rPr dirty="0" sz="4000" spc="-5"/>
              <a:t>DEL</a:t>
            </a:r>
            <a:r>
              <a:rPr dirty="0" sz="4000" spc="-15"/>
              <a:t> </a:t>
            </a:r>
            <a:r>
              <a:rPr dirty="0" sz="4000" spc="-10"/>
              <a:t>PROYECTO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58410" y="1959991"/>
            <a:ext cx="114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2808554"/>
            <a:ext cx="136334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Interno: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Exte</a:t>
            </a:r>
            <a:r>
              <a:rPr dirty="0" sz="2400" spc="5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no: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0"/>
            <a:ext cx="51244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ORGANIZACIÓN</a:t>
            </a:r>
            <a:r>
              <a:rPr dirty="0" sz="4000" spc="25"/>
              <a:t> </a:t>
            </a:r>
            <a:r>
              <a:rPr dirty="0" sz="4000" spc="-5"/>
              <a:t>E </a:t>
            </a:r>
            <a:r>
              <a:rPr dirty="0" sz="4000"/>
              <a:t> </a:t>
            </a:r>
            <a:r>
              <a:rPr dirty="0" sz="4000" spc="-5"/>
              <a:t>INFR</a:t>
            </a:r>
            <a:r>
              <a:rPr dirty="0" sz="4000" spc="-25"/>
              <a:t>A</a:t>
            </a:r>
            <a:r>
              <a:rPr dirty="0" sz="4000" spc="-5"/>
              <a:t>ESTR</a:t>
            </a:r>
            <a:r>
              <a:rPr dirty="0" sz="4000" spc="-25"/>
              <a:t>U</a:t>
            </a:r>
            <a:r>
              <a:rPr dirty="0" sz="4000" spc="-5"/>
              <a:t>CTURA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238452"/>
            <a:ext cx="8668385" cy="1514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Estructuras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Humanas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Técnicas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para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llevar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cabo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proyecto:</a:t>
            </a:r>
            <a:endParaRPr sz="3200">
              <a:latin typeface="Times New Roman"/>
              <a:cs typeface="Times New Roman"/>
            </a:endParaRPr>
          </a:p>
          <a:p>
            <a:pPr lvl="1" marL="786765" indent="-317500">
              <a:lnSpc>
                <a:spcPct val="100000"/>
              </a:lnSpc>
              <a:spcBef>
                <a:spcPts val="680"/>
              </a:spcBef>
              <a:buSzPct val="96428"/>
              <a:buFont typeface="Wingdings"/>
              <a:buChar char=""/>
              <a:tabLst>
                <a:tab pos="787400" algn="l"/>
              </a:tabLst>
            </a:pPr>
            <a:r>
              <a:rPr dirty="0"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dirty="0" sz="2800" spc="-5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6600"/>
                </a:solidFill>
                <a:latin typeface="Times New Roman"/>
                <a:cs typeface="Times New Roman"/>
              </a:rPr>
              <a:t>Humanas: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37813"/>
            <a:ext cx="3392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dirty="0"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dirty="0" sz="2800" spc="-7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6600"/>
                </a:solidFill>
                <a:latin typeface="Times New Roman"/>
                <a:cs typeface="Times New Roman"/>
              </a:rPr>
              <a:t>Técnicas: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356362"/>
            <a:ext cx="31953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2488819"/>
            <a:ext cx="8081009" cy="256286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6921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PROGRAMACIÓN</a:t>
            </a:r>
            <a:r>
              <a:rPr dirty="0" sz="3200" spc="-3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DE</a:t>
            </a:r>
            <a:r>
              <a:rPr dirty="0" sz="3200" spc="-1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LAS</a:t>
            </a:r>
            <a:r>
              <a:rPr dirty="0" sz="3200" spc="-3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ACTIVIDADES </a:t>
            </a:r>
            <a:r>
              <a:rPr dirty="0" sz="3200" spc="-78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dirty="0" sz="3200" spc="-3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Planificación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global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desarrollo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Valoración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Estimación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Fases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71628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392938"/>
            <a:ext cx="4838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Estimación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Fases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828800"/>
            <a:ext cx="8610600" cy="2618740"/>
            <a:chOff x="304800" y="1828800"/>
            <a:chExt cx="8610600" cy="2618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28800"/>
              <a:ext cx="8610600" cy="26182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6761" y="2972561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0" y="495300"/>
                  </a:moveTo>
                  <a:lnTo>
                    <a:pt x="8261" y="422105"/>
                  </a:lnTo>
                  <a:lnTo>
                    <a:pt x="32259" y="352246"/>
                  </a:lnTo>
                  <a:lnTo>
                    <a:pt x="70816" y="286489"/>
                  </a:lnTo>
                  <a:lnTo>
                    <a:pt x="95185" y="255387"/>
                  </a:lnTo>
                  <a:lnTo>
                    <a:pt x="122753" y="225598"/>
                  </a:lnTo>
                  <a:lnTo>
                    <a:pt x="153371" y="197218"/>
                  </a:lnTo>
                  <a:lnTo>
                    <a:pt x="186893" y="170342"/>
                  </a:lnTo>
                  <a:lnTo>
                    <a:pt x="223170" y="145065"/>
                  </a:lnTo>
                  <a:lnTo>
                    <a:pt x="262057" y="121484"/>
                  </a:lnTo>
                  <a:lnTo>
                    <a:pt x="303404" y="99695"/>
                  </a:lnTo>
                  <a:lnTo>
                    <a:pt x="347066" y="79793"/>
                  </a:lnTo>
                  <a:lnTo>
                    <a:pt x="392895" y="61873"/>
                  </a:lnTo>
                  <a:lnTo>
                    <a:pt x="440744" y="46032"/>
                  </a:lnTo>
                  <a:lnTo>
                    <a:pt x="490464" y="32366"/>
                  </a:lnTo>
                  <a:lnTo>
                    <a:pt x="541910" y="20969"/>
                  </a:lnTo>
                  <a:lnTo>
                    <a:pt x="594934" y="11939"/>
                  </a:lnTo>
                  <a:lnTo>
                    <a:pt x="649388" y="5370"/>
                  </a:lnTo>
                  <a:lnTo>
                    <a:pt x="705126" y="1358"/>
                  </a:lnTo>
                  <a:lnTo>
                    <a:pt x="761999" y="0"/>
                  </a:lnTo>
                  <a:lnTo>
                    <a:pt x="818873" y="1358"/>
                  </a:lnTo>
                  <a:lnTo>
                    <a:pt x="874611" y="5370"/>
                  </a:lnTo>
                  <a:lnTo>
                    <a:pt x="929065" y="11939"/>
                  </a:lnTo>
                  <a:lnTo>
                    <a:pt x="982089" y="20969"/>
                  </a:lnTo>
                  <a:lnTo>
                    <a:pt x="1033535" y="32366"/>
                  </a:lnTo>
                  <a:lnTo>
                    <a:pt x="1083255" y="46032"/>
                  </a:lnTo>
                  <a:lnTo>
                    <a:pt x="1131104" y="61873"/>
                  </a:lnTo>
                  <a:lnTo>
                    <a:pt x="1176933" y="79793"/>
                  </a:lnTo>
                  <a:lnTo>
                    <a:pt x="1220595" y="99695"/>
                  </a:lnTo>
                  <a:lnTo>
                    <a:pt x="1261942" y="121484"/>
                  </a:lnTo>
                  <a:lnTo>
                    <a:pt x="1300829" y="145065"/>
                  </a:lnTo>
                  <a:lnTo>
                    <a:pt x="1337106" y="170342"/>
                  </a:lnTo>
                  <a:lnTo>
                    <a:pt x="1370628" y="197218"/>
                  </a:lnTo>
                  <a:lnTo>
                    <a:pt x="1401246" y="225598"/>
                  </a:lnTo>
                  <a:lnTo>
                    <a:pt x="1428814" y="255387"/>
                  </a:lnTo>
                  <a:lnTo>
                    <a:pt x="1453183" y="286489"/>
                  </a:lnTo>
                  <a:lnTo>
                    <a:pt x="1474208" y="318807"/>
                  </a:lnTo>
                  <a:lnTo>
                    <a:pt x="1505633" y="386711"/>
                  </a:lnTo>
                  <a:lnTo>
                    <a:pt x="1521910" y="458333"/>
                  </a:lnTo>
                  <a:lnTo>
                    <a:pt x="1523999" y="495300"/>
                  </a:lnTo>
                  <a:lnTo>
                    <a:pt x="1521910" y="532266"/>
                  </a:lnTo>
                  <a:lnTo>
                    <a:pt x="1505633" y="603888"/>
                  </a:lnTo>
                  <a:lnTo>
                    <a:pt x="1474208" y="671792"/>
                  </a:lnTo>
                  <a:lnTo>
                    <a:pt x="1453183" y="704110"/>
                  </a:lnTo>
                  <a:lnTo>
                    <a:pt x="1428814" y="735212"/>
                  </a:lnTo>
                  <a:lnTo>
                    <a:pt x="1401246" y="765001"/>
                  </a:lnTo>
                  <a:lnTo>
                    <a:pt x="1370628" y="793381"/>
                  </a:lnTo>
                  <a:lnTo>
                    <a:pt x="1337106" y="820257"/>
                  </a:lnTo>
                  <a:lnTo>
                    <a:pt x="1300829" y="845534"/>
                  </a:lnTo>
                  <a:lnTo>
                    <a:pt x="1261942" y="869115"/>
                  </a:lnTo>
                  <a:lnTo>
                    <a:pt x="1220595" y="890904"/>
                  </a:lnTo>
                  <a:lnTo>
                    <a:pt x="1176933" y="910806"/>
                  </a:lnTo>
                  <a:lnTo>
                    <a:pt x="1131104" y="928726"/>
                  </a:lnTo>
                  <a:lnTo>
                    <a:pt x="1083255" y="944567"/>
                  </a:lnTo>
                  <a:lnTo>
                    <a:pt x="1033535" y="958233"/>
                  </a:lnTo>
                  <a:lnTo>
                    <a:pt x="982089" y="969630"/>
                  </a:lnTo>
                  <a:lnTo>
                    <a:pt x="929065" y="978660"/>
                  </a:lnTo>
                  <a:lnTo>
                    <a:pt x="874611" y="985229"/>
                  </a:lnTo>
                  <a:lnTo>
                    <a:pt x="818873" y="989241"/>
                  </a:lnTo>
                  <a:lnTo>
                    <a:pt x="761999" y="990600"/>
                  </a:lnTo>
                  <a:lnTo>
                    <a:pt x="705126" y="989241"/>
                  </a:lnTo>
                  <a:lnTo>
                    <a:pt x="649388" y="985229"/>
                  </a:lnTo>
                  <a:lnTo>
                    <a:pt x="594934" y="978660"/>
                  </a:lnTo>
                  <a:lnTo>
                    <a:pt x="541910" y="969630"/>
                  </a:lnTo>
                  <a:lnTo>
                    <a:pt x="490464" y="958233"/>
                  </a:lnTo>
                  <a:lnTo>
                    <a:pt x="440744" y="944567"/>
                  </a:lnTo>
                  <a:lnTo>
                    <a:pt x="392895" y="928726"/>
                  </a:lnTo>
                  <a:lnTo>
                    <a:pt x="347066" y="910806"/>
                  </a:lnTo>
                  <a:lnTo>
                    <a:pt x="303404" y="890904"/>
                  </a:lnTo>
                  <a:lnTo>
                    <a:pt x="262057" y="869115"/>
                  </a:lnTo>
                  <a:lnTo>
                    <a:pt x="223170" y="845534"/>
                  </a:lnTo>
                  <a:lnTo>
                    <a:pt x="186893" y="820257"/>
                  </a:lnTo>
                  <a:lnTo>
                    <a:pt x="153371" y="793381"/>
                  </a:lnTo>
                  <a:lnTo>
                    <a:pt x="122753" y="765001"/>
                  </a:lnTo>
                  <a:lnTo>
                    <a:pt x="95185" y="735212"/>
                  </a:lnTo>
                  <a:lnTo>
                    <a:pt x="70816" y="704110"/>
                  </a:lnTo>
                  <a:lnTo>
                    <a:pt x="49791" y="671792"/>
                  </a:lnTo>
                  <a:lnTo>
                    <a:pt x="18366" y="603888"/>
                  </a:lnTo>
                  <a:lnTo>
                    <a:pt x="2089" y="532266"/>
                  </a:lnTo>
                  <a:lnTo>
                    <a:pt x="0" y="4953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02942" y="4941265"/>
            <a:ext cx="640207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**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Metodología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Métrica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Secuenciales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 gran peso en </a:t>
            </a:r>
            <a:r>
              <a:rPr dirty="0" sz="2400" spc="-5">
                <a:latin typeface="Times New Roman"/>
                <a:cs typeface="Times New Roman"/>
              </a:rPr>
              <a:t>tiempo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5">
                <a:latin typeface="Times New Roman"/>
                <a:cs typeface="Times New Roman"/>
              </a:rPr>
              <a:t>las </a:t>
            </a:r>
            <a:r>
              <a:rPr dirty="0" sz="2400" spc="-5">
                <a:solidFill>
                  <a:srgbClr val="FFCC00"/>
                </a:solidFill>
                <a:latin typeface="Times New Roman"/>
                <a:cs typeface="Times New Roman"/>
              </a:rPr>
              <a:t>fases </a:t>
            </a:r>
            <a:r>
              <a:rPr dirty="0" sz="2400">
                <a:solidFill>
                  <a:srgbClr val="FFCC00"/>
                </a:solidFill>
                <a:latin typeface="Times New Roman"/>
                <a:cs typeface="Times New Roman"/>
              </a:rPr>
              <a:t>de </a:t>
            </a:r>
            <a:r>
              <a:rPr dirty="0" sz="2400" spc="5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CC00"/>
                </a:solidFill>
                <a:latin typeface="Times New Roman"/>
                <a:cs typeface="Times New Roman"/>
              </a:rPr>
              <a:t>planificación, </a:t>
            </a:r>
            <a:r>
              <a:rPr dirty="0" sz="2400">
                <a:solidFill>
                  <a:srgbClr val="FFCC00"/>
                </a:solidFill>
                <a:latin typeface="Times New Roman"/>
                <a:cs typeface="Times New Roman"/>
              </a:rPr>
              <a:t>análisis y diseño </a:t>
            </a:r>
            <a:r>
              <a:rPr dirty="0" sz="2400">
                <a:latin typeface="Times New Roman"/>
                <a:cs typeface="Times New Roman"/>
              </a:rPr>
              <a:t>sobre el total del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proyecto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4827" y="4046473"/>
            <a:ext cx="580390" cy="933450"/>
          </a:xfrm>
          <a:custGeom>
            <a:avLst/>
            <a:gdLst/>
            <a:ahLst/>
            <a:cxnLst/>
            <a:rect l="l" t="t" r="r" b="b"/>
            <a:pathLst>
              <a:path w="580389" h="933450">
                <a:moveTo>
                  <a:pt x="580389" y="82803"/>
                </a:moveTo>
                <a:lnTo>
                  <a:pt x="257301" y="751839"/>
                </a:lnTo>
                <a:lnTo>
                  <a:pt x="343153" y="793242"/>
                </a:lnTo>
                <a:lnTo>
                  <a:pt x="63881" y="933450"/>
                </a:lnTo>
                <a:lnTo>
                  <a:pt x="0" y="627633"/>
                </a:lnTo>
                <a:lnTo>
                  <a:pt x="85851" y="669036"/>
                </a:lnTo>
                <a:lnTo>
                  <a:pt x="408939" y="0"/>
                </a:lnTo>
                <a:lnTo>
                  <a:pt x="440817" y="152907"/>
                </a:lnTo>
                <a:lnTo>
                  <a:pt x="580389" y="8280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797" y="485902"/>
            <a:ext cx="7129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Duración</a:t>
            </a:r>
            <a:r>
              <a:rPr dirty="0" sz="2800" spc="10"/>
              <a:t> </a:t>
            </a:r>
            <a:r>
              <a:rPr dirty="0" sz="2800" spc="-5"/>
              <a:t>y</a:t>
            </a:r>
            <a:r>
              <a:rPr dirty="0" sz="2800"/>
              <a:t> </a:t>
            </a:r>
            <a:r>
              <a:rPr dirty="0" sz="2800" spc="-5"/>
              <a:t>Coste estimado</a:t>
            </a:r>
            <a:r>
              <a:rPr dirty="0" sz="2800"/>
              <a:t> </a:t>
            </a:r>
            <a:r>
              <a:rPr dirty="0" sz="2800" spc="-5"/>
              <a:t>Inicial</a:t>
            </a:r>
            <a:r>
              <a:rPr dirty="0" sz="2800" spc="-10"/>
              <a:t> </a:t>
            </a:r>
            <a:r>
              <a:rPr dirty="0" sz="2800" spc="-5"/>
              <a:t>del</a:t>
            </a:r>
            <a:r>
              <a:rPr dirty="0" sz="2800"/>
              <a:t> </a:t>
            </a:r>
            <a:r>
              <a:rPr dirty="0" sz="2800" spc="-5"/>
              <a:t>Proyecto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2" y="280162"/>
            <a:ext cx="61442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Supuestos</a:t>
            </a:r>
            <a:r>
              <a:rPr dirty="0" spc="-50"/>
              <a:t> </a:t>
            </a:r>
            <a:r>
              <a:rPr dirty="0"/>
              <a:t>y</a:t>
            </a:r>
            <a:r>
              <a:rPr dirty="0" spc="-30"/>
              <a:t> </a:t>
            </a:r>
            <a:r>
              <a:rPr dirty="0"/>
              <a:t>Restricciones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356362"/>
            <a:ext cx="48399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Estimación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Fases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41805"/>
            <a:ext cx="5440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Planificación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Sistemas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5">
                <a:latin typeface="Times New Roman"/>
                <a:cs typeface="Times New Roman"/>
              </a:rPr>
              <a:t> Información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1667255"/>
            <a:ext cx="7848600" cy="3449320"/>
            <a:chOff x="685800" y="1667255"/>
            <a:chExt cx="7848600" cy="3449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904999"/>
              <a:ext cx="7848600" cy="2855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39161" y="1677161"/>
              <a:ext cx="2057400" cy="3429000"/>
            </a:xfrm>
            <a:custGeom>
              <a:avLst/>
              <a:gdLst/>
              <a:ahLst/>
              <a:cxnLst/>
              <a:rect l="l" t="t" r="r" b="b"/>
              <a:pathLst>
                <a:path w="2057400" h="3429000">
                  <a:moveTo>
                    <a:pt x="0" y="1714500"/>
                  </a:moveTo>
                  <a:lnTo>
                    <a:pt x="622" y="1654308"/>
                  </a:lnTo>
                  <a:lnTo>
                    <a:pt x="2474" y="1594637"/>
                  </a:lnTo>
                  <a:lnTo>
                    <a:pt x="5536" y="1535521"/>
                  </a:lnTo>
                  <a:lnTo>
                    <a:pt x="9788" y="1476994"/>
                  </a:lnTo>
                  <a:lnTo>
                    <a:pt x="15210" y="1419090"/>
                  </a:lnTo>
                  <a:lnTo>
                    <a:pt x="21780" y="1361844"/>
                  </a:lnTo>
                  <a:lnTo>
                    <a:pt x="29478" y="1305288"/>
                  </a:lnTo>
                  <a:lnTo>
                    <a:pt x="38285" y="1249457"/>
                  </a:lnTo>
                  <a:lnTo>
                    <a:pt x="48180" y="1194386"/>
                  </a:lnTo>
                  <a:lnTo>
                    <a:pt x="59141" y="1140107"/>
                  </a:lnTo>
                  <a:lnTo>
                    <a:pt x="71150" y="1086656"/>
                  </a:lnTo>
                  <a:lnTo>
                    <a:pt x="84185" y="1034065"/>
                  </a:lnTo>
                  <a:lnTo>
                    <a:pt x="98226" y="982370"/>
                  </a:lnTo>
                  <a:lnTo>
                    <a:pt x="113253" y="931604"/>
                  </a:lnTo>
                  <a:lnTo>
                    <a:pt x="129245" y="881800"/>
                  </a:lnTo>
                  <a:lnTo>
                    <a:pt x="146183" y="832994"/>
                  </a:lnTo>
                  <a:lnTo>
                    <a:pt x="164045" y="785218"/>
                  </a:lnTo>
                  <a:lnTo>
                    <a:pt x="182811" y="738508"/>
                  </a:lnTo>
                  <a:lnTo>
                    <a:pt x="202461" y="692897"/>
                  </a:lnTo>
                  <a:lnTo>
                    <a:pt x="222974" y="648418"/>
                  </a:lnTo>
                  <a:lnTo>
                    <a:pt x="244330" y="605107"/>
                  </a:lnTo>
                  <a:lnTo>
                    <a:pt x="266509" y="562997"/>
                  </a:lnTo>
                  <a:lnTo>
                    <a:pt x="289490" y="522121"/>
                  </a:lnTo>
                  <a:lnTo>
                    <a:pt x="313253" y="482515"/>
                  </a:lnTo>
                  <a:lnTo>
                    <a:pt x="337778" y="444212"/>
                  </a:lnTo>
                  <a:lnTo>
                    <a:pt x="363043" y="407245"/>
                  </a:lnTo>
                  <a:lnTo>
                    <a:pt x="389029" y="371650"/>
                  </a:lnTo>
                  <a:lnTo>
                    <a:pt x="415716" y="337459"/>
                  </a:lnTo>
                  <a:lnTo>
                    <a:pt x="443082" y="304708"/>
                  </a:lnTo>
                  <a:lnTo>
                    <a:pt x="471108" y="273429"/>
                  </a:lnTo>
                  <a:lnTo>
                    <a:pt x="499774" y="243658"/>
                  </a:lnTo>
                  <a:lnTo>
                    <a:pt x="529057" y="215427"/>
                  </a:lnTo>
                  <a:lnTo>
                    <a:pt x="558940" y="188771"/>
                  </a:lnTo>
                  <a:lnTo>
                    <a:pt x="589400" y="163725"/>
                  </a:lnTo>
                  <a:lnTo>
                    <a:pt x="620417" y="140321"/>
                  </a:lnTo>
                  <a:lnTo>
                    <a:pt x="651972" y="118594"/>
                  </a:lnTo>
                  <a:lnTo>
                    <a:pt x="716612" y="80307"/>
                  </a:lnTo>
                  <a:lnTo>
                    <a:pt x="783156" y="49136"/>
                  </a:lnTo>
                  <a:lnTo>
                    <a:pt x="851441" y="25352"/>
                  </a:lnTo>
                  <a:lnTo>
                    <a:pt x="921304" y="9229"/>
                  </a:lnTo>
                  <a:lnTo>
                    <a:pt x="992581" y="1036"/>
                  </a:lnTo>
                  <a:lnTo>
                    <a:pt x="1028700" y="0"/>
                  </a:lnTo>
                  <a:lnTo>
                    <a:pt x="1064818" y="1036"/>
                  </a:lnTo>
                  <a:lnTo>
                    <a:pt x="1136095" y="9229"/>
                  </a:lnTo>
                  <a:lnTo>
                    <a:pt x="1205958" y="25352"/>
                  </a:lnTo>
                  <a:lnTo>
                    <a:pt x="1274243" y="49136"/>
                  </a:lnTo>
                  <a:lnTo>
                    <a:pt x="1340787" y="80307"/>
                  </a:lnTo>
                  <a:lnTo>
                    <a:pt x="1405427" y="118594"/>
                  </a:lnTo>
                  <a:lnTo>
                    <a:pt x="1436982" y="140321"/>
                  </a:lnTo>
                  <a:lnTo>
                    <a:pt x="1467999" y="163725"/>
                  </a:lnTo>
                  <a:lnTo>
                    <a:pt x="1498459" y="188771"/>
                  </a:lnTo>
                  <a:lnTo>
                    <a:pt x="1528342" y="215427"/>
                  </a:lnTo>
                  <a:lnTo>
                    <a:pt x="1557625" y="243658"/>
                  </a:lnTo>
                  <a:lnTo>
                    <a:pt x="1586291" y="273429"/>
                  </a:lnTo>
                  <a:lnTo>
                    <a:pt x="1614317" y="304708"/>
                  </a:lnTo>
                  <a:lnTo>
                    <a:pt x="1641683" y="337459"/>
                  </a:lnTo>
                  <a:lnTo>
                    <a:pt x="1668370" y="371650"/>
                  </a:lnTo>
                  <a:lnTo>
                    <a:pt x="1694356" y="407245"/>
                  </a:lnTo>
                  <a:lnTo>
                    <a:pt x="1719621" y="444212"/>
                  </a:lnTo>
                  <a:lnTo>
                    <a:pt x="1744146" y="482515"/>
                  </a:lnTo>
                  <a:lnTo>
                    <a:pt x="1767909" y="522121"/>
                  </a:lnTo>
                  <a:lnTo>
                    <a:pt x="1790890" y="562997"/>
                  </a:lnTo>
                  <a:lnTo>
                    <a:pt x="1813069" y="605107"/>
                  </a:lnTo>
                  <a:lnTo>
                    <a:pt x="1834425" y="648418"/>
                  </a:lnTo>
                  <a:lnTo>
                    <a:pt x="1854938" y="692897"/>
                  </a:lnTo>
                  <a:lnTo>
                    <a:pt x="1874588" y="738508"/>
                  </a:lnTo>
                  <a:lnTo>
                    <a:pt x="1893354" y="785218"/>
                  </a:lnTo>
                  <a:lnTo>
                    <a:pt x="1911216" y="832994"/>
                  </a:lnTo>
                  <a:lnTo>
                    <a:pt x="1928154" y="881800"/>
                  </a:lnTo>
                  <a:lnTo>
                    <a:pt x="1944146" y="931604"/>
                  </a:lnTo>
                  <a:lnTo>
                    <a:pt x="1959173" y="982370"/>
                  </a:lnTo>
                  <a:lnTo>
                    <a:pt x="1973214" y="1034065"/>
                  </a:lnTo>
                  <a:lnTo>
                    <a:pt x="1986249" y="1086656"/>
                  </a:lnTo>
                  <a:lnTo>
                    <a:pt x="1998258" y="1140107"/>
                  </a:lnTo>
                  <a:lnTo>
                    <a:pt x="2009219" y="1194386"/>
                  </a:lnTo>
                  <a:lnTo>
                    <a:pt x="2019114" y="1249457"/>
                  </a:lnTo>
                  <a:lnTo>
                    <a:pt x="2027921" y="1305288"/>
                  </a:lnTo>
                  <a:lnTo>
                    <a:pt x="2035619" y="1361844"/>
                  </a:lnTo>
                  <a:lnTo>
                    <a:pt x="2042189" y="1419090"/>
                  </a:lnTo>
                  <a:lnTo>
                    <a:pt x="2047611" y="1476994"/>
                  </a:lnTo>
                  <a:lnTo>
                    <a:pt x="2051863" y="1535521"/>
                  </a:lnTo>
                  <a:lnTo>
                    <a:pt x="2054925" y="1594637"/>
                  </a:lnTo>
                  <a:lnTo>
                    <a:pt x="2056777" y="1654308"/>
                  </a:lnTo>
                  <a:lnTo>
                    <a:pt x="2057400" y="1714500"/>
                  </a:lnTo>
                  <a:lnTo>
                    <a:pt x="2056777" y="1774691"/>
                  </a:lnTo>
                  <a:lnTo>
                    <a:pt x="2054925" y="1834362"/>
                  </a:lnTo>
                  <a:lnTo>
                    <a:pt x="2051863" y="1893478"/>
                  </a:lnTo>
                  <a:lnTo>
                    <a:pt x="2047611" y="1952005"/>
                  </a:lnTo>
                  <a:lnTo>
                    <a:pt x="2042189" y="2009909"/>
                  </a:lnTo>
                  <a:lnTo>
                    <a:pt x="2035619" y="2067155"/>
                  </a:lnTo>
                  <a:lnTo>
                    <a:pt x="2027921" y="2123711"/>
                  </a:lnTo>
                  <a:lnTo>
                    <a:pt x="2019114" y="2179542"/>
                  </a:lnTo>
                  <a:lnTo>
                    <a:pt x="2009219" y="2234613"/>
                  </a:lnTo>
                  <a:lnTo>
                    <a:pt x="1998258" y="2288892"/>
                  </a:lnTo>
                  <a:lnTo>
                    <a:pt x="1986249" y="2342343"/>
                  </a:lnTo>
                  <a:lnTo>
                    <a:pt x="1973214" y="2394934"/>
                  </a:lnTo>
                  <a:lnTo>
                    <a:pt x="1959173" y="2446629"/>
                  </a:lnTo>
                  <a:lnTo>
                    <a:pt x="1944146" y="2497395"/>
                  </a:lnTo>
                  <a:lnTo>
                    <a:pt x="1928154" y="2547199"/>
                  </a:lnTo>
                  <a:lnTo>
                    <a:pt x="1911216" y="2596005"/>
                  </a:lnTo>
                  <a:lnTo>
                    <a:pt x="1893354" y="2643781"/>
                  </a:lnTo>
                  <a:lnTo>
                    <a:pt x="1874588" y="2690491"/>
                  </a:lnTo>
                  <a:lnTo>
                    <a:pt x="1854938" y="2736102"/>
                  </a:lnTo>
                  <a:lnTo>
                    <a:pt x="1834425" y="2780581"/>
                  </a:lnTo>
                  <a:lnTo>
                    <a:pt x="1813069" y="2823892"/>
                  </a:lnTo>
                  <a:lnTo>
                    <a:pt x="1790890" y="2866002"/>
                  </a:lnTo>
                  <a:lnTo>
                    <a:pt x="1767909" y="2906878"/>
                  </a:lnTo>
                  <a:lnTo>
                    <a:pt x="1744146" y="2946484"/>
                  </a:lnTo>
                  <a:lnTo>
                    <a:pt x="1719621" y="2984787"/>
                  </a:lnTo>
                  <a:lnTo>
                    <a:pt x="1694356" y="3021754"/>
                  </a:lnTo>
                  <a:lnTo>
                    <a:pt x="1668370" y="3057349"/>
                  </a:lnTo>
                  <a:lnTo>
                    <a:pt x="1641683" y="3091540"/>
                  </a:lnTo>
                  <a:lnTo>
                    <a:pt x="1614317" y="3124291"/>
                  </a:lnTo>
                  <a:lnTo>
                    <a:pt x="1586291" y="3155570"/>
                  </a:lnTo>
                  <a:lnTo>
                    <a:pt x="1557625" y="3185341"/>
                  </a:lnTo>
                  <a:lnTo>
                    <a:pt x="1528342" y="3213572"/>
                  </a:lnTo>
                  <a:lnTo>
                    <a:pt x="1498459" y="3240228"/>
                  </a:lnTo>
                  <a:lnTo>
                    <a:pt x="1467999" y="3265274"/>
                  </a:lnTo>
                  <a:lnTo>
                    <a:pt x="1436982" y="3288678"/>
                  </a:lnTo>
                  <a:lnTo>
                    <a:pt x="1405427" y="3310405"/>
                  </a:lnTo>
                  <a:lnTo>
                    <a:pt x="1340787" y="3348692"/>
                  </a:lnTo>
                  <a:lnTo>
                    <a:pt x="1274243" y="3379863"/>
                  </a:lnTo>
                  <a:lnTo>
                    <a:pt x="1205958" y="3403647"/>
                  </a:lnTo>
                  <a:lnTo>
                    <a:pt x="1136095" y="3419770"/>
                  </a:lnTo>
                  <a:lnTo>
                    <a:pt x="1064818" y="3427963"/>
                  </a:lnTo>
                  <a:lnTo>
                    <a:pt x="1028700" y="3429000"/>
                  </a:lnTo>
                  <a:lnTo>
                    <a:pt x="992581" y="3427963"/>
                  </a:lnTo>
                  <a:lnTo>
                    <a:pt x="921304" y="3419770"/>
                  </a:lnTo>
                  <a:lnTo>
                    <a:pt x="851441" y="3403647"/>
                  </a:lnTo>
                  <a:lnTo>
                    <a:pt x="783156" y="3379863"/>
                  </a:lnTo>
                  <a:lnTo>
                    <a:pt x="716612" y="3348692"/>
                  </a:lnTo>
                  <a:lnTo>
                    <a:pt x="651972" y="3310405"/>
                  </a:lnTo>
                  <a:lnTo>
                    <a:pt x="620417" y="3288678"/>
                  </a:lnTo>
                  <a:lnTo>
                    <a:pt x="589400" y="3265274"/>
                  </a:lnTo>
                  <a:lnTo>
                    <a:pt x="558940" y="3240228"/>
                  </a:lnTo>
                  <a:lnTo>
                    <a:pt x="529057" y="3213572"/>
                  </a:lnTo>
                  <a:lnTo>
                    <a:pt x="499774" y="3185341"/>
                  </a:lnTo>
                  <a:lnTo>
                    <a:pt x="471108" y="3155570"/>
                  </a:lnTo>
                  <a:lnTo>
                    <a:pt x="443082" y="3124291"/>
                  </a:lnTo>
                  <a:lnTo>
                    <a:pt x="415716" y="3091540"/>
                  </a:lnTo>
                  <a:lnTo>
                    <a:pt x="389029" y="3057349"/>
                  </a:lnTo>
                  <a:lnTo>
                    <a:pt x="363043" y="3021754"/>
                  </a:lnTo>
                  <a:lnTo>
                    <a:pt x="337778" y="2984787"/>
                  </a:lnTo>
                  <a:lnTo>
                    <a:pt x="313253" y="2946484"/>
                  </a:lnTo>
                  <a:lnTo>
                    <a:pt x="289490" y="2906878"/>
                  </a:lnTo>
                  <a:lnTo>
                    <a:pt x="266509" y="2866002"/>
                  </a:lnTo>
                  <a:lnTo>
                    <a:pt x="244330" y="2823892"/>
                  </a:lnTo>
                  <a:lnTo>
                    <a:pt x="222974" y="2780581"/>
                  </a:lnTo>
                  <a:lnTo>
                    <a:pt x="202461" y="2736102"/>
                  </a:lnTo>
                  <a:lnTo>
                    <a:pt x="182811" y="2690491"/>
                  </a:lnTo>
                  <a:lnTo>
                    <a:pt x="164045" y="2643781"/>
                  </a:lnTo>
                  <a:lnTo>
                    <a:pt x="146183" y="2596005"/>
                  </a:lnTo>
                  <a:lnTo>
                    <a:pt x="129245" y="2547199"/>
                  </a:lnTo>
                  <a:lnTo>
                    <a:pt x="113253" y="2497395"/>
                  </a:lnTo>
                  <a:lnTo>
                    <a:pt x="98226" y="2446629"/>
                  </a:lnTo>
                  <a:lnTo>
                    <a:pt x="84185" y="2394934"/>
                  </a:lnTo>
                  <a:lnTo>
                    <a:pt x="71150" y="2342343"/>
                  </a:lnTo>
                  <a:lnTo>
                    <a:pt x="59141" y="2288892"/>
                  </a:lnTo>
                  <a:lnTo>
                    <a:pt x="48180" y="2234613"/>
                  </a:lnTo>
                  <a:lnTo>
                    <a:pt x="38285" y="2179542"/>
                  </a:lnTo>
                  <a:lnTo>
                    <a:pt x="29478" y="2123711"/>
                  </a:lnTo>
                  <a:lnTo>
                    <a:pt x="21780" y="2067155"/>
                  </a:lnTo>
                  <a:lnTo>
                    <a:pt x="15210" y="2009909"/>
                  </a:lnTo>
                  <a:lnTo>
                    <a:pt x="9788" y="1952005"/>
                  </a:lnTo>
                  <a:lnTo>
                    <a:pt x="5536" y="1893478"/>
                  </a:lnTo>
                  <a:lnTo>
                    <a:pt x="2474" y="1834362"/>
                  </a:lnTo>
                  <a:lnTo>
                    <a:pt x="622" y="1774691"/>
                  </a:lnTo>
                  <a:lnTo>
                    <a:pt x="0" y="17145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39361" y="1753361"/>
              <a:ext cx="2438400" cy="2286000"/>
            </a:xfrm>
            <a:custGeom>
              <a:avLst/>
              <a:gdLst/>
              <a:ahLst/>
              <a:cxnLst/>
              <a:rect l="l" t="t" r="r" b="b"/>
              <a:pathLst>
                <a:path w="2438400" h="2286000">
                  <a:moveTo>
                    <a:pt x="0" y="1143000"/>
                  </a:moveTo>
                  <a:lnTo>
                    <a:pt x="1016" y="1095881"/>
                  </a:lnTo>
                  <a:lnTo>
                    <a:pt x="4041" y="1049248"/>
                  </a:lnTo>
                  <a:lnTo>
                    <a:pt x="9034" y="1003137"/>
                  </a:lnTo>
                  <a:lnTo>
                    <a:pt x="15957" y="957585"/>
                  </a:lnTo>
                  <a:lnTo>
                    <a:pt x="24769" y="912629"/>
                  </a:lnTo>
                  <a:lnTo>
                    <a:pt x="35432" y="868305"/>
                  </a:lnTo>
                  <a:lnTo>
                    <a:pt x="47907" y="824651"/>
                  </a:lnTo>
                  <a:lnTo>
                    <a:pt x="62154" y="781702"/>
                  </a:lnTo>
                  <a:lnTo>
                    <a:pt x="78135" y="739496"/>
                  </a:lnTo>
                  <a:lnTo>
                    <a:pt x="95809" y="698069"/>
                  </a:lnTo>
                  <a:lnTo>
                    <a:pt x="115138" y="657458"/>
                  </a:lnTo>
                  <a:lnTo>
                    <a:pt x="136083" y="617701"/>
                  </a:lnTo>
                  <a:lnTo>
                    <a:pt x="158604" y="578833"/>
                  </a:lnTo>
                  <a:lnTo>
                    <a:pt x="182662" y="540891"/>
                  </a:lnTo>
                  <a:lnTo>
                    <a:pt x="208217" y="503913"/>
                  </a:lnTo>
                  <a:lnTo>
                    <a:pt x="235232" y="467935"/>
                  </a:lnTo>
                  <a:lnTo>
                    <a:pt x="263666" y="432993"/>
                  </a:lnTo>
                  <a:lnTo>
                    <a:pt x="293480" y="399125"/>
                  </a:lnTo>
                  <a:lnTo>
                    <a:pt x="324635" y="366367"/>
                  </a:lnTo>
                  <a:lnTo>
                    <a:pt x="357092" y="334756"/>
                  </a:lnTo>
                  <a:lnTo>
                    <a:pt x="390811" y="304328"/>
                  </a:lnTo>
                  <a:lnTo>
                    <a:pt x="425754" y="275121"/>
                  </a:lnTo>
                  <a:lnTo>
                    <a:pt x="461881" y="247172"/>
                  </a:lnTo>
                  <a:lnTo>
                    <a:pt x="499152" y="220516"/>
                  </a:lnTo>
                  <a:lnTo>
                    <a:pt x="537529" y="195191"/>
                  </a:lnTo>
                  <a:lnTo>
                    <a:pt x="576973" y="171234"/>
                  </a:lnTo>
                  <a:lnTo>
                    <a:pt x="617444" y="148681"/>
                  </a:lnTo>
                  <a:lnTo>
                    <a:pt x="658903" y="127569"/>
                  </a:lnTo>
                  <a:lnTo>
                    <a:pt x="701311" y="107934"/>
                  </a:lnTo>
                  <a:lnTo>
                    <a:pt x="744628" y="89814"/>
                  </a:lnTo>
                  <a:lnTo>
                    <a:pt x="788816" y="73246"/>
                  </a:lnTo>
                  <a:lnTo>
                    <a:pt x="833835" y="58265"/>
                  </a:lnTo>
                  <a:lnTo>
                    <a:pt x="879645" y="44909"/>
                  </a:lnTo>
                  <a:lnTo>
                    <a:pt x="926209" y="33215"/>
                  </a:lnTo>
                  <a:lnTo>
                    <a:pt x="973486" y="23219"/>
                  </a:lnTo>
                  <a:lnTo>
                    <a:pt x="1021437" y="14958"/>
                  </a:lnTo>
                  <a:lnTo>
                    <a:pt x="1070023" y="8469"/>
                  </a:lnTo>
                  <a:lnTo>
                    <a:pt x="1119205" y="3788"/>
                  </a:lnTo>
                  <a:lnTo>
                    <a:pt x="1168944" y="953"/>
                  </a:lnTo>
                  <a:lnTo>
                    <a:pt x="1219200" y="0"/>
                  </a:lnTo>
                  <a:lnTo>
                    <a:pt x="1269455" y="953"/>
                  </a:lnTo>
                  <a:lnTo>
                    <a:pt x="1319194" y="3788"/>
                  </a:lnTo>
                  <a:lnTo>
                    <a:pt x="1368376" y="8469"/>
                  </a:lnTo>
                  <a:lnTo>
                    <a:pt x="1416962" y="14958"/>
                  </a:lnTo>
                  <a:lnTo>
                    <a:pt x="1464913" y="23219"/>
                  </a:lnTo>
                  <a:lnTo>
                    <a:pt x="1512190" y="33215"/>
                  </a:lnTo>
                  <a:lnTo>
                    <a:pt x="1558754" y="44909"/>
                  </a:lnTo>
                  <a:lnTo>
                    <a:pt x="1604564" y="58265"/>
                  </a:lnTo>
                  <a:lnTo>
                    <a:pt x="1649583" y="73246"/>
                  </a:lnTo>
                  <a:lnTo>
                    <a:pt x="1693771" y="89814"/>
                  </a:lnTo>
                  <a:lnTo>
                    <a:pt x="1737088" y="107934"/>
                  </a:lnTo>
                  <a:lnTo>
                    <a:pt x="1779496" y="127569"/>
                  </a:lnTo>
                  <a:lnTo>
                    <a:pt x="1820955" y="148681"/>
                  </a:lnTo>
                  <a:lnTo>
                    <a:pt x="1861426" y="171234"/>
                  </a:lnTo>
                  <a:lnTo>
                    <a:pt x="1900870" y="195191"/>
                  </a:lnTo>
                  <a:lnTo>
                    <a:pt x="1939247" y="220516"/>
                  </a:lnTo>
                  <a:lnTo>
                    <a:pt x="1976518" y="247172"/>
                  </a:lnTo>
                  <a:lnTo>
                    <a:pt x="2012645" y="275121"/>
                  </a:lnTo>
                  <a:lnTo>
                    <a:pt x="2047588" y="304328"/>
                  </a:lnTo>
                  <a:lnTo>
                    <a:pt x="2081307" y="334756"/>
                  </a:lnTo>
                  <a:lnTo>
                    <a:pt x="2113764" y="366367"/>
                  </a:lnTo>
                  <a:lnTo>
                    <a:pt x="2144919" y="399125"/>
                  </a:lnTo>
                  <a:lnTo>
                    <a:pt x="2174733" y="432993"/>
                  </a:lnTo>
                  <a:lnTo>
                    <a:pt x="2203167" y="467935"/>
                  </a:lnTo>
                  <a:lnTo>
                    <a:pt x="2230182" y="503913"/>
                  </a:lnTo>
                  <a:lnTo>
                    <a:pt x="2255737" y="540891"/>
                  </a:lnTo>
                  <a:lnTo>
                    <a:pt x="2279795" y="578833"/>
                  </a:lnTo>
                  <a:lnTo>
                    <a:pt x="2302316" y="617701"/>
                  </a:lnTo>
                  <a:lnTo>
                    <a:pt x="2323261" y="657458"/>
                  </a:lnTo>
                  <a:lnTo>
                    <a:pt x="2342590" y="698069"/>
                  </a:lnTo>
                  <a:lnTo>
                    <a:pt x="2360264" y="739496"/>
                  </a:lnTo>
                  <a:lnTo>
                    <a:pt x="2376245" y="781702"/>
                  </a:lnTo>
                  <a:lnTo>
                    <a:pt x="2390492" y="824651"/>
                  </a:lnTo>
                  <a:lnTo>
                    <a:pt x="2402967" y="868305"/>
                  </a:lnTo>
                  <a:lnTo>
                    <a:pt x="2413630" y="912629"/>
                  </a:lnTo>
                  <a:lnTo>
                    <a:pt x="2422442" y="957585"/>
                  </a:lnTo>
                  <a:lnTo>
                    <a:pt x="2429365" y="1003137"/>
                  </a:lnTo>
                  <a:lnTo>
                    <a:pt x="2434358" y="1049248"/>
                  </a:lnTo>
                  <a:lnTo>
                    <a:pt x="2437383" y="1095881"/>
                  </a:lnTo>
                  <a:lnTo>
                    <a:pt x="2438400" y="1143000"/>
                  </a:lnTo>
                  <a:lnTo>
                    <a:pt x="2437383" y="1190118"/>
                  </a:lnTo>
                  <a:lnTo>
                    <a:pt x="2434358" y="1236751"/>
                  </a:lnTo>
                  <a:lnTo>
                    <a:pt x="2429365" y="1282862"/>
                  </a:lnTo>
                  <a:lnTo>
                    <a:pt x="2422442" y="1328414"/>
                  </a:lnTo>
                  <a:lnTo>
                    <a:pt x="2413630" y="1373370"/>
                  </a:lnTo>
                  <a:lnTo>
                    <a:pt x="2402967" y="1417694"/>
                  </a:lnTo>
                  <a:lnTo>
                    <a:pt x="2390492" y="1461348"/>
                  </a:lnTo>
                  <a:lnTo>
                    <a:pt x="2376245" y="1504297"/>
                  </a:lnTo>
                  <a:lnTo>
                    <a:pt x="2360264" y="1546503"/>
                  </a:lnTo>
                  <a:lnTo>
                    <a:pt x="2342590" y="1587930"/>
                  </a:lnTo>
                  <a:lnTo>
                    <a:pt x="2323261" y="1628541"/>
                  </a:lnTo>
                  <a:lnTo>
                    <a:pt x="2302316" y="1668298"/>
                  </a:lnTo>
                  <a:lnTo>
                    <a:pt x="2279795" y="1707166"/>
                  </a:lnTo>
                  <a:lnTo>
                    <a:pt x="2255737" y="1745108"/>
                  </a:lnTo>
                  <a:lnTo>
                    <a:pt x="2230182" y="1782086"/>
                  </a:lnTo>
                  <a:lnTo>
                    <a:pt x="2203167" y="1818064"/>
                  </a:lnTo>
                  <a:lnTo>
                    <a:pt x="2174733" y="1853006"/>
                  </a:lnTo>
                  <a:lnTo>
                    <a:pt x="2144919" y="1886874"/>
                  </a:lnTo>
                  <a:lnTo>
                    <a:pt x="2113764" y="1919632"/>
                  </a:lnTo>
                  <a:lnTo>
                    <a:pt x="2081307" y="1951243"/>
                  </a:lnTo>
                  <a:lnTo>
                    <a:pt x="2047588" y="1981671"/>
                  </a:lnTo>
                  <a:lnTo>
                    <a:pt x="2012645" y="2010878"/>
                  </a:lnTo>
                  <a:lnTo>
                    <a:pt x="1976518" y="2038827"/>
                  </a:lnTo>
                  <a:lnTo>
                    <a:pt x="1939247" y="2065483"/>
                  </a:lnTo>
                  <a:lnTo>
                    <a:pt x="1900870" y="2090808"/>
                  </a:lnTo>
                  <a:lnTo>
                    <a:pt x="1861426" y="2114765"/>
                  </a:lnTo>
                  <a:lnTo>
                    <a:pt x="1820955" y="2137318"/>
                  </a:lnTo>
                  <a:lnTo>
                    <a:pt x="1779496" y="2158430"/>
                  </a:lnTo>
                  <a:lnTo>
                    <a:pt x="1737088" y="2178065"/>
                  </a:lnTo>
                  <a:lnTo>
                    <a:pt x="1693771" y="2196185"/>
                  </a:lnTo>
                  <a:lnTo>
                    <a:pt x="1649583" y="2212753"/>
                  </a:lnTo>
                  <a:lnTo>
                    <a:pt x="1604564" y="2227734"/>
                  </a:lnTo>
                  <a:lnTo>
                    <a:pt x="1558754" y="2241090"/>
                  </a:lnTo>
                  <a:lnTo>
                    <a:pt x="1512190" y="2252784"/>
                  </a:lnTo>
                  <a:lnTo>
                    <a:pt x="1464913" y="2262780"/>
                  </a:lnTo>
                  <a:lnTo>
                    <a:pt x="1416962" y="2271041"/>
                  </a:lnTo>
                  <a:lnTo>
                    <a:pt x="1368376" y="2277530"/>
                  </a:lnTo>
                  <a:lnTo>
                    <a:pt x="1319194" y="2282211"/>
                  </a:lnTo>
                  <a:lnTo>
                    <a:pt x="1269455" y="2285046"/>
                  </a:lnTo>
                  <a:lnTo>
                    <a:pt x="1219200" y="2286000"/>
                  </a:lnTo>
                  <a:lnTo>
                    <a:pt x="1168944" y="2285046"/>
                  </a:lnTo>
                  <a:lnTo>
                    <a:pt x="1119205" y="2282211"/>
                  </a:lnTo>
                  <a:lnTo>
                    <a:pt x="1070023" y="2277530"/>
                  </a:lnTo>
                  <a:lnTo>
                    <a:pt x="1021437" y="2271041"/>
                  </a:lnTo>
                  <a:lnTo>
                    <a:pt x="973486" y="2262780"/>
                  </a:lnTo>
                  <a:lnTo>
                    <a:pt x="926209" y="2252784"/>
                  </a:lnTo>
                  <a:lnTo>
                    <a:pt x="879645" y="2241090"/>
                  </a:lnTo>
                  <a:lnTo>
                    <a:pt x="833835" y="2227734"/>
                  </a:lnTo>
                  <a:lnTo>
                    <a:pt x="788816" y="2212753"/>
                  </a:lnTo>
                  <a:lnTo>
                    <a:pt x="744628" y="2196185"/>
                  </a:lnTo>
                  <a:lnTo>
                    <a:pt x="701311" y="2178065"/>
                  </a:lnTo>
                  <a:lnTo>
                    <a:pt x="658903" y="2158430"/>
                  </a:lnTo>
                  <a:lnTo>
                    <a:pt x="617444" y="2137318"/>
                  </a:lnTo>
                  <a:lnTo>
                    <a:pt x="576973" y="2114765"/>
                  </a:lnTo>
                  <a:lnTo>
                    <a:pt x="537529" y="2090808"/>
                  </a:lnTo>
                  <a:lnTo>
                    <a:pt x="499152" y="2065483"/>
                  </a:lnTo>
                  <a:lnTo>
                    <a:pt x="461881" y="2038827"/>
                  </a:lnTo>
                  <a:lnTo>
                    <a:pt x="425754" y="2010878"/>
                  </a:lnTo>
                  <a:lnTo>
                    <a:pt x="390811" y="1981671"/>
                  </a:lnTo>
                  <a:lnTo>
                    <a:pt x="357092" y="1951243"/>
                  </a:lnTo>
                  <a:lnTo>
                    <a:pt x="324635" y="1919632"/>
                  </a:lnTo>
                  <a:lnTo>
                    <a:pt x="293480" y="1886874"/>
                  </a:lnTo>
                  <a:lnTo>
                    <a:pt x="263666" y="1853006"/>
                  </a:lnTo>
                  <a:lnTo>
                    <a:pt x="235232" y="1818064"/>
                  </a:lnTo>
                  <a:lnTo>
                    <a:pt x="208217" y="1782086"/>
                  </a:lnTo>
                  <a:lnTo>
                    <a:pt x="182662" y="1745108"/>
                  </a:lnTo>
                  <a:lnTo>
                    <a:pt x="158604" y="1707166"/>
                  </a:lnTo>
                  <a:lnTo>
                    <a:pt x="136083" y="1668298"/>
                  </a:lnTo>
                  <a:lnTo>
                    <a:pt x="115138" y="1628541"/>
                  </a:lnTo>
                  <a:lnTo>
                    <a:pt x="95809" y="1587930"/>
                  </a:lnTo>
                  <a:lnTo>
                    <a:pt x="78135" y="1546503"/>
                  </a:lnTo>
                  <a:lnTo>
                    <a:pt x="62154" y="1504297"/>
                  </a:lnTo>
                  <a:lnTo>
                    <a:pt x="47907" y="1461348"/>
                  </a:lnTo>
                  <a:lnTo>
                    <a:pt x="35432" y="1417694"/>
                  </a:lnTo>
                  <a:lnTo>
                    <a:pt x="24769" y="1373370"/>
                  </a:lnTo>
                  <a:lnTo>
                    <a:pt x="15957" y="1328414"/>
                  </a:lnTo>
                  <a:lnTo>
                    <a:pt x="9034" y="1282862"/>
                  </a:lnTo>
                  <a:lnTo>
                    <a:pt x="4041" y="1236751"/>
                  </a:lnTo>
                  <a:lnTo>
                    <a:pt x="1016" y="1190118"/>
                  </a:lnTo>
                  <a:lnTo>
                    <a:pt x="0" y="1143000"/>
                  </a:lnTo>
                  <a:close/>
                </a:path>
              </a:pathLst>
            </a:custGeom>
            <a:ln w="19812">
              <a:solidFill>
                <a:srgbClr val="66FF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17975" y="5738876"/>
            <a:ext cx="4498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9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Ver</a:t>
            </a:r>
            <a:r>
              <a:rPr dirty="0" u="heavy" sz="2400" spc="-1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Esquemas</a:t>
            </a:r>
            <a:r>
              <a:rPr dirty="0" u="heavy" sz="2400" spc="-1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de</a:t>
            </a:r>
            <a:r>
              <a:rPr dirty="0" u="heavy" sz="2400" spc="-13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Actividades</a:t>
            </a:r>
            <a:r>
              <a:rPr dirty="0" u="heavy" sz="2400" spc="-4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de</a:t>
            </a:r>
            <a:r>
              <a:rPr dirty="0" u="heavy" sz="2400" spc="-2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M3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356362"/>
            <a:ext cx="61582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05"/>
              <a:t> </a:t>
            </a:r>
            <a:r>
              <a:rPr dirty="0"/>
              <a:t>TECNICA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8819"/>
            <a:ext cx="8286115" cy="158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Descripción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método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empleado</a:t>
            </a:r>
            <a:r>
              <a:rPr dirty="0" sz="3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estimación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Times New Roman"/>
                <a:cs typeface="Times New Roman"/>
              </a:rPr>
              <a:t>Puntos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función,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Cocomo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I/II,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otros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356362"/>
            <a:ext cx="61582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05"/>
              <a:t> </a:t>
            </a:r>
            <a:r>
              <a:rPr dirty="0"/>
              <a:t>TECNICA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2370"/>
            <a:ext cx="7503159" cy="3001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Cálculo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esfuerzo</a:t>
            </a:r>
            <a:r>
              <a:rPr dirty="0" sz="3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duración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Obtención</a:t>
            </a:r>
            <a:r>
              <a:rPr dirty="0" sz="32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los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PFSA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765"/>
              </a:spcBef>
            </a:pPr>
            <a:r>
              <a:rPr dirty="0" sz="3200">
                <a:latin typeface="Times New Roman"/>
                <a:cs typeface="Times New Roman"/>
              </a:rPr>
              <a:t>Entradas externas, Salidas y consultas del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sistema,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Ficheros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Lógicos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Internos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 Ficheros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lógicos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externos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356362"/>
            <a:ext cx="61582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05"/>
              <a:t> </a:t>
            </a:r>
            <a:r>
              <a:rPr dirty="0"/>
              <a:t>TECNICA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2370"/>
            <a:ext cx="7321550" cy="309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Cálculo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esfuerzo</a:t>
            </a:r>
            <a:r>
              <a:rPr dirty="0" sz="3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duración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Obtención</a:t>
            </a:r>
            <a:r>
              <a:rPr dirty="0" sz="32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 los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PFA</a:t>
            </a:r>
            <a:endParaRPr sz="3200">
              <a:latin typeface="Times New Roman"/>
              <a:cs typeface="Times New Roman"/>
            </a:endParaRPr>
          </a:p>
          <a:p>
            <a:pPr marL="12700" marR="73660">
              <a:lnSpc>
                <a:spcPct val="100000"/>
              </a:lnSpc>
              <a:spcBef>
                <a:spcPts val="380"/>
              </a:spcBef>
            </a:pPr>
            <a:r>
              <a:rPr dirty="0" sz="3200">
                <a:latin typeface="Times New Roman"/>
                <a:cs typeface="Times New Roman"/>
              </a:rPr>
              <a:t>Factores de ajuste de complejidad técnica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Resumen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 la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influencia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 cada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uno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los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factores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356362"/>
            <a:ext cx="61582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05"/>
              <a:t> </a:t>
            </a:r>
            <a:r>
              <a:rPr dirty="0"/>
              <a:t>TECNICA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2370"/>
            <a:ext cx="7930515" cy="2562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Cálculo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esfuerzo</a:t>
            </a:r>
            <a:r>
              <a:rPr dirty="0" sz="3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duración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Cocomo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  <a:tabLst>
                <a:tab pos="1435735" algn="l"/>
              </a:tabLst>
            </a:pPr>
            <a:r>
              <a:rPr dirty="0" sz="3200">
                <a:latin typeface="Times New Roman"/>
                <a:cs typeface="Times New Roman"/>
              </a:rPr>
              <a:t>Factores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ajuste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complejidad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técnica,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tipo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modelo	Cocomo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usado,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justificación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técnica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334137"/>
            <a:ext cx="4839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Estimación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Fases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16732"/>
            <a:ext cx="4714875" cy="11226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Planificación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Proyecto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6600"/>
                </a:solidFill>
                <a:latin typeface="Times New Roman"/>
                <a:cs typeface="Times New Roman"/>
              </a:rPr>
              <a:t>(Participantes).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requieren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estos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imes New Roman"/>
                <a:cs typeface="Times New Roman"/>
              </a:rPr>
              <a:t>participantes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2540000"/>
            <a:ext cx="21253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342265" algn="l"/>
                <a:tab pos="355600" algn="l"/>
              </a:tabLst>
            </a:pPr>
            <a:r>
              <a:rPr dirty="0" u="sng" sz="20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Ver</a:t>
            </a:r>
            <a:r>
              <a:rPr dirty="0" u="sng" sz="2000" spc="-3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Participantes</a:t>
            </a:r>
            <a:endParaRPr sz="2000">
              <a:latin typeface="Times New Roman"/>
              <a:cs typeface="Times New Roman"/>
            </a:endParaRPr>
          </a:p>
          <a:p>
            <a:pPr algn="ctr" marR="60960">
              <a:lnSpc>
                <a:spcPct val="100000"/>
              </a:lnSpc>
            </a:pPr>
            <a:r>
              <a:rPr dirty="0" u="sng" sz="20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completa</a:t>
            </a:r>
            <a:r>
              <a:rPr dirty="0" u="sng" sz="2000" spc="-4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M3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371600"/>
            <a:ext cx="6096000" cy="2904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724400"/>
            <a:ext cx="7772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2641" y="483870"/>
            <a:ext cx="3457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ENT</a:t>
            </a:r>
            <a:r>
              <a:rPr dirty="0" sz="3600" spc="5" b="1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EGABLES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295" y="2210561"/>
            <a:ext cx="5859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DEFINIR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LISTA DE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ENTREGABLES </a:t>
            </a:r>
            <a:r>
              <a:rPr dirty="0" sz="1800">
                <a:latin typeface="Times New Roman"/>
                <a:cs typeface="Times New Roman"/>
              </a:rPr>
              <a:t>DEL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PROYECTO.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557" y="483870"/>
            <a:ext cx="4799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WBS</a:t>
            </a:r>
            <a:r>
              <a:rPr dirty="0" sz="3600" spc="-25"/>
              <a:t> </a:t>
            </a:r>
            <a:r>
              <a:rPr dirty="0" sz="3600" spc="-5"/>
              <a:t>DEL</a:t>
            </a:r>
            <a:r>
              <a:rPr dirty="0" sz="3600" spc="-20"/>
              <a:t> </a:t>
            </a:r>
            <a:r>
              <a:rPr dirty="0" sz="3600" spc="-5"/>
              <a:t>PROYECTO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380" y="233883"/>
            <a:ext cx="647192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97050" marR="5080" indent="-1784985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Organization</a:t>
            </a:r>
            <a:r>
              <a:rPr dirty="0" sz="2800" spc="5"/>
              <a:t> </a:t>
            </a:r>
            <a:r>
              <a:rPr dirty="0" sz="2800" spc="-10"/>
              <a:t>Breakdown</a:t>
            </a:r>
            <a:r>
              <a:rPr dirty="0" sz="2800" spc="60"/>
              <a:t> </a:t>
            </a:r>
            <a:r>
              <a:rPr dirty="0" sz="2800" spc="-5"/>
              <a:t>Structure</a:t>
            </a:r>
            <a:r>
              <a:rPr dirty="0" sz="2800" spc="-10"/>
              <a:t> </a:t>
            </a:r>
            <a:r>
              <a:rPr dirty="0" sz="2800" spc="-5"/>
              <a:t>(OBS) </a:t>
            </a:r>
            <a:r>
              <a:rPr dirty="0" sz="2800" spc="-685"/>
              <a:t> </a:t>
            </a:r>
            <a:r>
              <a:rPr dirty="0" sz="2800" spc="-5"/>
              <a:t>OBS</a:t>
            </a:r>
            <a:r>
              <a:rPr dirty="0" sz="2800" spc="-10"/>
              <a:t> </a:t>
            </a:r>
            <a:r>
              <a:rPr dirty="0" sz="2800" spc="-5"/>
              <a:t>CON</a:t>
            </a:r>
            <a:r>
              <a:rPr dirty="0" sz="2800" spc="10"/>
              <a:t> </a:t>
            </a:r>
            <a:r>
              <a:rPr dirty="0" sz="2800" spc="-10"/>
              <a:t>ROLES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2195512"/>
          <a:ext cx="5980430" cy="417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1016000"/>
                <a:gridCol w="1016000"/>
                <a:gridCol w="1016000"/>
                <a:gridCol w="1016000"/>
                <a:gridCol w="1016000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INTERVINIENTES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8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JP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PG1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P,R,A,C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EVS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P,R,A,C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P,R,A,C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0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DSI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CSI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IAS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R,A,C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9590" y="1219580"/>
            <a:ext cx="8555990" cy="248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 </a:t>
            </a:r>
            <a:r>
              <a:rPr dirty="0" sz="2400">
                <a:latin typeface="Times New Roman"/>
                <a:cs typeface="Times New Roman"/>
              </a:rPr>
              <a:t>representa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 permite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asegurar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cada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 </a:t>
            </a:r>
            <a:r>
              <a:rPr dirty="0" sz="2400" spc="-5">
                <a:latin typeface="Times New Roman"/>
                <a:cs typeface="Times New Roman"/>
              </a:rPr>
              <a:t>menos,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responsable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5">
                <a:latin typeface="Times New Roman"/>
                <a:cs typeface="Times New Roman"/>
              </a:rPr>
              <a:t> terminación.</a:t>
            </a:r>
            <a:endParaRPr sz="2400">
              <a:latin typeface="Times New Roman"/>
              <a:cs typeface="Times New Roman"/>
            </a:endParaRPr>
          </a:p>
          <a:p>
            <a:pPr marL="6544309">
              <a:lnSpc>
                <a:spcPct val="100000"/>
              </a:lnSpc>
              <a:spcBef>
                <a:spcPts val="1635"/>
              </a:spcBef>
            </a:pPr>
            <a:r>
              <a:rPr dirty="0" sz="2000" spc="-5" b="1">
                <a:solidFill>
                  <a:srgbClr val="FF6600"/>
                </a:solidFill>
                <a:latin typeface="Times New Roman"/>
                <a:cs typeface="Times New Roman"/>
              </a:rPr>
              <a:t>P</a:t>
            </a:r>
            <a:r>
              <a:rPr dirty="0" sz="2000" spc="-5">
                <a:latin typeface="Times New Roman"/>
                <a:cs typeface="Times New Roman"/>
              </a:rPr>
              <a:t>: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Producción</a:t>
            </a:r>
            <a:endParaRPr sz="2000">
              <a:latin typeface="Times New Roman"/>
              <a:cs typeface="Times New Roman"/>
            </a:endParaRPr>
          </a:p>
          <a:p>
            <a:pPr marL="6544309">
              <a:lnSpc>
                <a:spcPct val="100000"/>
              </a:lnSpc>
            </a:pPr>
            <a:r>
              <a:rPr dirty="0" sz="2000" b="1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Responsabilidad</a:t>
            </a:r>
            <a:endParaRPr sz="2000">
              <a:latin typeface="Times New Roman"/>
              <a:cs typeface="Times New Roman"/>
            </a:endParaRPr>
          </a:p>
          <a:p>
            <a:pPr marL="6544309" marR="360045">
              <a:lnSpc>
                <a:spcPct val="100000"/>
              </a:lnSpc>
            </a:pPr>
            <a:r>
              <a:rPr dirty="0" sz="2000" spc="5" b="1">
                <a:solidFill>
                  <a:srgbClr val="FF66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baci</a:t>
            </a:r>
            <a:r>
              <a:rPr dirty="0" sz="2000" spc="-10">
                <a:latin typeface="Times New Roman"/>
                <a:cs typeface="Times New Roman"/>
              </a:rPr>
              <a:t>ó</a:t>
            </a:r>
            <a:r>
              <a:rPr dirty="0" sz="2000">
                <a:latin typeface="Times New Roman"/>
                <a:cs typeface="Times New Roman"/>
              </a:rPr>
              <a:t>n  </a:t>
            </a:r>
            <a:r>
              <a:rPr dirty="0" sz="2000" b="1">
                <a:solidFill>
                  <a:srgbClr val="FF66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Certificación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66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Soporte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510920"/>
            <a:ext cx="6374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OBS</a:t>
            </a:r>
            <a:r>
              <a:rPr dirty="0" sz="3200" spc="-25"/>
              <a:t> </a:t>
            </a:r>
            <a:r>
              <a:rPr dirty="0" sz="3200"/>
              <a:t>CON</a:t>
            </a:r>
            <a:r>
              <a:rPr dirty="0" sz="3200" spc="-25"/>
              <a:t> </a:t>
            </a:r>
            <a:r>
              <a:rPr dirty="0" sz="3200"/>
              <a:t>CARGAS</a:t>
            </a:r>
            <a:r>
              <a:rPr dirty="0" sz="3200" spc="-35"/>
              <a:t> </a:t>
            </a:r>
            <a:r>
              <a:rPr dirty="0" sz="3200"/>
              <a:t>DE</a:t>
            </a:r>
            <a:r>
              <a:rPr dirty="0" sz="3200" spc="-10"/>
              <a:t> </a:t>
            </a:r>
            <a:r>
              <a:rPr dirty="0" sz="3200"/>
              <a:t>TRABAJO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9590" y="1075182"/>
            <a:ext cx="77654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imes New Roman"/>
                <a:cs typeface="Times New Roman"/>
              </a:rPr>
              <a:t>También</a:t>
            </a:r>
            <a:r>
              <a:rPr dirty="0" sz="2400" spc="-5">
                <a:latin typeface="Times New Roman"/>
                <a:cs typeface="Times New Roman"/>
              </a:rPr>
              <a:t> se</a:t>
            </a:r>
            <a:r>
              <a:rPr dirty="0" sz="2400">
                <a:latin typeface="Times New Roman"/>
                <a:cs typeface="Times New Roman"/>
              </a:rPr>
              <a:t> representan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las </a:t>
            </a:r>
            <a:r>
              <a:rPr dirty="0" sz="2400" spc="-10">
                <a:latin typeface="Times New Roman"/>
                <a:cs typeface="Times New Roman"/>
              </a:rPr>
              <a:t>cargas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trabajo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cada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uno de </a:t>
            </a:r>
            <a:r>
              <a:rPr dirty="0" sz="2400" spc="-5">
                <a:latin typeface="Times New Roman"/>
                <a:cs typeface="Times New Roman"/>
              </a:rPr>
              <a:t>los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intervinientes.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9112" y="1814512"/>
          <a:ext cx="8185784" cy="470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895350"/>
                <a:gridCol w="793750"/>
                <a:gridCol w="793749"/>
                <a:gridCol w="817245"/>
                <a:gridCol w="817245"/>
                <a:gridCol w="3091814"/>
              </a:tblGrid>
              <a:tr h="533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INTERVINIENTES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JP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PG1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TOTALES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PSI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56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85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EVS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0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ASI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52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22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98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DIS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51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65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177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CSI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124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72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210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IAS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86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126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TOT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197h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137h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128h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163h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106h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731h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356362"/>
            <a:ext cx="31953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8819"/>
            <a:ext cx="8042275" cy="2123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MISIÓN</a:t>
            </a:r>
            <a:r>
              <a:rPr dirty="0"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dirty="0"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DESCRIPCIÓN</a:t>
            </a:r>
            <a:r>
              <a:rPr dirty="0"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dirty="0"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>
                <a:latin typeface="Times New Roman"/>
                <a:cs typeface="Times New Roman"/>
              </a:rPr>
              <a:t>Describir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objeto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proyecto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nivel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detalle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2430">
              <a:lnSpc>
                <a:spcPct val="100000"/>
              </a:lnSpc>
              <a:spcBef>
                <a:spcPts val="100"/>
              </a:spcBef>
            </a:pPr>
            <a:r>
              <a:rPr dirty="0"/>
              <a:t>USO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/>
              <a:t>RECURSOS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219580"/>
            <a:ext cx="82340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Los </a:t>
            </a:r>
            <a:r>
              <a:rPr dirty="0" sz="2400">
                <a:latin typeface="Times New Roman"/>
                <a:cs typeface="Times New Roman"/>
              </a:rPr>
              <a:t>datos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segunda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 </a:t>
            </a:r>
            <a:r>
              <a:rPr dirty="0" sz="2400" spc="-10">
                <a:latin typeface="Times New Roman"/>
                <a:cs typeface="Times New Roman"/>
              </a:rPr>
              <a:t>OBS,</a:t>
            </a:r>
            <a:r>
              <a:rPr dirty="0" sz="2400">
                <a:latin typeface="Times New Roman"/>
                <a:cs typeface="Times New Roman"/>
              </a:rPr>
              <a:t> tienen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coincidir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-5">
                <a:latin typeface="Times New Roman"/>
                <a:cs typeface="Times New Roman"/>
              </a:rPr>
              <a:t> obtenemos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 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 </a:t>
            </a:r>
            <a:r>
              <a:rPr dirty="0" sz="2400" spc="-5">
                <a:latin typeface="Times New Roman"/>
                <a:cs typeface="Times New Roman"/>
              </a:rPr>
              <a:t>USO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 RECURSOS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38755"/>
            <a:ext cx="7696200" cy="370484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236" y="453897"/>
            <a:ext cx="694753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Duración</a:t>
            </a:r>
            <a:r>
              <a:rPr dirty="0" sz="3200" spc="-40"/>
              <a:t> </a:t>
            </a:r>
            <a:r>
              <a:rPr dirty="0" sz="3200"/>
              <a:t>y</a:t>
            </a:r>
            <a:r>
              <a:rPr dirty="0" sz="3200" spc="-10"/>
              <a:t> </a:t>
            </a:r>
            <a:r>
              <a:rPr dirty="0" sz="3200"/>
              <a:t>Coste</a:t>
            </a:r>
            <a:r>
              <a:rPr dirty="0" sz="3200" spc="5"/>
              <a:t> </a:t>
            </a:r>
            <a:r>
              <a:rPr dirty="0" sz="3200"/>
              <a:t>estimado</a:t>
            </a:r>
            <a:r>
              <a:rPr dirty="0" sz="3200" spc="-40"/>
              <a:t> </a:t>
            </a:r>
            <a:r>
              <a:rPr dirty="0" sz="3200"/>
              <a:t>del</a:t>
            </a:r>
            <a:r>
              <a:rPr dirty="0" sz="3200" spc="-20"/>
              <a:t> </a:t>
            </a:r>
            <a:r>
              <a:rPr dirty="0" sz="3200"/>
              <a:t>Proyecto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682" y="458470"/>
            <a:ext cx="1474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HITOS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71600" y="1295400"/>
            <a:ext cx="7086600" cy="5316220"/>
            <a:chOff x="1371600" y="1295400"/>
            <a:chExt cx="7086600" cy="5316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295400"/>
              <a:ext cx="7086600" cy="5315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2961" y="3124961"/>
              <a:ext cx="4876800" cy="457200"/>
            </a:xfrm>
            <a:custGeom>
              <a:avLst/>
              <a:gdLst/>
              <a:ahLst/>
              <a:cxnLst/>
              <a:rect l="l" t="t" r="r" b="b"/>
              <a:pathLst>
                <a:path w="4876800" h="457200">
                  <a:moveTo>
                    <a:pt x="0" y="457200"/>
                  </a:moveTo>
                  <a:lnTo>
                    <a:pt x="4876799" y="457200"/>
                  </a:lnTo>
                  <a:lnTo>
                    <a:pt x="48767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2200" y="3519551"/>
              <a:ext cx="3657600" cy="2424430"/>
            </a:xfrm>
            <a:custGeom>
              <a:avLst/>
              <a:gdLst/>
              <a:ahLst/>
              <a:cxnLst/>
              <a:rect l="l" t="t" r="r" b="b"/>
              <a:pathLst>
                <a:path w="3657600" h="2424429">
                  <a:moveTo>
                    <a:pt x="3390900" y="823849"/>
                  </a:moveTo>
                  <a:lnTo>
                    <a:pt x="266700" y="823849"/>
                  </a:lnTo>
                  <a:lnTo>
                    <a:pt x="218753" y="828145"/>
                  </a:lnTo>
                  <a:lnTo>
                    <a:pt x="173629" y="840531"/>
                  </a:lnTo>
                  <a:lnTo>
                    <a:pt x="132080" y="860255"/>
                  </a:lnTo>
                  <a:lnTo>
                    <a:pt x="94858" y="886565"/>
                  </a:lnTo>
                  <a:lnTo>
                    <a:pt x="62716" y="918707"/>
                  </a:lnTo>
                  <a:lnTo>
                    <a:pt x="36406" y="955929"/>
                  </a:lnTo>
                  <a:lnTo>
                    <a:pt x="16682" y="997478"/>
                  </a:lnTo>
                  <a:lnTo>
                    <a:pt x="4296" y="1042602"/>
                  </a:lnTo>
                  <a:lnTo>
                    <a:pt x="0" y="1090549"/>
                  </a:lnTo>
                  <a:lnTo>
                    <a:pt x="0" y="2157349"/>
                  </a:lnTo>
                  <a:lnTo>
                    <a:pt x="4296" y="2205288"/>
                  </a:lnTo>
                  <a:lnTo>
                    <a:pt x="16682" y="2250409"/>
                  </a:lnTo>
                  <a:lnTo>
                    <a:pt x="36406" y="2291957"/>
                  </a:lnTo>
                  <a:lnTo>
                    <a:pt x="62716" y="2329180"/>
                  </a:lnTo>
                  <a:lnTo>
                    <a:pt x="94858" y="2361324"/>
                  </a:lnTo>
                  <a:lnTo>
                    <a:pt x="132080" y="2387636"/>
                  </a:lnTo>
                  <a:lnTo>
                    <a:pt x="173629" y="2407363"/>
                  </a:lnTo>
                  <a:lnTo>
                    <a:pt x="218753" y="2419752"/>
                  </a:lnTo>
                  <a:lnTo>
                    <a:pt x="266700" y="2424049"/>
                  </a:lnTo>
                  <a:lnTo>
                    <a:pt x="3390900" y="2424049"/>
                  </a:lnTo>
                  <a:lnTo>
                    <a:pt x="3438846" y="2419752"/>
                  </a:lnTo>
                  <a:lnTo>
                    <a:pt x="3483970" y="2407363"/>
                  </a:lnTo>
                  <a:lnTo>
                    <a:pt x="3525519" y="2387636"/>
                  </a:lnTo>
                  <a:lnTo>
                    <a:pt x="3562741" y="2361324"/>
                  </a:lnTo>
                  <a:lnTo>
                    <a:pt x="3594883" y="2329180"/>
                  </a:lnTo>
                  <a:lnTo>
                    <a:pt x="3621193" y="2291957"/>
                  </a:lnTo>
                  <a:lnTo>
                    <a:pt x="3640917" y="2250409"/>
                  </a:lnTo>
                  <a:lnTo>
                    <a:pt x="3653303" y="2205288"/>
                  </a:lnTo>
                  <a:lnTo>
                    <a:pt x="3657600" y="2157349"/>
                  </a:lnTo>
                  <a:lnTo>
                    <a:pt x="3657600" y="1090549"/>
                  </a:lnTo>
                  <a:lnTo>
                    <a:pt x="3653303" y="1042602"/>
                  </a:lnTo>
                  <a:lnTo>
                    <a:pt x="3640917" y="997478"/>
                  </a:lnTo>
                  <a:lnTo>
                    <a:pt x="3621193" y="955929"/>
                  </a:lnTo>
                  <a:lnTo>
                    <a:pt x="3594883" y="918707"/>
                  </a:lnTo>
                  <a:lnTo>
                    <a:pt x="3562741" y="886565"/>
                  </a:lnTo>
                  <a:lnTo>
                    <a:pt x="3525519" y="860255"/>
                  </a:lnTo>
                  <a:lnTo>
                    <a:pt x="3483970" y="840531"/>
                  </a:lnTo>
                  <a:lnTo>
                    <a:pt x="3438846" y="828145"/>
                  </a:lnTo>
                  <a:lnTo>
                    <a:pt x="3390900" y="823849"/>
                  </a:lnTo>
                  <a:close/>
                </a:path>
                <a:path w="3657600" h="2424429">
                  <a:moveTo>
                    <a:pt x="438276" y="0"/>
                  </a:moveTo>
                  <a:lnTo>
                    <a:pt x="609600" y="823849"/>
                  </a:lnTo>
                  <a:lnTo>
                    <a:pt x="1524000" y="823849"/>
                  </a:lnTo>
                  <a:lnTo>
                    <a:pt x="438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2200" y="3519551"/>
              <a:ext cx="3657600" cy="2424430"/>
            </a:xfrm>
            <a:custGeom>
              <a:avLst/>
              <a:gdLst/>
              <a:ahLst/>
              <a:cxnLst/>
              <a:rect l="l" t="t" r="r" b="b"/>
              <a:pathLst>
                <a:path w="3657600" h="2424429">
                  <a:moveTo>
                    <a:pt x="0" y="1090549"/>
                  </a:moveTo>
                  <a:lnTo>
                    <a:pt x="4296" y="1042602"/>
                  </a:lnTo>
                  <a:lnTo>
                    <a:pt x="16682" y="997478"/>
                  </a:lnTo>
                  <a:lnTo>
                    <a:pt x="36406" y="955929"/>
                  </a:lnTo>
                  <a:lnTo>
                    <a:pt x="62716" y="918707"/>
                  </a:lnTo>
                  <a:lnTo>
                    <a:pt x="94858" y="886565"/>
                  </a:lnTo>
                  <a:lnTo>
                    <a:pt x="132080" y="860255"/>
                  </a:lnTo>
                  <a:lnTo>
                    <a:pt x="173629" y="840531"/>
                  </a:lnTo>
                  <a:lnTo>
                    <a:pt x="218753" y="828145"/>
                  </a:lnTo>
                  <a:lnTo>
                    <a:pt x="266700" y="823849"/>
                  </a:lnTo>
                  <a:lnTo>
                    <a:pt x="609600" y="823849"/>
                  </a:lnTo>
                  <a:lnTo>
                    <a:pt x="438276" y="0"/>
                  </a:lnTo>
                  <a:lnTo>
                    <a:pt x="1524000" y="823849"/>
                  </a:lnTo>
                  <a:lnTo>
                    <a:pt x="3390900" y="823849"/>
                  </a:lnTo>
                  <a:lnTo>
                    <a:pt x="3438846" y="828145"/>
                  </a:lnTo>
                  <a:lnTo>
                    <a:pt x="3483970" y="840531"/>
                  </a:lnTo>
                  <a:lnTo>
                    <a:pt x="3525519" y="860255"/>
                  </a:lnTo>
                  <a:lnTo>
                    <a:pt x="3562741" y="886565"/>
                  </a:lnTo>
                  <a:lnTo>
                    <a:pt x="3594883" y="918707"/>
                  </a:lnTo>
                  <a:lnTo>
                    <a:pt x="3621193" y="955929"/>
                  </a:lnTo>
                  <a:lnTo>
                    <a:pt x="3640917" y="997478"/>
                  </a:lnTo>
                  <a:lnTo>
                    <a:pt x="3653303" y="1042602"/>
                  </a:lnTo>
                  <a:lnTo>
                    <a:pt x="3657600" y="1090549"/>
                  </a:lnTo>
                  <a:lnTo>
                    <a:pt x="3657600" y="1490599"/>
                  </a:lnTo>
                  <a:lnTo>
                    <a:pt x="3657600" y="2157349"/>
                  </a:lnTo>
                  <a:lnTo>
                    <a:pt x="3653303" y="2205288"/>
                  </a:lnTo>
                  <a:lnTo>
                    <a:pt x="3640917" y="2250409"/>
                  </a:lnTo>
                  <a:lnTo>
                    <a:pt x="3621193" y="2291957"/>
                  </a:lnTo>
                  <a:lnTo>
                    <a:pt x="3594883" y="2329180"/>
                  </a:lnTo>
                  <a:lnTo>
                    <a:pt x="3562741" y="2361324"/>
                  </a:lnTo>
                  <a:lnTo>
                    <a:pt x="3525520" y="2387636"/>
                  </a:lnTo>
                  <a:lnTo>
                    <a:pt x="3483970" y="2407363"/>
                  </a:lnTo>
                  <a:lnTo>
                    <a:pt x="3438846" y="2419752"/>
                  </a:lnTo>
                  <a:lnTo>
                    <a:pt x="3390900" y="2424049"/>
                  </a:lnTo>
                  <a:lnTo>
                    <a:pt x="1524000" y="2424049"/>
                  </a:lnTo>
                  <a:lnTo>
                    <a:pt x="609600" y="2424049"/>
                  </a:lnTo>
                  <a:lnTo>
                    <a:pt x="266700" y="2424049"/>
                  </a:lnTo>
                  <a:lnTo>
                    <a:pt x="218753" y="2419752"/>
                  </a:lnTo>
                  <a:lnTo>
                    <a:pt x="173629" y="2407363"/>
                  </a:lnTo>
                  <a:lnTo>
                    <a:pt x="132080" y="2387636"/>
                  </a:lnTo>
                  <a:lnTo>
                    <a:pt x="94858" y="2361324"/>
                  </a:lnTo>
                  <a:lnTo>
                    <a:pt x="62716" y="2329180"/>
                  </a:lnTo>
                  <a:lnTo>
                    <a:pt x="36406" y="2291957"/>
                  </a:lnTo>
                  <a:lnTo>
                    <a:pt x="16682" y="2250409"/>
                  </a:lnTo>
                  <a:lnTo>
                    <a:pt x="4296" y="2205288"/>
                  </a:lnTo>
                  <a:lnTo>
                    <a:pt x="0" y="2157349"/>
                  </a:lnTo>
                  <a:lnTo>
                    <a:pt x="0" y="1490599"/>
                  </a:lnTo>
                  <a:lnTo>
                    <a:pt x="0" y="1090549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77845" y="4448047"/>
            <a:ext cx="322516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IMPRESCINDIBLE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que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los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 hitos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marquen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paso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siguente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fase,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coincidiendo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muchas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veces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 la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aprobación </a:t>
            </a:r>
            <a:r>
              <a:rPr dirty="0" u="sng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firmada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entregables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066800"/>
            <a:ext cx="8229600" cy="5029200"/>
            <a:chOff x="533400" y="1066800"/>
            <a:chExt cx="8229600" cy="502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7848600" cy="495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0200" y="3352800"/>
              <a:ext cx="3914775" cy="1828800"/>
            </a:xfrm>
            <a:custGeom>
              <a:avLst/>
              <a:gdLst/>
              <a:ahLst/>
              <a:cxnLst/>
              <a:rect l="l" t="t" r="r" b="b"/>
              <a:pathLst>
                <a:path w="3914775" h="1828800">
                  <a:moveTo>
                    <a:pt x="3048000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0" y="1524000"/>
                  </a:lnTo>
                  <a:lnTo>
                    <a:pt x="3990" y="1573425"/>
                  </a:lnTo>
                  <a:lnTo>
                    <a:pt x="15544" y="1620316"/>
                  </a:lnTo>
                  <a:lnTo>
                    <a:pt x="34032" y="1664046"/>
                  </a:lnTo>
                  <a:lnTo>
                    <a:pt x="58826" y="1703984"/>
                  </a:lnTo>
                  <a:lnTo>
                    <a:pt x="89296" y="1739503"/>
                  </a:lnTo>
                  <a:lnTo>
                    <a:pt x="124815" y="1769973"/>
                  </a:lnTo>
                  <a:lnTo>
                    <a:pt x="164753" y="1794767"/>
                  </a:lnTo>
                  <a:lnTo>
                    <a:pt x="208483" y="1813255"/>
                  </a:lnTo>
                  <a:lnTo>
                    <a:pt x="255374" y="1824809"/>
                  </a:lnTo>
                  <a:lnTo>
                    <a:pt x="304800" y="1828800"/>
                  </a:lnTo>
                  <a:lnTo>
                    <a:pt x="3048000" y="1828800"/>
                  </a:lnTo>
                  <a:lnTo>
                    <a:pt x="3097425" y="1824809"/>
                  </a:lnTo>
                  <a:lnTo>
                    <a:pt x="3144316" y="1813255"/>
                  </a:lnTo>
                  <a:lnTo>
                    <a:pt x="3188046" y="1794767"/>
                  </a:lnTo>
                  <a:lnTo>
                    <a:pt x="3227984" y="1769973"/>
                  </a:lnTo>
                  <a:lnTo>
                    <a:pt x="3263503" y="1739503"/>
                  </a:lnTo>
                  <a:lnTo>
                    <a:pt x="3293973" y="1703984"/>
                  </a:lnTo>
                  <a:lnTo>
                    <a:pt x="3318767" y="1664046"/>
                  </a:lnTo>
                  <a:lnTo>
                    <a:pt x="3337255" y="1620316"/>
                  </a:lnTo>
                  <a:lnTo>
                    <a:pt x="3348809" y="1573425"/>
                  </a:lnTo>
                  <a:lnTo>
                    <a:pt x="3352800" y="1524000"/>
                  </a:lnTo>
                  <a:lnTo>
                    <a:pt x="3352800" y="762000"/>
                  </a:lnTo>
                  <a:lnTo>
                    <a:pt x="3709214" y="304800"/>
                  </a:lnTo>
                  <a:lnTo>
                    <a:pt x="3352800" y="304800"/>
                  </a:lnTo>
                  <a:lnTo>
                    <a:pt x="3348809" y="255374"/>
                  </a:lnTo>
                  <a:lnTo>
                    <a:pt x="3337255" y="208483"/>
                  </a:lnTo>
                  <a:lnTo>
                    <a:pt x="3318767" y="164753"/>
                  </a:lnTo>
                  <a:lnTo>
                    <a:pt x="3293973" y="124815"/>
                  </a:lnTo>
                  <a:lnTo>
                    <a:pt x="3263503" y="89296"/>
                  </a:lnTo>
                  <a:lnTo>
                    <a:pt x="3227984" y="58826"/>
                  </a:lnTo>
                  <a:lnTo>
                    <a:pt x="3188046" y="34032"/>
                  </a:lnTo>
                  <a:lnTo>
                    <a:pt x="3144316" y="15544"/>
                  </a:lnTo>
                  <a:lnTo>
                    <a:pt x="3097425" y="3990"/>
                  </a:lnTo>
                  <a:lnTo>
                    <a:pt x="3048000" y="0"/>
                  </a:lnTo>
                  <a:close/>
                </a:path>
                <a:path w="3914775" h="1828800">
                  <a:moveTo>
                    <a:pt x="3914648" y="41275"/>
                  </a:moveTo>
                  <a:lnTo>
                    <a:pt x="3352800" y="304800"/>
                  </a:lnTo>
                  <a:lnTo>
                    <a:pt x="3709214" y="304800"/>
                  </a:lnTo>
                  <a:lnTo>
                    <a:pt x="3914648" y="41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3352800"/>
              <a:ext cx="3914775" cy="1828800"/>
            </a:xfrm>
            <a:custGeom>
              <a:avLst/>
              <a:gdLst/>
              <a:ahLst/>
              <a:cxnLst/>
              <a:rect l="l" t="t" r="r" b="b"/>
              <a:pathLst>
                <a:path w="3914775" h="1828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955800" y="0"/>
                  </a:lnTo>
                  <a:lnTo>
                    <a:pt x="2794000" y="0"/>
                  </a:lnTo>
                  <a:lnTo>
                    <a:pt x="3048000" y="0"/>
                  </a:lnTo>
                  <a:lnTo>
                    <a:pt x="3097425" y="3990"/>
                  </a:lnTo>
                  <a:lnTo>
                    <a:pt x="3144316" y="15544"/>
                  </a:lnTo>
                  <a:lnTo>
                    <a:pt x="3188046" y="34032"/>
                  </a:lnTo>
                  <a:lnTo>
                    <a:pt x="3227984" y="58826"/>
                  </a:lnTo>
                  <a:lnTo>
                    <a:pt x="3263503" y="89296"/>
                  </a:lnTo>
                  <a:lnTo>
                    <a:pt x="3293973" y="124815"/>
                  </a:lnTo>
                  <a:lnTo>
                    <a:pt x="3318767" y="164753"/>
                  </a:lnTo>
                  <a:lnTo>
                    <a:pt x="3337255" y="208483"/>
                  </a:lnTo>
                  <a:lnTo>
                    <a:pt x="3348809" y="255374"/>
                  </a:lnTo>
                  <a:lnTo>
                    <a:pt x="3352800" y="304800"/>
                  </a:lnTo>
                  <a:lnTo>
                    <a:pt x="3914648" y="41275"/>
                  </a:lnTo>
                  <a:lnTo>
                    <a:pt x="3352800" y="762000"/>
                  </a:lnTo>
                  <a:lnTo>
                    <a:pt x="3352800" y="1524000"/>
                  </a:lnTo>
                  <a:lnTo>
                    <a:pt x="3348809" y="1573425"/>
                  </a:lnTo>
                  <a:lnTo>
                    <a:pt x="3337255" y="1620316"/>
                  </a:lnTo>
                  <a:lnTo>
                    <a:pt x="3318767" y="1664046"/>
                  </a:lnTo>
                  <a:lnTo>
                    <a:pt x="3293973" y="1703984"/>
                  </a:lnTo>
                  <a:lnTo>
                    <a:pt x="3263503" y="1739503"/>
                  </a:lnTo>
                  <a:lnTo>
                    <a:pt x="3227984" y="1769973"/>
                  </a:lnTo>
                  <a:lnTo>
                    <a:pt x="3188046" y="1794767"/>
                  </a:lnTo>
                  <a:lnTo>
                    <a:pt x="3144316" y="1813255"/>
                  </a:lnTo>
                  <a:lnTo>
                    <a:pt x="3097425" y="1824809"/>
                  </a:lnTo>
                  <a:lnTo>
                    <a:pt x="3048000" y="1828800"/>
                  </a:lnTo>
                  <a:lnTo>
                    <a:pt x="2794000" y="1828800"/>
                  </a:lnTo>
                  <a:lnTo>
                    <a:pt x="1955800" y="1828800"/>
                  </a:lnTo>
                  <a:lnTo>
                    <a:pt x="304800" y="1828800"/>
                  </a:lnTo>
                  <a:lnTo>
                    <a:pt x="255374" y="1824809"/>
                  </a:lnTo>
                  <a:lnTo>
                    <a:pt x="208483" y="1813255"/>
                  </a:lnTo>
                  <a:lnTo>
                    <a:pt x="164753" y="1794767"/>
                  </a:lnTo>
                  <a:lnTo>
                    <a:pt x="124815" y="1769973"/>
                  </a:lnTo>
                  <a:lnTo>
                    <a:pt x="89296" y="1739503"/>
                  </a:lnTo>
                  <a:lnTo>
                    <a:pt x="58826" y="1703984"/>
                  </a:lnTo>
                  <a:lnTo>
                    <a:pt x="34032" y="1664046"/>
                  </a:lnTo>
                  <a:lnTo>
                    <a:pt x="15544" y="1620316"/>
                  </a:lnTo>
                  <a:lnTo>
                    <a:pt x="3990" y="1573425"/>
                  </a:lnTo>
                  <a:lnTo>
                    <a:pt x="0" y="1524000"/>
                  </a:lnTo>
                  <a:lnTo>
                    <a:pt x="0" y="76200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9577" y="203962"/>
            <a:ext cx="3704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Tareas</a:t>
            </a:r>
            <a:r>
              <a:rPr dirty="0" spc="-95"/>
              <a:t> </a:t>
            </a:r>
            <a:r>
              <a:rPr dirty="0"/>
              <a:t>Críticas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8583" y="3466846"/>
            <a:ext cx="279654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Son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tareas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 Holgura = 0. </a:t>
            </a:r>
            <a:r>
              <a:rPr dirty="0" sz="2000" spc="-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Un retraso en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estas tareas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supone un retraso en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el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proyecto.</a:t>
            </a: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Juntas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componen </a:t>
            </a:r>
            <a:r>
              <a:rPr dirty="0" sz="2000" spc="-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000" spc="-1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ÍT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861" y="203962"/>
            <a:ext cx="61861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RED</a:t>
            </a:r>
            <a:r>
              <a:rPr dirty="0" spc="-45"/>
              <a:t> </a:t>
            </a:r>
            <a:r>
              <a:rPr dirty="0"/>
              <a:t>(I)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686800" cy="416966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203962"/>
            <a:ext cx="64039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RED</a:t>
            </a:r>
            <a:r>
              <a:rPr dirty="0" spc="-45"/>
              <a:t> </a:t>
            </a:r>
            <a:r>
              <a:rPr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8229600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28" y="203962"/>
            <a:ext cx="6621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RED</a:t>
            </a:r>
            <a:r>
              <a:rPr dirty="0" spc="-45"/>
              <a:t> </a:t>
            </a:r>
            <a:r>
              <a:rPr dirty="0"/>
              <a:t>(III)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914400"/>
            <a:ext cx="8157972" cy="567232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065" y="2048065"/>
            <a:ext cx="8934450" cy="4362450"/>
            <a:chOff x="143065" y="2048065"/>
            <a:chExt cx="8934450" cy="436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057399"/>
              <a:ext cx="8915400" cy="4343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828" y="2052827"/>
              <a:ext cx="8924925" cy="4352925"/>
            </a:xfrm>
            <a:custGeom>
              <a:avLst/>
              <a:gdLst/>
              <a:ahLst/>
              <a:cxnLst/>
              <a:rect l="l" t="t" r="r" b="b"/>
              <a:pathLst>
                <a:path w="8924925" h="4352925">
                  <a:moveTo>
                    <a:pt x="0" y="4352544"/>
                  </a:moveTo>
                  <a:lnTo>
                    <a:pt x="8924544" y="4352544"/>
                  </a:lnTo>
                  <a:lnTo>
                    <a:pt x="8924544" y="0"/>
                  </a:lnTo>
                  <a:lnTo>
                    <a:pt x="0" y="0"/>
                  </a:lnTo>
                  <a:lnTo>
                    <a:pt x="0" y="4352544"/>
                  </a:lnTo>
                  <a:close/>
                </a:path>
              </a:pathLst>
            </a:custGeom>
            <a:ln w="9144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10400" y="5867400"/>
            <a:ext cx="800100" cy="228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415"/>
              </a:lnSpc>
            </a:pPr>
            <a:r>
              <a:rPr dirty="0" sz="1200">
                <a:solidFill>
                  <a:srgbClr val="808080"/>
                </a:solidFill>
                <a:latin typeface="Times New Roman"/>
                <a:cs typeface="Times New Roman"/>
              </a:rPr>
              <a:t>19</a:t>
            </a:r>
            <a:r>
              <a:rPr dirty="0" sz="1200" spc="-4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808080"/>
                </a:solidFill>
                <a:latin typeface="Times New Roman"/>
                <a:cs typeface="Times New Roman"/>
              </a:rPr>
              <a:t>(1d)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2583" y="308305"/>
            <a:ext cx="65608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DIAGRAMA</a:t>
            </a:r>
            <a:r>
              <a:rPr dirty="0" spc="-45"/>
              <a:t> </a:t>
            </a:r>
            <a:r>
              <a:rPr dirty="0"/>
              <a:t>PERT</a:t>
            </a:r>
            <a:r>
              <a:rPr dirty="0" spc="-45"/>
              <a:t> </a:t>
            </a:r>
            <a:r>
              <a:rPr dirty="0"/>
              <a:t>/</a:t>
            </a:r>
            <a:r>
              <a:rPr dirty="0" spc="-15"/>
              <a:t> </a:t>
            </a:r>
            <a:r>
              <a:rPr dirty="0"/>
              <a:t>CPM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9590" y="1219580"/>
            <a:ext cx="81991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cálculo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las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Holguras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6600"/>
                </a:solidFill>
                <a:latin typeface="Times New Roman"/>
                <a:cs typeface="Times New Roman"/>
              </a:rPr>
              <a:t>Camino 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crítico,</a:t>
            </a:r>
            <a:r>
              <a:rPr dirty="0" sz="2400" spc="-4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-5">
                <a:latin typeface="Times New Roman"/>
                <a:cs typeface="Times New Roman"/>
              </a:rPr>
              <a:t> determina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duración</a:t>
            </a:r>
            <a:r>
              <a:rPr dirty="0" sz="2400" spc="-2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dirty="0" sz="2400" spc="-2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501008"/>
            <a:ext cx="2517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600"/>
                </a:solidFill>
                <a:latin typeface="Times New Roman"/>
                <a:cs typeface="Times New Roman"/>
              </a:rPr>
              <a:t>Al</a:t>
            </a:r>
            <a:r>
              <a:rPr dirty="0" sz="1800" spc="-2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600"/>
                </a:solidFill>
                <a:latin typeface="Times New Roman"/>
                <a:cs typeface="Times New Roman"/>
              </a:rPr>
              <a:t>ir </a:t>
            </a:r>
            <a:r>
              <a:rPr dirty="0" sz="1800">
                <a:solidFill>
                  <a:srgbClr val="006600"/>
                </a:solidFill>
                <a:latin typeface="Wingdings"/>
                <a:cs typeface="Wingdings"/>
              </a:rPr>
              <a:t></a:t>
            </a:r>
            <a:r>
              <a:rPr dirty="0" sz="1800" spc="-5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006600"/>
                </a:solidFill>
                <a:latin typeface="Times New Roman"/>
                <a:cs typeface="Times New Roman"/>
              </a:rPr>
              <a:t>Tomar</a:t>
            </a:r>
            <a:r>
              <a:rPr dirty="0" sz="1800" spc="-1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600"/>
                </a:solidFill>
                <a:latin typeface="Times New Roman"/>
                <a:cs typeface="Times New Roman"/>
              </a:rPr>
              <a:t>la</a:t>
            </a:r>
            <a:r>
              <a:rPr dirty="0" sz="1800" spc="-1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600"/>
                </a:solidFill>
                <a:latin typeface="Times New Roman"/>
                <a:cs typeface="Times New Roman"/>
              </a:rPr>
              <a:t>Opción</a:t>
            </a:r>
            <a:r>
              <a:rPr dirty="0" sz="1800" spc="-1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600"/>
                </a:solidFill>
                <a:latin typeface="Times New Roman"/>
                <a:cs typeface="Times New Roman"/>
              </a:rPr>
              <a:t>&gt; </a:t>
            </a:r>
            <a:r>
              <a:rPr dirty="0" sz="1800" spc="-434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ir </a:t>
            </a:r>
            <a:r>
              <a:rPr dirty="0" sz="180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dirty="0" sz="18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Tomar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Opción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6055" y="2353055"/>
            <a:ext cx="3373120" cy="325120"/>
            <a:chOff x="3496055" y="2353055"/>
            <a:chExt cx="3373120" cy="325120"/>
          </a:xfrm>
        </p:grpSpPr>
        <p:sp>
          <p:nvSpPr>
            <p:cNvPr id="10" name="object 10"/>
            <p:cNvSpPr/>
            <p:nvPr/>
          </p:nvSpPr>
          <p:spPr>
            <a:xfrm>
              <a:off x="6477761" y="2362961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499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0999" y="152400"/>
                  </a:lnTo>
                  <a:lnTo>
                    <a:pt x="374191" y="192925"/>
                  </a:lnTo>
                  <a:lnTo>
                    <a:pt x="354979" y="229333"/>
                  </a:lnTo>
                  <a:lnTo>
                    <a:pt x="325183" y="260175"/>
                  </a:lnTo>
                  <a:lnTo>
                    <a:pt x="286624" y="284000"/>
                  </a:lnTo>
                  <a:lnTo>
                    <a:pt x="241123" y="299358"/>
                  </a:lnTo>
                  <a:lnTo>
                    <a:pt x="190499" y="304800"/>
                  </a:lnTo>
                  <a:lnTo>
                    <a:pt x="139876" y="299358"/>
                  </a:lnTo>
                  <a:lnTo>
                    <a:pt x="94375" y="284000"/>
                  </a:lnTo>
                  <a:lnTo>
                    <a:pt x="55816" y="260175"/>
                  </a:lnTo>
                  <a:lnTo>
                    <a:pt x="26020" y="229333"/>
                  </a:lnTo>
                  <a:lnTo>
                    <a:pt x="6808" y="192925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5961" y="2362961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500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1000" y="152400"/>
                  </a:lnTo>
                  <a:lnTo>
                    <a:pt x="374191" y="192925"/>
                  </a:lnTo>
                  <a:lnTo>
                    <a:pt x="354979" y="229333"/>
                  </a:lnTo>
                  <a:lnTo>
                    <a:pt x="325183" y="260175"/>
                  </a:lnTo>
                  <a:lnTo>
                    <a:pt x="286624" y="284000"/>
                  </a:lnTo>
                  <a:lnTo>
                    <a:pt x="241123" y="299358"/>
                  </a:lnTo>
                  <a:lnTo>
                    <a:pt x="190500" y="304800"/>
                  </a:lnTo>
                  <a:lnTo>
                    <a:pt x="139876" y="299358"/>
                  </a:lnTo>
                  <a:lnTo>
                    <a:pt x="94375" y="284000"/>
                  </a:lnTo>
                  <a:lnTo>
                    <a:pt x="55816" y="260175"/>
                  </a:lnTo>
                  <a:lnTo>
                    <a:pt x="26020" y="229333"/>
                  </a:lnTo>
                  <a:lnTo>
                    <a:pt x="6808" y="192925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8001000" cy="5551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933" y="203962"/>
            <a:ext cx="65601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50"/>
              <a:t> </a:t>
            </a:r>
            <a:r>
              <a:rPr dirty="0"/>
              <a:t>PERT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/>
              <a:t>CPM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990600"/>
            <a:ext cx="8534400" cy="5509260"/>
            <a:chOff x="381000" y="990600"/>
            <a:chExt cx="8534400" cy="5509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990600"/>
              <a:ext cx="8534400" cy="55092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4943" y="6096000"/>
              <a:ext cx="448055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14943" y="6096000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242315" y="219075"/>
                  </a:moveTo>
                  <a:lnTo>
                    <a:pt x="207597" y="197631"/>
                  </a:lnTo>
                  <a:lnTo>
                    <a:pt x="177736" y="165644"/>
                  </a:lnTo>
                  <a:lnTo>
                    <a:pt x="153876" y="124654"/>
                  </a:lnTo>
                  <a:lnTo>
                    <a:pt x="137159" y="76200"/>
                  </a:lnTo>
                  <a:lnTo>
                    <a:pt x="182879" y="76200"/>
                  </a:lnTo>
                  <a:lnTo>
                    <a:pt x="82296" y="0"/>
                  </a:lnTo>
                  <a:lnTo>
                    <a:pt x="0" y="76200"/>
                  </a:lnTo>
                  <a:lnTo>
                    <a:pt x="45720" y="76200"/>
                  </a:lnTo>
                  <a:lnTo>
                    <a:pt x="63581" y="127123"/>
                  </a:lnTo>
                  <a:lnTo>
                    <a:pt x="89062" y="169302"/>
                  </a:lnTo>
                  <a:lnTo>
                    <a:pt x="120700" y="201260"/>
                  </a:lnTo>
                  <a:lnTo>
                    <a:pt x="157032" y="221518"/>
                  </a:lnTo>
                  <a:lnTo>
                    <a:pt x="196596" y="228600"/>
                  </a:lnTo>
                  <a:lnTo>
                    <a:pt x="288035" y="228600"/>
                  </a:lnTo>
                  <a:lnTo>
                    <a:pt x="358415" y="205364"/>
                  </a:lnTo>
                  <a:lnTo>
                    <a:pt x="388126" y="178378"/>
                  </a:lnTo>
                  <a:lnTo>
                    <a:pt x="412906" y="142976"/>
                  </a:lnTo>
                  <a:lnTo>
                    <a:pt x="431794" y="100531"/>
                  </a:lnTo>
                  <a:lnTo>
                    <a:pt x="443830" y="52415"/>
                  </a:lnTo>
                  <a:lnTo>
                    <a:pt x="448055" y="0"/>
                  </a:lnTo>
                  <a:lnTo>
                    <a:pt x="356615" y="0"/>
                  </a:lnTo>
                  <a:lnTo>
                    <a:pt x="352390" y="52415"/>
                  </a:lnTo>
                  <a:lnTo>
                    <a:pt x="340354" y="100531"/>
                  </a:lnTo>
                  <a:lnTo>
                    <a:pt x="321466" y="142976"/>
                  </a:lnTo>
                  <a:lnTo>
                    <a:pt x="296686" y="178378"/>
                  </a:lnTo>
                  <a:lnTo>
                    <a:pt x="266975" y="205364"/>
                  </a:lnTo>
                  <a:lnTo>
                    <a:pt x="233291" y="222562"/>
                  </a:lnTo>
                  <a:lnTo>
                    <a:pt x="196596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10761" y="472516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190500"/>
                  </a:moveTo>
                  <a:lnTo>
                    <a:pt x="6038" y="146837"/>
                  </a:lnTo>
                  <a:lnTo>
                    <a:pt x="23237" y="106746"/>
                  </a:lnTo>
                  <a:lnTo>
                    <a:pt x="50225" y="71374"/>
                  </a:lnTo>
                  <a:lnTo>
                    <a:pt x="85628" y="41867"/>
                  </a:lnTo>
                  <a:lnTo>
                    <a:pt x="128073" y="19372"/>
                  </a:lnTo>
                  <a:lnTo>
                    <a:pt x="176188" y="5034"/>
                  </a:ln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176188" y="375965"/>
                  </a:lnTo>
                  <a:lnTo>
                    <a:pt x="128073" y="361627"/>
                  </a:lnTo>
                  <a:lnTo>
                    <a:pt x="85628" y="339132"/>
                  </a:lnTo>
                  <a:lnTo>
                    <a:pt x="50225" y="309625"/>
                  </a:lnTo>
                  <a:lnTo>
                    <a:pt x="23237" y="274253"/>
                  </a:lnTo>
                  <a:lnTo>
                    <a:pt x="6038" y="234162"/>
                  </a:lnTo>
                  <a:lnTo>
                    <a:pt x="0" y="1905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11625" y="3505200"/>
              <a:ext cx="3127375" cy="1148080"/>
            </a:xfrm>
            <a:custGeom>
              <a:avLst/>
              <a:gdLst/>
              <a:ahLst/>
              <a:cxnLst/>
              <a:rect l="l" t="t" r="r" b="b"/>
              <a:pathLst>
                <a:path w="3127375" h="1148079">
                  <a:moveTo>
                    <a:pt x="1660525" y="685800"/>
                  </a:moveTo>
                  <a:lnTo>
                    <a:pt x="1031875" y="685800"/>
                  </a:lnTo>
                  <a:lnTo>
                    <a:pt x="0" y="1147699"/>
                  </a:lnTo>
                  <a:lnTo>
                    <a:pt x="1660525" y="685800"/>
                  </a:lnTo>
                  <a:close/>
                </a:path>
                <a:path w="3127375" h="1148079">
                  <a:moveTo>
                    <a:pt x="3013075" y="0"/>
                  </a:moveTo>
                  <a:lnTo>
                    <a:pt x="727075" y="0"/>
                  </a:lnTo>
                  <a:lnTo>
                    <a:pt x="682587" y="8983"/>
                  </a:lnTo>
                  <a:lnTo>
                    <a:pt x="646255" y="33480"/>
                  </a:lnTo>
                  <a:lnTo>
                    <a:pt x="621758" y="69812"/>
                  </a:lnTo>
                  <a:lnTo>
                    <a:pt x="612775" y="114300"/>
                  </a:lnTo>
                  <a:lnTo>
                    <a:pt x="612775" y="571500"/>
                  </a:lnTo>
                  <a:lnTo>
                    <a:pt x="621758" y="615987"/>
                  </a:lnTo>
                  <a:lnTo>
                    <a:pt x="646255" y="652319"/>
                  </a:lnTo>
                  <a:lnTo>
                    <a:pt x="682587" y="676816"/>
                  </a:lnTo>
                  <a:lnTo>
                    <a:pt x="727075" y="685800"/>
                  </a:lnTo>
                  <a:lnTo>
                    <a:pt x="3013075" y="685800"/>
                  </a:lnTo>
                  <a:lnTo>
                    <a:pt x="3057562" y="676816"/>
                  </a:lnTo>
                  <a:lnTo>
                    <a:pt x="3093894" y="652319"/>
                  </a:lnTo>
                  <a:lnTo>
                    <a:pt x="3118391" y="615987"/>
                  </a:lnTo>
                  <a:lnTo>
                    <a:pt x="3127375" y="571500"/>
                  </a:lnTo>
                  <a:lnTo>
                    <a:pt x="3127375" y="114300"/>
                  </a:lnTo>
                  <a:lnTo>
                    <a:pt x="3118391" y="69812"/>
                  </a:lnTo>
                  <a:lnTo>
                    <a:pt x="3093894" y="33480"/>
                  </a:lnTo>
                  <a:lnTo>
                    <a:pt x="3057562" y="8983"/>
                  </a:lnTo>
                  <a:lnTo>
                    <a:pt x="3013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11625" y="3505200"/>
              <a:ext cx="3127375" cy="1148080"/>
            </a:xfrm>
            <a:custGeom>
              <a:avLst/>
              <a:gdLst/>
              <a:ahLst/>
              <a:cxnLst/>
              <a:rect l="l" t="t" r="r" b="b"/>
              <a:pathLst>
                <a:path w="3127375" h="1148079">
                  <a:moveTo>
                    <a:pt x="612775" y="114300"/>
                  </a:moveTo>
                  <a:lnTo>
                    <a:pt x="621758" y="69812"/>
                  </a:lnTo>
                  <a:lnTo>
                    <a:pt x="646255" y="33480"/>
                  </a:lnTo>
                  <a:lnTo>
                    <a:pt x="682587" y="8983"/>
                  </a:lnTo>
                  <a:lnTo>
                    <a:pt x="727075" y="0"/>
                  </a:lnTo>
                  <a:lnTo>
                    <a:pt x="1031875" y="0"/>
                  </a:lnTo>
                  <a:lnTo>
                    <a:pt x="1660525" y="0"/>
                  </a:lnTo>
                  <a:lnTo>
                    <a:pt x="3013075" y="0"/>
                  </a:lnTo>
                  <a:lnTo>
                    <a:pt x="3057562" y="8983"/>
                  </a:lnTo>
                  <a:lnTo>
                    <a:pt x="3093894" y="33480"/>
                  </a:lnTo>
                  <a:lnTo>
                    <a:pt x="3118391" y="69812"/>
                  </a:lnTo>
                  <a:lnTo>
                    <a:pt x="3127375" y="114300"/>
                  </a:lnTo>
                  <a:lnTo>
                    <a:pt x="3127375" y="400050"/>
                  </a:lnTo>
                  <a:lnTo>
                    <a:pt x="3127375" y="571500"/>
                  </a:lnTo>
                  <a:lnTo>
                    <a:pt x="3118391" y="615987"/>
                  </a:lnTo>
                  <a:lnTo>
                    <a:pt x="3093894" y="652319"/>
                  </a:lnTo>
                  <a:lnTo>
                    <a:pt x="3057562" y="676816"/>
                  </a:lnTo>
                  <a:lnTo>
                    <a:pt x="3013075" y="685800"/>
                  </a:lnTo>
                  <a:lnTo>
                    <a:pt x="1660525" y="685800"/>
                  </a:lnTo>
                  <a:lnTo>
                    <a:pt x="0" y="1147699"/>
                  </a:lnTo>
                  <a:lnTo>
                    <a:pt x="1031875" y="685800"/>
                  </a:lnTo>
                  <a:lnTo>
                    <a:pt x="727075" y="685800"/>
                  </a:lnTo>
                  <a:lnTo>
                    <a:pt x="682587" y="676816"/>
                  </a:lnTo>
                  <a:lnTo>
                    <a:pt x="646255" y="652319"/>
                  </a:lnTo>
                  <a:lnTo>
                    <a:pt x="621758" y="615987"/>
                  </a:lnTo>
                  <a:lnTo>
                    <a:pt x="612775" y="571500"/>
                  </a:lnTo>
                  <a:lnTo>
                    <a:pt x="612775" y="400050"/>
                  </a:lnTo>
                  <a:lnTo>
                    <a:pt x="612775" y="1143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8933" y="203962"/>
            <a:ext cx="65601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50"/>
              <a:t> </a:t>
            </a:r>
            <a:r>
              <a:rPr dirty="0"/>
              <a:t>PERT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/>
              <a:t>CPM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37303" y="3565017"/>
            <a:ext cx="2092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832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57,02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2 = 55,02	(&lt;)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58,27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1,5=56,77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356362"/>
            <a:ext cx="681735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OBJETIVOS</a:t>
            </a:r>
            <a:r>
              <a:rPr dirty="0" spc="-60"/>
              <a:t> </a:t>
            </a:r>
            <a:r>
              <a:rPr dirty="0"/>
              <a:t>GENERALES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266192"/>
            <a:ext cx="74275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4730" marR="5080" indent="-2272665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RESOLUCIÓN DE SUGERENCIAS/APORTES </a:t>
            </a:r>
            <a:r>
              <a:rPr dirty="0" sz="2800" spc="-685"/>
              <a:t> </a:t>
            </a:r>
            <a:r>
              <a:rPr dirty="0" sz="2800" spc="-10"/>
              <a:t>CONSIDERADOS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9590" y="1366850"/>
            <a:ext cx="4465320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Ver	Planificación</a:t>
            </a:r>
            <a:r>
              <a:rPr dirty="0" u="heavy" sz="2800" spc="-4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del</a:t>
            </a:r>
            <a:r>
              <a:rPr dirty="0" u="heavy" sz="2800" spc="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proyecto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PRESUPUESTO</a:t>
            </a:r>
            <a:r>
              <a:rPr dirty="0" sz="2800" spc="25"/>
              <a:t> </a:t>
            </a:r>
            <a:r>
              <a:rPr dirty="0" sz="2800" spc="-5"/>
              <a:t>DEFINITIVO</a:t>
            </a:r>
            <a:r>
              <a:rPr dirty="0" sz="2800" spc="10"/>
              <a:t> </a:t>
            </a:r>
            <a:r>
              <a:rPr dirty="0" sz="2800" spc="-5"/>
              <a:t>DEL </a:t>
            </a:r>
            <a:r>
              <a:rPr dirty="0" sz="2800" spc="-685"/>
              <a:t> </a:t>
            </a:r>
            <a:r>
              <a:rPr dirty="0" sz="2800" spc="-10"/>
              <a:t>PROYECTO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6639" y="2537587"/>
            <a:ext cx="6227445" cy="2270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El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coste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establecido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del</a:t>
            </a:r>
            <a:r>
              <a:rPr dirty="0" sz="3200" spc="-5" b="1">
                <a:latin typeface="Times New Roman"/>
                <a:cs typeface="Times New Roman"/>
              </a:rPr>
              <a:t> </a:t>
            </a:r>
            <a:r>
              <a:rPr dirty="0" sz="3200" spc="5" b="1">
                <a:latin typeface="Times New Roman"/>
                <a:cs typeface="Times New Roman"/>
              </a:rPr>
              <a:t>Proyecto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es: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Times New Roman"/>
                <a:cs typeface="Times New Roman"/>
              </a:rPr>
              <a:t>Coste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total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del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proyecto:</a:t>
            </a:r>
            <a:endParaRPr sz="3200">
              <a:latin typeface="Times New Roman"/>
              <a:cs typeface="Times New Roman"/>
            </a:endParaRPr>
          </a:p>
          <a:p>
            <a:pPr algn="ctr" marL="720725">
              <a:lnSpc>
                <a:spcPct val="100000"/>
              </a:lnSpc>
              <a:spcBef>
                <a:spcPts val="770"/>
              </a:spcBef>
              <a:tabLst>
                <a:tab pos="1805305" algn="l"/>
                <a:tab pos="2210435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XXX	</a:t>
            </a:r>
            <a:r>
              <a:rPr dirty="0" sz="3200" b="1">
                <a:latin typeface="Times New Roman"/>
                <a:cs typeface="Times New Roman"/>
              </a:rPr>
              <a:t>€	=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YYYY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€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+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IVA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4" y="266192"/>
            <a:ext cx="683450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87550" marR="5080" indent="-1975485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RESOLUCIÓN</a:t>
            </a:r>
            <a:r>
              <a:rPr dirty="0" sz="2800"/>
              <a:t> </a:t>
            </a:r>
            <a:r>
              <a:rPr dirty="0" sz="2800" spc="-5"/>
              <a:t>DE</a:t>
            </a:r>
            <a:r>
              <a:rPr dirty="0" sz="2800" spc="-35"/>
              <a:t> </a:t>
            </a:r>
            <a:r>
              <a:rPr dirty="0" sz="2800" spc="-5"/>
              <a:t>CRÍTICAS/DEFECTOS </a:t>
            </a:r>
            <a:r>
              <a:rPr dirty="0" sz="2800" spc="-685"/>
              <a:t> </a:t>
            </a:r>
            <a:r>
              <a:rPr dirty="0" sz="2800" spc="-10"/>
              <a:t>CONSIDERADOS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9590" y="1366850"/>
            <a:ext cx="4465320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Ver	Planificación</a:t>
            </a:r>
            <a:r>
              <a:rPr dirty="0" u="heavy" sz="2800" spc="-4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del</a:t>
            </a:r>
            <a:r>
              <a:rPr dirty="0" u="heavy" sz="2800" spc="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proyecto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945" y="350012"/>
            <a:ext cx="46869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366850"/>
            <a:ext cx="5875020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Ver	Planificación</a:t>
            </a:r>
            <a:r>
              <a:rPr dirty="0" u="heavy" sz="2800" spc="-3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del</a:t>
            </a:r>
            <a:r>
              <a:rPr dirty="0" u="heavy" sz="2800" spc="1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proyecto completo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152" y="426466"/>
            <a:ext cx="6442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OBJETIVOS</a:t>
            </a:r>
            <a:r>
              <a:rPr dirty="0" sz="4000" spc="-50"/>
              <a:t> </a:t>
            </a:r>
            <a:r>
              <a:rPr dirty="0" sz="4000" spc="-5"/>
              <a:t>ESPECÍFICOS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356362"/>
            <a:ext cx="31953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40407"/>
            <a:ext cx="6971665" cy="15379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6600"/>
                </a:solidFill>
                <a:latin typeface="Times New Roman"/>
                <a:cs typeface="Times New Roman"/>
              </a:rPr>
              <a:t>VIABILIDAD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</a:pPr>
            <a:r>
              <a:rPr dirty="0" sz="3200">
                <a:latin typeface="Times New Roman"/>
                <a:cs typeface="Times New Roman"/>
              </a:rPr>
              <a:t>Viabilidad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económica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financiera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cada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alternativa.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Para elegir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alguna.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40407"/>
            <a:ext cx="8133080" cy="10991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Inversiones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dirty="0"/>
              <a:t>VIABILIDAD</a:t>
            </a:r>
            <a:r>
              <a:rPr dirty="0" spc="-110"/>
              <a:t> </a:t>
            </a:r>
            <a:r>
              <a:rPr dirty="0"/>
              <a:t>ECONÓMICA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40407"/>
            <a:ext cx="8133080" cy="10991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imes New Roman"/>
                <a:cs typeface="Times New Roman"/>
              </a:rPr>
              <a:t>Rentabilidad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financiación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cada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alternativa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analizar:)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Política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Amortizaciones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castillo</dc:creator>
  <dc:title>Presentación de PowerPoint</dc:title>
  <dcterms:created xsi:type="dcterms:W3CDTF">2023-03-13T17:55:58Z</dcterms:created>
  <dcterms:modified xsi:type="dcterms:W3CDTF">2023-03-13T17:55:58Z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2023-03-13T00:00:00Z</vt:filetime>
  </property>
</Properties>
</file>