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p:restoredTop sz="91463"/>
  </p:normalViewPr>
  <p:slideViewPr>
    <p:cSldViewPr snapToGrid="0" snapToObjects="1">
      <p:cViewPr varScale="1">
        <p:scale>
          <a:sx n="117" d="100"/>
          <a:sy n="117" d="100"/>
        </p:scale>
        <p:origin x="1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5B7DB-4B72-7041-A449-1BDDBF710039}" type="datetimeFigureOut">
              <a:rPr lang="en-US" smtClean="0"/>
              <a:t>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1657C-4A22-1441-8526-0995834B9CC5}" type="slidenum">
              <a:rPr lang="en-US" smtClean="0"/>
              <a:t>‹#›</a:t>
            </a:fld>
            <a:endParaRPr lang="en-US"/>
          </a:p>
        </p:txBody>
      </p:sp>
    </p:spTree>
    <p:extLst>
      <p:ext uri="{BB962C8B-B14F-4D97-AF65-F5344CB8AC3E}">
        <p14:creationId xmlns:p14="http://schemas.microsoft.com/office/powerpoint/2010/main" val="881037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1657C-4A22-1441-8526-0995834B9CC5}" type="slidenum">
              <a:rPr lang="en-US" smtClean="0"/>
              <a:t>7</a:t>
            </a:fld>
            <a:endParaRPr lang="en-US"/>
          </a:p>
        </p:txBody>
      </p:sp>
    </p:spTree>
    <p:extLst>
      <p:ext uri="{BB962C8B-B14F-4D97-AF65-F5344CB8AC3E}">
        <p14:creationId xmlns:p14="http://schemas.microsoft.com/office/powerpoint/2010/main" val="2762275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1158-8683-A34C-A8EE-93B29AE58B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2784FE-18B8-7F40-AC1E-BFBAA4AFAF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DD0EA5-3917-E041-BB78-6795758965C9}"/>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5" name="Footer Placeholder 4">
            <a:extLst>
              <a:ext uri="{FF2B5EF4-FFF2-40B4-BE49-F238E27FC236}">
                <a16:creationId xmlns:a16="http://schemas.microsoft.com/office/drawing/2014/main" id="{4C39CD21-C3E7-FE4A-9DF6-0559AC78D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1752D-47DD-1448-B4F1-1CDB28A9FAC4}"/>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331431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15F4-EE95-B34A-98B6-90ABBCB865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BD547A-2A0B-CE4B-814F-4A5E1E20C6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CEEB1-3CFB-C742-A48F-7826101A3C1F}"/>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5" name="Footer Placeholder 4">
            <a:extLst>
              <a:ext uri="{FF2B5EF4-FFF2-40B4-BE49-F238E27FC236}">
                <a16:creationId xmlns:a16="http://schemas.microsoft.com/office/drawing/2014/main" id="{E9D0D512-D5FB-1845-92F0-23B2DE908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4F40B-AE9D-BE47-B8B2-170C595BD43F}"/>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1631869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FB8F8-6A8A-3D47-9230-0DFC8A36DF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55CB43-E6EB-8E4E-9119-EA5F5BC1C4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8A39F-E2F9-044A-92AD-4B5365F8D3B5}"/>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5" name="Footer Placeholder 4">
            <a:extLst>
              <a:ext uri="{FF2B5EF4-FFF2-40B4-BE49-F238E27FC236}">
                <a16:creationId xmlns:a16="http://schemas.microsoft.com/office/drawing/2014/main" id="{1B59A4A9-531B-4646-BF67-918EC30FA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E75E6-157C-A041-AFBB-41D3CB8A07E8}"/>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357921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B590-8D09-2646-8513-8950F76E68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25E25-92DF-2B46-B5CA-834AC8BF01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FD6758-150A-E043-A3E6-E29D37EFB52C}"/>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5" name="Footer Placeholder 4">
            <a:extLst>
              <a:ext uri="{FF2B5EF4-FFF2-40B4-BE49-F238E27FC236}">
                <a16:creationId xmlns:a16="http://schemas.microsoft.com/office/drawing/2014/main" id="{0C752CE8-C612-884A-9DFB-54FD008DF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E3CCC-1834-8148-85B3-FEFCE234B6C8}"/>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97591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857A-D136-A34D-B94B-1CAC29F311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B0C740-1B7A-D048-8ADD-D44E88B3CB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1B73A3-5985-664A-BF94-22EB06B3FEE3}"/>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5" name="Footer Placeholder 4">
            <a:extLst>
              <a:ext uri="{FF2B5EF4-FFF2-40B4-BE49-F238E27FC236}">
                <a16:creationId xmlns:a16="http://schemas.microsoft.com/office/drawing/2014/main" id="{B8BEB2B6-E337-1C49-A618-D462B4B93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83618-E40D-A345-892B-30DEFBE01A8F}"/>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137097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FC3A-5CFF-8149-9897-32A5A911F6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D7E76-8F0F-2247-957E-EDEB0D3124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485C74-A8AF-7549-B771-F95D3D9E9B7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807E72-BEC2-0744-827C-EF53740C6CD1}"/>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6" name="Footer Placeholder 5">
            <a:extLst>
              <a:ext uri="{FF2B5EF4-FFF2-40B4-BE49-F238E27FC236}">
                <a16:creationId xmlns:a16="http://schemas.microsoft.com/office/drawing/2014/main" id="{39BE36BE-547F-904D-9101-33B9DF5ED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8D76AA-4CA4-C644-9038-5844369AFBAC}"/>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95385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DB44-C08C-FC4B-90BE-8A1221B0A3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6C2F06-9C5B-0043-B32E-0942D1434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5A176D-BB14-1D43-B62B-0ED679A0F2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271835-02B4-614E-A154-23523E253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47AF050-82B1-5E49-A6AF-2D8C22E56B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5822BA-606E-694F-96A6-BF0380D55BFC}"/>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8" name="Footer Placeholder 7">
            <a:extLst>
              <a:ext uri="{FF2B5EF4-FFF2-40B4-BE49-F238E27FC236}">
                <a16:creationId xmlns:a16="http://schemas.microsoft.com/office/drawing/2014/main" id="{D8DFD900-0901-4243-81FE-738545C550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E14507-E0F6-C945-8177-D8B1C23CEE36}"/>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169218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F725-9225-A343-A43D-C86DB6671F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96F7F2-535D-5F41-B92C-5229EAD2FFAD}"/>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4" name="Footer Placeholder 3">
            <a:extLst>
              <a:ext uri="{FF2B5EF4-FFF2-40B4-BE49-F238E27FC236}">
                <a16:creationId xmlns:a16="http://schemas.microsoft.com/office/drawing/2014/main" id="{5729DA51-8DDD-B343-9A87-E18A092828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BE5179-DF3B-3241-AAB8-A899C13AAEE6}"/>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376886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797A09-1743-9C4B-B83F-6061EDCEBB0C}"/>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3" name="Footer Placeholder 2">
            <a:extLst>
              <a:ext uri="{FF2B5EF4-FFF2-40B4-BE49-F238E27FC236}">
                <a16:creationId xmlns:a16="http://schemas.microsoft.com/office/drawing/2014/main" id="{DBDA0216-048A-9A41-B341-8BD53587BA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255F3-3653-F241-8937-E24688F21B8D}"/>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425661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8C55-15E3-D444-8481-EBD9B5E5C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3E488C-FCC8-854F-9AC4-6408DB65FC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27F937-FF2F-E343-B587-F772F9759E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0DC693-041E-3547-A568-6C3C3ED916DE}"/>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6" name="Footer Placeholder 5">
            <a:extLst>
              <a:ext uri="{FF2B5EF4-FFF2-40B4-BE49-F238E27FC236}">
                <a16:creationId xmlns:a16="http://schemas.microsoft.com/office/drawing/2014/main" id="{52EBF09E-89C4-C44B-A933-F112B2CD3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CF9E5D-AF72-EA42-AAB1-5640FA1CD663}"/>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196187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FD72-8041-D74A-8EA6-A2102FE12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016163-A8ED-3941-B3E8-AC72453DF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D7A4CE-600C-1344-919C-FE701E6B4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FCED57-4208-5843-BDC9-3261C3C4AF08}"/>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6" name="Footer Placeholder 5">
            <a:extLst>
              <a:ext uri="{FF2B5EF4-FFF2-40B4-BE49-F238E27FC236}">
                <a16:creationId xmlns:a16="http://schemas.microsoft.com/office/drawing/2014/main" id="{4CB48625-FCB6-AC46-8180-1289D03F4F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36D37-9B41-ED46-B156-E805B4C89B88}"/>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3376770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F2CC26-2FD7-584C-A597-E9AC4B386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83EE36-1837-424E-94F7-3C1092E872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E634C-FCB9-1544-B4DA-4F1CFCD65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6D32F-8970-9B4D-A90D-B939606C23BF}" type="datetimeFigureOut">
              <a:rPr lang="en-US" smtClean="0"/>
              <a:t>1/7/19</a:t>
            </a:fld>
            <a:endParaRPr lang="en-US"/>
          </a:p>
        </p:txBody>
      </p:sp>
      <p:sp>
        <p:nvSpPr>
          <p:cNvPr id="5" name="Footer Placeholder 4">
            <a:extLst>
              <a:ext uri="{FF2B5EF4-FFF2-40B4-BE49-F238E27FC236}">
                <a16:creationId xmlns:a16="http://schemas.microsoft.com/office/drawing/2014/main" id="{C0D1BC5F-0969-1D42-A383-853A4D511C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7B261F-8D59-D546-BA32-D5BF3DA349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D9282-ADAE-0740-8B2F-03551AE38CCD}" type="slidenum">
              <a:rPr lang="en-US" smtClean="0"/>
              <a:t>‹#›</a:t>
            </a:fld>
            <a:endParaRPr lang="en-US"/>
          </a:p>
        </p:txBody>
      </p:sp>
    </p:spTree>
    <p:extLst>
      <p:ext uri="{BB962C8B-B14F-4D97-AF65-F5344CB8AC3E}">
        <p14:creationId xmlns:p14="http://schemas.microsoft.com/office/powerpoint/2010/main" val="2278130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805F-C2DB-3746-A6B3-05FDF70A6384}"/>
              </a:ext>
            </a:extLst>
          </p:cNvPr>
          <p:cNvSpPr>
            <a:spLocks noGrp="1"/>
          </p:cNvSpPr>
          <p:nvPr>
            <p:ph type="ctrTitle"/>
          </p:nvPr>
        </p:nvSpPr>
        <p:spPr/>
        <p:txBody>
          <a:bodyPr/>
          <a:lstStyle/>
          <a:p>
            <a:r>
              <a:rPr lang="en-US" dirty="0"/>
              <a:t>Loan Classification</a:t>
            </a:r>
          </a:p>
        </p:txBody>
      </p:sp>
      <p:sp>
        <p:nvSpPr>
          <p:cNvPr id="3" name="Subtitle 2">
            <a:extLst>
              <a:ext uri="{FF2B5EF4-FFF2-40B4-BE49-F238E27FC236}">
                <a16:creationId xmlns:a16="http://schemas.microsoft.com/office/drawing/2014/main" id="{E9D62C39-68BC-B547-B819-DEA03436374D}"/>
              </a:ext>
            </a:extLst>
          </p:cNvPr>
          <p:cNvSpPr>
            <a:spLocks noGrp="1"/>
          </p:cNvSpPr>
          <p:nvPr>
            <p:ph type="subTitle" idx="1"/>
          </p:nvPr>
        </p:nvSpPr>
        <p:spPr/>
        <p:txBody>
          <a:bodyPr/>
          <a:lstStyle/>
          <a:p>
            <a:r>
              <a:rPr lang="en-US" dirty="0"/>
              <a:t>Exploratory and Machine Learning Techniques to Predict Loan Status</a:t>
            </a:r>
          </a:p>
        </p:txBody>
      </p:sp>
    </p:spTree>
    <p:extLst>
      <p:ext uri="{BB962C8B-B14F-4D97-AF65-F5344CB8AC3E}">
        <p14:creationId xmlns:p14="http://schemas.microsoft.com/office/powerpoint/2010/main" val="248586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EF0A-E580-9B46-99F0-619F4D01ED05}"/>
              </a:ext>
            </a:extLst>
          </p:cNvPr>
          <p:cNvSpPr>
            <a:spLocks noGrp="1"/>
          </p:cNvSpPr>
          <p:nvPr>
            <p:ph type="title"/>
          </p:nvPr>
        </p:nvSpPr>
        <p:spPr/>
        <p:txBody>
          <a:bodyPr/>
          <a:lstStyle/>
          <a:p>
            <a:pPr algn="ctr"/>
            <a:r>
              <a:rPr lang="en-US" dirty="0"/>
              <a:t>Statistical Inference cont.</a:t>
            </a:r>
          </a:p>
        </p:txBody>
      </p:sp>
      <p:sp>
        <p:nvSpPr>
          <p:cNvPr id="3" name="Content Placeholder 2">
            <a:extLst>
              <a:ext uri="{FF2B5EF4-FFF2-40B4-BE49-F238E27FC236}">
                <a16:creationId xmlns:a16="http://schemas.microsoft.com/office/drawing/2014/main" id="{DB1947A4-E2BB-B84B-AC13-CB6E62A59E2C}"/>
              </a:ext>
            </a:extLst>
          </p:cNvPr>
          <p:cNvSpPr>
            <a:spLocks noGrp="1"/>
          </p:cNvSpPr>
          <p:nvPr>
            <p:ph idx="1"/>
          </p:nvPr>
        </p:nvSpPr>
        <p:spPr>
          <a:xfrm>
            <a:off x="838200" y="1498600"/>
            <a:ext cx="10515600" cy="4678363"/>
          </a:xfrm>
        </p:spPr>
        <p:txBody>
          <a:bodyPr>
            <a:normAutofit fontScale="92500" lnSpcReduction="10000"/>
          </a:bodyPr>
          <a:lstStyle/>
          <a:p>
            <a:r>
              <a:rPr lang="en-US" dirty="0"/>
              <a:t>The distributions of the percentages of returns and losses were analyzed. </a:t>
            </a:r>
          </a:p>
          <a:p>
            <a:r>
              <a:rPr lang="en-US" dirty="0"/>
              <a:t>This indicates the extent to which potential rewards are reaped</a:t>
            </a:r>
          </a:p>
          <a:p>
            <a:r>
              <a:rPr lang="en-US" dirty="0"/>
              <a:t>The pairs of grades not listed have p values of less than 0.0.</a:t>
            </a:r>
          </a:p>
          <a:p>
            <a:pPr marL="0" indent="0" algn="ctr">
              <a:buNone/>
            </a:pPr>
            <a:r>
              <a:rPr lang="en-US" dirty="0"/>
              <a:t>B C 0.014</a:t>
            </a:r>
            <a:br>
              <a:rPr lang="en-US" dirty="0"/>
            </a:br>
            <a:r>
              <a:rPr lang="en-US" dirty="0"/>
              <a:t>B G 0.02</a:t>
            </a:r>
            <a:br>
              <a:rPr lang="en-US" dirty="0"/>
            </a:br>
            <a:r>
              <a:rPr lang="en-US" dirty="0"/>
              <a:t>C D 0.04</a:t>
            </a:r>
            <a:br>
              <a:rPr lang="en-US" dirty="0"/>
            </a:br>
            <a:r>
              <a:rPr lang="en-US" dirty="0"/>
              <a:t>C G 0.17</a:t>
            </a:r>
            <a:br>
              <a:rPr lang="en-US" dirty="0"/>
            </a:br>
            <a:r>
              <a:rPr lang="en-US" dirty="0"/>
              <a:t>D F  0.0668</a:t>
            </a:r>
            <a:br>
              <a:rPr lang="en-US" dirty="0"/>
            </a:br>
            <a:r>
              <a:rPr lang="en-US" dirty="0"/>
              <a:t>D G  0.4011</a:t>
            </a:r>
            <a:br>
              <a:rPr lang="en-US" dirty="0"/>
            </a:br>
            <a:r>
              <a:rPr lang="en-US" dirty="0"/>
              <a:t>E F   0.2596</a:t>
            </a:r>
            <a:br>
              <a:rPr lang="en-US" dirty="0"/>
            </a:br>
            <a:r>
              <a:rPr lang="en-US" dirty="0"/>
              <a:t>E G  0.1261</a:t>
            </a:r>
            <a:br>
              <a:rPr lang="en-US" dirty="0"/>
            </a:br>
            <a:r>
              <a:rPr lang="en-US" dirty="0"/>
              <a:t>F G  0.2978</a:t>
            </a:r>
          </a:p>
        </p:txBody>
      </p:sp>
    </p:spTree>
    <p:extLst>
      <p:ext uri="{BB962C8B-B14F-4D97-AF65-F5344CB8AC3E}">
        <p14:creationId xmlns:p14="http://schemas.microsoft.com/office/powerpoint/2010/main" val="112685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1ECF-C5F6-784A-9597-182DA167CFD5}"/>
              </a:ext>
            </a:extLst>
          </p:cNvPr>
          <p:cNvSpPr>
            <a:spLocks noGrp="1"/>
          </p:cNvSpPr>
          <p:nvPr>
            <p:ph type="title"/>
          </p:nvPr>
        </p:nvSpPr>
        <p:spPr/>
        <p:txBody>
          <a:bodyPr/>
          <a:lstStyle/>
          <a:p>
            <a:r>
              <a:rPr lang="en-US" dirty="0"/>
              <a:t>Statistic Inference Review</a:t>
            </a:r>
          </a:p>
        </p:txBody>
      </p:sp>
      <p:sp>
        <p:nvSpPr>
          <p:cNvPr id="3" name="Content Placeholder 2">
            <a:extLst>
              <a:ext uri="{FF2B5EF4-FFF2-40B4-BE49-F238E27FC236}">
                <a16:creationId xmlns:a16="http://schemas.microsoft.com/office/drawing/2014/main" id="{B621526E-E1A1-DC4F-B9CD-C59704AAC0D8}"/>
              </a:ext>
            </a:extLst>
          </p:cNvPr>
          <p:cNvSpPr>
            <a:spLocks noGrp="1"/>
          </p:cNvSpPr>
          <p:nvPr>
            <p:ph idx="1"/>
          </p:nvPr>
        </p:nvSpPr>
        <p:spPr/>
        <p:txBody>
          <a:bodyPr>
            <a:normAutofit fontScale="92500" lnSpcReduction="20000"/>
          </a:bodyPr>
          <a:lstStyle/>
          <a:p>
            <a:pPr>
              <a:lnSpc>
                <a:spcPct val="150000"/>
              </a:lnSpc>
            </a:pPr>
            <a:r>
              <a:rPr lang="en-US" dirty="0"/>
              <a:t>The differences in defaults rates between the grades are statistically significant, expect for in one case</a:t>
            </a:r>
          </a:p>
          <a:p>
            <a:pPr>
              <a:lnSpc>
                <a:spcPct val="150000"/>
              </a:lnSpc>
            </a:pPr>
            <a:r>
              <a:rPr lang="en-US" dirty="0"/>
              <a:t>The potential rewards between grades, as given by the interest rates, are significantly different.</a:t>
            </a:r>
          </a:p>
          <a:p>
            <a:pPr>
              <a:lnSpc>
                <a:spcPct val="150000"/>
              </a:lnSpc>
            </a:pPr>
            <a:r>
              <a:rPr lang="en-US" dirty="0"/>
              <a:t>The actual rewards between grades are not all significantly different. </a:t>
            </a:r>
          </a:p>
          <a:p>
            <a:pPr lvl="1">
              <a:lnSpc>
                <a:spcPct val="150000"/>
              </a:lnSpc>
            </a:pPr>
            <a:r>
              <a:rPr lang="en-US" dirty="0"/>
              <a:t>A lender would like for the actual rewards to be significantly different given the differences in risk</a:t>
            </a:r>
          </a:p>
          <a:p>
            <a:pPr lvl="1">
              <a:lnSpc>
                <a:spcPct val="150000"/>
              </a:lnSpc>
            </a:pPr>
            <a:r>
              <a:rPr lang="en-US" dirty="0"/>
              <a:t>Machine learning techniques can help in that regard</a:t>
            </a:r>
          </a:p>
        </p:txBody>
      </p:sp>
    </p:spTree>
    <p:extLst>
      <p:ext uri="{BB962C8B-B14F-4D97-AF65-F5344CB8AC3E}">
        <p14:creationId xmlns:p14="http://schemas.microsoft.com/office/powerpoint/2010/main" val="3593388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8B55-010C-ED41-A768-6FB38BA77CED}"/>
              </a:ext>
            </a:extLst>
          </p:cNvPr>
          <p:cNvSpPr>
            <a:spLocks noGrp="1"/>
          </p:cNvSpPr>
          <p:nvPr>
            <p:ph type="title"/>
          </p:nvPr>
        </p:nvSpPr>
        <p:spPr>
          <a:xfrm>
            <a:off x="838200" y="365125"/>
            <a:ext cx="10515600" cy="1325563"/>
          </a:xfrm>
        </p:spPr>
        <p:txBody>
          <a:bodyPr/>
          <a:lstStyle/>
          <a:p>
            <a:pPr algn="ctr"/>
            <a:r>
              <a:rPr lang="en-US" dirty="0"/>
              <a:t>In Depth Analysis</a:t>
            </a:r>
          </a:p>
        </p:txBody>
      </p:sp>
      <p:sp>
        <p:nvSpPr>
          <p:cNvPr id="3" name="Content Placeholder 2">
            <a:extLst>
              <a:ext uri="{FF2B5EF4-FFF2-40B4-BE49-F238E27FC236}">
                <a16:creationId xmlns:a16="http://schemas.microsoft.com/office/drawing/2014/main" id="{C242E329-D3FC-904E-AADF-AA9419FFCBA5}"/>
              </a:ext>
            </a:extLst>
          </p:cNvPr>
          <p:cNvSpPr>
            <a:spLocks noGrp="1"/>
          </p:cNvSpPr>
          <p:nvPr>
            <p:ph idx="1"/>
          </p:nvPr>
        </p:nvSpPr>
        <p:spPr/>
        <p:txBody>
          <a:bodyPr>
            <a:normAutofit lnSpcReduction="10000"/>
          </a:bodyPr>
          <a:lstStyle/>
          <a:p>
            <a:r>
              <a:rPr lang="en-US" dirty="0"/>
              <a:t>Data was divided into features set X and their corresponding labels y</a:t>
            </a:r>
          </a:p>
          <a:p>
            <a:r>
              <a:rPr lang="en-US" dirty="0"/>
              <a:t>Aggregate (model containing all grades) logistic regression was built first</a:t>
            </a:r>
          </a:p>
          <a:p>
            <a:r>
              <a:rPr lang="en-US" dirty="0"/>
              <a:t>AUC is 0.9435</a:t>
            </a:r>
          </a:p>
          <a:p>
            <a:r>
              <a:rPr lang="en-US" dirty="0"/>
              <a:t>Cross Validation was used to optimize aggregate model</a:t>
            </a:r>
          </a:p>
          <a:p>
            <a:r>
              <a:rPr lang="en-US" dirty="0"/>
              <a:t>The following is the classification report</a:t>
            </a:r>
          </a:p>
          <a:p>
            <a:pPr marL="0" indent="0">
              <a:buNone/>
            </a:pPr>
            <a:r>
              <a:rPr lang="en-US" dirty="0"/>
              <a:t>                         precision   recall   f1-score   support</a:t>
            </a:r>
          </a:p>
          <a:p>
            <a:pPr marL="0" indent="0">
              <a:buNone/>
            </a:pPr>
            <a:r>
              <a:rPr lang="en-US" dirty="0"/>
              <a:t>   0                         0.97       1.00       0.98         9063</a:t>
            </a:r>
            <a:br>
              <a:rPr lang="en-US" dirty="0"/>
            </a:br>
            <a:r>
              <a:rPr lang="en-US" dirty="0"/>
              <a:t>   1                         0.99       0.80       0.89         1571</a:t>
            </a:r>
            <a:br>
              <a:rPr lang="en-US" dirty="0"/>
            </a:br>
            <a:r>
              <a:rPr lang="en-US" dirty="0"/>
              <a:t>   </a:t>
            </a:r>
            <a:r>
              <a:rPr lang="en-US" dirty="0" err="1"/>
              <a:t>avg</a:t>
            </a:r>
            <a:r>
              <a:rPr lang="en-US" dirty="0"/>
              <a:t> / total         0.97       0.97       0.97       10634</a:t>
            </a:r>
          </a:p>
        </p:txBody>
      </p:sp>
    </p:spTree>
    <p:extLst>
      <p:ext uri="{BB962C8B-B14F-4D97-AF65-F5344CB8AC3E}">
        <p14:creationId xmlns:p14="http://schemas.microsoft.com/office/powerpoint/2010/main" val="746073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20CC-287B-A64A-9851-E74168A235BC}"/>
              </a:ext>
            </a:extLst>
          </p:cNvPr>
          <p:cNvSpPr>
            <a:spLocks noGrp="1"/>
          </p:cNvSpPr>
          <p:nvPr>
            <p:ph type="title"/>
          </p:nvPr>
        </p:nvSpPr>
        <p:spPr/>
        <p:txBody>
          <a:bodyPr/>
          <a:lstStyle/>
          <a:p>
            <a:r>
              <a:rPr lang="en-US" dirty="0"/>
              <a:t>In Depth Analysis cont.</a:t>
            </a:r>
          </a:p>
        </p:txBody>
      </p:sp>
      <p:sp>
        <p:nvSpPr>
          <p:cNvPr id="3" name="Content Placeholder 2">
            <a:extLst>
              <a:ext uri="{FF2B5EF4-FFF2-40B4-BE49-F238E27FC236}">
                <a16:creationId xmlns:a16="http://schemas.microsoft.com/office/drawing/2014/main" id="{DB79CA41-3434-604F-BBA3-F3746D9DD07A}"/>
              </a:ext>
            </a:extLst>
          </p:cNvPr>
          <p:cNvSpPr>
            <a:spLocks noGrp="1"/>
          </p:cNvSpPr>
          <p:nvPr>
            <p:ph idx="1"/>
          </p:nvPr>
        </p:nvSpPr>
        <p:spPr/>
        <p:txBody>
          <a:bodyPr/>
          <a:lstStyle/>
          <a:p>
            <a:pPr>
              <a:lnSpc>
                <a:spcPct val="150000"/>
              </a:lnSpc>
            </a:pPr>
            <a:r>
              <a:rPr lang="en-US" dirty="0"/>
              <a:t>The data was divided between grades</a:t>
            </a:r>
          </a:p>
          <a:p>
            <a:pPr>
              <a:lnSpc>
                <a:spcPct val="150000"/>
              </a:lnSpc>
            </a:pPr>
            <a:r>
              <a:rPr lang="en-US" dirty="0"/>
              <a:t>The average AUC for the segmented models is 0.9617, compared to 0.9436 AUC score for the aggregate model</a:t>
            </a:r>
          </a:p>
          <a:p>
            <a:pPr>
              <a:lnSpc>
                <a:spcPct val="150000"/>
              </a:lnSpc>
            </a:pPr>
            <a:r>
              <a:rPr lang="en-US" dirty="0"/>
              <a:t>The models were tuned using grid search and cross validation</a:t>
            </a:r>
          </a:p>
          <a:p>
            <a:endParaRPr lang="en-US" dirty="0"/>
          </a:p>
        </p:txBody>
      </p:sp>
    </p:spTree>
    <p:extLst>
      <p:ext uri="{BB962C8B-B14F-4D97-AF65-F5344CB8AC3E}">
        <p14:creationId xmlns:p14="http://schemas.microsoft.com/office/powerpoint/2010/main" val="1307300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A871D3-D500-D14D-B027-2CC4FC3A7EFC}"/>
              </a:ext>
            </a:extLst>
          </p:cNvPr>
          <p:cNvSpPr>
            <a:spLocks noGrp="1"/>
          </p:cNvSpPr>
          <p:nvPr>
            <p:ph type="title"/>
          </p:nvPr>
        </p:nvSpPr>
        <p:spPr/>
        <p:txBody>
          <a:bodyPr/>
          <a:lstStyle/>
          <a:p>
            <a:r>
              <a:rPr lang="en-US" dirty="0"/>
              <a:t>In Depth Analysis cont. (Classification Reports for all Grades)</a:t>
            </a:r>
          </a:p>
        </p:txBody>
      </p:sp>
      <p:sp>
        <p:nvSpPr>
          <p:cNvPr id="5" name="Content Placeholder 4">
            <a:extLst>
              <a:ext uri="{FF2B5EF4-FFF2-40B4-BE49-F238E27FC236}">
                <a16:creationId xmlns:a16="http://schemas.microsoft.com/office/drawing/2014/main" id="{496DA818-D1C7-564B-A4D8-3DA5165819B9}"/>
              </a:ext>
            </a:extLst>
          </p:cNvPr>
          <p:cNvSpPr>
            <a:spLocks noGrp="1"/>
          </p:cNvSpPr>
          <p:nvPr>
            <p:ph sz="half" idx="1"/>
          </p:nvPr>
        </p:nvSpPr>
        <p:spPr/>
        <p:txBody>
          <a:bodyPr numCol="1">
            <a:normAutofit fontScale="25000" lnSpcReduction="20000"/>
          </a:bodyPr>
          <a:lstStyle/>
          <a:p>
            <a:pPr marL="0" indent="0">
              <a:lnSpc>
                <a:spcPct val="120000"/>
              </a:lnSpc>
              <a:buNone/>
            </a:pPr>
            <a:r>
              <a:rPr lang="en-US" sz="5600" dirty="0"/>
              <a:t>             A   precision   recall   f1-score   support</a:t>
            </a:r>
            <a:br>
              <a:rPr lang="en-US" sz="5600" dirty="0"/>
            </a:br>
            <a:r>
              <a:rPr lang="en-US" sz="5600" dirty="0"/>
              <a:t>             0          0.99     1.00      1.00        2387</a:t>
            </a:r>
            <a:br>
              <a:rPr lang="en-US" sz="5600" dirty="0"/>
            </a:br>
            <a:r>
              <a:rPr lang="en-US" sz="5600" dirty="0"/>
              <a:t>             1          0.99     0.91      0.95          159</a:t>
            </a:r>
          </a:p>
          <a:p>
            <a:pPr marL="0" indent="0">
              <a:lnSpc>
                <a:spcPct val="120000"/>
              </a:lnSpc>
              <a:buNone/>
            </a:pPr>
            <a:r>
              <a:rPr lang="en-US" sz="5600" dirty="0"/>
              <a:t>    </a:t>
            </a:r>
            <a:r>
              <a:rPr lang="en-US" sz="5600" dirty="0" err="1"/>
              <a:t>avg</a:t>
            </a:r>
            <a:r>
              <a:rPr lang="en-US" sz="5600" dirty="0"/>
              <a:t> / total    0.99    0.99      0.99         2546</a:t>
            </a:r>
            <a:br>
              <a:rPr lang="en-US" sz="5600" dirty="0"/>
            </a:br>
            <a:endParaRPr lang="en-US" sz="5600" dirty="0"/>
          </a:p>
          <a:p>
            <a:pPr marL="0" indent="0">
              <a:lnSpc>
                <a:spcPct val="120000"/>
              </a:lnSpc>
              <a:buNone/>
            </a:pPr>
            <a:r>
              <a:rPr lang="en-US" sz="5600" dirty="0"/>
              <a:t>             B    precision   recall   f1-score  support</a:t>
            </a:r>
            <a:br>
              <a:rPr lang="en-US" sz="5600" dirty="0"/>
            </a:br>
            <a:r>
              <a:rPr lang="en-US" sz="5600" dirty="0"/>
              <a:t>             0         0.98    1.00       0.99         2709</a:t>
            </a:r>
            <a:br>
              <a:rPr lang="en-US" sz="5600" dirty="0"/>
            </a:br>
            <a:r>
              <a:rPr lang="en-US" sz="5600" dirty="0"/>
              <a:t>             1         1.00    0.84       0.91           389</a:t>
            </a:r>
            <a:br>
              <a:rPr lang="en-US" sz="5600" dirty="0"/>
            </a:br>
            <a:r>
              <a:rPr lang="en-US" sz="5600" dirty="0"/>
              <a:t>   </a:t>
            </a:r>
            <a:r>
              <a:rPr lang="en-US" sz="5600" dirty="0" err="1"/>
              <a:t>avg</a:t>
            </a:r>
            <a:r>
              <a:rPr lang="en-US" sz="5600" dirty="0"/>
              <a:t> / total   0.98    0.98       0.98         3098</a:t>
            </a:r>
            <a:br>
              <a:rPr lang="en-US" sz="5600" dirty="0"/>
            </a:br>
            <a:endParaRPr lang="en-US" sz="5600" dirty="0"/>
          </a:p>
          <a:p>
            <a:pPr marL="0" indent="0">
              <a:lnSpc>
                <a:spcPct val="120000"/>
              </a:lnSpc>
              <a:buNone/>
            </a:pPr>
            <a:r>
              <a:rPr lang="en-US" sz="5600" dirty="0"/>
              <a:t>            C    precision    recall    f1-score  support</a:t>
            </a:r>
            <a:br>
              <a:rPr lang="en-US" sz="5600" dirty="0"/>
            </a:br>
            <a:r>
              <a:rPr lang="en-US" sz="5600" dirty="0"/>
              <a:t>            0          0.96     1.00       0.98         1790</a:t>
            </a:r>
            <a:br>
              <a:rPr lang="en-US" sz="5600" dirty="0"/>
            </a:br>
            <a:r>
              <a:rPr lang="en-US" sz="5600" dirty="0"/>
              <a:t>            1          1.00     0.83       0.90           395</a:t>
            </a:r>
            <a:br>
              <a:rPr lang="en-US" sz="5600" dirty="0"/>
            </a:br>
            <a:r>
              <a:rPr lang="en-US" sz="5600" dirty="0"/>
              <a:t>    </a:t>
            </a:r>
            <a:r>
              <a:rPr lang="en-US" sz="5600" dirty="0" err="1"/>
              <a:t>avg</a:t>
            </a:r>
            <a:r>
              <a:rPr lang="en-US" sz="5600" dirty="0"/>
              <a:t> / total  0.97     0.97       0.97         2185</a:t>
            </a:r>
            <a:br>
              <a:rPr lang="en-US" sz="5600" dirty="0"/>
            </a:br>
            <a:br>
              <a:rPr lang="en-US" sz="5600" dirty="0"/>
            </a:br>
            <a:r>
              <a:rPr lang="en-US" sz="5600" dirty="0"/>
              <a:t>            D    precision    recall   f1-score   support</a:t>
            </a:r>
            <a:br>
              <a:rPr lang="en-US" sz="5600" dirty="0"/>
            </a:br>
            <a:r>
              <a:rPr lang="en-US" sz="5600" dirty="0"/>
              <a:t>            0           0.95     0.99       0.97         1172</a:t>
            </a:r>
            <a:br>
              <a:rPr lang="en-US" sz="5600" dirty="0"/>
            </a:br>
            <a:r>
              <a:rPr lang="en-US" sz="5600" dirty="0"/>
              <a:t>            1           0.97     0.83       0.89           332</a:t>
            </a:r>
            <a:br>
              <a:rPr lang="en-US" sz="5600" dirty="0"/>
            </a:br>
            <a:r>
              <a:rPr lang="en-US" sz="5600" dirty="0"/>
              <a:t>     </a:t>
            </a:r>
            <a:r>
              <a:rPr lang="en-US" sz="5600" dirty="0" err="1"/>
              <a:t>avg</a:t>
            </a:r>
            <a:r>
              <a:rPr lang="en-US" sz="5600" dirty="0"/>
              <a:t> / total  0.96     0.96       0.95         1504</a:t>
            </a:r>
            <a:br>
              <a:rPr lang="en-US" dirty="0"/>
            </a:br>
            <a:endParaRPr lang="en-US" b="0" dirty="0">
              <a:effectLst/>
            </a:endParaRPr>
          </a:p>
          <a:p>
            <a:br>
              <a:rPr lang="en-US" dirty="0"/>
            </a:br>
            <a:endParaRPr lang="en-US" dirty="0"/>
          </a:p>
        </p:txBody>
      </p:sp>
      <p:sp>
        <p:nvSpPr>
          <p:cNvPr id="6" name="Content Placeholder 5">
            <a:extLst>
              <a:ext uri="{FF2B5EF4-FFF2-40B4-BE49-F238E27FC236}">
                <a16:creationId xmlns:a16="http://schemas.microsoft.com/office/drawing/2014/main" id="{73C4CF6B-D20B-F54D-8CF7-5A3DB3316120}"/>
              </a:ext>
            </a:extLst>
          </p:cNvPr>
          <p:cNvSpPr>
            <a:spLocks noGrp="1"/>
          </p:cNvSpPr>
          <p:nvPr>
            <p:ph sz="half" idx="2"/>
          </p:nvPr>
        </p:nvSpPr>
        <p:spPr/>
        <p:txBody>
          <a:bodyPr>
            <a:normAutofit fontScale="25000" lnSpcReduction="20000"/>
          </a:bodyPr>
          <a:lstStyle/>
          <a:p>
            <a:pPr marL="0" indent="0">
              <a:lnSpc>
                <a:spcPct val="120000"/>
              </a:lnSpc>
              <a:buNone/>
            </a:pPr>
            <a:r>
              <a:rPr lang="en-US" dirty="0"/>
              <a:t>     </a:t>
            </a:r>
            <a:r>
              <a:rPr lang="en-US" sz="5600" dirty="0"/>
              <a:t>          E   precision   recall    f1-score   support</a:t>
            </a:r>
            <a:br>
              <a:rPr lang="en-US" sz="5600" dirty="0"/>
            </a:br>
            <a:r>
              <a:rPr lang="en-US" sz="5600" dirty="0"/>
              <a:t>             0          0.92     0.98      0.95          608</a:t>
            </a:r>
            <a:br>
              <a:rPr lang="en-US" sz="5600" dirty="0"/>
            </a:br>
            <a:r>
              <a:rPr lang="en-US" sz="5600" dirty="0"/>
              <a:t>             1          0.94     0.80      0.86          241</a:t>
            </a:r>
          </a:p>
          <a:p>
            <a:pPr marL="0" indent="0">
              <a:lnSpc>
                <a:spcPct val="120000"/>
              </a:lnSpc>
              <a:buNone/>
            </a:pPr>
            <a:r>
              <a:rPr lang="en-US" sz="5600" dirty="0"/>
              <a:t>    </a:t>
            </a:r>
            <a:r>
              <a:rPr lang="en-US" sz="5600" dirty="0" err="1"/>
              <a:t>avg</a:t>
            </a:r>
            <a:r>
              <a:rPr lang="en-US" sz="5600" dirty="0"/>
              <a:t> / total    0.93    0.93      0.93          849</a:t>
            </a:r>
            <a:br>
              <a:rPr lang="en-US" sz="5600" dirty="0"/>
            </a:br>
            <a:endParaRPr lang="en-US" sz="5600" dirty="0"/>
          </a:p>
          <a:p>
            <a:pPr marL="0" indent="0">
              <a:lnSpc>
                <a:spcPct val="120000"/>
              </a:lnSpc>
              <a:buNone/>
            </a:pPr>
            <a:r>
              <a:rPr lang="en-US" sz="5600" dirty="0"/>
              <a:t>             F    precision   recall   f1-score  support</a:t>
            </a:r>
            <a:br>
              <a:rPr lang="en-US" sz="5600" dirty="0"/>
            </a:br>
            <a:r>
              <a:rPr lang="en-US" sz="5600" dirty="0"/>
              <a:t>             0           0.91    1.00       0.95           221</a:t>
            </a:r>
            <a:br>
              <a:rPr lang="en-US" sz="5600" dirty="0"/>
            </a:br>
            <a:r>
              <a:rPr lang="en-US" sz="5600" dirty="0"/>
              <a:t>             1           1.00    0.79       0.88           105</a:t>
            </a:r>
            <a:br>
              <a:rPr lang="en-US" sz="5600" dirty="0"/>
            </a:br>
            <a:r>
              <a:rPr lang="en-US" sz="5600" dirty="0"/>
              <a:t>   </a:t>
            </a:r>
            <a:r>
              <a:rPr lang="en-US" sz="5600" dirty="0" err="1"/>
              <a:t>avg</a:t>
            </a:r>
            <a:r>
              <a:rPr lang="en-US" sz="5600" dirty="0"/>
              <a:t> / total     0.94    0.93       0.93           326</a:t>
            </a:r>
            <a:br>
              <a:rPr lang="en-US" sz="5600" dirty="0"/>
            </a:br>
            <a:endParaRPr lang="en-US" sz="5600" dirty="0"/>
          </a:p>
          <a:p>
            <a:pPr marL="0" indent="0">
              <a:lnSpc>
                <a:spcPct val="120000"/>
              </a:lnSpc>
              <a:buNone/>
            </a:pPr>
            <a:r>
              <a:rPr lang="en-US" sz="5600" dirty="0"/>
              <a:t>             G    precision    recall   f1-score  support</a:t>
            </a:r>
            <a:br>
              <a:rPr lang="en-US" sz="5600" dirty="0"/>
            </a:br>
            <a:r>
              <a:rPr lang="en-US" sz="5600" dirty="0"/>
              <a:t>             0          0.97     1.00       0.98             83</a:t>
            </a:r>
            <a:br>
              <a:rPr lang="en-US" sz="5600" dirty="0"/>
            </a:br>
            <a:r>
              <a:rPr lang="en-US" sz="5600" dirty="0"/>
              <a:t>             1          1.00     0.93       0.97             45</a:t>
            </a:r>
            <a:br>
              <a:rPr lang="en-US" sz="5600" dirty="0"/>
            </a:br>
            <a:r>
              <a:rPr lang="en-US" sz="5600" dirty="0"/>
              <a:t>    </a:t>
            </a:r>
            <a:r>
              <a:rPr lang="en-US" sz="5600" dirty="0" err="1"/>
              <a:t>avg</a:t>
            </a:r>
            <a:r>
              <a:rPr lang="en-US" sz="5600" dirty="0"/>
              <a:t> / total   0.98     0.98       0.98          2185</a:t>
            </a:r>
          </a:p>
          <a:p>
            <a:pPr marL="0" indent="0">
              <a:lnSpc>
                <a:spcPct val="120000"/>
              </a:lnSpc>
              <a:buNone/>
            </a:pPr>
            <a:r>
              <a:rPr lang="en-US" sz="5600" dirty="0"/>
              <a:t>           </a:t>
            </a:r>
            <a:r>
              <a:rPr lang="en-US" sz="5600" dirty="0" err="1"/>
              <a:t>Agg</a:t>
            </a:r>
            <a:r>
              <a:rPr lang="en-US" sz="5600" dirty="0"/>
              <a:t>.  precision    recall  f1-score  support</a:t>
            </a:r>
            <a:br>
              <a:rPr lang="en-US" sz="5600" dirty="0"/>
            </a:br>
            <a:r>
              <a:rPr lang="en-US" sz="5600" dirty="0"/>
              <a:t>             0          0.97     1.00       0.98             9063</a:t>
            </a:r>
            <a:br>
              <a:rPr lang="en-US" sz="5600" dirty="0"/>
            </a:br>
            <a:r>
              <a:rPr lang="en-US" sz="5600" dirty="0"/>
              <a:t>             1          0.99     0.80       0.89             1571</a:t>
            </a:r>
            <a:br>
              <a:rPr lang="en-US" sz="5600" dirty="0"/>
            </a:br>
            <a:r>
              <a:rPr lang="en-US" sz="5600" dirty="0"/>
              <a:t>     </a:t>
            </a:r>
            <a:r>
              <a:rPr lang="en-US" sz="5600" dirty="0" err="1"/>
              <a:t>avg</a:t>
            </a:r>
            <a:r>
              <a:rPr lang="en-US" sz="5600" dirty="0"/>
              <a:t> / total  0.97     0.97       0.97            10634</a:t>
            </a:r>
          </a:p>
        </p:txBody>
      </p:sp>
    </p:spTree>
    <p:extLst>
      <p:ext uri="{BB962C8B-B14F-4D97-AF65-F5344CB8AC3E}">
        <p14:creationId xmlns:p14="http://schemas.microsoft.com/office/powerpoint/2010/main" val="475497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C1810-744E-7242-9AB0-77ACF630D7D8}"/>
              </a:ext>
            </a:extLst>
          </p:cNvPr>
          <p:cNvSpPr>
            <a:spLocks noGrp="1"/>
          </p:cNvSpPr>
          <p:nvPr>
            <p:ph type="title"/>
          </p:nvPr>
        </p:nvSpPr>
        <p:spPr/>
        <p:txBody>
          <a:bodyPr>
            <a:normAutofit fontScale="90000"/>
          </a:bodyPr>
          <a:lstStyle/>
          <a:p>
            <a:r>
              <a:rPr lang="en-US" dirty="0"/>
              <a:t>In Depth Analysis cont. (Comparing metrics from aggregate model and segmented models. </a:t>
            </a:r>
          </a:p>
        </p:txBody>
      </p:sp>
      <p:sp>
        <p:nvSpPr>
          <p:cNvPr id="6" name="Content Placeholder 5">
            <a:extLst>
              <a:ext uri="{FF2B5EF4-FFF2-40B4-BE49-F238E27FC236}">
                <a16:creationId xmlns:a16="http://schemas.microsoft.com/office/drawing/2014/main" id="{B121ED72-1D74-1C43-9CD3-E47547C5C8ED}"/>
              </a:ext>
            </a:extLst>
          </p:cNvPr>
          <p:cNvSpPr>
            <a:spLocks noGrp="1"/>
          </p:cNvSpPr>
          <p:nvPr>
            <p:ph idx="1"/>
          </p:nvPr>
        </p:nvSpPr>
        <p:spPr>
          <a:xfrm>
            <a:off x="838200" y="2078182"/>
            <a:ext cx="10515600" cy="4779817"/>
          </a:xfrm>
        </p:spPr>
        <p:txBody>
          <a:bodyPr>
            <a:normAutofit/>
          </a:bodyPr>
          <a:lstStyle/>
          <a:p>
            <a:pPr>
              <a:lnSpc>
                <a:spcPct val="150000"/>
              </a:lnSpc>
            </a:pPr>
            <a:r>
              <a:rPr lang="en-US" sz="3200" dirty="0"/>
              <a:t>The A, B, and G segmented grade models had better precision and recall than the aggregate model. </a:t>
            </a:r>
          </a:p>
          <a:p>
            <a:pPr lvl="1">
              <a:lnSpc>
                <a:spcPct val="150000"/>
              </a:lnSpc>
            </a:pPr>
            <a:r>
              <a:rPr lang="en-US" sz="3200" dirty="0"/>
              <a:t>A and G had recall rates for defaults of 0.91 and 0.93 respectively, compared to 0.80 from the aggregate model. </a:t>
            </a:r>
          </a:p>
          <a:p>
            <a:pPr>
              <a:lnSpc>
                <a:spcPct val="150000"/>
              </a:lnSpc>
            </a:pPr>
            <a:r>
              <a:rPr lang="en-US" sz="3200" dirty="0"/>
              <a:t>C graded models had recall of 0.83 for defaults</a:t>
            </a:r>
          </a:p>
        </p:txBody>
      </p:sp>
    </p:spTree>
    <p:extLst>
      <p:ext uri="{BB962C8B-B14F-4D97-AF65-F5344CB8AC3E}">
        <p14:creationId xmlns:p14="http://schemas.microsoft.com/office/powerpoint/2010/main" val="4242552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4B55-1F00-1944-9DBB-DD666159E753}"/>
              </a:ext>
            </a:extLst>
          </p:cNvPr>
          <p:cNvSpPr>
            <a:spLocks noGrp="1"/>
          </p:cNvSpPr>
          <p:nvPr>
            <p:ph type="title"/>
          </p:nvPr>
        </p:nvSpPr>
        <p:spPr/>
        <p:txBody>
          <a:bodyPr/>
          <a:lstStyle/>
          <a:p>
            <a:r>
              <a:rPr lang="en-US" dirty="0"/>
              <a:t>In Depth Analysis cont. </a:t>
            </a:r>
          </a:p>
        </p:txBody>
      </p:sp>
      <p:sp>
        <p:nvSpPr>
          <p:cNvPr id="3" name="Content Placeholder 2">
            <a:extLst>
              <a:ext uri="{FF2B5EF4-FFF2-40B4-BE49-F238E27FC236}">
                <a16:creationId xmlns:a16="http://schemas.microsoft.com/office/drawing/2014/main" id="{C63AD620-4A6C-5C4E-AD16-18506F0F4421}"/>
              </a:ext>
            </a:extLst>
          </p:cNvPr>
          <p:cNvSpPr>
            <a:spLocks noGrp="1"/>
          </p:cNvSpPr>
          <p:nvPr>
            <p:ph idx="1"/>
          </p:nvPr>
        </p:nvSpPr>
        <p:spPr/>
        <p:txBody>
          <a:bodyPr>
            <a:normAutofit fontScale="85000" lnSpcReduction="10000"/>
          </a:bodyPr>
          <a:lstStyle/>
          <a:p>
            <a:pPr>
              <a:lnSpc>
                <a:spcPct val="150000"/>
              </a:lnSpc>
            </a:pPr>
            <a:r>
              <a:rPr lang="en-US" sz="3200" dirty="0"/>
              <a:t>D, E, and F graded models had lower precision and recall than the aggregate model. </a:t>
            </a:r>
          </a:p>
          <a:p>
            <a:pPr lvl="1">
              <a:lnSpc>
                <a:spcPct val="150000"/>
              </a:lnSpc>
            </a:pPr>
            <a:r>
              <a:rPr lang="en-US" sz="3200" dirty="0"/>
              <a:t>However, the aggregate model needs to be tested against those respective grades.</a:t>
            </a:r>
          </a:p>
          <a:p>
            <a:pPr lvl="1">
              <a:lnSpc>
                <a:spcPct val="150000"/>
              </a:lnSpc>
            </a:pPr>
            <a:r>
              <a:rPr lang="en-US" sz="3200" dirty="0"/>
              <a:t>This classification reports then need to be compared to those of the segmented models. (This can be done to all the logistic models for evaluation)</a:t>
            </a:r>
          </a:p>
          <a:p>
            <a:endParaRPr lang="en-US" dirty="0"/>
          </a:p>
        </p:txBody>
      </p:sp>
    </p:spTree>
    <p:extLst>
      <p:ext uri="{BB962C8B-B14F-4D97-AF65-F5344CB8AC3E}">
        <p14:creationId xmlns:p14="http://schemas.microsoft.com/office/powerpoint/2010/main" val="1226485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39637-35EA-1643-B00E-53BAA36E96A3}"/>
              </a:ext>
            </a:extLst>
          </p:cNvPr>
          <p:cNvSpPr>
            <a:spLocks noGrp="1"/>
          </p:cNvSpPr>
          <p:nvPr>
            <p:ph type="title"/>
          </p:nvPr>
        </p:nvSpPr>
        <p:spPr/>
        <p:txBody>
          <a:bodyPr/>
          <a:lstStyle/>
          <a:p>
            <a:r>
              <a:rPr lang="en-US" dirty="0"/>
              <a:t>In Depth Analysis cont. (Random forest)</a:t>
            </a:r>
          </a:p>
        </p:txBody>
      </p:sp>
      <p:sp>
        <p:nvSpPr>
          <p:cNvPr id="3" name="Content Placeholder 2">
            <a:extLst>
              <a:ext uri="{FF2B5EF4-FFF2-40B4-BE49-F238E27FC236}">
                <a16:creationId xmlns:a16="http://schemas.microsoft.com/office/drawing/2014/main" id="{D6004E16-089D-4742-B67A-D4EDB2CBBC00}"/>
              </a:ext>
            </a:extLst>
          </p:cNvPr>
          <p:cNvSpPr>
            <a:spLocks noGrp="1"/>
          </p:cNvSpPr>
          <p:nvPr>
            <p:ph idx="1"/>
          </p:nvPr>
        </p:nvSpPr>
        <p:spPr/>
        <p:txBody>
          <a:bodyPr/>
          <a:lstStyle/>
          <a:p>
            <a:r>
              <a:rPr lang="en-US" dirty="0"/>
              <a:t>The model was tuned using grid search and cross validation.</a:t>
            </a:r>
          </a:p>
          <a:p>
            <a:r>
              <a:rPr lang="en-US" dirty="0"/>
              <a:t>The following is the classification report for the random forest</a:t>
            </a:r>
          </a:p>
          <a:p>
            <a:pPr marL="0" indent="0">
              <a:buNone/>
            </a:pPr>
            <a:r>
              <a:rPr lang="en-US" dirty="0"/>
              <a:t>               F    precision   recall   f1-score  support</a:t>
            </a:r>
            <a:br>
              <a:rPr lang="en-US" dirty="0"/>
            </a:br>
            <a:r>
              <a:rPr lang="en-US" dirty="0"/>
              <a:t>               0           0.91    1.00       0.95           221</a:t>
            </a:r>
            <a:br>
              <a:rPr lang="en-US" dirty="0"/>
            </a:br>
            <a:r>
              <a:rPr lang="en-US" dirty="0"/>
              <a:t>               1           1.00    0.79       0.88           105</a:t>
            </a:r>
          </a:p>
          <a:p>
            <a:pPr marL="0" indent="0">
              <a:buNone/>
            </a:pPr>
            <a:r>
              <a:rPr lang="en-US" dirty="0"/>
              <a:t>     </a:t>
            </a:r>
            <a:r>
              <a:rPr lang="en-US" dirty="0" err="1"/>
              <a:t>avg</a:t>
            </a:r>
            <a:r>
              <a:rPr lang="en-US" dirty="0"/>
              <a:t> / total      0.94    0.93       0.93           326</a:t>
            </a:r>
            <a:br>
              <a:rPr lang="en-US" dirty="0"/>
            </a:br>
            <a:endParaRPr lang="en-US" dirty="0"/>
          </a:p>
        </p:txBody>
      </p:sp>
    </p:spTree>
    <p:extLst>
      <p:ext uri="{BB962C8B-B14F-4D97-AF65-F5344CB8AC3E}">
        <p14:creationId xmlns:p14="http://schemas.microsoft.com/office/powerpoint/2010/main" val="2204822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1A7B-07B9-324D-9A3C-DB1477EFAA2C}"/>
              </a:ext>
            </a:extLst>
          </p:cNvPr>
          <p:cNvSpPr>
            <a:spLocks noGrp="1"/>
          </p:cNvSpPr>
          <p:nvPr>
            <p:ph type="title"/>
          </p:nvPr>
        </p:nvSpPr>
        <p:spPr/>
        <p:txBody>
          <a:bodyPr/>
          <a:lstStyle/>
          <a:p>
            <a:r>
              <a:rPr lang="en-US" dirty="0"/>
              <a:t>In Depth Analysis Conclusion.</a:t>
            </a:r>
          </a:p>
        </p:txBody>
      </p:sp>
      <p:sp>
        <p:nvSpPr>
          <p:cNvPr id="3" name="Content Placeholder 2">
            <a:extLst>
              <a:ext uri="{FF2B5EF4-FFF2-40B4-BE49-F238E27FC236}">
                <a16:creationId xmlns:a16="http://schemas.microsoft.com/office/drawing/2014/main" id="{3BC8D3FB-FBED-8C47-BEF7-D70CC865F32F}"/>
              </a:ext>
            </a:extLst>
          </p:cNvPr>
          <p:cNvSpPr>
            <a:spLocks noGrp="1"/>
          </p:cNvSpPr>
          <p:nvPr>
            <p:ph idx="1"/>
          </p:nvPr>
        </p:nvSpPr>
        <p:spPr/>
        <p:txBody>
          <a:bodyPr/>
          <a:lstStyle/>
          <a:p>
            <a:r>
              <a:rPr lang="en-US" dirty="0"/>
              <a:t>For the most part, the models did identify all of the fully repaid loans in the data  as such, maximizing the amount of successful loan.</a:t>
            </a:r>
          </a:p>
          <a:p>
            <a:r>
              <a:rPr lang="en-US" dirty="0"/>
              <a:t>At the same time, the logistic regressions identified over 80% of defaults.</a:t>
            </a:r>
          </a:p>
          <a:p>
            <a:r>
              <a:rPr lang="en-US" dirty="0"/>
              <a:t>The random forest identified over 60% of default. </a:t>
            </a:r>
          </a:p>
          <a:p>
            <a:r>
              <a:rPr lang="en-US" dirty="0"/>
              <a:t>Final Point: Had these models existed and been relied upon when the loans in the data were made, all of the fully repaid loans would have been made, but defaults would have been less than by over 60%.</a:t>
            </a:r>
          </a:p>
          <a:p>
            <a:pPr lvl="1"/>
            <a:r>
              <a:rPr lang="en-US" dirty="0"/>
              <a:t>That’s pretty good!</a:t>
            </a:r>
          </a:p>
        </p:txBody>
      </p:sp>
    </p:spTree>
    <p:extLst>
      <p:ext uri="{BB962C8B-B14F-4D97-AF65-F5344CB8AC3E}">
        <p14:creationId xmlns:p14="http://schemas.microsoft.com/office/powerpoint/2010/main" val="241810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8E66-6BF7-4F45-B960-0E92E59B635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A4D6345-A288-5442-9E61-A6B807223F2D}"/>
              </a:ext>
            </a:extLst>
          </p:cNvPr>
          <p:cNvSpPr>
            <a:spLocks noGrp="1"/>
          </p:cNvSpPr>
          <p:nvPr>
            <p:ph idx="1"/>
          </p:nvPr>
        </p:nvSpPr>
        <p:spPr>
          <a:xfrm>
            <a:off x="838200" y="1690688"/>
            <a:ext cx="10515600" cy="4486275"/>
          </a:xfrm>
        </p:spPr>
        <p:txBody>
          <a:bodyPr>
            <a:noAutofit/>
          </a:bodyPr>
          <a:lstStyle/>
          <a:p>
            <a:r>
              <a:rPr lang="en-US" sz="3200" dirty="0"/>
              <a:t>The grades are decent reflections of risk, or default potential</a:t>
            </a:r>
          </a:p>
          <a:p>
            <a:r>
              <a:rPr lang="en-US" sz="3200" dirty="0"/>
              <a:t>Greater risk = greater potential reward</a:t>
            </a:r>
          </a:p>
          <a:p>
            <a:r>
              <a:rPr lang="en-US" sz="3200" dirty="0"/>
              <a:t>Potential reward &gt; actual reward, by a considerable amount</a:t>
            </a:r>
          </a:p>
          <a:p>
            <a:r>
              <a:rPr lang="en-US" sz="3200" dirty="0"/>
              <a:t>The goal is to lower defaults without lowering successful loans.</a:t>
            </a:r>
          </a:p>
          <a:p>
            <a:r>
              <a:rPr lang="en-US" sz="3200" dirty="0"/>
              <a:t>The predictive models would have done just that!</a:t>
            </a:r>
          </a:p>
          <a:p>
            <a:r>
              <a:rPr lang="en-US" sz="3200" dirty="0"/>
              <a:t>If factors not accounted for in the model remain equal, the models will very likely decrease future defaults if relied upon. </a:t>
            </a:r>
          </a:p>
        </p:txBody>
      </p:sp>
    </p:spTree>
    <p:extLst>
      <p:ext uri="{BB962C8B-B14F-4D97-AF65-F5344CB8AC3E}">
        <p14:creationId xmlns:p14="http://schemas.microsoft.com/office/powerpoint/2010/main" val="26467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B3FE-B98B-EE45-A790-B311624C18CE}"/>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3FD6494F-4B08-C54A-BDC3-3D74565A6EBF}"/>
              </a:ext>
            </a:extLst>
          </p:cNvPr>
          <p:cNvSpPr>
            <a:spLocks noGrp="1"/>
          </p:cNvSpPr>
          <p:nvPr>
            <p:ph idx="1"/>
          </p:nvPr>
        </p:nvSpPr>
        <p:spPr/>
        <p:txBody>
          <a:bodyPr>
            <a:normAutofit fontScale="92500" lnSpcReduction="20000"/>
          </a:bodyPr>
          <a:lstStyle/>
          <a:p>
            <a:pPr>
              <a:lnSpc>
                <a:spcPct val="120000"/>
              </a:lnSpc>
            </a:pPr>
            <a:r>
              <a:rPr lang="en-US" dirty="0"/>
              <a:t>Lenders take risks when making loans.</a:t>
            </a:r>
          </a:p>
          <a:p>
            <a:pPr>
              <a:lnSpc>
                <a:spcPct val="120000"/>
              </a:lnSpc>
            </a:pPr>
            <a:r>
              <a:rPr lang="en-US" dirty="0"/>
              <a:t>Uncertain as to outcome of loans.</a:t>
            </a:r>
          </a:p>
          <a:p>
            <a:pPr lvl="1">
              <a:lnSpc>
                <a:spcPct val="120000"/>
              </a:lnSpc>
            </a:pPr>
            <a:r>
              <a:rPr lang="en-US" dirty="0"/>
              <a:t>Either fully repaid or default.</a:t>
            </a:r>
          </a:p>
          <a:p>
            <a:pPr>
              <a:lnSpc>
                <a:spcPct val="120000"/>
              </a:lnSpc>
            </a:pPr>
            <a:r>
              <a:rPr lang="en-US" dirty="0"/>
              <a:t>More perceived risk, the greater the potential reward. </a:t>
            </a:r>
          </a:p>
          <a:p>
            <a:pPr lvl="1">
              <a:lnSpc>
                <a:spcPct val="120000"/>
              </a:lnSpc>
            </a:pPr>
            <a:r>
              <a:rPr lang="en-US" dirty="0"/>
              <a:t>More risk = high interest rate</a:t>
            </a:r>
          </a:p>
          <a:p>
            <a:pPr>
              <a:lnSpc>
                <a:spcPct val="120000"/>
              </a:lnSpc>
            </a:pPr>
            <a:r>
              <a:rPr lang="en-US" dirty="0"/>
              <a:t>Grades are reflections of risk</a:t>
            </a:r>
          </a:p>
          <a:p>
            <a:pPr>
              <a:lnSpc>
                <a:spcPct val="120000"/>
              </a:lnSpc>
            </a:pPr>
            <a:r>
              <a:rPr lang="en-US" dirty="0"/>
              <a:t>Data obtained, wrangled, explored, and used to construct logistic regression and random forest models.</a:t>
            </a:r>
          </a:p>
          <a:p>
            <a:pPr lvl="1">
              <a:lnSpc>
                <a:spcPct val="120000"/>
              </a:lnSpc>
            </a:pPr>
            <a:r>
              <a:rPr lang="en-US" dirty="0"/>
              <a:t>Estimates classification of loan</a:t>
            </a:r>
          </a:p>
          <a:p>
            <a:pPr lvl="1"/>
            <a:endParaRPr lang="en-US" dirty="0"/>
          </a:p>
        </p:txBody>
      </p:sp>
    </p:spTree>
    <p:extLst>
      <p:ext uri="{BB962C8B-B14F-4D97-AF65-F5344CB8AC3E}">
        <p14:creationId xmlns:p14="http://schemas.microsoft.com/office/powerpoint/2010/main" val="93145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438FA-D525-A048-AD9B-EECFB01C789C}"/>
              </a:ext>
            </a:extLst>
          </p:cNvPr>
          <p:cNvSpPr>
            <a:spLocks noGrp="1"/>
          </p:cNvSpPr>
          <p:nvPr>
            <p:ph type="title"/>
          </p:nvPr>
        </p:nvSpPr>
        <p:spPr/>
        <p:txBody>
          <a:bodyPr/>
          <a:lstStyle/>
          <a:p>
            <a:pPr algn="ctr"/>
            <a:r>
              <a:rPr lang="en-US" dirty="0"/>
              <a:t>Data Wrangling </a:t>
            </a:r>
          </a:p>
        </p:txBody>
      </p:sp>
      <p:sp>
        <p:nvSpPr>
          <p:cNvPr id="3" name="Content Placeholder 2">
            <a:extLst>
              <a:ext uri="{FF2B5EF4-FFF2-40B4-BE49-F238E27FC236}">
                <a16:creationId xmlns:a16="http://schemas.microsoft.com/office/drawing/2014/main" id="{DC3E1A3F-0D5D-0D47-B7D6-0A66002592DC}"/>
              </a:ext>
            </a:extLst>
          </p:cNvPr>
          <p:cNvSpPr>
            <a:spLocks noGrp="1"/>
          </p:cNvSpPr>
          <p:nvPr>
            <p:ph idx="1"/>
          </p:nvPr>
        </p:nvSpPr>
        <p:spPr/>
        <p:txBody>
          <a:bodyPr/>
          <a:lstStyle/>
          <a:p>
            <a:r>
              <a:rPr lang="en-US" dirty="0"/>
              <a:t>Data obtained from Lending Club website</a:t>
            </a:r>
          </a:p>
          <a:p>
            <a:r>
              <a:rPr lang="en-US" dirty="0"/>
              <a:t>42,536 observations </a:t>
            </a:r>
          </a:p>
          <a:p>
            <a:pPr lvl="1"/>
            <a:r>
              <a:rPr lang="en-US" dirty="0"/>
              <a:t>Each assigned a member ID integer</a:t>
            </a:r>
          </a:p>
          <a:p>
            <a:r>
              <a:rPr lang="en-US" dirty="0"/>
              <a:t>23 features used</a:t>
            </a:r>
          </a:p>
          <a:p>
            <a:r>
              <a:rPr lang="en-US" dirty="0"/>
              <a:t>Dropped columns contained vague text, settlement and collections data, payments during loans, date data types, and residences.</a:t>
            </a:r>
          </a:p>
          <a:p>
            <a:r>
              <a:rPr lang="en-US" dirty="0"/>
              <a:t>String converted to categorical types</a:t>
            </a:r>
          </a:p>
          <a:p>
            <a:r>
              <a:rPr lang="en-US" dirty="0"/>
              <a:t>Profit/ loss margins and totals were added for exploratory purposes</a:t>
            </a:r>
          </a:p>
          <a:p>
            <a:endParaRPr lang="en-US" dirty="0"/>
          </a:p>
        </p:txBody>
      </p:sp>
    </p:spTree>
    <p:extLst>
      <p:ext uri="{BB962C8B-B14F-4D97-AF65-F5344CB8AC3E}">
        <p14:creationId xmlns:p14="http://schemas.microsoft.com/office/powerpoint/2010/main" val="250149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7">
            <a:extLst>
              <a:ext uri="{FF2B5EF4-FFF2-40B4-BE49-F238E27FC236}">
                <a16:creationId xmlns:a16="http://schemas.microsoft.com/office/drawing/2014/main" id="{9AAF27AF-2886-6F4E-A391-1DD44EEB877E}"/>
              </a:ext>
            </a:extLst>
          </p:cNvPr>
          <p:cNvGraphicFramePr>
            <a:graphicFrameLocks noGrp="1"/>
          </p:cNvGraphicFramePr>
          <p:nvPr>
            <p:ph idx="1"/>
            <p:extLst>
              <p:ext uri="{D42A27DB-BD31-4B8C-83A1-F6EECF244321}">
                <p14:modId xmlns:p14="http://schemas.microsoft.com/office/powerpoint/2010/main" val="3178267807"/>
              </p:ext>
            </p:extLst>
          </p:nvPr>
        </p:nvGraphicFramePr>
        <p:xfrm>
          <a:off x="4463016" y="1368800"/>
          <a:ext cx="3265968" cy="4851792"/>
        </p:xfrm>
        <a:graphic>
          <a:graphicData uri="http://schemas.openxmlformats.org/drawingml/2006/table">
            <a:tbl>
              <a:tblPr firstRow="1" bandRow="1">
                <a:tableStyleId>{3B4B98B0-60AC-42C2-AFA5-B58CD77FA1E5}</a:tableStyleId>
              </a:tblPr>
              <a:tblGrid>
                <a:gridCol w="665472">
                  <a:extLst>
                    <a:ext uri="{9D8B030D-6E8A-4147-A177-3AD203B41FA5}">
                      <a16:colId xmlns:a16="http://schemas.microsoft.com/office/drawing/2014/main" val="2951493300"/>
                    </a:ext>
                  </a:extLst>
                </a:gridCol>
                <a:gridCol w="2600496">
                  <a:extLst>
                    <a:ext uri="{9D8B030D-6E8A-4147-A177-3AD203B41FA5}">
                      <a16:colId xmlns:a16="http://schemas.microsoft.com/office/drawing/2014/main" val="2270685232"/>
                    </a:ext>
                  </a:extLst>
                </a:gridCol>
              </a:tblGrid>
              <a:tr h="192970">
                <a:tc>
                  <a:txBody>
                    <a:bodyPr/>
                    <a:lstStyle/>
                    <a:p>
                      <a:pPr algn="r" fontAlgn="ctr"/>
                      <a:endParaRPr lang="en-US" sz="1000" b="1">
                        <a:effectLst/>
                      </a:endParaRPr>
                    </a:p>
                  </a:txBody>
                  <a:tcPr marL="49760" marR="49760" marT="24879" marB="24879" anchor="ctr"/>
                </a:tc>
                <a:tc>
                  <a:txBody>
                    <a:bodyPr/>
                    <a:lstStyle/>
                    <a:p>
                      <a:pPr algn="r" fontAlgn="ctr"/>
                      <a:r>
                        <a:rPr lang="en-US" sz="1000" b="1" dirty="0">
                          <a:effectLst/>
                        </a:rPr>
                        <a:t>Columns</a:t>
                      </a:r>
                    </a:p>
                  </a:txBody>
                  <a:tcPr marL="49760" marR="49760" marT="24879" marB="24879" anchor="ctr"/>
                </a:tc>
                <a:extLst>
                  <a:ext uri="{0D108BD9-81ED-4DB2-BD59-A6C34878D82A}">
                    <a16:rowId xmlns:a16="http://schemas.microsoft.com/office/drawing/2014/main" val="1208096540"/>
                  </a:ext>
                </a:extLst>
              </a:tr>
              <a:tr h="192970">
                <a:tc>
                  <a:txBody>
                    <a:bodyPr/>
                    <a:lstStyle/>
                    <a:p>
                      <a:pPr algn="r" fontAlgn="ctr"/>
                      <a:r>
                        <a:rPr lang="en-US" sz="1000">
                          <a:effectLst/>
                        </a:rPr>
                        <a:t>0</a:t>
                      </a:r>
                      <a:endParaRPr lang="en-US" sz="1000" b="1">
                        <a:effectLst/>
                      </a:endParaRPr>
                    </a:p>
                  </a:txBody>
                  <a:tcPr marL="49760" marR="49760" marT="24879" marB="24879" anchor="ctr"/>
                </a:tc>
                <a:tc>
                  <a:txBody>
                    <a:bodyPr/>
                    <a:lstStyle/>
                    <a:p>
                      <a:pPr algn="r" fontAlgn="ctr"/>
                      <a:r>
                        <a:rPr lang="en-US" sz="1000">
                          <a:effectLst/>
                        </a:rPr>
                        <a:t>loan_amnt</a:t>
                      </a:r>
                    </a:p>
                  </a:txBody>
                  <a:tcPr marL="49760" marR="49760" marT="24879" marB="24879" anchor="ctr"/>
                </a:tc>
                <a:extLst>
                  <a:ext uri="{0D108BD9-81ED-4DB2-BD59-A6C34878D82A}">
                    <a16:rowId xmlns:a16="http://schemas.microsoft.com/office/drawing/2014/main" val="2478976032"/>
                  </a:ext>
                </a:extLst>
              </a:tr>
              <a:tr h="192970">
                <a:tc>
                  <a:txBody>
                    <a:bodyPr/>
                    <a:lstStyle/>
                    <a:p>
                      <a:pPr algn="r" fontAlgn="ctr"/>
                      <a:r>
                        <a:rPr lang="en-US" sz="1000">
                          <a:effectLst/>
                        </a:rPr>
                        <a:t>1</a:t>
                      </a:r>
                      <a:endParaRPr lang="en-US" sz="1000" b="1">
                        <a:effectLst/>
                      </a:endParaRPr>
                    </a:p>
                  </a:txBody>
                  <a:tcPr marL="49760" marR="49760" marT="24879" marB="24879" anchor="ctr"/>
                </a:tc>
                <a:tc>
                  <a:txBody>
                    <a:bodyPr/>
                    <a:lstStyle/>
                    <a:p>
                      <a:pPr algn="r" fontAlgn="ctr"/>
                      <a:r>
                        <a:rPr lang="en-US" sz="1000">
                          <a:effectLst/>
                        </a:rPr>
                        <a:t>funded_amnt</a:t>
                      </a:r>
                    </a:p>
                  </a:txBody>
                  <a:tcPr marL="49760" marR="49760" marT="24879" marB="24879" anchor="ctr"/>
                </a:tc>
                <a:extLst>
                  <a:ext uri="{0D108BD9-81ED-4DB2-BD59-A6C34878D82A}">
                    <a16:rowId xmlns:a16="http://schemas.microsoft.com/office/drawing/2014/main" val="717059850"/>
                  </a:ext>
                </a:extLst>
              </a:tr>
              <a:tr h="192970">
                <a:tc>
                  <a:txBody>
                    <a:bodyPr/>
                    <a:lstStyle/>
                    <a:p>
                      <a:pPr algn="r" fontAlgn="ctr"/>
                      <a:r>
                        <a:rPr lang="en-US" sz="1000">
                          <a:effectLst/>
                        </a:rPr>
                        <a:t>2</a:t>
                      </a:r>
                      <a:endParaRPr lang="en-US" sz="1000" b="1">
                        <a:effectLst/>
                      </a:endParaRPr>
                    </a:p>
                  </a:txBody>
                  <a:tcPr marL="49760" marR="49760" marT="24879" marB="24879" anchor="ctr"/>
                </a:tc>
                <a:tc>
                  <a:txBody>
                    <a:bodyPr/>
                    <a:lstStyle/>
                    <a:p>
                      <a:pPr algn="r" fontAlgn="ctr"/>
                      <a:r>
                        <a:rPr lang="en-US" sz="1000">
                          <a:effectLst/>
                        </a:rPr>
                        <a:t>funded_amnt_inv</a:t>
                      </a:r>
                    </a:p>
                  </a:txBody>
                  <a:tcPr marL="49760" marR="49760" marT="24879" marB="24879" anchor="ctr"/>
                </a:tc>
                <a:extLst>
                  <a:ext uri="{0D108BD9-81ED-4DB2-BD59-A6C34878D82A}">
                    <a16:rowId xmlns:a16="http://schemas.microsoft.com/office/drawing/2014/main" val="848790859"/>
                  </a:ext>
                </a:extLst>
              </a:tr>
              <a:tr h="192970">
                <a:tc>
                  <a:txBody>
                    <a:bodyPr/>
                    <a:lstStyle/>
                    <a:p>
                      <a:pPr algn="r" fontAlgn="ctr"/>
                      <a:r>
                        <a:rPr lang="en-US" sz="1000">
                          <a:effectLst/>
                        </a:rPr>
                        <a:t>3</a:t>
                      </a:r>
                      <a:endParaRPr lang="en-US" sz="1000" b="1">
                        <a:effectLst/>
                      </a:endParaRPr>
                    </a:p>
                  </a:txBody>
                  <a:tcPr marL="49760" marR="49760" marT="24879" marB="24879" anchor="ctr"/>
                </a:tc>
                <a:tc>
                  <a:txBody>
                    <a:bodyPr/>
                    <a:lstStyle/>
                    <a:p>
                      <a:pPr algn="r" fontAlgn="ctr"/>
                      <a:r>
                        <a:rPr lang="en-US" sz="1000" dirty="0">
                          <a:effectLst/>
                        </a:rPr>
                        <a:t>term</a:t>
                      </a:r>
                    </a:p>
                  </a:txBody>
                  <a:tcPr marL="49760" marR="49760" marT="24879" marB="24879" anchor="ctr"/>
                </a:tc>
                <a:extLst>
                  <a:ext uri="{0D108BD9-81ED-4DB2-BD59-A6C34878D82A}">
                    <a16:rowId xmlns:a16="http://schemas.microsoft.com/office/drawing/2014/main" val="1393890604"/>
                  </a:ext>
                </a:extLst>
              </a:tr>
              <a:tr h="192970">
                <a:tc>
                  <a:txBody>
                    <a:bodyPr/>
                    <a:lstStyle/>
                    <a:p>
                      <a:pPr algn="r" fontAlgn="ctr"/>
                      <a:r>
                        <a:rPr lang="en-US" sz="1000">
                          <a:effectLst/>
                        </a:rPr>
                        <a:t>4</a:t>
                      </a:r>
                      <a:endParaRPr lang="en-US" sz="1000" b="1">
                        <a:effectLst/>
                      </a:endParaRPr>
                    </a:p>
                  </a:txBody>
                  <a:tcPr marL="49760" marR="49760" marT="24879" marB="24879" anchor="ctr"/>
                </a:tc>
                <a:tc>
                  <a:txBody>
                    <a:bodyPr/>
                    <a:lstStyle/>
                    <a:p>
                      <a:pPr algn="r" fontAlgn="ctr"/>
                      <a:r>
                        <a:rPr lang="en-US" sz="1000">
                          <a:effectLst/>
                        </a:rPr>
                        <a:t>int_rate</a:t>
                      </a:r>
                    </a:p>
                  </a:txBody>
                  <a:tcPr marL="49760" marR="49760" marT="24879" marB="24879" anchor="ctr"/>
                </a:tc>
                <a:extLst>
                  <a:ext uri="{0D108BD9-81ED-4DB2-BD59-A6C34878D82A}">
                    <a16:rowId xmlns:a16="http://schemas.microsoft.com/office/drawing/2014/main" val="1817769461"/>
                  </a:ext>
                </a:extLst>
              </a:tr>
              <a:tr h="192970">
                <a:tc>
                  <a:txBody>
                    <a:bodyPr/>
                    <a:lstStyle/>
                    <a:p>
                      <a:pPr algn="r" fontAlgn="ctr"/>
                      <a:r>
                        <a:rPr lang="en-US" sz="1000">
                          <a:effectLst/>
                        </a:rPr>
                        <a:t>5</a:t>
                      </a:r>
                      <a:endParaRPr lang="en-US" sz="1000" b="1">
                        <a:effectLst/>
                      </a:endParaRPr>
                    </a:p>
                  </a:txBody>
                  <a:tcPr marL="49760" marR="49760" marT="24879" marB="24879" anchor="ctr"/>
                </a:tc>
                <a:tc>
                  <a:txBody>
                    <a:bodyPr/>
                    <a:lstStyle/>
                    <a:p>
                      <a:pPr algn="r" fontAlgn="ctr"/>
                      <a:r>
                        <a:rPr lang="en-US" sz="1000">
                          <a:effectLst/>
                        </a:rPr>
                        <a:t>installment</a:t>
                      </a:r>
                    </a:p>
                  </a:txBody>
                  <a:tcPr marL="49760" marR="49760" marT="24879" marB="24879" anchor="ctr"/>
                </a:tc>
                <a:extLst>
                  <a:ext uri="{0D108BD9-81ED-4DB2-BD59-A6C34878D82A}">
                    <a16:rowId xmlns:a16="http://schemas.microsoft.com/office/drawing/2014/main" val="81246226"/>
                  </a:ext>
                </a:extLst>
              </a:tr>
              <a:tr h="192970">
                <a:tc>
                  <a:txBody>
                    <a:bodyPr/>
                    <a:lstStyle/>
                    <a:p>
                      <a:pPr algn="r" fontAlgn="ctr"/>
                      <a:r>
                        <a:rPr lang="en-US" sz="1000">
                          <a:effectLst/>
                        </a:rPr>
                        <a:t>6</a:t>
                      </a:r>
                      <a:endParaRPr lang="en-US" sz="1000" b="1">
                        <a:effectLst/>
                      </a:endParaRPr>
                    </a:p>
                  </a:txBody>
                  <a:tcPr marL="49760" marR="49760" marT="24879" marB="24879" anchor="ctr"/>
                </a:tc>
                <a:tc>
                  <a:txBody>
                    <a:bodyPr/>
                    <a:lstStyle/>
                    <a:p>
                      <a:pPr algn="r" fontAlgn="ctr"/>
                      <a:r>
                        <a:rPr lang="en-US" sz="1000">
                          <a:effectLst/>
                        </a:rPr>
                        <a:t>grade</a:t>
                      </a:r>
                    </a:p>
                  </a:txBody>
                  <a:tcPr marL="49760" marR="49760" marT="24879" marB="24879" anchor="ctr"/>
                </a:tc>
                <a:extLst>
                  <a:ext uri="{0D108BD9-81ED-4DB2-BD59-A6C34878D82A}">
                    <a16:rowId xmlns:a16="http://schemas.microsoft.com/office/drawing/2014/main" val="4031928572"/>
                  </a:ext>
                </a:extLst>
              </a:tr>
              <a:tr h="192970">
                <a:tc>
                  <a:txBody>
                    <a:bodyPr/>
                    <a:lstStyle/>
                    <a:p>
                      <a:pPr algn="r" fontAlgn="ctr"/>
                      <a:r>
                        <a:rPr lang="en-US" sz="1000">
                          <a:effectLst/>
                        </a:rPr>
                        <a:t>7</a:t>
                      </a:r>
                      <a:endParaRPr lang="en-US" sz="1000" b="1">
                        <a:effectLst/>
                      </a:endParaRPr>
                    </a:p>
                  </a:txBody>
                  <a:tcPr marL="49760" marR="49760" marT="24879" marB="24879" anchor="ctr"/>
                </a:tc>
                <a:tc>
                  <a:txBody>
                    <a:bodyPr/>
                    <a:lstStyle/>
                    <a:p>
                      <a:pPr algn="r" fontAlgn="ctr"/>
                      <a:r>
                        <a:rPr lang="en-US" sz="1000">
                          <a:effectLst/>
                        </a:rPr>
                        <a:t>emp_length</a:t>
                      </a:r>
                    </a:p>
                  </a:txBody>
                  <a:tcPr marL="49760" marR="49760" marT="24879" marB="24879" anchor="ctr"/>
                </a:tc>
                <a:extLst>
                  <a:ext uri="{0D108BD9-81ED-4DB2-BD59-A6C34878D82A}">
                    <a16:rowId xmlns:a16="http://schemas.microsoft.com/office/drawing/2014/main" val="49991034"/>
                  </a:ext>
                </a:extLst>
              </a:tr>
              <a:tr h="192970">
                <a:tc>
                  <a:txBody>
                    <a:bodyPr/>
                    <a:lstStyle/>
                    <a:p>
                      <a:pPr algn="r" fontAlgn="ctr"/>
                      <a:r>
                        <a:rPr lang="en-US" sz="1000">
                          <a:effectLst/>
                        </a:rPr>
                        <a:t>8</a:t>
                      </a:r>
                      <a:endParaRPr lang="en-US" sz="1000" b="1">
                        <a:effectLst/>
                      </a:endParaRPr>
                    </a:p>
                  </a:txBody>
                  <a:tcPr marL="49760" marR="49760" marT="24879" marB="24879" anchor="ctr"/>
                </a:tc>
                <a:tc>
                  <a:txBody>
                    <a:bodyPr/>
                    <a:lstStyle/>
                    <a:p>
                      <a:pPr algn="r" fontAlgn="ctr"/>
                      <a:r>
                        <a:rPr lang="en-US" sz="1000">
                          <a:effectLst/>
                        </a:rPr>
                        <a:t>home_ownership</a:t>
                      </a:r>
                    </a:p>
                  </a:txBody>
                  <a:tcPr marL="49760" marR="49760" marT="24879" marB="24879" anchor="ctr"/>
                </a:tc>
                <a:extLst>
                  <a:ext uri="{0D108BD9-81ED-4DB2-BD59-A6C34878D82A}">
                    <a16:rowId xmlns:a16="http://schemas.microsoft.com/office/drawing/2014/main" val="2852393836"/>
                  </a:ext>
                </a:extLst>
              </a:tr>
              <a:tr h="192970">
                <a:tc>
                  <a:txBody>
                    <a:bodyPr/>
                    <a:lstStyle/>
                    <a:p>
                      <a:pPr algn="r" fontAlgn="ctr"/>
                      <a:r>
                        <a:rPr lang="en-US" sz="1000">
                          <a:effectLst/>
                        </a:rPr>
                        <a:t>9</a:t>
                      </a:r>
                      <a:endParaRPr lang="en-US" sz="1000" b="1">
                        <a:effectLst/>
                      </a:endParaRPr>
                    </a:p>
                  </a:txBody>
                  <a:tcPr marL="49760" marR="49760" marT="24879" marB="24879" anchor="ctr"/>
                </a:tc>
                <a:tc>
                  <a:txBody>
                    <a:bodyPr/>
                    <a:lstStyle/>
                    <a:p>
                      <a:pPr algn="r" fontAlgn="ctr"/>
                      <a:r>
                        <a:rPr lang="en-US" sz="1000">
                          <a:effectLst/>
                        </a:rPr>
                        <a:t>annual_inc</a:t>
                      </a:r>
                    </a:p>
                  </a:txBody>
                  <a:tcPr marL="49760" marR="49760" marT="24879" marB="24879" anchor="ctr"/>
                </a:tc>
                <a:extLst>
                  <a:ext uri="{0D108BD9-81ED-4DB2-BD59-A6C34878D82A}">
                    <a16:rowId xmlns:a16="http://schemas.microsoft.com/office/drawing/2014/main" val="1151267820"/>
                  </a:ext>
                </a:extLst>
              </a:tr>
              <a:tr h="192970">
                <a:tc>
                  <a:txBody>
                    <a:bodyPr/>
                    <a:lstStyle/>
                    <a:p>
                      <a:pPr algn="r" fontAlgn="ctr"/>
                      <a:r>
                        <a:rPr lang="en-US" sz="1000">
                          <a:effectLst/>
                        </a:rPr>
                        <a:t>10</a:t>
                      </a:r>
                      <a:endParaRPr lang="en-US" sz="1000" b="1">
                        <a:effectLst/>
                      </a:endParaRPr>
                    </a:p>
                  </a:txBody>
                  <a:tcPr marL="49760" marR="49760" marT="24879" marB="24879" anchor="ctr"/>
                </a:tc>
                <a:tc>
                  <a:txBody>
                    <a:bodyPr/>
                    <a:lstStyle/>
                    <a:p>
                      <a:pPr algn="r" fontAlgn="ctr"/>
                      <a:r>
                        <a:rPr lang="en-US" sz="1000">
                          <a:effectLst/>
                        </a:rPr>
                        <a:t>verification_status</a:t>
                      </a:r>
                    </a:p>
                  </a:txBody>
                  <a:tcPr marL="49760" marR="49760" marT="24879" marB="24879" anchor="ctr"/>
                </a:tc>
                <a:extLst>
                  <a:ext uri="{0D108BD9-81ED-4DB2-BD59-A6C34878D82A}">
                    <a16:rowId xmlns:a16="http://schemas.microsoft.com/office/drawing/2014/main" val="3825747720"/>
                  </a:ext>
                </a:extLst>
              </a:tr>
              <a:tr h="192970">
                <a:tc>
                  <a:txBody>
                    <a:bodyPr/>
                    <a:lstStyle/>
                    <a:p>
                      <a:pPr algn="r" fontAlgn="ctr"/>
                      <a:r>
                        <a:rPr lang="en-US" sz="1000">
                          <a:effectLst/>
                        </a:rPr>
                        <a:t>11</a:t>
                      </a:r>
                      <a:endParaRPr lang="en-US" sz="1000" b="1">
                        <a:effectLst/>
                      </a:endParaRPr>
                    </a:p>
                  </a:txBody>
                  <a:tcPr marL="49760" marR="49760" marT="24879" marB="24879" anchor="ctr"/>
                </a:tc>
                <a:tc>
                  <a:txBody>
                    <a:bodyPr/>
                    <a:lstStyle/>
                    <a:p>
                      <a:pPr algn="r" fontAlgn="ctr"/>
                      <a:r>
                        <a:rPr lang="en-US" sz="1000">
                          <a:effectLst/>
                        </a:rPr>
                        <a:t>loan_status</a:t>
                      </a:r>
                    </a:p>
                  </a:txBody>
                  <a:tcPr marL="49760" marR="49760" marT="24879" marB="24879" anchor="ctr"/>
                </a:tc>
                <a:extLst>
                  <a:ext uri="{0D108BD9-81ED-4DB2-BD59-A6C34878D82A}">
                    <a16:rowId xmlns:a16="http://schemas.microsoft.com/office/drawing/2014/main" val="225835632"/>
                  </a:ext>
                </a:extLst>
              </a:tr>
              <a:tr h="192970">
                <a:tc>
                  <a:txBody>
                    <a:bodyPr/>
                    <a:lstStyle/>
                    <a:p>
                      <a:pPr algn="r" fontAlgn="ctr"/>
                      <a:r>
                        <a:rPr lang="en-US" sz="1000">
                          <a:effectLst/>
                        </a:rPr>
                        <a:t>12</a:t>
                      </a:r>
                      <a:endParaRPr lang="en-US" sz="1000" b="1">
                        <a:effectLst/>
                      </a:endParaRPr>
                    </a:p>
                  </a:txBody>
                  <a:tcPr marL="49760" marR="49760" marT="24879" marB="24879" anchor="ctr"/>
                </a:tc>
                <a:tc>
                  <a:txBody>
                    <a:bodyPr/>
                    <a:lstStyle/>
                    <a:p>
                      <a:pPr algn="r" fontAlgn="ctr"/>
                      <a:r>
                        <a:rPr lang="en-US" sz="1000">
                          <a:effectLst/>
                        </a:rPr>
                        <a:t>purpose</a:t>
                      </a:r>
                    </a:p>
                  </a:txBody>
                  <a:tcPr marL="49760" marR="49760" marT="24879" marB="24879" anchor="ctr"/>
                </a:tc>
                <a:extLst>
                  <a:ext uri="{0D108BD9-81ED-4DB2-BD59-A6C34878D82A}">
                    <a16:rowId xmlns:a16="http://schemas.microsoft.com/office/drawing/2014/main" val="153211422"/>
                  </a:ext>
                </a:extLst>
              </a:tr>
              <a:tr h="192970">
                <a:tc>
                  <a:txBody>
                    <a:bodyPr/>
                    <a:lstStyle/>
                    <a:p>
                      <a:pPr algn="r" fontAlgn="ctr"/>
                      <a:r>
                        <a:rPr lang="en-US" sz="1000">
                          <a:effectLst/>
                        </a:rPr>
                        <a:t>13</a:t>
                      </a:r>
                      <a:endParaRPr lang="en-US" sz="1000" b="1">
                        <a:effectLst/>
                      </a:endParaRPr>
                    </a:p>
                  </a:txBody>
                  <a:tcPr marL="49760" marR="49760" marT="24879" marB="24879" anchor="ctr"/>
                </a:tc>
                <a:tc>
                  <a:txBody>
                    <a:bodyPr/>
                    <a:lstStyle/>
                    <a:p>
                      <a:pPr algn="r" fontAlgn="ctr"/>
                      <a:r>
                        <a:rPr lang="en-US" sz="1000">
                          <a:effectLst/>
                        </a:rPr>
                        <a:t>dti</a:t>
                      </a:r>
                    </a:p>
                  </a:txBody>
                  <a:tcPr marL="49760" marR="49760" marT="24879" marB="24879" anchor="ctr"/>
                </a:tc>
                <a:extLst>
                  <a:ext uri="{0D108BD9-81ED-4DB2-BD59-A6C34878D82A}">
                    <a16:rowId xmlns:a16="http://schemas.microsoft.com/office/drawing/2014/main" val="375733514"/>
                  </a:ext>
                </a:extLst>
              </a:tr>
              <a:tr h="192970">
                <a:tc>
                  <a:txBody>
                    <a:bodyPr/>
                    <a:lstStyle/>
                    <a:p>
                      <a:pPr algn="r" fontAlgn="ctr"/>
                      <a:r>
                        <a:rPr lang="en-US" sz="1000">
                          <a:effectLst/>
                        </a:rPr>
                        <a:t>14</a:t>
                      </a:r>
                      <a:endParaRPr lang="en-US" sz="1000" b="1">
                        <a:effectLst/>
                      </a:endParaRPr>
                    </a:p>
                  </a:txBody>
                  <a:tcPr marL="49760" marR="49760" marT="24879" marB="24879" anchor="ctr"/>
                </a:tc>
                <a:tc>
                  <a:txBody>
                    <a:bodyPr/>
                    <a:lstStyle/>
                    <a:p>
                      <a:pPr algn="r" fontAlgn="ctr"/>
                      <a:r>
                        <a:rPr lang="en-US" sz="1000">
                          <a:effectLst/>
                        </a:rPr>
                        <a:t>delinq_2yrs</a:t>
                      </a:r>
                    </a:p>
                  </a:txBody>
                  <a:tcPr marL="49760" marR="49760" marT="24879" marB="24879" anchor="ctr"/>
                </a:tc>
                <a:extLst>
                  <a:ext uri="{0D108BD9-81ED-4DB2-BD59-A6C34878D82A}">
                    <a16:rowId xmlns:a16="http://schemas.microsoft.com/office/drawing/2014/main" val="3991073879"/>
                  </a:ext>
                </a:extLst>
              </a:tr>
              <a:tr h="192970">
                <a:tc>
                  <a:txBody>
                    <a:bodyPr/>
                    <a:lstStyle/>
                    <a:p>
                      <a:pPr algn="r" fontAlgn="ctr"/>
                      <a:r>
                        <a:rPr lang="en-US" sz="1000">
                          <a:effectLst/>
                        </a:rPr>
                        <a:t>15</a:t>
                      </a:r>
                      <a:endParaRPr lang="en-US" sz="1000" b="1">
                        <a:effectLst/>
                      </a:endParaRPr>
                    </a:p>
                  </a:txBody>
                  <a:tcPr marL="49760" marR="49760" marT="24879" marB="24879" anchor="ctr"/>
                </a:tc>
                <a:tc>
                  <a:txBody>
                    <a:bodyPr/>
                    <a:lstStyle/>
                    <a:p>
                      <a:pPr algn="r" fontAlgn="ctr"/>
                      <a:r>
                        <a:rPr lang="en-US" sz="1000">
                          <a:effectLst/>
                        </a:rPr>
                        <a:t>inq_last_6mths</a:t>
                      </a:r>
                    </a:p>
                  </a:txBody>
                  <a:tcPr marL="49760" marR="49760" marT="24879" marB="24879" anchor="ctr"/>
                </a:tc>
                <a:extLst>
                  <a:ext uri="{0D108BD9-81ED-4DB2-BD59-A6C34878D82A}">
                    <a16:rowId xmlns:a16="http://schemas.microsoft.com/office/drawing/2014/main" val="1119504093"/>
                  </a:ext>
                </a:extLst>
              </a:tr>
              <a:tr h="192970">
                <a:tc>
                  <a:txBody>
                    <a:bodyPr/>
                    <a:lstStyle/>
                    <a:p>
                      <a:pPr algn="r" fontAlgn="ctr"/>
                      <a:r>
                        <a:rPr lang="en-US" sz="1000">
                          <a:effectLst/>
                        </a:rPr>
                        <a:t>16</a:t>
                      </a:r>
                      <a:endParaRPr lang="en-US" sz="1000" b="1">
                        <a:effectLst/>
                      </a:endParaRPr>
                    </a:p>
                  </a:txBody>
                  <a:tcPr marL="49760" marR="49760" marT="24879" marB="24879" anchor="ctr"/>
                </a:tc>
                <a:tc>
                  <a:txBody>
                    <a:bodyPr/>
                    <a:lstStyle/>
                    <a:p>
                      <a:pPr algn="r" fontAlgn="ctr"/>
                      <a:r>
                        <a:rPr lang="en-US" sz="1000">
                          <a:effectLst/>
                        </a:rPr>
                        <a:t>open_acc</a:t>
                      </a:r>
                    </a:p>
                  </a:txBody>
                  <a:tcPr marL="49760" marR="49760" marT="24879" marB="24879" anchor="ctr"/>
                </a:tc>
                <a:extLst>
                  <a:ext uri="{0D108BD9-81ED-4DB2-BD59-A6C34878D82A}">
                    <a16:rowId xmlns:a16="http://schemas.microsoft.com/office/drawing/2014/main" val="4127809187"/>
                  </a:ext>
                </a:extLst>
              </a:tr>
              <a:tr h="192970">
                <a:tc>
                  <a:txBody>
                    <a:bodyPr/>
                    <a:lstStyle/>
                    <a:p>
                      <a:pPr algn="r" fontAlgn="ctr"/>
                      <a:r>
                        <a:rPr lang="en-US" sz="1000">
                          <a:effectLst/>
                        </a:rPr>
                        <a:t>17</a:t>
                      </a:r>
                      <a:endParaRPr lang="en-US" sz="1000" b="1">
                        <a:effectLst/>
                      </a:endParaRPr>
                    </a:p>
                  </a:txBody>
                  <a:tcPr marL="49760" marR="49760" marT="24879" marB="24879" anchor="ctr"/>
                </a:tc>
                <a:tc>
                  <a:txBody>
                    <a:bodyPr/>
                    <a:lstStyle/>
                    <a:p>
                      <a:pPr algn="r" fontAlgn="ctr"/>
                      <a:r>
                        <a:rPr lang="en-US" sz="1000">
                          <a:effectLst/>
                        </a:rPr>
                        <a:t>pub_rec</a:t>
                      </a:r>
                    </a:p>
                  </a:txBody>
                  <a:tcPr marL="49760" marR="49760" marT="24879" marB="24879" anchor="ctr"/>
                </a:tc>
                <a:extLst>
                  <a:ext uri="{0D108BD9-81ED-4DB2-BD59-A6C34878D82A}">
                    <a16:rowId xmlns:a16="http://schemas.microsoft.com/office/drawing/2014/main" val="848023933"/>
                  </a:ext>
                </a:extLst>
              </a:tr>
              <a:tr h="192970">
                <a:tc>
                  <a:txBody>
                    <a:bodyPr/>
                    <a:lstStyle/>
                    <a:p>
                      <a:pPr algn="r" fontAlgn="ctr"/>
                      <a:r>
                        <a:rPr lang="en-US" sz="1000">
                          <a:effectLst/>
                        </a:rPr>
                        <a:t>18</a:t>
                      </a:r>
                      <a:endParaRPr lang="en-US" sz="1000" b="1">
                        <a:effectLst/>
                      </a:endParaRPr>
                    </a:p>
                  </a:txBody>
                  <a:tcPr marL="49760" marR="49760" marT="24879" marB="24879" anchor="ctr"/>
                </a:tc>
                <a:tc>
                  <a:txBody>
                    <a:bodyPr/>
                    <a:lstStyle/>
                    <a:p>
                      <a:pPr algn="r" fontAlgn="ctr"/>
                      <a:r>
                        <a:rPr lang="en-US" sz="1000">
                          <a:effectLst/>
                        </a:rPr>
                        <a:t>revol_bal</a:t>
                      </a:r>
                    </a:p>
                  </a:txBody>
                  <a:tcPr marL="49760" marR="49760" marT="24879" marB="24879" anchor="ctr"/>
                </a:tc>
                <a:extLst>
                  <a:ext uri="{0D108BD9-81ED-4DB2-BD59-A6C34878D82A}">
                    <a16:rowId xmlns:a16="http://schemas.microsoft.com/office/drawing/2014/main" val="64883593"/>
                  </a:ext>
                </a:extLst>
              </a:tr>
              <a:tr h="192970">
                <a:tc>
                  <a:txBody>
                    <a:bodyPr/>
                    <a:lstStyle/>
                    <a:p>
                      <a:pPr algn="r" fontAlgn="ctr"/>
                      <a:r>
                        <a:rPr lang="en-US" sz="1000">
                          <a:effectLst/>
                        </a:rPr>
                        <a:t>19</a:t>
                      </a:r>
                      <a:endParaRPr lang="en-US" sz="1000" b="1">
                        <a:effectLst/>
                      </a:endParaRPr>
                    </a:p>
                  </a:txBody>
                  <a:tcPr marL="49760" marR="49760" marT="24879" marB="24879" anchor="ctr"/>
                </a:tc>
                <a:tc>
                  <a:txBody>
                    <a:bodyPr/>
                    <a:lstStyle/>
                    <a:p>
                      <a:pPr algn="r" fontAlgn="ctr"/>
                      <a:r>
                        <a:rPr lang="en-US" sz="1000">
                          <a:effectLst/>
                        </a:rPr>
                        <a:t>revol_util</a:t>
                      </a:r>
                    </a:p>
                  </a:txBody>
                  <a:tcPr marL="49760" marR="49760" marT="24879" marB="24879" anchor="ctr"/>
                </a:tc>
                <a:extLst>
                  <a:ext uri="{0D108BD9-81ED-4DB2-BD59-A6C34878D82A}">
                    <a16:rowId xmlns:a16="http://schemas.microsoft.com/office/drawing/2014/main" val="1013031714"/>
                  </a:ext>
                </a:extLst>
              </a:tr>
              <a:tr h="192970">
                <a:tc>
                  <a:txBody>
                    <a:bodyPr/>
                    <a:lstStyle/>
                    <a:p>
                      <a:pPr algn="r" fontAlgn="ctr"/>
                      <a:r>
                        <a:rPr lang="en-US" sz="1000">
                          <a:effectLst/>
                        </a:rPr>
                        <a:t>20</a:t>
                      </a:r>
                      <a:endParaRPr lang="en-US" sz="1000" b="1">
                        <a:effectLst/>
                      </a:endParaRPr>
                    </a:p>
                  </a:txBody>
                  <a:tcPr marL="49760" marR="49760" marT="24879" marB="24879" anchor="ctr"/>
                </a:tc>
                <a:tc>
                  <a:txBody>
                    <a:bodyPr/>
                    <a:lstStyle/>
                    <a:p>
                      <a:pPr algn="r" fontAlgn="ctr"/>
                      <a:r>
                        <a:rPr lang="en-US" sz="1000">
                          <a:effectLst/>
                        </a:rPr>
                        <a:t>total_acc</a:t>
                      </a:r>
                    </a:p>
                  </a:txBody>
                  <a:tcPr marL="49760" marR="49760" marT="24879" marB="24879" anchor="ctr"/>
                </a:tc>
                <a:extLst>
                  <a:ext uri="{0D108BD9-81ED-4DB2-BD59-A6C34878D82A}">
                    <a16:rowId xmlns:a16="http://schemas.microsoft.com/office/drawing/2014/main" val="1456285729"/>
                  </a:ext>
                </a:extLst>
              </a:tr>
              <a:tr h="192970">
                <a:tc>
                  <a:txBody>
                    <a:bodyPr/>
                    <a:lstStyle/>
                    <a:p>
                      <a:pPr algn="r" fontAlgn="ctr"/>
                      <a:r>
                        <a:rPr lang="en-US" sz="1000">
                          <a:effectLst/>
                        </a:rPr>
                        <a:t>21</a:t>
                      </a:r>
                      <a:endParaRPr lang="en-US" sz="1000" b="1">
                        <a:effectLst/>
                      </a:endParaRPr>
                    </a:p>
                  </a:txBody>
                  <a:tcPr marL="49760" marR="49760" marT="24879" marB="24879" anchor="ctr"/>
                </a:tc>
                <a:tc>
                  <a:txBody>
                    <a:bodyPr/>
                    <a:lstStyle/>
                    <a:p>
                      <a:pPr algn="r" fontAlgn="ctr"/>
                      <a:r>
                        <a:rPr lang="en-US" sz="1000">
                          <a:effectLst/>
                        </a:rPr>
                        <a:t>total_pymnt</a:t>
                      </a:r>
                    </a:p>
                  </a:txBody>
                  <a:tcPr marL="49760" marR="49760" marT="24879" marB="24879" anchor="ctr"/>
                </a:tc>
                <a:extLst>
                  <a:ext uri="{0D108BD9-81ED-4DB2-BD59-A6C34878D82A}">
                    <a16:rowId xmlns:a16="http://schemas.microsoft.com/office/drawing/2014/main" val="2560761381"/>
                  </a:ext>
                </a:extLst>
              </a:tr>
              <a:tr h="192970">
                <a:tc>
                  <a:txBody>
                    <a:bodyPr/>
                    <a:lstStyle/>
                    <a:p>
                      <a:pPr algn="r" fontAlgn="ctr"/>
                      <a:r>
                        <a:rPr lang="en-US" sz="1000">
                          <a:effectLst/>
                        </a:rPr>
                        <a:t>22</a:t>
                      </a:r>
                      <a:endParaRPr lang="en-US" sz="1000" b="1">
                        <a:effectLst/>
                      </a:endParaRPr>
                    </a:p>
                  </a:txBody>
                  <a:tcPr marL="49760" marR="49760" marT="24879" marB="24879" anchor="ctr"/>
                </a:tc>
                <a:tc>
                  <a:txBody>
                    <a:bodyPr/>
                    <a:lstStyle/>
                    <a:p>
                      <a:pPr algn="r" fontAlgn="ctr"/>
                      <a:r>
                        <a:rPr lang="en-US" sz="1000" dirty="0" err="1">
                          <a:effectLst/>
                        </a:rPr>
                        <a:t>pub_rec_bankruptcies</a:t>
                      </a:r>
                      <a:endParaRPr lang="en-US" sz="1000" dirty="0">
                        <a:effectLst/>
                      </a:endParaRPr>
                    </a:p>
                  </a:txBody>
                  <a:tcPr marL="49760" marR="49760" marT="24879" marB="24879" anchor="ctr"/>
                </a:tc>
                <a:extLst>
                  <a:ext uri="{0D108BD9-81ED-4DB2-BD59-A6C34878D82A}">
                    <a16:rowId xmlns:a16="http://schemas.microsoft.com/office/drawing/2014/main" val="3959685808"/>
                  </a:ext>
                </a:extLst>
              </a:tr>
            </a:tbl>
          </a:graphicData>
        </a:graphic>
      </p:graphicFrame>
      <p:sp>
        <p:nvSpPr>
          <p:cNvPr id="9" name="TextBox 8">
            <a:extLst>
              <a:ext uri="{FF2B5EF4-FFF2-40B4-BE49-F238E27FC236}">
                <a16:creationId xmlns:a16="http://schemas.microsoft.com/office/drawing/2014/main" id="{CD457F2E-8586-A641-91F2-F4E312EB6749}"/>
              </a:ext>
            </a:extLst>
          </p:cNvPr>
          <p:cNvSpPr txBox="1"/>
          <p:nvPr/>
        </p:nvSpPr>
        <p:spPr>
          <a:xfrm>
            <a:off x="5363569" y="662820"/>
            <a:ext cx="1464862" cy="523220"/>
          </a:xfrm>
          <a:prstGeom prst="rect">
            <a:avLst/>
          </a:prstGeom>
          <a:noFill/>
        </p:spPr>
        <p:txBody>
          <a:bodyPr wrap="square" rtlCol="0">
            <a:spAutoFit/>
          </a:bodyPr>
          <a:lstStyle/>
          <a:p>
            <a:r>
              <a:rPr lang="en-US" sz="2800" dirty="0"/>
              <a:t>Features</a:t>
            </a:r>
          </a:p>
        </p:txBody>
      </p:sp>
    </p:spTree>
    <p:extLst>
      <p:ext uri="{BB962C8B-B14F-4D97-AF65-F5344CB8AC3E}">
        <p14:creationId xmlns:p14="http://schemas.microsoft.com/office/powerpoint/2010/main" val="323423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6BA7-E49F-A149-B3A0-72EFF170821D}"/>
              </a:ext>
            </a:extLst>
          </p:cNvPr>
          <p:cNvSpPr>
            <a:spLocks noGrp="1"/>
          </p:cNvSpPr>
          <p:nvPr>
            <p:ph type="title"/>
          </p:nvPr>
        </p:nvSpPr>
        <p:spPr>
          <a:xfrm>
            <a:off x="5116878" y="629266"/>
            <a:ext cx="6422849" cy="1676603"/>
          </a:xfrm>
        </p:spPr>
        <p:txBody>
          <a:bodyPr vert="horz" lIns="91440" tIns="45720" rIns="91440" bIns="45720" rtlCol="0" anchor="ctr">
            <a:normAutofit/>
          </a:bodyPr>
          <a:lstStyle/>
          <a:p>
            <a:r>
              <a:rPr lang="en-US" sz="4400"/>
              <a:t>Exploratory Data Analysis</a:t>
            </a:r>
          </a:p>
        </p:txBody>
      </p:sp>
      <p:sp>
        <p:nvSpPr>
          <p:cNvPr id="76" name="Rectangle 75">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2" descr="https://lh4.googleusercontent.com/5G-RcDjoZk5a-pyY5F1ht6T9d16sb6hBEM_hPz3hhohUBd6VsS9kARuMa2rgXaua6AtgilBcIE-YvL5coZ-7fuFD2hJfyKikOzCQA7rIWlC8oRYqW71POway8zFUzpFApq1yzK9D">
            <a:extLst>
              <a:ext uri="{FF2B5EF4-FFF2-40B4-BE49-F238E27FC236}">
                <a16:creationId xmlns:a16="http://schemas.microsoft.com/office/drawing/2014/main" id="{CC87777B-4077-D848-953E-9F57C24C0E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725"/>
          <a:stretch/>
        </p:blipFill>
        <p:spPr bwMode="auto">
          <a:xfrm>
            <a:off x="609600" y="601334"/>
            <a:ext cx="3439886" cy="265349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 name="Picture 4" descr="https://lh4.googleusercontent.com/V6qJ5tXG3jGWW5zK0NYvg-Savi-VJcawp0NxT1jEp7IKyJWNeOzlp4aHn7mZI6cps-DmMbmVGtBft3eoQSv4KHz7gHcSzvVaytWc2hn1s8l90M865LhHEANSK6uP4khUTEedinEK">
            <a:extLst>
              <a:ext uri="{FF2B5EF4-FFF2-40B4-BE49-F238E27FC236}">
                <a16:creationId xmlns:a16="http://schemas.microsoft.com/office/drawing/2014/main" id="{18428272-9B1C-2C4C-9754-1775F08BE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54467"/>
            <a:ext cx="3439886" cy="2602047"/>
          </a:xfrm>
          <a:prstGeom prst="rect">
            <a:avLst/>
          </a:prstGeom>
          <a:noFill/>
          <a:extLst>
            <a:ext uri="{909E8E84-426E-40DD-AFC4-6F175D3DCCD1}">
              <a14:hiddenFill xmlns:a14="http://schemas.microsoft.com/office/drawing/2010/main">
                <a:solidFill>
                  <a:srgbClr val="FFFFFF"/>
                </a:solidFill>
              </a14:hiddenFill>
            </a:ext>
          </a:extLst>
        </p:spPr>
      </p:pic>
      <p:sp>
        <p:nvSpPr>
          <p:cNvPr id="2055" name="Content Placeholder 2054">
            <a:extLst>
              <a:ext uri="{FF2B5EF4-FFF2-40B4-BE49-F238E27FC236}">
                <a16:creationId xmlns:a16="http://schemas.microsoft.com/office/drawing/2014/main" id="{CC4E3469-9CAB-44C8-9163-827D644EA389}"/>
              </a:ext>
            </a:extLst>
          </p:cNvPr>
          <p:cNvSpPr>
            <a:spLocks noGrp="1"/>
          </p:cNvSpPr>
          <p:nvPr>
            <p:ph type="body" sz="half" idx="2"/>
          </p:nvPr>
        </p:nvSpPr>
        <p:spPr>
          <a:xfrm>
            <a:off x="5116880" y="2438400"/>
            <a:ext cx="6422848" cy="3785419"/>
          </a:xfrm>
        </p:spPr>
        <p:txBody>
          <a:bodyPr vert="horz" lIns="91440" tIns="45720" rIns="91440" bIns="45720" rtlCol="0">
            <a:normAutofit/>
          </a:bodyPr>
          <a:lstStyle/>
          <a:p>
            <a:pPr indent="-228600">
              <a:lnSpc>
                <a:spcPct val="150000"/>
              </a:lnSpc>
              <a:buFont typeface="Arial" panose="020B0604020202020204" pitchFamily="34" charset="0"/>
              <a:buChar char="•"/>
            </a:pPr>
            <a:r>
              <a:rPr lang="en-US" sz="2000" dirty="0"/>
              <a:t>Default rates increase as we go from grades A to G.</a:t>
            </a:r>
          </a:p>
          <a:p>
            <a:pPr indent="-228600">
              <a:lnSpc>
                <a:spcPct val="150000"/>
              </a:lnSpc>
              <a:buFont typeface="Arial" panose="020B0604020202020204" pitchFamily="34" charset="0"/>
              <a:buChar char="•"/>
            </a:pPr>
            <a:r>
              <a:rPr lang="en-US" sz="2000" dirty="0"/>
              <a:t>Interest rates increase as we go from grades A to B</a:t>
            </a:r>
          </a:p>
          <a:p>
            <a:pPr indent="-228600">
              <a:lnSpc>
                <a:spcPct val="150000"/>
              </a:lnSpc>
              <a:buFont typeface="Arial" panose="020B0604020202020204" pitchFamily="34" charset="0"/>
              <a:buChar char="•"/>
            </a:pPr>
            <a:r>
              <a:rPr lang="en-US" sz="2000" dirty="0"/>
              <a:t>Greater risk = greater potential reward</a:t>
            </a:r>
          </a:p>
          <a:p>
            <a:pPr indent="-228600">
              <a:lnSpc>
                <a:spcPct val="150000"/>
              </a:lnSpc>
              <a:buFont typeface="Arial" panose="020B0604020202020204" pitchFamily="34" charset="0"/>
              <a:buChar char="•"/>
            </a:pPr>
            <a:r>
              <a:rPr lang="en-US" sz="2000" dirty="0"/>
              <a:t>The differences seem practically significant</a:t>
            </a:r>
          </a:p>
          <a:p>
            <a:pPr indent="-228600">
              <a:buFont typeface="Arial" panose="020B0604020202020204" pitchFamily="34" charset="0"/>
              <a:buChar char="•"/>
            </a:pPr>
            <a:endParaRPr lang="en-US" sz="2000" dirty="0"/>
          </a:p>
          <a:p>
            <a:pPr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310078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25EC695-6155-784F-AF52-B23EA27786BF}"/>
              </a:ext>
            </a:extLst>
          </p:cNvPr>
          <p:cNvSpPr>
            <a:spLocks noGrp="1"/>
          </p:cNvSpPr>
          <p:nvPr>
            <p:ph type="title"/>
          </p:nvPr>
        </p:nvSpPr>
        <p:spPr>
          <a:xfrm>
            <a:off x="5116878" y="629266"/>
            <a:ext cx="6422849" cy="1676603"/>
          </a:xfrm>
        </p:spPr>
        <p:txBody>
          <a:bodyPr vert="horz" lIns="91440" tIns="45720" rIns="91440" bIns="45720" rtlCol="0" anchor="ctr">
            <a:normAutofit/>
          </a:bodyPr>
          <a:lstStyle/>
          <a:p>
            <a:r>
              <a:rPr lang="en-US" sz="4400" dirty="0"/>
              <a:t>EDA cont.</a:t>
            </a:r>
          </a:p>
        </p:txBody>
      </p:sp>
      <p:sp>
        <p:nvSpPr>
          <p:cNvPr id="192" name="Rectangle 19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4100C554-B3B4-0547-9274-7D7993301154}"/>
              </a:ext>
            </a:extLst>
          </p:cNvPr>
          <p:cNvSpPr>
            <a:spLocks noGrp="1"/>
          </p:cNvSpPr>
          <p:nvPr>
            <p:ph type="body" sz="half" idx="2"/>
          </p:nvPr>
        </p:nvSpPr>
        <p:spPr>
          <a:xfrm>
            <a:off x="5116880" y="2438400"/>
            <a:ext cx="6422848" cy="3785419"/>
          </a:xfrm>
        </p:spPr>
        <p:txBody>
          <a:bodyPr vert="horz" lIns="91440" tIns="45720" rIns="91440" bIns="45720" rtlCol="0">
            <a:normAutofit/>
          </a:bodyPr>
          <a:lstStyle/>
          <a:p>
            <a:pPr marL="400050" indent="-342900">
              <a:buFont typeface="Arial" panose="020B0604020202020204" pitchFamily="34" charset="0"/>
              <a:buChar char="•"/>
            </a:pPr>
            <a:r>
              <a:rPr lang="en-US" sz="2400" dirty="0"/>
              <a:t>Average profit margins from fully repaid loans increase from grade to grade (plot above)</a:t>
            </a:r>
          </a:p>
          <a:p>
            <a:pPr marL="857250" lvl="1" indent="-342900">
              <a:buFont typeface="Arial" panose="020B0604020202020204" pitchFamily="34" charset="0"/>
              <a:buChar char="•"/>
            </a:pPr>
            <a:r>
              <a:rPr lang="en-US" sz="2400" dirty="0"/>
              <a:t>Incentives exist for taking on greater risk</a:t>
            </a:r>
          </a:p>
          <a:p>
            <a:pPr marL="400050" indent="-342900">
              <a:buFont typeface="Arial" panose="020B0604020202020204" pitchFamily="34" charset="0"/>
              <a:buChar char="•"/>
            </a:pPr>
            <a:r>
              <a:rPr lang="en-US" sz="2400" dirty="0"/>
              <a:t>The middle plot includes losses from defaults</a:t>
            </a:r>
          </a:p>
          <a:p>
            <a:pPr marL="857250" lvl="1" indent="-342900">
              <a:buFont typeface="Arial" panose="020B0604020202020204" pitchFamily="34" charset="0"/>
              <a:buChar char="•"/>
            </a:pPr>
            <a:r>
              <a:rPr lang="en-US" sz="2400" dirty="0"/>
              <a:t>The spread between A grade and G grade lowers significantly due to more defaults among the G graded creditors. </a:t>
            </a:r>
          </a:p>
          <a:p>
            <a:pPr marL="400050" indent="-342900">
              <a:buFont typeface="Arial" panose="020B0604020202020204" pitchFamily="34" charset="0"/>
              <a:buChar char="•"/>
            </a:pPr>
            <a:r>
              <a:rPr lang="en-US" sz="2400" dirty="0"/>
              <a:t>The lowest plot compares profit margins from fully paid loans to percentage losses from defaults.</a:t>
            </a:r>
          </a:p>
          <a:p>
            <a:pPr marL="285750" indent="-228600">
              <a:buFont typeface="Arial" panose="020B0604020202020204" pitchFamily="34" charset="0"/>
              <a:buChar char="•"/>
            </a:pPr>
            <a:endParaRPr lang="en-US" sz="2000" dirty="0"/>
          </a:p>
        </p:txBody>
      </p:sp>
      <p:pic>
        <p:nvPicPr>
          <p:cNvPr id="1028" name="Picture 4">
            <a:extLst>
              <a:ext uri="{FF2B5EF4-FFF2-40B4-BE49-F238E27FC236}">
                <a16:creationId xmlns:a16="http://schemas.microsoft.com/office/drawing/2014/main" id="{80BEF66A-E2F5-3D43-8CF4-D2453578D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04" y="2376502"/>
            <a:ext cx="3341037" cy="17331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BC5A9C7-79EC-5246-9B6D-9A1EF1D46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50" y="4118373"/>
            <a:ext cx="3521826" cy="21141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C618B53-BC6A-4141-8C8E-4066D2C736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550" y="617167"/>
            <a:ext cx="3341036" cy="1750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28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234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40309-8564-3C43-88E8-90B668DAB76D}"/>
              </a:ext>
            </a:extLst>
          </p:cNvPr>
          <p:cNvSpPr>
            <a:spLocks noGrp="1"/>
          </p:cNvSpPr>
          <p:nvPr>
            <p:ph type="title"/>
          </p:nvPr>
        </p:nvSpPr>
        <p:spPr>
          <a:xfrm>
            <a:off x="77608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EDA cont.</a:t>
            </a:r>
          </a:p>
        </p:txBody>
      </p:sp>
      <p:pic>
        <p:nvPicPr>
          <p:cNvPr id="4101" name="Picture 2" descr="https://lh3.googleusercontent.com/doaABbyvaQ5H6Qbx1cqlTq5GxNhE4JjkT081f2zaYALqZJXsfkBj9CWYr6MW4FXG7LyoHuNLZcXExGIdRFDd0lF2IE9jNpfRXV0kSsYq7efDxAfTIzsfOoelm-ucwKQI4IGnUKGm">
            <a:extLst>
              <a:ext uri="{FF2B5EF4-FFF2-40B4-BE49-F238E27FC236}">
                <a16:creationId xmlns:a16="http://schemas.microsoft.com/office/drawing/2014/main" id="{4A39DE79-B423-3745-987F-A020D0D0ADD8}"/>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2335" r="2334" b="-1"/>
          <a:stretch/>
        </p:blipFill>
        <p:spPr bwMode="auto">
          <a:xfrm>
            <a:off x="442818" y="1602428"/>
            <a:ext cx="6553545" cy="4399102"/>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Straight Connector 7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77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E7DB42C-2F68-A746-A675-8EEA21ABD0F8}"/>
              </a:ext>
            </a:extLst>
          </p:cNvPr>
          <p:cNvSpPr txBox="1"/>
          <p:nvPr/>
        </p:nvSpPr>
        <p:spPr>
          <a:xfrm>
            <a:off x="775429" y="452735"/>
            <a:ext cx="6470169" cy="923330"/>
          </a:xfrm>
          <a:prstGeom prst="rect">
            <a:avLst/>
          </a:prstGeom>
          <a:noFill/>
        </p:spPr>
        <p:txBody>
          <a:bodyPr wrap="none" rtlCol="0">
            <a:spAutoFit/>
          </a:bodyPr>
          <a:lstStyle/>
          <a:p>
            <a:r>
              <a:rPr lang="en-US" dirty="0"/>
              <a:t>Above the zero on the Y axis are the average returns, in term of </a:t>
            </a:r>
          </a:p>
          <a:p>
            <a:r>
              <a:rPr lang="en-US" dirty="0"/>
              <a:t>dollars, from fully paid loans for each grade. Below the zero on the </a:t>
            </a:r>
          </a:p>
          <a:p>
            <a:r>
              <a:rPr lang="en-US" dirty="0"/>
              <a:t>Y axis is the average loss from defaults for each grade. </a:t>
            </a:r>
          </a:p>
        </p:txBody>
      </p:sp>
    </p:spTree>
    <p:extLst>
      <p:ext uri="{BB962C8B-B14F-4D97-AF65-F5344CB8AC3E}">
        <p14:creationId xmlns:p14="http://schemas.microsoft.com/office/powerpoint/2010/main" val="135190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2088-D208-3B41-AC93-793618F2DAE3}"/>
              </a:ext>
            </a:extLst>
          </p:cNvPr>
          <p:cNvSpPr>
            <a:spLocks noGrp="1"/>
          </p:cNvSpPr>
          <p:nvPr>
            <p:ph type="title"/>
          </p:nvPr>
        </p:nvSpPr>
        <p:spPr>
          <a:xfrm>
            <a:off x="5116878" y="629266"/>
            <a:ext cx="6422849" cy="1676603"/>
          </a:xfrm>
        </p:spPr>
        <p:txBody>
          <a:bodyPr vert="horz" lIns="91440" tIns="45720" rIns="91440" bIns="45720" rtlCol="0" anchor="ctr">
            <a:normAutofit/>
          </a:bodyPr>
          <a:lstStyle/>
          <a:p>
            <a:r>
              <a:rPr lang="en-US" sz="4400" dirty="0"/>
              <a:t>EDA cont.</a:t>
            </a:r>
          </a:p>
        </p:txBody>
      </p:sp>
      <p:sp>
        <p:nvSpPr>
          <p:cNvPr id="73" name="Rectangle 72">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ttps://lh4.googleusercontent.com/-OuKE4sxzYKPFosJft22-lDIed2MbLAklSP7pVsm5_L5eVyhKmSeES-XpirQ6UgXieuavCzNyW1-Tk0d6Y5psrwwqPPACKj8jZn2tT6GexsZfsGlKoHEf7EDdmkTpLgeCocvlJoU">
            <a:extLst>
              <a:ext uri="{FF2B5EF4-FFF2-40B4-BE49-F238E27FC236}">
                <a16:creationId xmlns:a16="http://schemas.microsoft.com/office/drawing/2014/main" id="{A885E34C-6C68-FE48-86FD-722AC6E5B6E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5160" r="5160"/>
          <a:stretch>
            <a:fillRect/>
          </a:stretch>
        </p:blipFill>
        <p:spPr bwMode="auto">
          <a:xfrm>
            <a:off x="804672" y="843479"/>
            <a:ext cx="3026664" cy="238988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5124" name="Picture 4" descr="https://lh3.googleusercontent.com/dzmXw4kx8Ig9wnzJkQj42N5d-COizQOyXv-pzP2HdMJQI7r-r3m9NSPqTlXj18spi5JCiNEQIMfAdGacB9MnlnOUqIVTPsBpEKQBHjbSiMRMr_LqkTM3XzLLdRV2dwWFwVqwOQ0o">
            <a:extLst>
              <a:ext uri="{FF2B5EF4-FFF2-40B4-BE49-F238E27FC236}">
                <a16:creationId xmlns:a16="http://schemas.microsoft.com/office/drawing/2014/main" id="{E2A25DF6-7520-C24B-9604-34ECB6D52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52" y="3516345"/>
            <a:ext cx="3346704" cy="242448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E362D159-F9CC-9049-8C58-2281C8087590}"/>
              </a:ext>
            </a:extLst>
          </p:cNvPr>
          <p:cNvSpPr>
            <a:spLocks noGrp="1"/>
          </p:cNvSpPr>
          <p:nvPr>
            <p:ph type="body" sz="half" idx="2"/>
          </p:nvPr>
        </p:nvSpPr>
        <p:spPr>
          <a:xfrm>
            <a:off x="5116880" y="2438400"/>
            <a:ext cx="6422848" cy="3785419"/>
          </a:xfrm>
        </p:spPr>
        <p:txBody>
          <a:bodyPr vert="horz" lIns="91440" tIns="45720" rIns="91440" bIns="45720" rtlCol="0">
            <a:normAutofit/>
          </a:bodyPr>
          <a:lstStyle/>
          <a:p>
            <a:pPr indent="-228600">
              <a:buFont typeface="Arial" panose="020B0604020202020204" pitchFamily="34" charset="0"/>
              <a:buChar char="•"/>
            </a:pPr>
            <a:r>
              <a:rPr lang="en-US" sz="2000" dirty="0"/>
              <a:t>Plot above show the sum of all returns and losses</a:t>
            </a:r>
          </a:p>
          <a:p>
            <a:pPr indent="-228600">
              <a:buFont typeface="Arial" panose="020B0604020202020204" pitchFamily="34" charset="0"/>
              <a:buChar char="•"/>
            </a:pPr>
            <a:r>
              <a:rPr lang="en-US" sz="2000" dirty="0"/>
              <a:t>It differs a lot from the margins plot </a:t>
            </a:r>
          </a:p>
          <a:p>
            <a:pPr lvl="1" indent="-228600">
              <a:buFont typeface="Arial" panose="020B0604020202020204" pitchFamily="34" charset="0"/>
              <a:buChar char="•"/>
            </a:pPr>
            <a:r>
              <a:rPr lang="en-US" sz="1800" dirty="0"/>
              <a:t>Due to amount of loans per grade</a:t>
            </a:r>
          </a:p>
          <a:p>
            <a:pPr indent="-228600">
              <a:buFont typeface="Arial" panose="020B0604020202020204" pitchFamily="34" charset="0"/>
              <a:buChar char="•"/>
            </a:pPr>
            <a:r>
              <a:rPr lang="en-US" sz="2000" dirty="0"/>
              <a:t>Many more loans to higher grades than lower grades</a:t>
            </a:r>
          </a:p>
          <a:p>
            <a:pPr lvl="1" indent="-228600">
              <a:buFont typeface="Arial" panose="020B0604020202020204" pitchFamily="34" charset="0"/>
              <a:buChar char="•"/>
            </a:pPr>
            <a:r>
              <a:rPr lang="en-US" sz="1800" dirty="0"/>
              <a:t>Lenders are more cautious despite incentive (higher margins potential)</a:t>
            </a:r>
          </a:p>
          <a:p>
            <a:pPr indent="-228600">
              <a:buFont typeface="Arial" panose="020B0604020202020204" pitchFamily="34" charset="0"/>
              <a:buChar char="•"/>
            </a:pPr>
            <a:r>
              <a:rPr lang="en-US" sz="2000" dirty="0"/>
              <a:t>Lenders want to limit defaults across all grades without infringing on potential gains. </a:t>
            </a:r>
          </a:p>
          <a:p>
            <a:pPr lvl="1" indent="-228600">
              <a:buFont typeface="Arial" panose="020B0604020202020204" pitchFamily="34" charset="0"/>
              <a:buChar char="•"/>
            </a:pPr>
            <a:r>
              <a:rPr lang="en-US" sz="1800" dirty="0"/>
              <a:t>And perhaps may want to exploit higher potential rewards from lower graded debtors without taking more risk. </a:t>
            </a:r>
          </a:p>
        </p:txBody>
      </p:sp>
    </p:spTree>
    <p:extLst>
      <p:ext uri="{BB962C8B-B14F-4D97-AF65-F5344CB8AC3E}">
        <p14:creationId xmlns:p14="http://schemas.microsoft.com/office/powerpoint/2010/main" val="133410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DF008A-F12B-A346-A2F9-AB2B8F3AD907}"/>
              </a:ext>
            </a:extLst>
          </p:cNvPr>
          <p:cNvSpPr>
            <a:spLocks noGrp="1"/>
          </p:cNvSpPr>
          <p:nvPr>
            <p:ph type="title"/>
          </p:nvPr>
        </p:nvSpPr>
        <p:spPr/>
        <p:txBody>
          <a:bodyPr/>
          <a:lstStyle/>
          <a:p>
            <a:pPr algn="ctr"/>
            <a:r>
              <a:rPr lang="en-US" dirty="0"/>
              <a:t>Statistical Inference</a:t>
            </a:r>
          </a:p>
        </p:txBody>
      </p:sp>
      <p:sp>
        <p:nvSpPr>
          <p:cNvPr id="8" name="Content Placeholder 7">
            <a:extLst>
              <a:ext uri="{FF2B5EF4-FFF2-40B4-BE49-F238E27FC236}">
                <a16:creationId xmlns:a16="http://schemas.microsoft.com/office/drawing/2014/main" id="{C813D07F-A952-9E4B-B18F-2AAE81C99933}"/>
              </a:ext>
            </a:extLst>
          </p:cNvPr>
          <p:cNvSpPr>
            <a:spLocks noGrp="1"/>
          </p:cNvSpPr>
          <p:nvPr>
            <p:ph idx="1"/>
          </p:nvPr>
        </p:nvSpPr>
        <p:spPr/>
        <p:txBody>
          <a:bodyPr/>
          <a:lstStyle/>
          <a:p>
            <a:pPr>
              <a:lnSpc>
                <a:spcPct val="150000"/>
              </a:lnSpc>
            </a:pPr>
            <a:r>
              <a:rPr lang="en-US" dirty="0"/>
              <a:t>Differences in risk and potential rewards are significant.</a:t>
            </a:r>
          </a:p>
          <a:p>
            <a:pPr>
              <a:lnSpc>
                <a:spcPct val="150000"/>
              </a:lnSpc>
            </a:pPr>
            <a:r>
              <a:rPr lang="en-US" dirty="0"/>
              <a:t>The differences in defaults rates between grads are statistically significant with p values of less than 0.0.</a:t>
            </a:r>
          </a:p>
          <a:p>
            <a:pPr lvl="1">
              <a:lnSpc>
                <a:spcPct val="150000"/>
              </a:lnSpc>
            </a:pPr>
            <a:r>
              <a:rPr lang="en-US" dirty="0"/>
              <a:t>Except between F and G, p value = 0.24</a:t>
            </a:r>
          </a:p>
          <a:p>
            <a:pPr>
              <a:lnSpc>
                <a:spcPct val="150000"/>
              </a:lnSpc>
            </a:pPr>
            <a:r>
              <a:rPr lang="en-US" dirty="0"/>
              <a:t>The differences in interest rates between all grades are significant with p values less than 0.0.</a:t>
            </a:r>
          </a:p>
          <a:p>
            <a:pPr marL="0" indent="0">
              <a:buNone/>
            </a:pPr>
            <a:endParaRPr lang="en-US" dirty="0"/>
          </a:p>
        </p:txBody>
      </p:sp>
    </p:spTree>
    <p:extLst>
      <p:ext uri="{BB962C8B-B14F-4D97-AF65-F5344CB8AC3E}">
        <p14:creationId xmlns:p14="http://schemas.microsoft.com/office/powerpoint/2010/main" val="789144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TotalTime>
  <Words>1075</Words>
  <Application>Microsoft Macintosh PowerPoint</Application>
  <PresentationFormat>Widescreen</PresentationFormat>
  <Paragraphs>156</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Loan Classification</vt:lpstr>
      <vt:lpstr>Introduction</vt:lpstr>
      <vt:lpstr>Data Wrangling </vt:lpstr>
      <vt:lpstr>PowerPoint Presentation</vt:lpstr>
      <vt:lpstr>Exploratory Data Analysis</vt:lpstr>
      <vt:lpstr>EDA cont.</vt:lpstr>
      <vt:lpstr>EDA cont.</vt:lpstr>
      <vt:lpstr>EDA cont.</vt:lpstr>
      <vt:lpstr>Statistical Inference</vt:lpstr>
      <vt:lpstr>Statistical Inference cont.</vt:lpstr>
      <vt:lpstr>Statistic Inference Review</vt:lpstr>
      <vt:lpstr>In Depth Analysis</vt:lpstr>
      <vt:lpstr>In Depth Analysis cont.</vt:lpstr>
      <vt:lpstr>In Depth Analysis cont. (Classification Reports for all Grades)</vt:lpstr>
      <vt:lpstr>In Depth Analysis cont. (Comparing metrics from aggregate model and segmented models. </vt:lpstr>
      <vt:lpstr>In Depth Analysis cont. </vt:lpstr>
      <vt:lpstr>In Depth Analysis cont. (Random forest)</vt:lpstr>
      <vt:lpstr>In Depth Analysis Conclusion.</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Classification</dc:title>
  <dc:creator>Microsoft Office User</dc:creator>
  <cp:lastModifiedBy>Microsoft Office User</cp:lastModifiedBy>
  <cp:revision>23</cp:revision>
  <dcterms:created xsi:type="dcterms:W3CDTF">2019-01-06T05:28:49Z</dcterms:created>
  <dcterms:modified xsi:type="dcterms:W3CDTF">2019-01-07T08:08:28Z</dcterms:modified>
</cp:coreProperties>
</file>