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9C91-5714-40FC-A029-B94A16490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AD354-04EF-47C5-A0EF-C4E1A4E11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50D78-7248-4BD1-99C7-57EF9742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EE47-6A9B-4932-9927-C2DF393171B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C5136-FDD6-48E4-A229-1986C7A5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1AEB5-7477-4115-B3D5-0C91F6D6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D88-B704-4D24-BE38-EDFE3EAF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5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081B-0150-4CA4-937F-073E7F0E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59F5B-232C-432F-B031-DCF600CD2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6D931-FA16-4CCE-B603-F917DE3B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EE47-6A9B-4932-9927-C2DF393171B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E7F76-BB32-4056-81AD-7F42AA0F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1AB72-58C0-4195-BFE2-7C4A7769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D88-B704-4D24-BE38-EDFE3EAF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42A6A-8E6C-4A1E-ADC4-EC46A8AD5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04A04-24AC-4BA2-8180-754199AED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06098-13AB-404A-87C1-450E3FC0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EE47-6A9B-4932-9927-C2DF393171B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5391-E8FC-4EB3-A2C4-C081AB49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5AE01-4EDD-4775-A24F-7A2CC478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D88-B704-4D24-BE38-EDFE3EAF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8BEB-A95C-43EA-952A-917B751B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8C616-C55C-40A8-A59E-D19B8F74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A853F-D41B-4595-82B8-66B02E57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EE47-6A9B-4932-9927-C2DF393171B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BFA1B-B425-42B9-8EEA-623C85B3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7FCAA-18E2-4CDA-8E6F-96158CB1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D88-B704-4D24-BE38-EDFE3EAF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DB65-CACC-4955-BAD4-64AB4D71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9D29D-EDFB-4796-8F63-7B99E3ECA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09C1-E566-4338-B7D3-45D7F7B8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EE47-6A9B-4932-9927-C2DF393171B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9D5A2-0158-4100-8187-ACB6548A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4DEAE-6DCB-4594-B72B-36C06D88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D88-B704-4D24-BE38-EDFE3EAF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0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0F1E-A6E2-4340-96B0-EAFF0E39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F5DF-E6D6-4267-BFB0-458B1DA70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D4476-F06B-400F-BE3C-E4911838C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5CBFA-8509-4844-A683-6EF10569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EE47-6A9B-4932-9927-C2DF393171B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5A0C-0D85-4A3E-B852-D4D4DB13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4A191-BCB3-4491-9383-4E36A5A4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D88-B704-4D24-BE38-EDFE3EAF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8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96EC-6B11-4C09-A865-7D604832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0280-0D29-4526-A70A-CDC78040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DD96B-5146-4388-A45D-14B9A1C0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4D4D3-5827-44F5-80CC-338B2EC3B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BEAAB-9A11-4F95-9078-02DC3F455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ED2CE-76FB-4DF9-956E-BD2917BE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EE47-6A9B-4932-9927-C2DF393171B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E11A5-290C-49FD-908A-AFF87F70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1FC61-C833-4946-B889-5BCF2F52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D88-B704-4D24-BE38-EDFE3EAF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42FE-ABB1-4543-9C53-6777172A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B03AC-41A3-4B15-AC05-EFA3BC7A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EE47-6A9B-4932-9927-C2DF393171B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4FA23-EB58-4D18-AF43-DEF0994E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84FF0-3D70-4938-9646-1E0F4678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D88-B704-4D24-BE38-EDFE3EAF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D0B43-D6FE-4CBE-90CF-685BE5DD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EE47-6A9B-4932-9927-C2DF393171B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D5FC4-F57F-4EDB-A80C-992B9D4C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16706-0691-490C-B0A4-6C945FBB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D88-B704-4D24-BE38-EDFE3EAF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7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E8DC-946A-4E09-9CAD-95D89D78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0371A-20D0-47E8-A955-A6E4B5BF1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5CDC0-A96D-4DC6-AFFB-FB0CA199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19541-E7CB-4FDD-9A54-57E83066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EE47-6A9B-4932-9927-C2DF393171B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0C7E7-9948-4B2B-9297-64D0F4B7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40938-0521-4752-B914-FAEFDFE2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D88-B704-4D24-BE38-EDFE3EAF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7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A65A-4F5A-444E-A447-9FB1CC0D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C5293-451A-4394-9459-7168C98E1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1CF4D-0AF5-4DAA-A61E-89D04E700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327CD-26E3-45F1-81FB-CEE83715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EE47-6A9B-4932-9927-C2DF393171B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FEE2-85A8-40D6-8ED6-E48CAC7E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A3C4F-0402-482E-A99A-6668A589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6D88-B704-4D24-BE38-EDFE3EAF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8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F1A3C-DD8F-44C6-A60D-9E879A75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C22BD-44D8-49A6-9CDF-3F49487C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54736-36D5-45EF-BA46-13E09862C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EE47-6A9B-4932-9927-C2DF393171B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5A05C-E33C-470C-8439-554C6F2A8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7F8B-4226-4DC7-A534-90AE7CD43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6D88-B704-4D24-BE38-EDFE3EAF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AC5D-7459-433C-A4E8-F072A90E7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Forecasting Crude Oil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B9F27-139C-4C29-ADD2-4F198311C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the AR, MA, and ARIMA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6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081A8-7A0E-43BB-8B6B-E7DC06C6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the Error Percentages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8" name="Picture 2">
            <a:extLst>
              <a:ext uri="{FF2B5EF4-FFF2-40B4-BE49-F238E27FC236}">
                <a16:creationId xmlns:a16="http://schemas.microsoft.com/office/drawing/2014/main" id="{A9125A9A-3960-4293-B189-BD4DDC239E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r="13640" b="-2"/>
          <a:stretch/>
        </p:blipFill>
        <p:spPr bwMode="auto">
          <a:xfrm>
            <a:off x="5153822" y="673726"/>
            <a:ext cx="6553545" cy="551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74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E84E-71AB-4E43-A3CF-DD1535D8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Look at the Time Series Data Without Differencing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4C4E3-38F7-42BB-80ED-0E3DDAF27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data was obtained from the Index Mundi website</a:t>
            </a:r>
          </a:p>
          <a:p>
            <a:r>
              <a:rPr lang="en-US" sz="2000" dirty="0"/>
              <a:t>The data is monthly, and it begins in January of 1989 and ends on January of 2019</a:t>
            </a:r>
          </a:p>
          <a:p>
            <a:r>
              <a:rPr lang="en-US" sz="2000" dirty="0"/>
              <a:t>The variation and mean of the data is time dependent. </a:t>
            </a:r>
          </a:p>
          <a:p>
            <a:pPr lvl="1"/>
            <a:r>
              <a:rPr lang="en-US" sz="1600" dirty="0"/>
              <a:t>The mean and variation increase as time moves forward.</a:t>
            </a:r>
          </a:p>
          <a:p>
            <a:pPr lvl="1"/>
            <a:r>
              <a:rPr lang="en-US" sz="1600" dirty="0"/>
              <a:t>The next slides shows that more clearly.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1029" name="Picture 2">
            <a:extLst>
              <a:ext uri="{FF2B5EF4-FFF2-40B4-BE49-F238E27FC236}">
                <a16:creationId xmlns:a16="http://schemas.microsoft.com/office/drawing/2014/main" id="{FEBEBE3F-EEB0-44BB-86A2-CD10CB7BE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1" r="2834"/>
          <a:stretch/>
        </p:blipFill>
        <p:spPr bwMode="auto">
          <a:xfrm>
            <a:off x="6338316" y="1904281"/>
            <a:ext cx="507407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FE83-FDA1-4CBD-A0FE-B0AD7FDC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Time Dependent Data</a:t>
            </a:r>
          </a:p>
        </p:txBody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4C8F7B41-5623-4F80-B9FD-E2784018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plot on this slides has the mean and the standard variation plotted along with the data</a:t>
            </a:r>
          </a:p>
          <a:p>
            <a:r>
              <a:rPr lang="en-US" sz="2000" dirty="0"/>
              <a:t>It can be seen that the mean and standard deviation increase with time.</a:t>
            </a:r>
          </a:p>
          <a:p>
            <a:r>
              <a:rPr lang="en-US" sz="2000" dirty="0"/>
              <a:t>The time dependent data needs to be manipulated in order to use the data for forecasting.</a:t>
            </a:r>
          </a:p>
        </p:txBody>
      </p:sp>
      <p:pic>
        <p:nvPicPr>
          <p:cNvPr id="2053" name="Picture 2">
            <a:extLst>
              <a:ext uri="{FF2B5EF4-FFF2-40B4-BE49-F238E27FC236}">
                <a16:creationId xmlns:a16="http://schemas.microsoft.com/office/drawing/2014/main" id="{D48A677E-83F3-4EEE-A503-6C0F5C217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137"/>
          <a:stretch/>
        </p:blipFill>
        <p:spPr bwMode="auto">
          <a:xfrm>
            <a:off x="5120640" y="1904281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79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8ECB-FCCC-418E-9F02-44781620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Differencing the Data</a:t>
            </a:r>
          </a:p>
        </p:txBody>
      </p:sp>
      <p:sp>
        <p:nvSpPr>
          <p:cNvPr id="3079" name="Content Placeholder 3078">
            <a:extLst>
              <a:ext uri="{FF2B5EF4-FFF2-40B4-BE49-F238E27FC236}">
                <a16:creationId xmlns:a16="http://schemas.microsoft.com/office/drawing/2014/main" id="{2800278F-9CA8-4D58-BB2D-1CF0403E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data was differenced to address the time dependency in the data</a:t>
            </a:r>
          </a:p>
          <a:p>
            <a:pPr lvl="1"/>
            <a:r>
              <a:rPr lang="en-US" sz="1600" dirty="0"/>
              <a:t>The value of time t was subtracted from time t-1 for each data point.</a:t>
            </a:r>
          </a:p>
          <a:p>
            <a:r>
              <a:rPr lang="en-US" sz="2000" dirty="0"/>
              <a:t>After this alteration of the data, the autocorrelation explored as part of diagnostics.</a:t>
            </a:r>
          </a:p>
          <a:p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3077" name="Picture 2">
            <a:extLst>
              <a:ext uri="{FF2B5EF4-FFF2-40B4-BE49-F238E27FC236}">
                <a16:creationId xmlns:a16="http://schemas.microsoft.com/office/drawing/2014/main" id="{D9CE5579-2D0F-40D2-8E3C-22838D58DC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9" r="1" b="1"/>
          <a:stretch/>
        </p:blipFill>
        <p:spPr bwMode="auto">
          <a:xfrm>
            <a:off x="6338316" y="1904281"/>
            <a:ext cx="507407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75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E38A-8881-4C4F-8E03-994DD69A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21" y="5134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Autocorrelation (Diagnostics)</a:t>
            </a:r>
          </a:p>
        </p:txBody>
      </p:sp>
      <p:sp>
        <p:nvSpPr>
          <p:cNvPr id="4103" name="Content Placeholder 4102">
            <a:extLst>
              <a:ext uri="{FF2B5EF4-FFF2-40B4-BE49-F238E27FC236}">
                <a16:creationId xmlns:a16="http://schemas.microsoft.com/office/drawing/2014/main" id="{2A0E3BBF-1CEC-43DB-99B3-C102613F4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 the plot to the right, it is seen that the two lags, in relation to any data point, are correlated with the data point in question.</a:t>
            </a:r>
          </a:p>
          <a:p>
            <a:r>
              <a:rPr lang="en-US" sz="2000" dirty="0"/>
              <a:t>However, the correlation of the second lag to the current price is due to its correlation to the first lag</a:t>
            </a:r>
          </a:p>
          <a:p>
            <a:r>
              <a:rPr lang="en-US" sz="2000" dirty="0"/>
              <a:t>The partial correlation plot shows that only the first lag is directly correlated to the current price. </a:t>
            </a:r>
          </a:p>
          <a:p>
            <a:endParaRPr lang="en-US" sz="2000" dirty="0"/>
          </a:p>
        </p:txBody>
      </p:sp>
      <p:pic>
        <p:nvPicPr>
          <p:cNvPr id="4101" name="Picture 2">
            <a:extLst>
              <a:ext uri="{FF2B5EF4-FFF2-40B4-BE49-F238E27FC236}">
                <a16:creationId xmlns:a16="http://schemas.microsoft.com/office/drawing/2014/main" id="{632E727E-2868-441B-98B0-22D5EEDAF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" r="1" b="1"/>
          <a:stretch/>
        </p:blipFill>
        <p:spPr bwMode="auto">
          <a:xfrm>
            <a:off x="5412470" y="797669"/>
            <a:ext cx="5725084" cy="305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DF1BAB0-4869-4558-8A3F-330B1B3D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470" y="3852153"/>
            <a:ext cx="5793794" cy="295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63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6689-1F72-42A1-A67D-022645E7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38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Bayesian Information Criteria for AR and MA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6D8117-78F0-4B96-8398-F1CD0D8B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BIC indicates that the order 1 of the AR is the best, due to it being the minimum. </a:t>
            </a:r>
          </a:p>
          <a:p>
            <a:r>
              <a:rPr lang="en-US" sz="2000" dirty="0"/>
              <a:t>The BIC was also consulted to determine the best order in regard to the Moving Average.</a:t>
            </a:r>
          </a:p>
          <a:p>
            <a:pPr lvl="1"/>
            <a:r>
              <a:rPr lang="en-US" sz="1600" dirty="0"/>
              <a:t>The first and second lags of the error term are correlated to the current price.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3E5B3-447A-4EFE-8152-C32EC6CAF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" b="-2"/>
          <a:stretch/>
        </p:blipFill>
        <p:spPr bwMode="auto">
          <a:xfrm>
            <a:off x="5120640" y="1030223"/>
            <a:ext cx="6233160" cy="297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1D198F4-919D-4147-963D-CB939D685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39" y="3880424"/>
            <a:ext cx="6338543" cy="297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57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1D925-CB85-44F4-9F6E-AD21D630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Forecasts of AR and MA and Metrics</a:t>
            </a:r>
          </a:p>
        </p:txBody>
      </p:sp>
      <p:pic>
        <p:nvPicPr>
          <p:cNvPr id="7175" name="Picture 2">
            <a:extLst>
              <a:ext uri="{FF2B5EF4-FFF2-40B4-BE49-F238E27FC236}">
                <a16:creationId xmlns:a16="http://schemas.microsoft.com/office/drawing/2014/main" id="{6D80B897-3675-4B98-B110-C55042415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462" y="478232"/>
            <a:ext cx="3619578" cy="278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>
            <a:extLst>
              <a:ext uri="{FF2B5EF4-FFF2-40B4-BE49-F238E27FC236}">
                <a16:creationId xmlns:a16="http://schemas.microsoft.com/office/drawing/2014/main" id="{7AEDAD8D-7F46-4427-B124-850301B5B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099" y="3589867"/>
            <a:ext cx="3618304" cy="278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7" name="Content Placeholder 7176">
            <a:extLst>
              <a:ext uri="{FF2B5EF4-FFF2-40B4-BE49-F238E27FC236}">
                <a16:creationId xmlns:a16="http://schemas.microsoft.com/office/drawing/2014/main" id="{5956E6C9-E63E-403A-953F-09D3FBB27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Plotted are the differenced forecasts of the AR 1 and MA 2 models.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The residual sum of squares for the AR and MA models are 5675.317 and 5628.54 respectively.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We now combine the models and compare the combined model to the AR and MA models. </a:t>
            </a:r>
          </a:p>
        </p:txBody>
      </p:sp>
    </p:spTree>
    <p:extLst>
      <p:ext uri="{BB962C8B-B14F-4D97-AF65-F5344CB8AC3E}">
        <p14:creationId xmlns:p14="http://schemas.microsoft.com/office/powerpoint/2010/main" val="264053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AEF6-4F32-463B-861F-A330B4B5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ARIMA Model</a:t>
            </a:r>
          </a:p>
        </p:txBody>
      </p:sp>
      <p:sp>
        <p:nvSpPr>
          <p:cNvPr id="8201" name="Content Placeholder 8198">
            <a:extLst>
              <a:ext uri="{FF2B5EF4-FFF2-40B4-BE49-F238E27FC236}">
                <a16:creationId xmlns:a16="http://schemas.microsoft.com/office/drawing/2014/main" id="{944775B9-04E9-45C9-BF5E-C555BC803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ARIMA model has a RSS of 5627.83, which is lower than those of the AR and MA models indicating that eh ARIMA model fit the data best. </a:t>
            </a:r>
          </a:p>
          <a:p>
            <a:r>
              <a:rPr lang="en-US" sz="2000" dirty="0"/>
              <a:t>Next, we train and test the ARIMA model with the order of AR being 1 and that of MA being 2. </a:t>
            </a:r>
          </a:p>
        </p:txBody>
      </p:sp>
      <p:pic>
        <p:nvPicPr>
          <p:cNvPr id="8202" name="Picture 2">
            <a:extLst>
              <a:ext uri="{FF2B5EF4-FFF2-40B4-BE49-F238E27FC236}">
                <a16:creationId xmlns:a16="http://schemas.microsoft.com/office/drawing/2014/main" id="{EF994746-E22B-4CA3-AC6A-9DD82F0E2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069"/>
          <a:stretch/>
        </p:blipFill>
        <p:spPr bwMode="auto">
          <a:xfrm>
            <a:off x="5120640" y="1904281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10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9CCB-A1F1-44D7-8010-7B2C3D1F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Training and Testing the ARIMA Model</a:t>
            </a:r>
          </a:p>
        </p:txBody>
      </p:sp>
      <p:sp>
        <p:nvSpPr>
          <p:cNvPr id="9223" name="Content Placeholder 9222">
            <a:extLst>
              <a:ext uri="{FF2B5EF4-FFF2-40B4-BE49-F238E27FC236}">
                <a16:creationId xmlns:a16="http://schemas.microsoft.com/office/drawing/2014/main" id="{2D89093E-F766-4C54-9CF5-3978F7058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We begin this process by splitting the data into training and testing sets, using a third of the data as the test set.</a:t>
            </a:r>
          </a:p>
          <a:p>
            <a:r>
              <a:rPr lang="en-US" sz="2000" dirty="0"/>
              <a:t>The model is fitted to the training data set.</a:t>
            </a:r>
          </a:p>
          <a:p>
            <a:r>
              <a:rPr lang="en-US" sz="2000" dirty="0"/>
              <a:t>The fitted model is then used to forecast.</a:t>
            </a:r>
          </a:p>
          <a:p>
            <a:r>
              <a:rPr lang="en-US" sz="2000" dirty="0"/>
              <a:t>The preceding testing data point is used to make the current forecast</a:t>
            </a:r>
          </a:p>
          <a:p>
            <a:r>
              <a:rPr lang="en-US" sz="2000" dirty="0"/>
              <a:t>The data is then undifferenced to get the actual price forecast.</a:t>
            </a:r>
          </a:p>
          <a:p>
            <a:r>
              <a:rPr lang="en-US" sz="2000" dirty="0"/>
              <a:t>The predicted (undifferenced) values are plotted along the actual value.</a:t>
            </a:r>
          </a:p>
          <a:p>
            <a:r>
              <a:rPr lang="en-US" sz="2000" dirty="0"/>
              <a:t>The average error from the test set is 6.09%</a:t>
            </a:r>
          </a:p>
          <a:p>
            <a:endParaRPr lang="en-US" sz="2000" dirty="0"/>
          </a:p>
        </p:txBody>
      </p:sp>
      <p:pic>
        <p:nvPicPr>
          <p:cNvPr id="9221" name="Picture 2">
            <a:extLst>
              <a:ext uri="{FF2B5EF4-FFF2-40B4-BE49-F238E27FC236}">
                <a16:creationId xmlns:a16="http://schemas.microsoft.com/office/drawing/2014/main" id="{52B5DCA7-2BAA-435F-9926-AF40360B7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9" r="3314"/>
          <a:stretch/>
        </p:blipFill>
        <p:spPr bwMode="auto">
          <a:xfrm>
            <a:off x="6338316" y="1904281"/>
            <a:ext cx="507407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6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522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Forecasting Crude Oil Prices</vt:lpstr>
      <vt:lpstr>Look at the Time Series Data Without Differencing</vt:lpstr>
      <vt:lpstr>Time Dependent Data</vt:lpstr>
      <vt:lpstr>Differencing the Data</vt:lpstr>
      <vt:lpstr>Autocorrelation (Diagnostics)</vt:lpstr>
      <vt:lpstr>Bayesian Information Criteria for AR and MA</vt:lpstr>
      <vt:lpstr>Forecasts of AR and MA and Metrics</vt:lpstr>
      <vt:lpstr>The ARIMA Model</vt:lpstr>
      <vt:lpstr>Training and Testing the ARIMA Model</vt:lpstr>
      <vt:lpstr>Distribution of the Error Percentages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Crude Oil Prices</dc:title>
  <dc:creator>Emilio Salinas</dc:creator>
  <cp:lastModifiedBy>Emilio Salinas</cp:lastModifiedBy>
  <cp:revision>4</cp:revision>
  <dcterms:created xsi:type="dcterms:W3CDTF">2019-05-07T20:40:35Z</dcterms:created>
  <dcterms:modified xsi:type="dcterms:W3CDTF">2019-05-07T21:21:24Z</dcterms:modified>
</cp:coreProperties>
</file>