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722" r:id="rId2"/>
    <p:sldMasterId id="2147483668" r:id="rId3"/>
    <p:sldMasterId id="2147483674" r:id="rId4"/>
    <p:sldMasterId id="2147483648" r:id="rId5"/>
    <p:sldMasterId id="2147483684" r:id="rId6"/>
    <p:sldMasterId id="2147483697" r:id="rId7"/>
  </p:sldMasterIdLst>
  <p:notesMasterIdLst>
    <p:notesMasterId r:id="rId21"/>
  </p:notesMasterIdLst>
  <p:handoutMasterIdLst>
    <p:handoutMasterId r:id="rId22"/>
  </p:handoutMasterIdLst>
  <p:sldIdLst>
    <p:sldId id="424" r:id="rId8"/>
    <p:sldId id="421" r:id="rId9"/>
    <p:sldId id="427" r:id="rId10"/>
    <p:sldId id="425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CF61DF-608A-4863-8EEB-B13EAF41BFD5}" v="328" dt="2020-10-04T01:50:20.975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8258" autoAdjust="0"/>
  </p:normalViewPr>
  <p:slideViewPr>
    <p:cSldViewPr snapToGrid="0">
      <p:cViewPr varScale="1">
        <p:scale>
          <a:sx n="185" d="100"/>
          <a:sy n="185" d="100"/>
        </p:scale>
        <p:origin x="3642" y="156"/>
      </p:cViewPr>
      <p:guideLst>
        <p:guide orient="horz" pos="2164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-423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01/12/2024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01/12/2024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613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6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85785"/>
            <a:ext cx="8508999" cy="290051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5"/>
            <a:ext cx="8508999" cy="5053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20912513-725A-7B3D-7236-D9DF537BD4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85785"/>
            <a:ext cx="8508999" cy="290051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5"/>
            <a:ext cx="8508999" cy="5053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66090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506687"/>
            <a:ext cx="8508999" cy="317961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1161" y="936839"/>
            <a:ext cx="8508999" cy="497688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73115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222525"/>
            <a:ext cx="8508999" cy="34637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293133E1-5289-7056-E483-775294333E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47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222525"/>
            <a:ext cx="8508999" cy="34637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40305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1162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820FC66-B1DF-47A9-8103-CDCC888363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E9EB89DB-0FCB-44DF-1F96-9A2EDDD7D2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1162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820FC66-B1DF-47A9-8103-CDCC888363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6846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88333" cy="292475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38677" y="1771077"/>
            <a:ext cx="4180392" cy="2924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2BEFDB1-C0BE-4875-BD7E-86FDD31F7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9AEF4677-339F-8CA2-B0ED-473D9EA817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88333" cy="292475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38677" y="1771077"/>
            <a:ext cx="4180392" cy="2924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2BEFDB1-C0BE-4875-BD7E-86FDD31F7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4565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4" descr="TUM_Glockenturm.tif">
            <a:extLst>
              <a:ext uri="{FF2B5EF4-FFF2-40B4-BE49-F238E27FC236}">
                <a16:creationId xmlns:a16="http://schemas.microsoft.com/office/drawing/2014/main" id="{3DC659F7-0024-9FCB-D753-C693EDA77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1830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97858" cy="29342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1771076"/>
            <a:ext cx="4180392" cy="291522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4303ED8-136B-40E2-A690-FE4668647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B396E02D-F2E0-1B1F-A258-256C442E53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1771076"/>
            <a:ext cx="9144000" cy="33724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97858" cy="29342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1771076"/>
            <a:ext cx="4180392" cy="291522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4303ED8-136B-40E2-A690-FE4668647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0290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1771076"/>
            <a:ext cx="9144000" cy="33673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1164939-4755-42C9-9079-2B5AE284E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5FE9A9B3-89BF-F3DC-FA80-DEDD36A472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1771076"/>
            <a:ext cx="9144000" cy="33673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1164939-4755-42C9-9079-2B5AE284E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11215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22524"/>
            <a:ext cx="9144000" cy="392097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6F6AFFF9-3343-4B1B-8898-C1F255D031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FB6134F2-2761-390F-47D1-C1565FBC87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22524"/>
            <a:ext cx="9144000" cy="392097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6F6AFFF9-3343-4B1B-8898-C1F255D031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8783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85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extfeld 10">
            <a:extLst>
              <a:ext uri="{FF2B5EF4-FFF2-40B4-BE49-F238E27FC236}">
                <a16:creationId xmlns:a16="http://schemas.microsoft.com/office/drawing/2014/main" id="{154976A3-D458-EBF9-B242-F3440F1111AF}"/>
              </a:ext>
            </a:extLst>
          </p:cNvPr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00" dirty="0">
                <a:solidFill>
                  <a:schemeClr val="bg1"/>
                </a:solidFill>
                <a:latin typeface="+mn-lt"/>
              </a:rPr>
              <a:t>Chair of High-Power Converter Systems</a:t>
            </a:r>
            <a:endParaRPr lang="de-DE" sz="800" kern="1200" dirty="0">
              <a:solidFill>
                <a:schemeClr val="bg1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en-US" sz="800" kern="1200" dirty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TUM School of Engineering and Design</a:t>
            </a:r>
            <a:endParaRPr lang="de-DE" sz="800" kern="1200" dirty="0">
              <a:solidFill>
                <a:schemeClr val="bg1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de-DE" sz="800" baseline="0" dirty="0">
                <a:solidFill>
                  <a:schemeClr val="bg1"/>
                </a:solidFill>
                <a:latin typeface="+mn-lt"/>
              </a:rPr>
              <a:t>Technical University of Munich</a:t>
            </a:r>
            <a:endParaRPr lang="de-DE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041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4" descr="TUM_Glockenturm.tif">
            <a:extLst>
              <a:ext uri="{FF2B5EF4-FFF2-40B4-BE49-F238E27FC236}">
                <a16:creationId xmlns:a16="http://schemas.microsoft.com/office/drawing/2014/main" id="{186CB456-4823-F0CE-7635-2DF9E971C7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042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5AABF3B-2112-4303-BACC-C389E81E73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40E7229-04EE-4764-BC7E-F87916F4FA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96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4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24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Chair of High-Power Converter Systems</a:t>
            </a:r>
            <a:endParaRPr lang="de-DE" sz="800" kern="1200" dirty="0">
              <a:solidFill>
                <a:schemeClr val="tx2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en-US" sz="800" kern="120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TUM School of Engineering and Design</a:t>
            </a:r>
            <a:endParaRPr lang="de-DE" sz="800" kern="1200" dirty="0">
              <a:solidFill>
                <a:schemeClr val="tx2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de-DE" sz="800" baseline="0" dirty="0">
                <a:solidFill>
                  <a:schemeClr val="tx2"/>
                </a:solidFill>
                <a:latin typeface="+mn-lt"/>
              </a:rPr>
              <a:t>Technical University of Munich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16" r:id="rId3"/>
    <p:sldLayoutId id="2147483704" r:id="rId4"/>
    <p:sldLayoutId id="2147483714" r:id="rId5"/>
    <p:sldLayoutId id="2147483713" r:id="rId6"/>
    <p:sldLayoutId id="2147483712" r:id="rId7"/>
    <p:sldLayoutId id="2147483715" r:id="rId8"/>
    <p:sldLayoutId id="2147483657" r:id="rId9"/>
    <p:sldLayoutId id="2147483717" r:id="rId10"/>
    <p:sldLayoutId id="2147483711" r:id="rId11"/>
    <p:sldLayoutId id="2147483718" r:id="rId12"/>
    <p:sldLayoutId id="2147483703" r:id="rId13"/>
    <p:sldLayoutId id="2147483719" r:id="rId14"/>
    <p:sldLayoutId id="2147483653" r:id="rId15"/>
    <p:sldLayoutId id="2147483721" r:id="rId16"/>
    <p:sldLayoutId id="2147483656" r:id="rId17"/>
    <p:sldLayoutId id="2147483720" r:id="rId1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8939749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ln-s/IEEE_QW_2020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BQ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Quantum_optimization_algorithm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B39F-ACCB-FE86-2BFE-3A1E77DA2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Quantum Algorithms: QAOA and NP-hard</a:t>
            </a:r>
            <a:r>
              <a:rPr lang="ru-RU" dirty="0"/>
              <a:t> </a:t>
            </a:r>
            <a:r>
              <a:rPr lang="de-DE" dirty="0"/>
              <a:t>Problems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E595D-041C-B25A-2A49-280F3AC1F9C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/>
              <a:t>Emil Khusainov</a:t>
            </a:r>
          </a:p>
          <a:p>
            <a:r>
              <a:rPr lang="en-GB" dirty="0"/>
              <a:t>06. Dezember 2024</a:t>
            </a:r>
          </a:p>
        </p:txBody>
      </p:sp>
    </p:spTree>
    <p:extLst>
      <p:ext uri="{BB962C8B-B14F-4D97-AF65-F5344CB8AC3E}">
        <p14:creationId xmlns:p14="http://schemas.microsoft.com/office/powerpoint/2010/main" val="108845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5B795-93A2-4268-042C-00E001D68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FB91BE-031B-188C-378B-B20766009D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51310-4EF9-7738-26DC-798B35AF79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56473D6-3E6E-F99A-A8F1-A0B68687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24567"/>
            <a:ext cx="8508999" cy="380810"/>
          </a:xfrm>
        </p:spPr>
        <p:txBody>
          <a:bodyPr/>
          <a:lstStyle/>
          <a:p>
            <a:r>
              <a:rPr lang="de-DE" dirty="0"/>
              <a:t>Q</a:t>
            </a:r>
            <a:r>
              <a:rPr lang="en-US" dirty="0" err="1"/>
              <a:t>uantum</a:t>
            </a:r>
            <a:r>
              <a:rPr lang="en-US" dirty="0"/>
              <a:t> heuristic Algorithm QAOA</a:t>
            </a:r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84FC5605-3CF3-8B7E-D60A-44906A79D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01" y="779541"/>
            <a:ext cx="8560498" cy="2375820"/>
          </a:xfr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3459D57E-F532-1345-5043-B40922F01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378" y="3155361"/>
            <a:ext cx="6079721" cy="141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7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6417F-DC8F-9AF8-987F-16BF93F41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162EB-8F97-C62E-5B8A-9819A8205F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A0652-AA13-B6FF-2548-39E78E43631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11B44F8-27B0-7EEB-4492-E96BB2A0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24567"/>
            <a:ext cx="8508999" cy="380810"/>
          </a:xfrm>
        </p:spPr>
        <p:txBody>
          <a:bodyPr/>
          <a:lstStyle/>
          <a:p>
            <a:r>
              <a:rPr lang="de-DE" dirty="0"/>
              <a:t>Q</a:t>
            </a:r>
            <a:r>
              <a:rPr lang="en-US" dirty="0" err="1"/>
              <a:t>uantum</a:t>
            </a:r>
            <a:r>
              <a:rPr lang="en-US" dirty="0"/>
              <a:t> heuristic Algorithm QAOA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9ACCD69-7FF0-25E6-BB4F-6D6971E89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654829"/>
            <a:ext cx="8508999" cy="380810"/>
          </a:xfrm>
        </p:spPr>
        <p:txBody>
          <a:bodyPr/>
          <a:lstStyle/>
          <a:p>
            <a:r>
              <a:rPr lang="de-DE" sz="1600" dirty="0" err="1"/>
              <a:t>Then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a </a:t>
            </a:r>
            <a:r>
              <a:rPr lang="de-DE" sz="1600" dirty="0" err="1"/>
              <a:t>classical</a:t>
            </a:r>
            <a:r>
              <a:rPr lang="de-DE" sz="1600" dirty="0"/>
              <a:t> </a:t>
            </a:r>
            <a:r>
              <a:rPr lang="de-DE" sz="1600" dirty="0" err="1"/>
              <a:t>optimizator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determine</a:t>
            </a:r>
            <a:r>
              <a:rPr lang="de-DE" sz="1600" dirty="0"/>
              <a:t> Beta und Gamma </a:t>
            </a:r>
            <a:r>
              <a:rPr lang="de-DE" sz="1600" dirty="0" err="1"/>
              <a:t>parameters</a:t>
            </a:r>
            <a:endParaRPr lang="de-DE" sz="1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B766BE-E3CE-0E4A-88A4-51DEFC760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73" y="970746"/>
            <a:ext cx="5771073" cy="266494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0E9E997-9AF7-6561-8AA3-95DDBA9A18AA}"/>
              </a:ext>
            </a:extLst>
          </p:cNvPr>
          <p:cNvSpPr txBox="1"/>
          <p:nvPr/>
        </p:nvSpPr>
        <p:spPr>
          <a:xfrm>
            <a:off x="1937938" y="3635694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hlinkClick r:id="rId3"/>
              </a:rPr>
              <a:t>https://ieeexplore.ieee.org/abstract/document/8939749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19489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A915811-2C00-6428-9F60-903A78927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731521"/>
            <a:ext cx="8508999" cy="3954780"/>
          </a:xfrm>
        </p:spPr>
        <p:txBody>
          <a:bodyPr/>
          <a:lstStyle/>
          <a:p>
            <a:r>
              <a:rPr lang="de-DE" sz="1600" dirty="0"/>
              <a:t>First </a:t>
            </a:r>
            <a:r>
              <a:rPr lang="de-DE" sz="1600" dirty="0" err="1"/>
              <a:t>of</a:t>
            </a:r>
            <a:r>
              <a:rPr lang="de-DE" sz="1600" dirty="0"/>
              <a:t> all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should</a:t>
            </a:r>
            <a:r>
              <a:rPr lang="de-DE" sz="1600" dirty="0"/>
              <a:t> </a:t>
            </a:r>
            <a:r>
              <a:rPr lang="de-DE" sz="1600" dirty="0" err="1"/>
              <a:t>define</a:t>
            </a:r>
            <a:r>
              <a:rPr lang="de-DE" sz="1600" dirty="0"/>
              <a:t> a </a:t>
            </a:r>
            <a:r>
              <a:rPr lang="de-DE" sz="1600" b="1" dirty="0"/>
              <a:t>p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our</a:t>
            </a:r>
            <a:r>
              <a:rPr lang="de-DE" sz="1600" dirty="0"/>
              <a:t> </a:t>
            </a:r>
            <a:r>
              <a:rPr lang="de-DE" sz="1600" dirty="0" err="1"/>
              <a:t>problem</a:t>
            </a:r>
            <a:r>
              <a:rPr lang="de-DE" sz="1600" dirty="0"/>
              <a:t>,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essential and </a:t>
            </a:r>
            <a:r>
              <a:rPr lang="de-DE" sz="1600" dirty="0" err="1"/>
              <a:t>has</a:t>
            </a:r>
            <a:r>
              <a:rPr lang="de-DE" sz="1600" dirty="0"/>
              <a:t> a </a:t>
            </a:r>
            <a:r>
              <a:rPr lang="de-DE" sz="1600" dirty="0" err="1"/>
              <a:t>lot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consequences</a:t>
            </a:r>
            <a:r>
              <a:rPr lang="de-DE" sz="1600" dirty="0"/>
              <a:t> such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number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applications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Hamiltonians</a:t>
            </a:r>
            <a:r>
              <a:rPr lang="de-DE" sz="1600" dirty="0"/>
              <a:t> and </a:t>
            </a:r>
            <a:r>
              <a:rPr lang="de-DE" sz="1600" dirty="0" err="1"/>
              <a:t>number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parameter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optimize</a:t>
            </a:r>
            <a:r>
              <a:rPr lang="de-DE" sz="1600" dirty="0"/>
              <a:t> </a:t>
            </a:r>
          </a:p>
          <a:p>
            <a:endParaRPr lang="ru-RU" sz="1600" dirty="0"/>
          </a:p>
          <a:p>
            <a:pPr algn="ctr"/>
            <a:r>
              <a:rPr lang="de-DE" sz="1600" dirty="0"/>
              <a:t>Big </a:t>
            </a:r>
            <a:r>
              <a:rPr lang="de-DE" sz="1600" b="1" dirty="0"/>
              <a:t>p </a:t>
            </a:r>
            <a:r>
              <a:rPr lang="de-DE" sz="1600" dirty="0" err="1"/>
              <a:t>gives</a:t>
            </a:r>
            <a:r>
              <a:rPr lang="de-DE" sz="1600" dirty="0"/>
              <a:t> </a:t>
            </a:r>
            <a:r>
              <a:rPr lang="de-DE" sz="1600" dirty="0" err="1"/>
              <a:t>more</a:t>
            </a:r>
            <a:r>
              <a:rPr lang="de-DE" sz="1600" dirty="0"/>
              <a:t> </a:t>
            </a:r>
            <a:r>
              <a:rPr lang="de-DE" sz="1600" dirty="0" err="1"/>
              <a:t>precise</a:t>
            </a:r>
            <a:r>
              <a:rPr lang="de-DE" sz="1600" dirty="0"/>
              <a:t> </a:t>
            </a:r>
            <a:r>
              <a:rPr lang="de-DE" sz="1600" dirty="0" err="1"/>
              <a:t>solution</a:t>
            </a:r>
            <a:r>
              <a:rPr lang="de-DE" sz="1600" dirty="0"/>
              <a:t> but </a:t>
            </a:r>
            <a:r>
              <a:rPr lang="de-DE" sz="1600" dirty="0" err="1"/>
              <a:t>needs</a:t>
            </a:r>
            <a:r>
              <a:rPr lang="de-DE" sz="1600" dirty="0"/>
              <a:t> </a:t>
            </a:r>
            <a:r>
              <a:rPr lang="de-DE" sz="1600" dirty="0" err="1"/>
              <a:t>significatly</a:t>
            </a:r>
            <a:r>
              <a:rPr lang="de-DE" sz="1600" dirty="0"/>
              <a:t> </a:t>
            </a:r>
            <a:r>
              <a:rPr lang="de-DE" sz="1600" dirty="0" err="1"/>
              <a:t>more</a:t>
            </a:r>
            <a:r>
              <a:rPr lang="de-DE" sz="1600" dirty="0"/>
              <a:t> </a:t>
            </a:r>
            <a:r>
              <a:rPr lang="de-DE" sz="1600" dirty="0" err="1"/>
              <a:t>resources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layer</a:t>
            </a:r>
            <a:r>
              <a:rPr lang="de-DE" sz="1600" dirty="0"/>
              <a:t>,</a:t>
            </a:r>
          </a:p>
          <a:p>
            <a:pPr algn="ctr"/>
            <a:r>
              <a:rPr lang="de-DE" sz="1600" dirty="0" err="1"/>
              <a:t>when</a:t>
            </a:r>
            <a:r>
              <a:rPr lang="de-DE" sz="1600" dirty="0"/>
              <a:t> p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tending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infinity</a:t>
            </a:r>
            <a:r>
              <a:rPr lang="de-DE" sz="1600" dirty="0"/>
              <a:t> </a:t>
            </a:r>
            <a:r>
              <a:rPr lang="de-DE" sz="1600" dirty="0" err="1"/>
              <a:t>then</a:t>
            </a:r>
            <a:r>
              <a:rPr lang="de-DE" sz="1600" dirty="0"/>
              <a:t> QAOA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equal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i="1" dirty="0" err="1"/>
              <a:t>Adiabatic</a:t>
            </a:r>
            <a:r>
              <a:rPr lang="de-DE" sz="1600" i="1" dirty="0"/>
              <a:t> Quantum </a:t>
            </a:r>
            <a:r>
              <a:rPr lang="de-DE" sz="1600" i="1" dirty="0" err="1"/>
              <a:t>Computation</a:t>
            </a:r>
            <a:endParaRPr lang="de-DE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Dependency</a:t>
            </a:r>
            <a:r>
              <a:rPr lang="de-DE" sz="1600" dirty="0"/>
              <a:t> on Real NISQ: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Big </a:t>
            </a:r>
            <a:r>
              <a:rPr lang="de-DE" sz="1600" b="1" dirty="0"/>
              <a:t>p</a:t>
            </a:r>
            <a:r>
              <a:rPr lang="de-DE" sz="1600" dirty="0"/>
              <a:t> </a:t>
            </a:r>
            <a:r>
              <a:rPr lang="de-DE" sz="1600" dirty="0" err="1"/>
              <a:t>cannot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used</a:t>
            </a:r>
            <a:r>
              <a:rPr lang="de-DE" sz="1600" dirty="0"/>
              <a:t> </a:t>
            </a:r>
            <a:r>
              <a:rPr lang="de-DE" sz="1600" dirty="0" err="1"/>
              <a:t>because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noises</a:t>
            </a:r>
            <a:endParaRPr lang="de-DE" sz="1600" dirty="0"/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Dependency</a:t>
            </a:r>
            <a:r>
              <a:rPr lang="de-DE" sz="1600" dirty="0"/>
              <a:t> on </a:t>
            </a:r>
            <a:r>
              <a:rPr lang="de-DE" sz="1600" dirty="0" err="1"/>
              <a:t>classical</a:t>
            </a:r>
            <a:r>
              <a:rPr lang="de-DE" sz="1600" dirty="0"/>
              <a:t> </a:t>
            </a:r>
            <a:r>
              <a:rPr lang="de-DE" sz="1600" dirty="0" err="1"/>
              <a:t>part</a:t>
            </a:r>
            <a:endParaRPr lang="de-DE" sz="1600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Optimization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increasing</a:t>
            </a:r>
            <a:r>
              <a:rPr lang="de-DE" sz="1600" dirty="0"/>
              <a:t> </a:t>
            </a:r>
            <a:r>
              <a:rPr lang="de-DE" sz="1600" dirty="0" err="1"/>
              <a:t>number</a:t>
            </a:r>
            <a:r>
              <a:rPr lang="de-DE" sz="1600" dirty="0"/>
              <a:t> </a:t>
            </a:r>
            <a:r>
              <a:rPr lang="de-DE" sz="1600" dirty="0" err="1"/>
              <a:t>parameters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getting</a:t>
            </a:r>
            <a:r>
              <a:rPr lang="de-DE" sz="1600" dirty="0"/>
              <a:t> </a:t>
            </a:r>
            <a:r>
              <a:rPr lang="de-DE" sz="1600" dirty="0" err="1"/>
              <a:t>harder</a:t>
            </a:r>
            <a:r>
              <a:rPr lang="de-DE" sz="1600" dirty="0"/>
              <a:t>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AD3288-AD21-98B7-79DE-91A744DFD0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BE03B0A-2A65-4DF9-B5B6-385FF656E2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7E2AD69-4C91-1E13-1EC5-32EEECA3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59"/>
            <a:ext cx="8508999" cy="380810"/>
          </a:xfrm>
        </p:spPr>
        <p:txBody>
          <a:bodyPr/>
          <a:lstStyle/>
          <a:p>
            <a:r>
              <a:rPr lang="de-DE" dirty="0" err="1"/>
              <a:t>Characteristics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QAOA</a:t>
            </a:r>
          </a:p>
        </p:txBody>
      </p:sp>
    </p:spTree>
    <p:extLst>
      <p:ext uri="{BB962C8B-B14F-4D97-AF65-F5344CB8AC3E}">
        <p14:creationId xmlns:p14="http://schemas.microsoft.com/office/powerpoint/2010/main" val="158857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F725E47-5083-E97E-98EC-C0EBFEE05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291525"/>
            <a:ext cx="8508999" cy="3394775"/>
          </a:xfrm>
        </p:spPr>
        <p:txBody>
          <a:bodyPr/>
          <a:lstStyle/>
          <a:p>
            <a:r>
              <a:rPr lang="de-DE" dirty="0" err="1"/>
              <a:t>Important</a:t>
            </a:r>
            <a:r>
              <a:rPr lang="de-DE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/>
              <a:t>p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exponentially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 will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generator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and „COBYLA“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optimizer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 will </a:t>
            </a:r>
            <a:r>
              <a:rPr lang="de-DE" dirty="0" err="1"/>
              <a:t>iterate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all possible </a:t>
            </a:r>
            <a:r>
              <a:rPr lang="de-DE" dirty="0" err="1"/>
              <a:t>values</a:t>
            </a:r>
            <a:r>
              <a:rPr lang="de-DE" dirty="0"/>
              <a:t> on </a:t>
            </a:r>
            <a:r>
              <a:rPr lang="de-DE" dirty="0" err="1"/>
              <a:t>my</a:t>
            </a:r>
            <a:r>
              <a:rPr lang="de-DE" dirty="0"/>
              <a:t> primitive </a:t>
            </a:r>
            <a:r>
              <a:rPr lang="de-DE" dirty="0" err="1"/>
              <a:t>MaxCut</a:t>
            </a:r>
            <a:r>
              <a:rPr lang="de-DE" dirty="0"/>
              <a:t> </a:t>
            </a:r>
            <a:r>
              <a:rPr lang="de-DE" dirty="0" err="1"/>
              <a:t>solver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and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QAOA </a:t>
            </a:r>
            <a:r>
              <a:rPr lang="de-DE" dirty="0" err="1"/>
              <a:t>result</a:t>
            </a:r>
            <a:r>
              <a:rPr lang="de-DE" dirty="0"/>
              <a:t> on different </a:t>
            </a:r>
            <a:r>
              <a:rPr lang="de-DE" b="1" dirty="0"/>
              <a:t>p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1C9C695-F420-CCED-FE9F-AF117EE845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B556DC-4B1F-53D0-2899-B2528F62EC6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A7E8942-3356-7816-848E-ACAC9352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3" y="293459"/>
            <a:ext cx="7897774" cy="791179"/>
          </a:xfrm>
        </p:spPr>
        <p:txBody>
          <a:bodyPr/>
          <a:lstStyle/>
          <a:p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on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graphs</a:t>
            </a:r>
            <a:r>
              <a:rPr lang="de-DE" dirty="0"/>
              <a:t>,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QAOA </a:t>
            </a:r>
            <a:r>
              <a:rPr lang="de-DE" dirty="0" err="1"/>
              <a:t>differs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by different </a:t>
            </a:r>
            <a:r>
              <a:rPr lang="de-DE" b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11637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C41E1D-513A-4951-B8BD-E9D1D830C7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0F5BC-73DC-4629-911D-0E631C5CA62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10190E-A541-47D8-A69A-DC6B5EC3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24567"/>
            <a:ext cx="8508999" cy="380810"/>
          </a:xfrm>
        </p:spPr>
        <p:txBody>
          <a:bodyPr/>
          <a:lstStyle/>
          <a:p>
            <a:r>
              <a:rPr lang="en-US" dirty="0"/>
              <a:t>Two Types of classical algorithms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F7341BC-0D8E-A566-BF65-ABFFF47D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488" y="605377"/>
            <a:ext cx="8508999" cy="4313556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Algorithms</a:t>
            </a:r>
            <a:r>
              <a:rPr lang="de-DE" sz="1600" b="1" dirty="0"/>
              <a:t> </a:t>
            </a:r>
            <a:r>
              <a:rPr lang="de-DE" sz="1600" b="1" dirty="0" err="1"/>
              <a:t>with</a:t>
            </a:r>
            <a:r>
              <a:rPr lang="de-DE" sz="1600" b="1" dirty="0"/>
              <a:t> </a:t>
            </a:r>
            <a:r>
              <a:rPr lang="de-DE" sz="1600" b="1" dirty="0" err="1"/>
              <a:t>proven</a:t>
            </a:r>
            <a:r>
              <a:rPr lang="de-DE" sz="1600" b="1" dirty="0"/>
              <a:t> </a:t>
            </a:r>
            <a:r>
              <a:rPr lang="de-DE" sz="1600" b="1" dirty="0" err="1"/>
              <a:t>perfomance</a:t>
            </a:r>
            <a:endParaRPr lang="de-DE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Perfomance </a:t>
            </a:r>
            <a:r>
              <a:rPr lang="de-DE" b="1" dirty="0" err="1"/>
              <a:t>prooved</a:t>
            </a:r>
            <a:r>
              <a:rPr lang="de-DE" dirty="0"/>
              <a:t> </a:t>
            </a:r>
            <a:r>
              <a:rPr lang="de-DE" dirty="0" err="1"/>
              <a:t>mathematically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analytically</a:t>
            </a:r>
            <a:r>
              <a:rPr lang="de-DE" dirty="0"/>
              <a:t>. </a:t>
            </a:r>
            <a:r>
              <a:rPr lang="en-US" dirty="0"/>
              <a:t>Give an </a:t>
            </a:r>
            <a:r>
              <a:rPr lang="en-US" b="1" dirty="0"/>
              <a:t>exact</a:t>
            </a:r>
            <a:r>
              <a:rPr lang="en-US" dirty="0"/>
              <a:t> the best solution or proven close to the best.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</a:t>
            </a:r>
            <a:r>
              <a:rPr lang="en-US" b="1" dirty="0"/>
              <a:t>resource-intensive</a:t>
            </a:r>
            <a:r>
              <a:rPr lang="en-US" dirty="0"/>
              <a:t>, that’s why we use them when we need </a:t>
            </a:r>
            <a:r>
              <a:rPr lang="en-US" b="1" dirty="0"/>
              <a:t>more quality</a:t>
            </a:r>
            <a:r>
              <a:rPr lang="en-US" dirty="0"/>
              <a:t> than sped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Dijkstra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Simple </a:t>
            </a:r>
            <a:r>
              <a:rPr lang="de-DE" dirty="0" err="1"/>
              <a:t>math</a:t>
            </a:r>
            <a:r>
              <a:rPr lang="de-DE" dirty="0"/>
              <a:t> </a:t>
            </a:r>
            <a:r>
              <a:rPr lang="de-DE" dirty="0" err="1"/>
              <a:t>arithmetic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67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12CEA-AB5D-4B17-8809-7416C83A6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577BF5-4AB3-76D2-3A1A-98D9428B3B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0541F-7D73-1CAA-42B6-B9DC6DCE2B7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4A018A8-B34A-4417-1E43-7CB2995A3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24567"/>
            <a:ext cx="8508999" cy="380810"/>
          </a:xfrm>
        </p:spPr>
        <p:txBody>
          <a:bodyPr/>
          <a:lstStyle/>
          <a:p>
            <a:r>
              <a:rPr lang="en-US" dirty="0"/>
              <a:t>Two Types of classical algorithms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B72807C-7B0D-D336-96D6-3724962A7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61" y="490424"/>
            <a:ext cx="8508999" cy="4313556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Algorithms</a:t>
            </a:r>
            <a:r>
              <a:rPr lang="de-DE" sz="1600" b="1" dirty="0"/>
              <a:t> </a:t>
            </a:r>
            <a:r>
              <a:rPr lang="de-DE" sz="1600" b="1" dirty="0" err="1"/>
              <a:t>with</a:t>
            </a:r>
            <a:r>
              <a:rPr lang="de-DE" sz="1600" b="1" dirty="0"/>
              <a:t> </a:t>
            </a:r>
            <a:r>
              <a:rPr lang="de-DE" sz="1600" b="1" dirty="0" err="1"/>
              <a:t>proven</a:t>
            </a:r>
            <a:r>
              <a:rPr lang="de-DE" sz="1600" b="1" dirty="0"/>
              <a:t> </a:t>
            </a:r>
            <a:r>
              <a:rPr lang="de-DE" sz="1600" b="1" dirty="0" err="1"/>
              <a:t>perfomance</a:t>
            </a:r>
            <a:endParaRPr lang="de-DE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Perfomance </a:t>
            </a:r>
            <a:r>
              <a:rPr lang="de-DE" b="1" dirty="0" err="1"/>
              <a:t>prooved</a:t>
            </a:r>
            <a:r>
              <a:rPr lang="de-DE" dirty="0"/>
              <a:t> </a:t>
            </a:r>
            <a:r>
              <a:rPr lang="de-DE" dirty="0" err="1"/>
              <a:t>mathematically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analytically</a:t>
            </a:r>
            <a:r>
              <a:rPr lang="de-DE" dirty="0"/>
              <a:t>. </a:t>
            </a:r>
            <a:r>
              <a:rPr lang="en-US" dirty="0"/>
              <a:t>Give an </a:t>
            </a:r>
            <a:r>
              <a:rPr lang="en-US" b="1" dirty="0"/>
              <a:t>exact</a:t>
            </a:r>
            <a:r>
              <a:rPr lang="en-US" dirty="0"/>
              <a:t> the best solution or proven close to the best.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</a:t>
            </a:r>
            <a:r>
              <a:rPr lang="en-US" b="1" dirty="0"/>
              <a:t>resource-intensive</a:t>
            </a:r>
            <a:r>
              <a:rPr lang="en-US" dirty="0"/>
              <a:t>, that’s why we use them when we need </a:t>
            </a:r>
            <a:r>
              <a:rPr lang="en-US" b="1" dirty="0"/>
              <a:t>more quality</a:t>
            </a:r>
            <a:r>
              <a:rPr lang="en-US" dirty="0"/>
              <a:t> than sped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Dijkstra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Simple </a:t>
            </a:r>
            <a:r>
              <a:rPr lang="de-DE" dirty="0" err="1"/>
              <a:t>math</a:t>
            </a:r>
            <a:r>
              <a:rPr lang="de-DE" dirty="0"/>
              <a:t> </a:t>
            </a:r>
            <a:r>
              <a:rPr lang="de-DE" dirty="0" err="1"/>
              <a:t>arithmetic</a:t>
            </a:r>
            <a:r>
              <a:rPr lang="de-DE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Heuristic</a:t>
            </a:r>
            <a:r>
              <a:rPr lang="de-DE" sz="1600" b="1" dirty="0"/>
              <a:t> </a:t>
            </a:r>
            <a:r>
              <a:rPr lang="de-DE" sz="1600" b="1" dirty="0" err="1"/>
              <a:t>methods</a:t>
            </a:r>
            <a:r>
              <a:rPr lang="de-DE" sz="16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some approximations and simplifications to provide not the best result, but a good one and much faster than analogous proven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 proves</a:t>
            </a:r>
            <a:r>
              <a:rPr lang="en-US" dirty="0"/>
              <a:t> that the solution will be in some range from the best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the result here and now, often the most powerful algorithms we know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Simulated</a:t>
            </a:r>
            <a:r>
              <a:rPr lang="de-DE" dirty="0"/>
              <a:t> </a:t>
            </a:r>
            <a:r>
              <a:rPr lang="de-DE" dirty="0" err="1"/>
              <a:t>annealing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Allmost</a:t>
            </a:r>
            <a:r>
              <a:rPr lang="de-DE" dirty="0"/>
              <a:t> all </a:t>
            </a:r>
            <a:r>
              <a:rPr lang="de-DE" dirty="0" err="1"/>
              <a:t>molecular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genetic</a:t>
            </a:r>
            <a:r>
              <a:rPr lang="de-DE" dirty="0"/>
              <a:t> </a:t>
            </a:r>
            <a:r>
              <a:rPr lang="de-DE" dirty="0" err="1"/>
              <a:t>algorithms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078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3DE3F-1AF6-ECA0-69FC-266300FC1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D739D4-71C4-D9A7-AF71-852F72C426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2B82C-1994-91F5-6C8B-CBE0A63A48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12B41-8A80-F028-9F8D-1F93FEAF03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647605"/>
            <a:ext cx="8508999" cy="324272"/>
          </a:xfrm>
        </p:spPr>
        <p:txBody>
          <a:bodyPr/>
          <a:lstStyle/>
          <a:p>
            <a:r>
              <a:rPr lang="en-US" dirty="0"/>
              <a:t>We hope that in quantum world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also </a:t>
            </a:r>
            <a:r>
              <a:rPr lang="de-DE" dirty="0" err="1"/>
              <a:t>apply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31BD5EA-EEBF-1770-9D4A-8C41D4674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66795"/>
            <a:ext cx="8508999" cy="380810"/>
          </a:xfrm>
        </p:spPr>
        <p:txBody>
          <a:bodyPr/>
          <a:lstStyle/>
          <a:p>
            <a:r>
              <a:rPr lang="en-US" dirty="0"/>
              <a:t>Quantum analogous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48540D-E25A-C94A-F957-392616F13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971877"/>
            <a:ext cx="8508999" cy="3714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Algorithms</a:t>
            </a:r>
            <a:r>
              <a:rPr lang="de-DE" sz="1400" b="1" dirty="0"/>
              <a:t>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proven</a:t>
            </a:r>
            <a:r>
              <a:rPr lang="de-DE" sz="1400" b="1" dirty="0"/>
              <a:t> </a:t>
            </a:r>
            <a:r>
              <a:rPr lang="de-DE" sz="1400" b="1" dirty="0" err="1"/>
              <a:t>perfomance</a:t>
            </a:r>
            <a:endParaRPr lang="de-DE" sz="1400" b="1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Shor‘s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integer </a:t>
            </a:r>
            <a:r>
              <a:rPr lang="de-DE" dirty="0" err="1"/>
              <a:t>factorization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Grover‘s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unstructured</a:t>
            </a:r>
            <a:r>
              <a:rPr lang="de-DE" dirty="0"/>
              <a:t> </a:t>
            </a:r>
            <a:r>
              <a:rPr lang="de-DE" dirty="0" err="1"/>
              <a:t>search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9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6AF97-D976-89FB-4C82-97004784F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3B966E-27E1-E986-BB2E-E1E571E1EF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8044B-B238-FC30-8885-E656DA4ABC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2D9D2-1B8A-97DC-090E-8943429412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647605"/>
            <a:ext cx="8508999" cy="324272"/>
          </a:xfrm>
        </p:spPr>
        <p:txBody>
          <a:bodyPr/>
          <a:lstStyle/>
          <a:p>
            <a:r>
              <a:rPr lang="en-US" dirty="0"/>
              <a:t>We hope that in quantum world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also </a:t>
            </a:r>
            <a:r>
              <a:rPr lang="de-DE" dirty="0" err="1"/>
              <a:t>appliable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98D4880-CA1A-C345-9C3B-8B6EA2C2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66795"/>
            <a:ext cx="8508999" cy="380810"/>
          </a:xfrm>
        </p:spPr>
        <p:txBody>
          <a:bodyPr/>
          <a:lstStyle/>
          <a:p>
            <a:r>
              <a:rPr lang="en-US" dirty="0"/>
              <a:t>Quantum analogous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590E635-1205-8315-086F-9FC5B5438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971877"/>
            <a:ext cx="8508999" cy="3714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Algorithms</a:t>
            </a:r>
            <a:r>
              <a:rPr lang="de-DE" sz="1400" b="1" dirty="0"/>
              <a:t>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proven</a:t>
            </a:r>
            <a:r>
              <a:rPr lang="de-DE" sz="1400" b="1" dirty="0"/>
              <a:t> </a:t>
            </a:r>
            <a:r>
              <a:rPr lang="de-DE" sz="1400" b="1" dirty="0" err="1"/>
              <a:t>perfomance</a:t>
            </a:r>
            <a:endParaRPr lang="de-DE" sz="1400" b="1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Shor‘s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integer </a:t>
            </a:r>
            <a:r>
              <a:rPr lang="de-DE" dirty="0" err="1"/>
              <a:t>factorization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Grover‘s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unstructured</a:t>
            </a:r>
            <a:r>
              <a:rPr lang="de-DE" dirty="0"/>
              <a:t> </a:t>
            </a:r>
            <a:r>
              <a:rPr lang="de-DE" dirty="0" err="1"/>
              <a:t>search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Heuristic</a:t>
            </a:r>
            <a:r>
              <a:rPr lang="de-DE" sz="1400" b="1" dirty="0"/>
              <a:t> </a:t>
            </a:r>
            <a:r>
              <a:rPr lang="de-DE" sz="1400" b="1" dirty="0" err="1"/>
              <a:t>methods</a:t>
            </a:r>
            <a:r>
              <a:rPr lang="de-DE" sz="1400" b="1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Quantum </a:t>
            </a:r>
            <a:r>
              <a:rPr lang="de-DE" dirty="0" err="1"/>
              <a:t>annealing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b="1" dirty="0"/>
              <a:t>Quantum </a:t>
            </a:r>
            <a:r>
              <a:rPr lang="de-DE" b="1" dirty="0" err="1"/>
              <a:t>approxmation</a:t>
            </a:r>
            <a:r>
              <a:rPr lang="de-DE" b="1" dirty="0"/>
              <a:t> </a:t>
            </a:r>
            <a:r>
              <a:rPr lang="de-DE" b="1" dirty="0" err="1"/>
              <a:t>optimization</a:t>
            </a:r>
            <a:r>
              <a:rPr lang="de-DE" b="1" dirty="0"/>
              <a:t> </a:t>
            </a:r>
            <a:r>
              <a:rPr lang="de-DE" b="1" dirty="0" err="1"/>
              <a:t>algorithm</a:t>
            </a:r>
            <a:r>
              <a:rPr lang="de-DE" b="1" dirty="0"/>
              <a:t> (QAOA)</a:t>
            </a:r>
          </a:p>
        </p:txBody>
      </p:sp>
    </p:spTree>
    <p:extLst>
      <p:ext uri="{BB962C8B-B14F-4D97-AF65-F5344CB8AC3E}">
        <p14:creationId xmlns:p14="http://schemas.microsoft.com/office/powerpoint/2010/main" val="413570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23754-C5E0-D94F-4640-FBB73E551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0A4AE-EC3F-8AEC-72AE-4C85B4F01F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EAA6D-70EC-6F3E-FD72-86AC055246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8DF64-8E42-9FF4-5A22-8ABFEB241B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647605"/>
            <a:ext cx="8508999" cy="324272"/>
          </a:xfrm>
        </p:spPr>
        <p:txBody>
          <a:bodyPr/>
          <a:lstStyle/>
          <a:p>
            <a:r>
              <a:rPr lang="en-US" dirty="0"/>
              <a:t>We hope that in quantum world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also </a:t>
            </a:r>
            <a:r>
              <a:rPr lang="de-DE" dirty="0" err="1"/>
              <a:t>appliable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D2AEA9A-9D92-F784-0351-028E625E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66795"/>
            <a:ext cx="8508999" cy="380810"/>
          </a:xfrm>
        </p:spPr>
        <p:txBody>
          <a:bodyPr/>
          <a:lstStyle/>
          <a:p>
            <a:r>
              <a:rPr lang="en-US" dirty="0"/>
              <a:t>Quantum analogous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7895451-D30D-693B-5160-DB31E75A9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971877"/>
            <a:ext cx="8508999" cy="3714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Algorithms</a:t>
            </a:r>
            <a:r>
              <a:rPr lang="de-DE" sz="1400" b="1" dirty="0"/>
              <a:t>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proven</a:t>
            </a:r>
            <a:r>
              <a:rPr lang="de-DE" sz="1400" b="1" dirty="0"/>
              <a:t> </a:t>
            </a:r>
            <a:r>
              <a:rPr lang="de-DE" sz="1400" b="1" dirty="0" err="1"/>
              <a:t>perfomance</a:t>
            </a:r>
            <a:endParaRPr lang="de-DE" sz="1400" b="1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Shor‘s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integer </a:t>
            </a:r>
            <a:r>
              <a:rPr lang="de-DE" dirty="0" err="1"/>
              <a:t>factorization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Grover‘s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unstructured</a:t>
            </a:r>
            <a:r>
              <a:rPr lang="de-DE" dirty="0"/>
              <a:t> </a:t>
            </a:r>
            <a:r>
              <a:rPr lang="de-DE" dirty="0" err="1"/>
              <a:t>search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Heuristic</a:t>
            </a:r>
            <a:r>
              <a:rPr lang="de-DE" sz="1400" b="1" dirty="0"/>
              <a:t> </a:t>
            </a:r>
            <a:r>
              <a:rPr lang="de-DE" sz="1400" b="1" dirty="0" err="1"/>
              <a:t>methods</a:t>
            </a:r>
            <a:r>
              <a:rPr lang="de-DE" sz="1400" b="1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Quantum </a:t>
            </a:r>
            <a:r>
              <a:rPr lang="de-DE" dirty="0" err="1"/>
              <a:t>annealing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b="1" dirty="0"/>
              <a:t>Quantum </a:t>
            </a:r>
            <a:r>
              <a:rPr lang="de-DE" b="1" dirty="0" err="1"/>
              <a:t>approxmation</a:t>
            </a:r>
            <a:r>
              <a:rPr lang="de-DE" b="1" dirty="0"/>
              <a:t> </a:t>
            </a:r>
          </a:p>
          <a:p>
            <a:r>
              <a:rPr lang="de-DE" b="1" dirty="0" err="1"/>
              <a:t>optimization</a:t>
            </a:r>
            <a:r>
              <a:rPr lang="de-DE" b="1" dirty="0"/>
              <a:t> </a:t>
            </a:r>
            <a:r>
              <a:rPr lang="de-DE" b="1" dirty="0" err="1"/>
              <a:t>algorithm</a:t>
            </a:r>
            <a:r>
              <a:rPr lang="de-DE" b="1" dirty="0"/>
              <a:t> (QAOA)</a:t>
            </a:r>
          </a:p>
          <a:p>
            <a:endParaRPr lang="de-DE" b="1" dirty="0"/>
          </a:p>
          <a:p>
            <a:endParaRPr lang="de-DE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C01F73B-161A-9692-979E-F725EA12C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163" y="912489"/>
            <a:ext cx="4874475" cy="383319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D0F8033-5920-D1D3-A166-F9D0BCE83CEE}"/>
              </a:ext>
            </a:extLst>
          </p:cNvPr>
          <p:cNvSpPr txBox="1"/>
          <p:nvPr/>
        </p:nvSpPr>
        <p:spPr>
          <a:xfrm>
            <a:off x="4832902" y="4687968"/>
            <a:ext cx="47813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hlinkClick r:id="rId3"/>
              </a:rPr>
              <a:t>https://github.com/rsln-s/IEEE_QW_2020/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32036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FD356-8825-3884-5184-B587AC7AD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67B5E1-F201-F8EF-3FA0-F6E41D6DE3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D3B8F-E2E6-297F-2103-5D388A989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7C119-5CE4-5979-52EB-B6B1F74DF3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1" y="1055479"/>
            <a:ext cx="4775424" cy="36732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BQP (bounded error, quantum, polynomial time) is the class of problems that can be solved by a polynomial-time quantum Turing machine with error probability of at most 1/3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know that P is a subset of BQP (but don’t know if it is a strict subset)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interesting is a relationship between NP and BQP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3B3A003-9536-3CD3-1F9A-3E732ED6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66795"/>
            <a:ext cx="8508999" cy="380810"/>
          </a:xfrm>
        </p:spPr>
        <p:txBody>
          <a:bodyPr/>
          <a:lstStyle/>
          <a:p>
            <a:r>
              <a:rPr lang="en-US" dirty="0"/>
              <a:t>Quantum Algorithm Complexity (BQP)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62F08A2-426D-CD47-7F06-A3C673AAE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8567" y="1569584"/>
            <a:ext cx="3704987" cy="2961129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7C2B3D4-D611-8389-23F9-ABB6A6EC4C6D}"/>
              </a:ext>
            </a:extLst>
          </p:cNvPr>
          <p:cNvSpPr txBox="1"/>
          <p:nvPr/>
        </p:nvSpPr>
        <p:spPr>
          <a:xfrm>
            <a:off x="5340096" y="4530713"/>
            <a:ext cx="39789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hlinkClick r:id="rId4"/>
              </a:rPr>
              <a:t>https://en.wikipedia.org/wiki/BQP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49314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B71BC-5E4A-A8E0-DE2D-74E328311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4C38A6-B767-2F18-1B6F-D4AB7A07D1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8E550-8FD3-C704-37DC-50ECACA342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3A6479-084C-8811-58E8-FBD9D0C5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24567"/>
            <a:ext cx="8508999" cy="380810"/>
          </a:xfrm>
        </p:spPr>
        <p:txBody>
          <a:bodyPr/>
          <a:lstStyle/>
          <a:p>
            <a:r>
              <a:rPr lang="de-DE" dirty="0"/>
              <a:t>Q</a:t>
            </a:r>
            <a:r>
              <a:rPr lang="en-US" dirty="0" err="1"/>
              <a:t>uantum</a:t>
            </a:r>
            <a:r>
              <a:rPr lang="en-US" dirty="0"/>
              <a:t> heuristic Algorithm QAOA</a:t>
            </a:r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4E17099A-9898-CB93-6B57-A9A12DE95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01" y="779541"/>
            <a:ext cx="8560498" cy="2375820"/>
          </a:xfrm>
        </p:spPr>
      </p:pic>
      <p:pic>
        <p:nvPicPr>
          <p:cNvPr id="21" name="Grafik 20" descr="Ein Bild, das Diagramm, Reihe, Plan, Design enthält.&#10;&#10;Automatisch generierte Beschreibung">
            <a:extLst>
              <a:ext uri="{FF2B5EF4-FFF2-40B4-BE49-F238E27FC236}">
                <a16:creationId xmlns:a16="http://schemas.microsoft.com/office/drawing/2014/main" id="{D2D4C36E-C39E-AEEF-0AEF-609E12E9F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379" y="2926733"/>
            <a:ext cx="6934200" cy="1714500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58687A71-90F8-91EE-16CE-B65592AC8B00}"/>
              </a:ext>
            </a:extLst>
          </p:cNvPr>
          <p:cNvSpPr txBox="1"/>
          <p:nvPr/>
        </p:nvSpPr>
        <p:spPr>
          <a:xfrm>
            <a:off x="3048871" y="4478740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>
                <a:hlinkClick r:id="rId4"/>
              </a:rPr>
              <a:t>https://en.wikipedia.org/wiki/Quantum_optimization_algorithms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02883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93C60-D9B7-684E-D4E8-F4AD244E1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7676C4-E671-85E5-4888-CEFCD3BF9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B667F-F300-8082-86D0-50D6C5A1D9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55DE9D2-3906-14CE-AE84-B4A5BCA2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66795"/>
            <a:ext cx="8508999" cy="380810"/>
          </a:xfrm>
        </p:spPr>
        <p:txBody>
          <a:bodyPr/>
          <a:lstStyle/>
          <a:p>
            <a:r>
              <a:rPr lang="de-DE" dirty="0"/>
              <a:t>Q</a:t>
            </a:r>
            <a:r>
              <a:rPr lang="en-US" dirty="0" err="1"/>
              <a:t>uantum</a:t>
            </a:r>
            <a:r>
              <a:rPr lang="en-US" dirty="0"/>
              <a:t> heuristic Algorithm QAOA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2A176BCC-03BE-46FC-792E-4BA70503D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334" y="766058"/>
            <a:ext cx="8509000" cy="573544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E3D3833-AD4B-9C59-87A2-D2A567F2AE6F}"/>
              </a:ext>
            </a:extLst>
          </p:cNvPr>
          <p:cNvSpPr txBox="1"/>
          <p:nvPr/>
        </p:nvSpPr>
        <p:spPr>
          <a:xfrm>
            <a:off x="298546" y="1534757"/>
            <a:ext cx="8372788" cy="3200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600" dirty="0" err="1"/>
              <a:t>Cost</a:t>
            </a:r>
            <a:r>
              <a:rPr lang="de-DE" sz="1600" dirty="0"/>
              <a:t> </a:t>
            </a:r>
            <a:r>
              <a:rPr lang="de-DE" sz="1600" dirty="0" err="1"/>
              <a:t>Hamiltonian</a:t>
            </a:r>
            <a:r>
              <a:rPr lang="de-DE" sz="1600" dirty="0"/>
              <a:t>(also Phase </a:t>
            </a:r>
            <a:r>
              <a:rPr lang="de-DE" sz="1600" dirty="0" err="1"/>
              <a:t>Hamiltonian</a:t>
            </a:r>
            <a:r>
              <a:rPr lang="de-DE" sz="1600" dirty="0"/>
              <a:t>)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needed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encoding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objective</a:t>
            </a:r>
            <a:r>
              <a:rPr lang="de-DE" sz="1600" dirty="0"/>
              <a:t> </a:t>
            </a:r>
            <a:r>
              <a:rPr lang="de-DE" sz="1600" dirty="0" err="1"/>
              <a:t>function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our</a:t>
            </a:r>
            <a:r>
              <a:rPr lang="de-DE" sz="1600" dirty="0"/>
              <a:t> </a:t>
            </a:r>
            <a:r>
              <a:rPr lang="de-DE" sz="1600" dirty="0" err="1"/>
              <a:t>problem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need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minimized</a:t>
            </a:r>
            <a:r>
              <a:rPr lang="de-DE" sz="1600" dirty="0"/>
              <a:t> </a:t>
            </a:r>
            <a:r>
              <a:rPr lang="de-DE" sz="1600" dirty="0" err="1"/>
              <a:t>or</a:t>
            </a:r>
            <a:r>
              <a:rPr lang="de-DE" sz="1600" dirty="0"/>
              <a:t> </a:t>
            </a:r>
            <a:r>
              <a:rPr lang="de-DE" sz="1600" dirty="0" err="1"/>
              <a:t>maximized</a:t>
            </a:r>
            <a:r>
              <a:rPr lang="de-DE" sz="1600" dirty="0"/>
              <a:t> and </a:t>
            </a:r>
            <a:r>
              <a:rPr lang="de-DE" sz="1600" dirty="0" err="1"/>
              <a:t>it</a:t>
            </a:r>
            <a:r>
              <a:rPr lang="de-DE" sz="1600" dirty="0"/>
              <a:t> fixes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right</a:t>
            </a:r>
            <a:r>
              <a:rPr lang="de-DE" sz="1600" dirty="0"/>
              <a:t> </a:t>
            </a:r>
            <a:r>
              <a:rPr lang="de-DE" sz="1600" dirty="0" err="1"/>
              <a:t>solution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/>
              <a:t>In </a:t>
            </a:r>
            <a:r>
              <a:rPr lang="de-DE" sz="1600" dirty="0" err="1"/>
              <a:t>case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MaxCut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equals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:</a:t>
            </a:r>
          </a:p>
          <a:p>
            <a:endParaRPr lang="de-DE" sz="1600" dirty="0"/>
          </a:p>
          <a:p>
            <a:r>
              <a:rPr lang="de-DE" sz="1600" dirty="0"/>
              <a:t>Mixer </a:t>
            </a:r>
            <a:r>
              <a:rPr lang="de-DE" sz="1600" dirty="0" err="1"/>
              <a:t>Hamiltonian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used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en-US" sz="1600" dirty="0">
                <a:effectLst/>
              </a:rPr>
              <a:t>explore a variety of possible solutions in order to avoid local minima and achieve a global optimum.</a:t>
            </a:r>
          </a:p>
          <a:p>
            <a:endParaRPr lang="en-US" sz="1600" dirty="0"/>
          </a:p>
          <a:p>
            <a:r>
              <a:rPr lang="en-US" sz="1600" dirty="0"/>
              <a:t>In almost every case :                         , where X is a Pauli-X gate for </a:t>
            </a:r>
            <a:r>
              <a:rPr lang="en-US" sz="1600" dirty="0" err="1"/>
              <a:t>i-th</a:t>
            </a:r>
            <a:r>
              <a:rPr lang="en-US" sz="1600" dirty="0"/>
              <a:t> qubit</a:t>
            </a:r>
          </a:p>
          <a:p>
            <a:endParaRPr lang="en-US" sz="1600" dirty="0"/>
          </a:p>
          <a:p>
            <a:r>
              <a:rPr lang="en-US" sz="1600" dirty="0"/>
              <a:t>More about the determination and purpose of Hamiltonians will be told from another student today</a:t>
            </a:r>
          </a:p>
          <a:p>
            <a:endParaRPr lang="ru-RU" sz="16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51A7793-FECD-6D42-F315-65A4E4F4A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235" y="2164871"/>
            <a:ext cx="2543530" cy="4633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4031831-C0A8-7A72-8A43-6521CBAD1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0092" y="3450534"/>
            <a:ext cx="1247949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22169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le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4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5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6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7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 (5)</Template>
  <TotalTime>0</TotalTime>
  <Words>828</Words>
  <Application>Microsoft Office PowerPoint</Application>
  <PresentationFormat>Bildschirmpräsentation (16:9)</PresentationFormat>
  <Paragraphs>112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13</vt:i4>
      </vt:variant>
    </vt:vector>
  </HeadingPairs>
  <TitlesOfParts>
    <vt:vector size="25" baseType="lpstr">
      <vt:lpstr>Arial</vt:lpstr>
      <vt:lpstr>Calibri</vt:lpstr>
      <vt:lpstr>Courier New</vt:lpstr>
      <vt:lpstr>Symbol</vt:lpstr>
      <vt:lpstr>Wingdings</vt:lpstr>
      <vt:lpstr>Titel 1</vt:lpstr>
      <vt:lpstr>Title Blank</vt:lpstr>
      <vt:lpstr>Titel 2</vt:lpstr>
      <vt:lpstr>Titel 3</vt:lpstr>
      <vt:lpstr>Inhalt</vt:lpstr>
      <vt:lpstr>Kapiteltrenner blau</vt:lpstr>
      <vt:lpstr>Kapiteltrenner schwarz</vt:lpstr>
      <vt:lpstr>Quantum Algorithms: QAOA and NP-hard Problems</vt:lpstr>
      <vt:lpstr>Two Types of classical algorithms</vt:lpstr>
      <vt:lpstr>Two Types of classical algorithms</vt:lpstr>
      <vt:lpstr>Quantum analogous</vt:lpstr>
      <vt:lpstr>Quantum analogous</vt:lpstr>
      <vt:lpstr>Quantum analogous</vt:lpstr>
      <vt:lpstr>Quantum Algorithm Complexity (BQP)</vt:lpstr>
      <vt:lpstr>Quantum heuristic Algorithm QAOA</vt:lpstr>
      <vt:lpstr>Quantum heuristic Algorithm QAOA</vt:lpstr>
      <vt:lpstr>Quantum heuristic Algorithm QAOA</vt:lpstr>
      <vt:lpstr>Quantum heuristic Algorithm QAOA</vt:lpstr>
      <vt:lpstr>Characteristics of QAOA</vt:lpstr>
      <vt:lpstr>Let‘s see on example graphs, how the solution from QAOA differs from the best by different p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Tian</dc:creator>
  <cp:lastModifiedBy>Emil Khusainov</cp:lastModifiedBy>
  <cp:revision>16</cp:revision>
  <cp:lastPrinted>2015-07-30T14:04:45Z</cp:lastPrinted>
  <dcterms:created xsi:type="dcterms:W3CDTF">2020-10-03T23:03:33Z</dcterms:created>
  <dcterms:modified xsi:type="dcterms:W3CDTF">2024-12-01T20:36:43Z</dcterms:modified>
</cp:coreProperties>
</file>