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722" r:id="rId2"/>
    <p:sldMasterId id="2147483668" r:id="rId3"/>
    <p:sldMasterId id="2147483674" r:id="rId4"/>
    <p:sldMasterId id="2147483648" r:id="rId5"/>
    <p:sldMasterId id="2147483684" r:id="rId6"/>
    <p:sldMasterId id="2147483697" r:id="rId7"/>
  </p:sldMasterIdLst>
  <p:notesMasterIdLst>
    <p:notesMasterId r:id="rId26"/>
  </p:notesMasterIdLst>
  <p:handoutMasterIdLst>
    <p:handoutMasterId r:id="rId27"/>
  </p:handoutMasterIdLst>
  <p:sldIdLst>
    <p:sldId id="424" r:id="rId8"/>
    <p:sldId id="421" r:id="rId9"/>
    <p:sldId id="427" r:id="rId10"/>
    <p:sldId id="425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8" r:id="rId21"/>
    <p:sldId id="437" r:id="rId22"/>
    <p:sldId id="439" r:id="rId23"/>
    <p:sldId id="440" r:id="rId24"/>
    <p:sldId id="441" r:id="rId25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F61DF-608A-4863-8EEB-B13EAF41BFD5}" v="328" dt="2020-10-04T01:50:20.97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258" autoAdjust="0"/>
  </p:normalViewPr>
  <p:slideViewPr>
    <p:cSldViewPr snapToGrid="0">
      <p:cViewPr varScale="1">
        <p:scale>
          <a:sx n="185" d="100"/>
          <a:sy n="185" d="100"/>
        </p:scale>
        <p:origin x="3642" y="156"/>
      </p:cViewPr>
      <p:guideLst>
        <p:guide orient="horz" pos="2164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-423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07/12/2024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07/12/2024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1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0912513-725A-7B3D-7236-D9DF537BD4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6609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506687"/>
            <a:ext cx="8508999" cy="317961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161" y="936839"/>
            <a:ext cx="8508999" cy="4976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11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030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E9EB89DB-0FCB-44DF-1F96-9A2EDDD7D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68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AEF4677-339F-8CA2-B0ED-473D9EA817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56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830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B396E02D-F2E0-1B1F-A258-256C442E53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771076"/>
            <a:ext cx="9144000" cy="3372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0290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5FE9A9B3-89BF-F3DC-FA80-DEDD36A472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1121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FB6134F2-2761-390F-47D1-C1565FBC87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783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extfeld 10">
            <a:extLst>
              <a:ext uri="{FF2B5EF4-FFF2-40B4-BE49-F238E27FC236}">
                <a16:creationId xmlns:a16="http://schemas.microsoft.com/office/drawing/2014/main" id="{154976A3-D458-EBF9-B242-F3440F1111AF}"/>
              </a:ext>
            </a:extLst>
          </p:cNvPr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bg1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4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186CB456-4823-F0CE-7635-2DF9E971C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5AABF3B-2112-4303-BACC-C389E81E7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0E7229-04EE-4764-BC7E-F87916F4FA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16" r:id="rId3"/>
    <p:sldLayoutId id="2147483704" r:id="rId4"/>
    <p:sldLayoutId id="2147483714" r:id="rId5"/>
    <p:sldLayoutId id="2147483713" r:id="rId6"/>
    <p:sldLayoutId id="2147483712" r:id="rId7"/>
    <p:sldLayoutId id="2147483715" r:id="rId8"/>
    <p:sldLayoutId id="2147483657" r:id="rId9"/>
    <p:sldLayoutId id="2147483717" r:id="rId10"/>
    <p:sldLayoutId id="2147483711" r:id="rId11"/>
    <p:sldLayoutId id="2147483718" r:id="rId12"/>
    <p:sldLayoutId id="2147483703" r:id="rId13"/>
    <p:sldLayoutId id="2147483719" r:id="rId14"/>
    <p:sldLayoutId id="2147483653" r:id="rId15"/>
    <p:sldLayoutId id="2147483721" r:id="rId16"/>
    <p:sldLayoutId id="2147483656" r:id="rId17"/>
    <p:sldLayoutId id="2147483720" r:id="rId1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939749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ln-s/IEEE_QW_2020/" TargetMode="External"/><Relationship Id="rId2" Type="http://schemas.openxmlformats.org/officeDocument/2006/relationships/hyperlink" Target="https://ieeexplore.ieee.org/abstract/document/8939749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ln-s/IEEE_QW_202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BQ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um_optimization_algorithm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B39F-ACCB-FE86-2BFE-3A1E77DA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Quantum Algorithms: QAOA and NP-hard</a:t>
            </a:r>
            <a:r>
              <a:rPr lang="ru-RU" dirty="0"/>
              <a:t> </a:t>
            </a:r>
            <a:r>
              <a:rPr lang="de-DE" dirty="0"/>
              <a:t>Problems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595D-041C-B25A-2A49-280F3AC1F9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Emil Khusainov</a:t>
            </a:r>
          </a:p>
          <a:p>
            <a:r>
              <a:rPr lang="en-GB" dirty="0"/>
              <a:t>Reviser: Burak Mete</a:t>
            </a:r>
          </a:p>
          <a:p>
            <a:r>
              <a:rPr lang="en-GB" dirty="0"/>
              <a:t>06. Dezember 2024</a:t>
            </a:r>
          </a:p>
        </p:txBody>
      </p:sp>
    </p:spTree>
    <p:extLst>
      <p:ext uri="{BB962C8B-B14F-4D97-AF65-F5344CB8AC3E}">
        <p14:creationId xmlns:p14="http://schemas.microsoft.com/office/powerpoint/2010/main" val="10884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5B795-93A2-4268-042C-00E001D68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B91BE-031B-188C-378B-B20766009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51310-4EF9-7738-26DC-798B35AF79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6473D6-3E6E-F99A-A8F1-A0B68687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459D57E-F532-1345-5043-B40922F0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78" y="3155361"/>
            <a:ext cx="6079721" cy="14147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5047F39-429E-7FC1-7105-1842E639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818776"/>
            <a:ext cx="8011035" cy="21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417F-DC8F-9AF8-987F-16BF93F4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162EB-8F97-C62E-5B8A-9819A8205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A0652-AA13-B6FF-2548-39E78E4363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1B44F8-27B0-7EEB-4492-E96BB2A0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9ACCD69-7FF0-25E6-BB4F-6D6971E8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654829"/>
            <a:ext cx="8508999" cy="380810"/>
          </a:xfrm>
        </p:spPr>
        <p:txBody>
          <a:bodyPr/>
          <a:lstStyle/>
          <a:p>
            <a:r>
              <a:rPr lang="de-DE" sz="1600" dirty="0" err="1"/>
              <a:t>Then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a </a:t>
            </a:r>
            <a:r>
              <a:rPr lang="de-DE" sz="1600" dirty="0" err="1"/>
              <a:t>classical</a:t>
            </a:r>
            <a:r>
              <a:rPr lang="de-DE" sz="1600" dirty="0"/>
              <a:t> </a:t>
            </a:r>
            <a:r>
              <a:rPr lang="de-DE" sz="1600" dirty="0" err="1"/>
              <a:t>optimizer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determine</a:t>
            </a:r>
            <a:r>
              <a:rPr lang="de-DE" sz="1600" dirty="0"/>
              <a:t> Beta und Gamma </a:t>
            </a:r>
            <a:r>
              <a:rPr lang="de-DE" sz="1600" dirty="0" err="1"/>
              <a:t>parameters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B766BE-E3CE-0E4A-88A4-51DEFC76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3" y="970746"/>
            <a:ext cx="5771073" cy="266494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0E9E997-9AF7-6561-8AA3-95DDBA9A18AA}"/>
              </a:ext>
            </a:extLst>
          </p:cNvPr>
          <p:cNvSpPr txBox="1"/>
          <p:nvPr/>
        </p:nvSpPr>
        <p:spPr>
          <a:xfrm>
            <a:off x="1937938" y="3635694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3"/>
              </a:rPr>
              <a:t>https://ieeexplore.ieee.org/abstract/document/8939749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9489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915811-2C00-6428-9F60-903A7892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731521"/>
            <a:ext cx="8508999" cy="3954780"/>
          </a:xfrm>
        </p:spPr>
        <p:txBody>
          <a:bodyPr/>
          <a:lstStyle/>
          <a:p>
            <a:r>
              <a:rPr lang="de-DE" sz="1600" dirty="0"/>
              <a:t>First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define</a:t>
            </a:r>
            <a:r>
              <a:rPr lang="de-DE" sz="1600" dirty="0"/>
              <a:t> a </a:t>
            </a:r>
            <a:r>
              <a:rPr lang="de-DE" sz="1600" b="1" dirty="0"/>
              <a:t>p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problem</a:t>
            </a:r>
            <a:r>
              <a:rPr lang="de-DE" sz="1600" dirty="0"/>
              <a:t>,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essential and </a:t>
            </a:r>
            <a:r>
              <a:rPr lang="de-DE" sz="1600" dirty="0" err="1"/>
              <a:t>has</a:t>
            </a:r>
            <a:r>
              <a:rPr lang="de-DE" sz="1600" dirty="0"/>
              <a:t> 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consequences</a:t>
            </a:r>
            <a:r>
              <a:rPr lang="de-DE" sz="1600" dirty="0"/>
              <a:t> such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Hamiltonians</a:t>
            </a:r>
            <a:r>
              <a:rPr lang="de-DE" sz="1600" dirty="0"/>
              <a:t> and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parameter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optimize</a:t>
            </a:r>
            <a:r>
              <a:rPr lang="de-DE" sz="1600" dirty="0"/>
              <a:t> </a:t>
            </a:r>
          </a:p>
          <a:p>
            <a:endParaRPr lang="ru-RU" sz="1600" dirty="0"/>
          </a:p>
          <a:p>
            <a:pPr algn="ctr"/>
            <a:r>
              <a:rPr lang="de-DE" sz="1600" dirty="0"/>
              <a:t>Big </a:t>
            </a:r>
            <a:r>
              <a:rPr lang="de-DE" sz="1600" b="1" dirty="0"/>
              <a:t>p </a:t>
            </a:r>
            <a:r>
              <a:rPr lang="de-DE" sz="1600" dirty="0" err="1"/>
              <a:t>gives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precise</a:t>
            </a:r>
            <a:r>
              <a:rPr lang="de-DE" sz="1600" dirty="0"/>
              <a:t> </a:t>
            </a:r>
            <a:r>
              <a:rPr lang="de-DE" sz="1600" dirty="0" err="1"/>
              <a:t>solution</a:t>
            </a:r>
            <a:r>
              <a:rPr lang="de-DE" sz="1600" dirty="0"/>
              <a:t> but </a:t>
            </a:r>
            <a:r>
              <a:rPr lang="de-DE" sz="1600" dirty="0" err="1"/>
              <a:t>needs</a:t>
            </a:r>
            <a:r>
              <a:rPr lang="de-DE" sz="1600" dirty="0"/>
              <a:t> </a:t>
            </a:r>
            <a:r>
              <a:rPr lang="de-DE" sz="1600" dirty="0" err="1"/>
              <a:t>significantly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resources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layer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when</a:t>
            </a:r>
            <a:r>
              <a:rPr lang="de-DE" sz="1600" dirty="0"/>
              <a:t> p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tending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infinity</a:t>
            </a:r>
            <a:r>
              <a:rPr lang="de-DE" sz="1600" dirty="0"/>
              <a:t> </a:t>
            </a:r>
            <a:r>
              <a:rPr lang="de-DE" sz="1600" dirty="0" err="1"/>
              <a:t>then</a:t>
            </a:r>
            <a:r>
              <a:rPr lang="de-DE" sz="1600" dirty="0"/>
              <a:t> QAOA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equal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i="1" dirty="0" err="1"/>
              <a:t>Adiabatic</a:t>
            </a:r>
            <a:r>
              <a:rPr lang="de-DE" sz="1600" i="1" dirty="0"/>
              <a:t> Quantum </a:t>
            </a:r>
            <a:r>
              <a:rPr lang="de-DE" sz="1600" i="1" dirty="0" err="1"/>
              <a:t>Computation</a:t>
            </a:r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Dependency</a:t>
            </a:r>
            <a:r>
              <a:rPr lang="de-DE" sz="1600" dirty="0"/>
              <a:t> on Real NISQ: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Big </a:t>
            </a:r>
            <a:r>
              <a:rPr lang="de-DE" sz="1600" b="1" dirty="0"/>
              <a:t>p</a:t>
            </a:r>
            <a:r>
              <a:rPr lang="de-DE" sz="1600" dirty="0"/>
              <a:t> </a:t>
            </a:r>
            <a:r>
              <a:rPr lang="de-DE" sz="1600" dirty="0" err="1"/>
              <a:t>cannot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because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noises</a:t>
            </a:r>
            <a:endParaRPr lang="de-DE" sz="1600" dirty="0"/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Dependency</a:t>
            </a:r>
            <a:r>
              <a:rPr lang="de-DE" sz="1600" dirty="0"/>
              <a:t> on </a:t>
            </a:r>
            <a:r>
              <a:rPr lang="de-DE" sz="1600" dirty="0" err="1"/>
              <a:t>classical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endParaRPr lang="de-DE" sz="16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Optimization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increasing</a:t>
            </a:r>
            <a:r>
              <a:rPr lang="de-DE" sz="1600" dirty="0"/>
              <a:t>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getting</a:t>
            </a:r>
            <a:r>
              <a:rPr lang="de-DE" sz="1600" dirty="0"/>
              <a:t> </a:t>
            </a:r>
            <a:r>
              <a:rPr lang="de-DE" sz="1600" dirty="0" err="1"/>
              <a:t>harder</a:t>
            </a:r>
            <a:r>
              <a:rPr lang="de-DE" sz="16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AD3288-AD21-98B7-79DE-91A744DFD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E03B0A-2A65-4DF9-B5B6-385FF656E2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7E2AD69-4C91-1E13-1EC5-32EEECA3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59"/>
            <a:ext cx="8508999" cy="380810"/>
          </a:xfrm>
        </p:spPr>
        <p:txBody>
          <a:bodyPr/>
          <a:lstStyle/>
          <a:p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QAOA</a:t>
            </a:r>
          </a:p>
        </p:txBody>
      </p:sp>
    </p:spTree>
    <p:extLst>
      <p:ext uri="{BB962C8B-B14F-4D97-AF65-F5344CB8AC3E}">
        <p14:creationId xmlns:p14="http://schemas.microsoft.com/office/powerpoint/2010/main" val="158857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725E47-5083-E97E-98EC-C0EBFEE0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91525"/>
            <a:ext cx="8508999" cy="3394775"/>
          </a:xfrm>
        </p:spPr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p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simulation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graph</a:t>
            </a:r>
            <a:r>
              <a:rPr lang="de-DE" dirty="0"/>
              <a:t> by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qubits</a:t>
            </a:r>
            <a:r>
              <a:rPr lang="de-DE" dirty="0"/>
              <a:t> by </a:t>
            </a:r>
            <a:r>
              <a:rPr lang="de-DE" dirty="0" err="1"/>
              <a:t>one</a:t>
            </a:r>
            <a:r>
              <a:rPr lang="de-DE" dirty="0"/>
              <a:t>, 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exponentially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in </a:t>
            </a:r>
            <a:r>
              <a:rPr lang="de-DE" dirty="0" err="1"/>
              <a:t>resource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and „COBYLA“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optimizer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possible </a:t>
            </a:r>
            <a:r>
              <a:rPr lang="de-DE" dirty="0" err="1"/>
              <a:t>values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primitive </a:t>
            </a:r>
            <a:r>
              <a:rPr lang="de-DE" dirty="0" err="1"/>
              <a:t>MaxCut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QAOA </a:t>
            </a:r>
            <a:r>
              <a:rPr lang="de-DE" dirty="0" err="1"/>
              <a:t>result</a:t>
            </a:r>
            <a:r>
              <a:rPr lang="de-DE" dirty="0"/>
              <a:t> on different </a:t>
            </a:r>
            <a:r>
              <a:rPr lang="de-DE" b="1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Graphs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static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1C9C695-F420-CCED-FE9F-AF117EE84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B556DC-4B1F-53D0-2899-B2528F62EC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A7E8942-3356-7816-848E-ACAC9352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3" y="293459"/>
            <a:ext cx="7897774" cy="791179"/>
          </a:xfrm>
        </p:spPr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on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QAOA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by different </a:t>
            </a:r>
            <a:r>
              <a:rPr lang="de-DE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1637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74467-1C10-A0E6-7B40-FB61E5CA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131F84-3291-58CB-F433-0136F42F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91525"/>
            <a:ext cx="8508999" cy="3394775"/>
          </a:xfrm>
        </p:spPr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p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simulation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graph</a:t>
            </a:r>
            <a:r>
              <a:rPr lang="de-DE" dirty="0"/>
              <a:t> by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qubits</a:t>
            </a:r>
            <a:r>
              <a:rPr lang="de-DE" dirty="0"/>
              <a:t> by </a:t>
            </a:r>
            <a:r>
              <a:rPr lang="de-DE" dirty="0" err="1"/>
              <a:t>one</a:t>
            </a:r>
            <a:r>
              <a:rPr lang="de-DE" dirty="0"/>
              <a:t>, 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exponentially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in </a:t>
            </a:r>
            <a:r>
              <a:rPr lang="de-DE" dirty="0" err="1"/>
              <a:t>resource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and „COBYLA“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optimizer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possible </a:t>
            </a:r>
            <a:r>
              <a:rPr lang="de-DE" dirty="0" err="1"/>
              <a:t>values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primitive </a:t>
            </a:r>
            <a:r>
              <a:rPr lang="de-DE" dirty="0" err="1"/>
              <a:t>MaxCut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QAOA </a:t>
            </a:r>
            <a:r>
              <a:rPr lang="de-DE" dirty="0" err="1"/>
              <a:t>result</a:t>
            </a:r>
            <a:r>
              <a:rPr lang="de-DE" dirty="0"/>
              <a:t> on different </a:t>
            </a:r>
            <a:r>
              <a:rPr lang="de-DE" b="1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Graphs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static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EC5F3A-4997-2D06-1A43-0D33B1B9DF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40090B-6437-01E2-3AD7-D2590070C0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AE7388-4868-3B0F-49DA-5588AECB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3" y="293459"/>
            <a:ext cx="7897774" cy="791179"/>
          </a:xfrm>
        </p:spPr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on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QAOA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by different </a:t>
            </a:r>
            <a:r>
              <a:rPr lang="de-DE" b="1" dirty="0"/>
              <a:t>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F3396C-27CB-1D29-EC90-27BDBB458342}"/>
              </a:ext>
            </a:extLst>
          </p:cNvPr>
          <p:cNvSpPr txBox="1"/>
          <p:nvPr/>
        </p:nvSpPr>
        <p:spPr>
          <a:xfrm>
            <a:off x="3228971" y="38329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Here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416514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D6D993-E039-C878-87BD-2FF373CC80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8D94F5-79C3-9BD2-EF1E-5793BA3A5D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pic>
        <p:nvPicPr>
          <p:cNvPr id="12" name="Inhaltsplatzhalter 11" descr="Ein Bild, das Screenshot, Reihe enthält.&#10;&#10;Automatisch generierte Beschreibung">
            <a:extLst>
              <a:ext uri="{FF2B5EF4-FFF2-40B4-BE49-F238E27FC236}">
                <a16:creationId xmlns:a16="http://schemas.microsoft.com/office/drawing/2014/main" id="{3F20B971-0ADA-AB81-ACB4-8AC442CB8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671"/>
            <a:ext cx="1434770" cy="1076078"/>
          </a:xfrm>
        </p:spPr>
      </p:pic>
      <p:pic>
        <p:nvPicPr>
          <p:cNvPr id="14" name="Grafik 13" descr="Ein Bild, das Reihe enthält.&#10;&#10;Automatisch generierte Beschreibung">
            <a:extLst>
              <a:ext uri="{FF2B5EF4-FFF2-40B4-BE49-F238E27FC236}">
                <a16:creationId xmlns:a16="http://schemas.microsoft.com/office/drawing/2014/main" id="{04BD1D62-2CBA-57F0-FCFE-F1ABC55C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75" y="14671"/>
            <a:ext cx="1434771" cy="1076078"/>
          </a:xfrm>
          <a:prstGeom prst="rect">
            <a:avLst/>
          </a:prstGeom>
        </p:spPr>
      </p:pic>
      <p:pic>
        <p:nvPicPr>
          <p:cNvPr id="16" name="Grafik 15" descr="Ein Bild, das Reihe, Dreieck enthält.&#10;&#10;Automatisch generierte Beschreibung">
            <a:extLst>
              <a:ext uri="{FF2B5EF4-FFF2-40B4-BE49-F238E27FC236}">
                <a16:creationId xmlns:a16="http://schemas.microsoft.com/office/drawing/2014/main" id="{F02084C2-CAC3-E730-FCB4-ED41D0F4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150" y="14671"/>
            <a:ext cx="1434771" cy="1076078"/>
          </a:xfrm>
          <a:prstGeom prst="rect">
            <a:avLst/>
          </a:prstGeom>
        </p:spPr>
      </p:pic>
      <p:pic>
        <p:nvPicPr>
          <p:cNvPr id="18" name="Grafik 17" descr="Ein Bild, das Reihe, Kreis, Diagramm enthält.&#10;&#10;Automatisch generierte Beschreibung">
            <a:extLst>
              <a:ext uri="{FF2B5EF4-FFF2-40B4-BE49-F238E27FC236}">
                <a16:creationId xmlns:a16="http://schemas.microsoft.com/office/drawing/2014/main" id="{9A4CFBF6-6BE1-1B1C-5A13-C106559D1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921" y="14671"/>
            <a:ext cx="1434771" cy="1076078"/>
          </a:xfrm>
          <a:prstGeom prst="rect">
            <a:avLst/>
          </a:prstGeom>
        </p:spPr>
      </p:pic>
      <p:pic>
        <p:nvPicPr>
          <p:cNvPr id="20" name="Grafik 19" descr="Ein Bild, das Reihe, Kreis, Diagramm enthält.&#10;&#10;Automatisch generierte Beschreibung">
            <a:extLst>
              <a:ext uri="{FF2B5EF4-FFF2-40B4-BE49-F238E27FC236}">
                <a16:creationId xmlns:a16="http://schemas.microsoft.com/office/drawing/2014/main" id="{9A8F3E34-39C0-024A-31E8-21847E7AF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692" y="14671"/>
            <a:ext cx="1434771" cy="1076078"/>
          </a:xfrm>
          <a:prstGeom prst="rect">
            <a:avLst/>
          </a:prstGeom>
        </p:spPr>
      </p:pic>
      <p:pic>
        <p:nvPicPr>
          <p:cNvPr id="22" name="Grafik 21" descr="Ein Bild, das Reihe, Kreis, Design enthält.&#10;&#10;Automatisch generierte Beschreibung">
            <a:extLst>
              <a:ext uri="{FF2B5EF4-FFF2-40B4-BE49-F238E27FC236}">
                <a16:creationId xmlns:a16="http://schemas.microsoft.com/office/drawing/2014/main" id="{FC5FB27A-07E3-C80F-5254-5749EF5C5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90749"/>
            <a:ext cx="1434772" cy="1076079"/>
          </a:xfrm>
          <a:prstGeom prst="rect">
            <a:avLst/>
          </a:prstGeom>
        </p:spPr>
      </p:pic>
      <p:pic>
        <p:nvPicPr>
          <p:cNvPr id="24" name="Grafik 23" descr="Ein Bild, das Reihe, Kreis, Design enthält.&#10;&#10;Automatisch generierte Beschreibung">
            <a:extLst>
              <a:ext uri="{FF2B5EF4-FFF2-40B4-BE49-F238E27FC236}">
                <a16:creationId xmlns:a16="http://schemas.microsoft.com/office/drawing/2014/main" id="{2D9081D1-E5E7-649D-9248-E558EA94CC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4770" y="1090749"/>
            <a:ext cx="1434772" cy="1076079"/>
          </a:xfrm>
          <a:prstGeom prst="rect">
            <a:avLst/>
          </a:prstGeom>
        </p:spPr>
      </p:pic>
      <p:pic>
        <p:nvPicPr>
          <p:cNvPr id="26" name="Grafik 25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317921F8-A13A-AB7F-0CFB-4595C5E2A2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8343" y="1052175"/>
            <a:ext cx="1434773" cy="1076080"/>
          </a:xfrm>
          <a:prstGeom prst="rect">
            <a:avLst/>
          </a:prstGeom>
        </p:spPr>
      </p:pic>
      <p:pic>
        <p:nvPicPr>
          <p:cNvPr id="28" name="Grafik 27" descr="Ein Bild, das Reihe, Kreis, Diagramm, Design enthält.&#10;&#10;Automatisch generierte Beschreibung">
            <a:extLst>
              <a:ext uri="{FF2B5EF4-FFF2-40B4-BE49-F238E27FC236}">
                <a16:creationId xmlns:a16="http://schemas.microsoft.com/office/drawing/2014/main" id="{AC2AE52D-5D51-DB21-BC29-B93FF8AD7D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7518" y="1090749"/>
            <a:ext cx="1434773" cy="1076080"/>
          </a:xfrm>
          <a:prstGeom prst="rect">
            <a:avLst/>
          </a:prstGeom>
        </p:spPr>
      </p:pic>
      <p:pic>
        <p:nvPicPr>
          <p:cNvPr id="30" name="Grafik 29" descr="Ein Bild, das Reihe, Diagramm, Kreis enthält.&#10;&#10;Automatisch generierte Beschreibung">
            <a:extLst>
              <a:ext uri="{FF2B5EF4-FFF2-40B4-BE49-F238E27FC236}">
                <a16:creationId xmlns:a16="http://schemas.microsoft.com/office/drawing/2014/main" id="{A6848B4D-30FA-97ED-1435-8DF4834147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1092" y="1022168"/>
            <a:ext cx="1434775" cy="1076081"/>
          </a:xfrm>
          <a:prstGeom prst="rect">
            <a:avLst/>
          </a:prstGeom>
        </p:spPr>
      </p:pic>
      <p:pic>
        <p:nvPicPr>
          <p:cNvPr id="32" name="Grafik 31" descr="Ein Bild, das Reihe, Diagramm, Kreis, Design enthält.&#10;&#10;Automatisch generierte Beschreibung">
            <a:extLst>
              <a:ext uri="{FF2B5EF4-FFF2-40B4-BE49-F238E27FC236}">
                <a16:creationId xmlns:a16="http://schemas.microsoft.com/office/drawing/2014/main" id="{0131D605-041A-F089-C393-66F08ACB84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194" y="2166827"/>
            <a:ext cx="1434775" cy="1076081"/>
          </a:xfrm>
          <a:prstGeom prst="rect">
            <a:avLst/>
          </a:prstGeom>
        </p:spPr>
      </p:pic>
      <p:pic>
        <p:nvPicPr>
          <p:cNvPr id="34" name="Grafik 33" descr="Ein Bild, das Reihe, Kreis, Diagramm enthält.&#10;&#10;Automatisch generierte Beschreibung">
            <a:extLst>
              <a:ext uri="{FF2B5EF4-FFF2-40B4-BE49-F238E27FC236}">
                <a16:creationId xmlns:a16="http://schemas.microsoft.com/office/drawing/2014/main" id="{CE8F528E-03E5-EDC1-9675-63139A2D14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171" y="2128253"/>
            <a:ext cx="1434773" cy="1076080"/>
          </a:xfrm>
          <a:prstGeom prst="rect">
            <a:avLst/>
          </a:prstGeom>
        </p:spPr>
      </p:pic>
      <p:pic>
        <p:nvPicPr>
          <p:cNvPr id="36" name="Grafik 35" descr="Ein Bild, das Reihe, Diagramm, Kreis enthält.&#10;&#10;Automatisch generierte Beschreibung">
            <a:extLst>
              <a:ext uri="{FF2B5EF4-FFF2-40B4-BE49-F238E27FC236}">
                <a16:creationId xmlns:a16="http://schemas.microsoft.com/office/drawing/2014/main" id="{F94241BC-0E64-4EC8-AFBA-2E382A4351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3942" y="2089678"/>
            <a:ext cx="1434775" cy="1076081"/>
          </a:xfrm>
          <a:prstGeom prst="rect">
            <a:avLst/>
          </a:prstGeom>
        </p:spPr>
      </p:pic>
      <p:pic>
        <p:nvPicPr>
          <p:cNvPr id="38" name="Grafik 37" descr="Ein Bild, das Reihe, Kreis, Diagramm, Design enthält.&#10;&#10;Automatisch generierte Beschreibung">
            <a:extLst>
              <a:ext uri="{FF2B5EF4-FFF2-40B4-BE49-F238E27FC236}">
                <a16:creationId xmlns:a16="http://schemas.microsoft.com/office/drawing/2014/main" id="{EE5655BF-A6F0-9942-41D5-9A24380D69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4385" y="2029664"/>
            <a:ext cx="1434776" cy="1076082"/>
          </a:xfrm>
          <a:prstGeom prst="rect">
            <a:avLst/>
          </a:prstGeom>
        </p:spPr>
      </p:pic>
      <p:pic>
        <p:nvPicPr>
          <p:cNvPr id="40" name="Grafik 39" descr="Ein Bild, das Reihe, Kreis, Diagramm, Symmetrie enthält.&#10;&#10;Automatisch generierte Beschreibung">
            <a:extLst>
              <a:ext uri="{FF2B5EF4-FFF2-40B4-BE49-F238E27FC236}">
                <a16:creationId xmlns:a16="http://schemas.microsoft.com/office/drawing/2014/main" id="{192375C6-327F-B24D-47D0-11D31091E9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49161" y="2128253"/>
            <a:ext cx="1434775" cy="1076081"/>
          </a:xfrm>
          <a:prstGeom prst="rect">
            <a:avLst/>
          </a:prstGeom>
        </p:spPr>
      </p:pic>
      <p:pic>
        <p:nvPicPr>
          <p:cNvPr id="42" name="Grafik 41" descr="Ein Bild, das Reihe, Kreis, Diagramm, Design enthält.&#10;&#10;Automatisch generierte Beschreibung">
            <a:extLst>
              <a:ext uri="{FF2B5EF4-FFF2-40B4-BE49-F238E27FC236}">
                <a16:creationId xmlns:a16="http://schemas.microsoft.com/office/drawing/2014/main" id="{95EEDF32-31C8-101E-2FE8-3A239140CF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0553" y="3226027"/>
            <a:ext cx="1680070" cy="1260053"/>
          </a:xfrm>
          <a:prstGeom prst="rect">
            <a:avLst/>
          </a:prstGeom>
        </p:spPr>
      </p:pic>
      <p:pic>
        <p:nvPicPr>
          <p:cNvPr id="44" name="Grafik 43" descr="Ein Bild, das Reihe, Kreis, Diagramm, Design enthält.&#10;&#10;Automatisch generierte Beschreibung">
            <a:extLst>
              <a:ext uri="{FF2B5EF4-FFF2-40B4-BE49-F238E27FC236}">
                <a16:creationId xmlns:a16="http://schemas.microsoft.com/office/drawing/2014/main" id="{F3CD10E3-E675-A9BB-5DCA-211CFD1DEC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28682" y="3247467"/>
            <a:ext cx="1680070" cy="1260053"/>
          </a:xfrm>
          <a:prstGeom prst="rect">
            <a:avLst/>
          </a:prstGeom>
        </p:spPr>
      </p:pic>
      <p:pic>
        <p:nvPicPr>
          <p:cNvPr id="46" name="Grafik 45" descr="Ein Bild, das Kreis, Reihe, Diagramm, Design enthält.&#10;&#10;Automatisch generierte Beschreibung">
            <a:extLst>
              <a:ext uri="{FF2B5EF4-FFF2-40B4-BE49-F238E27FC236}">
                <a16:creationId xmlns:a16="http://schemas.microsoft.com/office/drawing/2014/main" id="{84F5A661-5071-02FB-B1EE-FD418F23EF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15797" y="3341015"/>
            <a:ext cx="1680070" cy="12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3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EE63034-0A76-078D-DDAA-7837BAE9F1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5442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EC074-3245-4500-D632-323C2B728D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pic>
        <p:nvPicPr>
          <p:cNvPr id="8" name="Grafik 7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F8B8BEBB-C0FB-0431-3046-DEF375C4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006"/>
            <a:ext cx="1662995" cy="1247246"/>
          </a:xfrm>
          <a:prstGeom prst="rect">
            <a:avLst/>
          </a:prstGeom>
        </p:spPr>
      </p:pic>
      <p:pic>
        <p:nvPicPr>
          <p:cNvPr id="10" name="Grafik 9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71CD7578-2466-646E-CC59-D40891C6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99" y="963005"/>
            <a:ext cx="1662996" cy="1247247"/>
          </a:xfrm>
          <a:prstGeom prst="rect">
            <a:avLst/>
          </a:prstGeom>
        </p:spPr>
      </p:pic>
      <p:pic>
        <p:nvPicPr>
          <p:cNvPr id="12" name="Grafik 11" descr="Ein Bild, das Diagramm, Reihe, Text, Screenshot enthält.&#10;&#10;Automatisch generierte Beschreibung">
            <a:extLst>
              <a:ext uri="{FF2B5EF4-FFF2-40B4-BE49-F238E27FC236}">
                <a16:creationId xmlns:a16="http://schemas.microsoft.com/office/drawing/2014/main" id="{4AA8E6CD-54FB-FBE8-F737-5E6DCC2C8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597" y="963004"/>
            <a:ext cx="1662997" cy="1247248"/>
          </a:xfrm>
          <a:prstGeom prst="rect">
            <a:avLst/>
          </a:prstGeom>
        </p:spPr>
      </p:pic>
      <p:pic>
        <p:nvPicPr>
          <p:cNvPr id="14" name="Grafik 13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32EA03CD-16A5-FB09-FA50-51D3A1CFD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963004"/>
            <a:ext cx="1662997" cy="1247248"/>
          </a:xfrm>
          <a:prstGeom prst="rect">
            <a:avLst/>
          </a:prstGeom>
        </p:spPr>
      </p:pic>
      <p:pic>
        <p:nvPicPr>
          <p:cNvPr id="16" name="Grafik 15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85F1BE7E-45DE-7093-2AD8-47473E903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196" y="963004"/>
            <a:ext cx="1662997" cy="1247248"/>
          </a:xfrm>
          <a:prstGeom prst="rect">
            <a:avLst/>
          </a:prstGeom>
        </p:spPr>
      </p:pic>
      <p:pic>
        <p:nvPicPr>
          <p:cNvPr id="18" name="Grafik 17" descr="Ein Bild, das Diagramm, Reihe, Text, Schrift enthält.&#10;&#10;Automatisch generierte Beschreibung">
            <a:extLst>
              <a:ext uri="{FF2B5EF4-FFF2-40B4-BE49-F238E27FC236}">
                <a16:creationId xmlns:a16="http://schemas.microsoft.com/office/drawing/2014/main" id="{180C772C-7349-C9E6-7080-39AC9B922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1347" y="963003"/>
            <a:ext cx="1662998" cy="1247249"/>
          </a:xfrm>
          <a:prstGeom prst="rect">
            <a:avLst/>
          </a:prstGeom>
        </p:spPr>
      </p:pic>
      <p:pic>
        <p:nvPicPr>
          <p:cNvPr id="20" name="Grafik 19" descr="Ein Bild, das Diagramm, Reihe, Screenshot, Schrift enthält.&#10;&#10;Automatisch generierte Beschreibung">
            <a:extLst>
              <a:ext uri="{FF2B5EF4-FFF2-40B4-BE49-F238E27FC236}">
                <a16:creationId xmlns:a16="http://schemas.microsoft.com/office/drawing/2014/main" id="{610BC4AB-0771-1C6E-98C4-E0BBB3788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47" y="2210252"/>
            <a:ext cx="1662996" cy="1247247"/>
          </a:xfrm>
          <a:prstGeom prst="rect">
            <a:avLst/>
          </a:prstGeom>
        </p:spPr>
      </p:pic>
      <p:pic>
        <p:nvPicPr>
          <p:cNvPr id="22" name="Grafik 21" descr="Ein Bild, das Diagramm, Reihe, Schrift, Text enthält.&#10;&#10;Automatisch generierte Beschreibung">
            <a:extLst>
              <a:ext uri="{FF2B5EF4-FFF2-40B4-BE49-F238E27FC236}">
                <a16:creationId xmlns:a16="http://schemas.microsoft.com/office/drawing/2014/main" id="{64DDAC7A-1372-E3D8-3761-49148FEBF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747" y="2210250"/>
            <a:ext cx="1662997" cy="1247248"/>
          </a:xfrm>
          <a:prstGeom prst="rect">
            <a:avLst/>
          </a:prstGeom>
        </p:spPr>
      </p:pic>
      <p:pic>
        <p:nvPicPr>
          <p:cNvPr id="24" name="Grafik 23" descr="Ein Bild, das Text, Schrift, Reihe, Diagramm enthält.&#10;&#10;Automatisch generierte Beschreibung">
            <a:extLst>
              <a:ext uri="{FF2B5EF4-FFF2-40B4-BE49-F238E27FC236}">
                <a16:creationId xmlns:a16="http://schemas.microsoft.com/office/drawing/2014/main" id="{70E78B59-4416-8389-7617-C29D9EDB3F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0545" y="2210249"/>
            <a:ext cx="1662997" cy="1247248"/>
          </a:xfrm>
          <a:prstGeom prst="rect">
            <a:avLst/>
          </a:prstGeom>
        </p:spPr>
      </p:pic>
      <p:pic>
        <p:nvPicPr>
          <p:cNvPr id="26" name="Grafik 25" descr="Ein Bild, das Diagramm, Text, Reihe, Schrift enthält.&#10;&#10;Automatisch generierte Beschreibung">
            <a:extLst>
              <a:ext uri="{FF2B5EF4-FFF2-40B4-BE49-F238E27FC236}">
                <a16:creationId xmlns:a16="http://schemas.microsoft.com/office/drawing/2014/main" id="{2043F83F-B912-1221-07DB-8F4B4A9A78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4346" y="2181603"/>
            <a:ext cx="1662998" cy="1247249"/>
          </a:xfrm>
          <a:prstGeom prst="rect">
            <a:avLst/>
          </a:prstGeom>
        </p:spPr>
      </p:pic>
      <p:pic>
        <p:nvPicPr>
          <p:cNvPr id="28" name="Grafik 27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A25222A2-129D-4146-4F01-4372902276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5195" y="2181603"/>
            <a:ext cx="1662997" cy="1247248"/>
          </a:xfrm>
          <a:prstGeom prst="rect">
            <a:avLst/>
          </a:prstGeom>
        </p:spPr>
      </p:pic>
      <p:pic>
        <p:nvPicPr>
          <p:cNvPr id="30" name="Grafik 29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57F2D5F3-34B0-3570-130A-21CD4997A8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1347" y="2152958"/>
            <a:ext cx="1662997" cy="1247248"/>
          </a:xfrm>
          <a:prstGeom prst="rect">
            <a:avLst/>
          </a:prstGeom>
        </p:spPr>
      </p:pic>
      <p:pic>
        <p:nvPicPr>
          <p:cNvPr id="32" name="Grafik 31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0B25DBC4-3E71-4265-582C-1A3D08B6AE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3428851"/>
            <a:ext cx="1662996" cy="1247247"/>
          </a:xfrm>
          <a:prstGeom prst="rect">
            <a:avLst/>
          </a:prstGeom>
        </p:spPr>
      </p:pic>
      <p:pic>
        <p:nvPicPr>
          <p:cNvPr id="34" name="Grafik 33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5B706625-6F59-FB9A-B5CC-235B179F47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35272" y="3400206"/>
            <a:ext cx="1662997" cy="1247248"/>
          </a:xfrm>
          <a:prstGeom prst="rect">
            <a:avLst/>
          </a:prstGeom>
        </p:spPr>
      </p:pic>
      <p:pic>
        <p:nvPicPr>
          <p:cNvPr id="36" name="Grafik 35" descr="Ein Bild, das Diagramm, Reihe, Schrift, Steigung enthält.&#10;&#10;Automatisch generierte Beschreibung">
            <a:extLst>
              <a:ext uri="{FF2B5EF4-FFF2-40B4-BE49-F238E27FC236}">
                <a16:creationId xmlns:a16="http://schemas.microsoft.com/office/drawing/2014/main" id="{FE96BD15-FC21-EA98-78AD-43F6BBC6F0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2896" y="3400206"/>
            <a:ext cx="1662998" cy="1247249"/>
          </a:xfrm>
          <a:prstGeom prst="rect">
            <a:avLst/>
          </a:prstGeom>
        </p:spPr>
      </p:pic>
      <p:pic>
        <p:nvPicPr>
          <p:cNvPr id="38" name="Grafik 3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F3AAB20-04A7-3FA5-4DA3-D7EC6504B8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31296" y="3371556"/>
            <a:ext cx="1662998" cy="1247249"/>
          </a:xfrm>
          <a:prstGeom prst="rect">
            <a:avLst/>
          </a:prstGeom>
        </p:spPr>
      </p:pic>
      <p:pic>
        <p:nvPicPr>
          <p:cNvPr id="40" name="Grafik 39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AB550789-A9E5-2024-D457-BA1ACD0AAD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5794" y="3342906"/>
            <a:ext cx="1663000" cy="1247250"/>
          </a:xfrm>
          <a:prstGeom prst="rect">
            <a:avLst/>
          </a:prstGeom>
        </p:spPr>
      </p:pic>
      <p:pic>
        <p:nvPicPr>
          <p:cNvPr id="42" name="Grafik 4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5B924D57-241C-9B84-FB79-B0DD51F060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41346" y="3400204"/>
            <a:ext cx="1662998" cy="124724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CE7C253-24FF-F142-6817-908C76F5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1" y="39409"/>
            <a:ext cx="7971555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000" dirty="0">
                <a:solidFill>
                  <a:schemeClr val="bg2"/>
                </a:solidFill>
              </a:rPr>
              <a:t>Blue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second</a:t>
            </a:r>
            <a:r>
              <a:rPr lang="de-DE" sz="2000" dirty="0"/>
              <a:t> </a:t>
            </a:r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saving</a:t>
            </a:r>
            <a:r>
              <a:rPr lang="de-DE" sz="2000" dirty="0"/>
              <a:t> p and </a:t>
            </a:r>
            <a:r>
              <a:rPr lang="de-DE" sz="2000" dirty="0" err="1">
                <a:solidFill>
                  <a:srgbClr val="FF0000"/>
                </a:solidFill>
              </a:rPr>
              <a:t>red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by </a:t>
            </a:r>
            <a:r>
              <a:rPr lang="de-DE" sz="2000" dirty="0" err="1"/>
              <a:t>first</a:t>
            </a:r>
            <a:r>
              <a:rPr lang="de-DE" sz="2000" dirty="0"/>
              <a:t> </a:t>
            </a:r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random</a:t>
            </a:r>
            <a:r>
              <a:rPr lang="de-DE" sz="2000" dirty="0"/>
              <a:t> p</a:t>
            </a:r>
            <a:br>
              <a:rPr lang="de-DE" sz="2000" dirty="0"/>
            </a:br>
            <a:r>
              <a:rPr lang="de-DE" sz="2000" dirty="0"/>
              <a:t>y-</a:t>
            </a:r>
            <a:r>
              <a:rPr lang="de-DE" sz="2000" dirty="0" err="1"/>
              <a:t>axis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probability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0 bis 1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 </a:t>
            </a:r>
            <a:r>
              <a:rPr lang="de-DE" sz="2000" dirty="0" err="1"/>
              <a:t>solution</a:t>
            </a:r>
            <a:r>
              <a:rPr lang="de-DE" sz="2000" dirty="0"/>
              <a:t> in all </a:t>
            </a:r>
            <a:r>
              <a:rPr lang="de-DE" sz="2000" dirty="0" err="1"/>
              <a:t>graphs</a:t>
            </a:r>
            <a:r>
              <a:rPr lang="de-DE" sz="2000" dirty="0"/>
              <a:t>, </a:t>
            </a:r>
            <a:br>
              <a:rPr lang="de-DE" sz="2000" dirty="0"/>
            </a:br>
            <a:r>
              <a:rPr lang="de-DE" sz="2000" dirty="0"/>
              <a:t>x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p, </a:t>
            </a:r>
            <a:r>
              <a:rPr lang="de-DE" sz="2000" dirty="0" err="1"/>
              <a:t>for</a:t>
            </a:r>
            <a:r>
              <a:rPr lang="de-DE" sz="2000" dirty="0"/>
              <a:t> 2-13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until</a:t>
            </a:r>
            <a:r>
              <a:rPr lang="de-DE" sz="2000" dirty="0"/>
              <a:t> 20 and </a:t>
            </a:r>
            <a:r>
              <a:rPr lang="de-DE" sz="2000" dirty="0" err="1"/>
              <a:t>from</a:t>
            </a:r>
            <a:r>
              <a:rPr lang="de-DE" sz="2000" dirty="0"/>
              <a:t> 14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written</a:t>
            </a:r>
            <a:r>
              <a:rPr lang="de-DE" sz="2000" dirty="0"/>
              <a:t>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A9F0A02-81B6-899E-CA58-592DA507B52F}"/>
              </a:ext>
            </a:extLst>
          </p:cNvPr>
          <p:cNvSpPr txBox="1"/>
          <p:nvPr/>
        </p:nvSpPr>
        <p:spPr>
          <a:xfrm>
            <a:off x="198778" y="4537904"/>
            <a:ext cx="8846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       16                    11                      8                        5                     3                     3	</a:t>
            </a:r>
          </a:p>
        </p:txBody>
      </p:sp>
    </p:spTree>
    <p:extLst>
      <p:ext uri="{BB962C8B-B14F-4D97-AF65-F5344CB8AC3E}">
        <p14:creationId xmlns:p14="http://schemas.microsoft.com/office/powerpoint/2010/main" val="209257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97E8E5-5710-E12B-FC4F-F77C3F9E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hard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optimize</a:t>
            </a:r>
            <a:r>
              <a:rPr lang="de-DE" sz="1800" dirty="0"/>
              <a:t> a </a:t>
            </a:r>
            <a:r>
              <a:rPr lang="de-DE" sz="1800" dirty="0" err="1"/>
              <a:t>lot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thetas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Chose </a:t>
            </a:r>
            <a:r>
              <a:rPr lang="de-DE" sz="1800" dirty="0" err="1"/>
              <a:t>of</a:t>
            </a:r>
            <a:r>
              <a:rPr lang="de-DE" sz="1800" dirty="0"/>
              <a:t> p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important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Probability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small</a:t>
            </a:r>
            <a:r>
              <a:rPr lang="de-DE" sz="1800" dirty="0"/>
              <a:t> by </a:t>
            </a:r>
            <a:r>
              <a:rPr lang="de-DE" sz="1800" dirty="0" err="1"/>
              <a:t>big</a:t>
            </a:r>
            <a:r>
              <a:rPr lang="de-DE" sz="1800" dirty="0"/>
              <a:t> </a:t>
            </a:r>
            <a:r>
              <a:rPr lang="de-DE" sz="1800" dirty="0" err="1"/>
              <a:t>graphs</a:t>
            </a:r>
            <a:r>
              <a:rPr lang="de-DE" sz="1800" dirty="0"/>
              <a:t>, but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big</a:t>
            </a:r>
            <a:r>
              <a:rPr lang="de-DE" sz="1800" dirty="0"/>
              <a:t> by </a:t>
            </a:r>
            <a:r>
              <a:rPr lang="de-DE" sz="1800" dirty="0" err="1"/>
              <a:t>comparison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solution</a:t>
            </a:r>
            <a:r>
              <a:rPr lang="de-DE" sz="1800" dirty="0"/>
              <a:t> </a:t>
            </a:r>
            <a:r>
              <a:rPr lang="de-DE" sz="1800" dirty="0" err="1"/>
              <a:t>space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Increasing</a:t>
            </a:r>
            <a:r>
              <a:rPr lang="de-DE" sz="1800" dirty="0"/>
              <a:t> </a:t>
            </a: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qubits</a:t>
            </a:r>
            <a:r>
              <a:rPr lang="de-DE" sz="1800" dirty="0"/>
              <a:t> will </a:t>
            </a:r>
            <a:r>
              <a:rPr lang="de-DE" sz="1800" dirty="0" err="1"/>
              <a:t>produce</a:t>
            </a:r>
            <a:r>
              <a:rPr lang="de-DE" sz="1800" dirty="0"/>
              <a:t> </a:t>
            </a:r>
            <a:r>
              <a:rPr lang="de-DE" sz="1800" dirty="0" err="1"/>
              <a:t>exponential</a:t>
            </a:r>
            <a:r>
              <a:rPr lang="de-DE" sz="1800" dirty="0"/>
              <a:t> </a:t>
            </a:r>
            <a:r>
              <a:rPr lang="de-DE" sz="1800" dirty="0" err="1"/>
              <a:t>growth</a:t>
            </a:r>
            <a:r>
              <a:rPr lang="de-DE" sz="1800" dirty="0"/>
              <a:t> and </a:t>
            </a: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hard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simulate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EE7C99D-A307-243D-4E52-12B1D12B9F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70A865-20CB-89B8-5BF8-1D35FB7138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3DF1203-49FA-ECF4-CEC9-6D263647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de-DE" dirty="0" err="1">
                <a:effectLst/>
              </a:rPr>
              <a:t>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04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8C8B12C-F6CB-15D0-5D3F-6C6E39EA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https://ieeexplore.ieee.org/abstract/document/8939749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https://github.com/rsln-s/IEEE_QW_2020/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5E3C32-0686-0E94-710A-682D92111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CD6658-252D-CE84-0075-7113CF1AE9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0C5F69-4FA4-B3A3-52C7-310E36B9C1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5EBF11E-424E-40B8-F8F6-A1B981B3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7903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41E1D-513A-4951-B8BD-E9D1D830C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0F5BC-73DC-4629-911D-0E631C5CA6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10190E-A541-47D8-A69A-DC6B5EC3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en-US" dirty="0"/>
              <a:t>Two Types of classical algorithms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7341BC-0D8E-A566-BF65-ABFFF47D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88" y="605377"/>
            <a:ext cx="8508999" cy="4313556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Algorithms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proven</a:t>
            </a:r>
            <a:r>
              <a:rPr lang="de-DE" sz="1600" b="1" dirty="0"/>
              <a:t> </a:t>
            </a:r>
            <a:r>
              <a:rPr lang="de-DE" sz="1600" b="1" dirty="0" err="1"/>
              <a:t>performance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</a:t>
            </a:r>
            <a:r>
              <a:rPr lang="de-DE" b="1" dirty="0" err="1"/>
              <a:t>proved</a:t>
            </a:r>
            <a:r>
              <a:rPr lang="de-DE" dirty="0"/>
              <a:t> </a:t>
            </a:r>
            <a:r>
              <a:rPr lang="de-DE" dirty="0" err="1"/>
              <a:t>mathematically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analytically</a:t>
            </a:r>
            <a:r>
              <a:rPr lang="de-DE" dirty="0"/>
              <a:t>. </a:t>
            </a:r>
            <a:r>
              <a:rPr lang="en-US" dirty="0"/>
              <a:t>Give an </a:t>
            </a:r>
            <a:r>
              <a:rPr lang="en-US" b="1" dirty="0"/>
              <a:t>exact</a:t>
            </a:r>
            <a:r>
              <a:rPr lang="en-US" dirty="0"/>
              <a:t> the best solution or proven close to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</a:t>
            </a:r>
            <a:r>
              <a:rPr lang="en-US" b="1" dirty="0"/>
              <a:t>resource-intensive</a:t>
            </a:r>
            <a:r>
              <a:rPr lang="en-US" dirty="0"/>
              <a:t>, that’s why we use them when we need </a:t>
            </a:r>
            <a:r>
              <a:rPr lang="en-US" b="1" dirty="0"/>
              <a:t>more quality</a:t>
            </a:r>
            <a:r>
              <a:rPr lang="en-US" dirty="0"/>
              <a:t> than speed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Dijkstra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Simple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67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12CEA-AB5D-4B17-8809-7416C83A6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77BF5-4AB3-76D2-3A1A-98D9428B3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0541F-7D73-1CAA-42B6-B9DC6DCE2B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A018A8-B34A-4417-1E43-7CB2995A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en-US" dirty="0"/>
              <a:t>Two Types of classical algorithms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B72807C-7B0D-D336-96D6-3724962A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36" y="605377"/>
            <a:ext cx="8508999" cy="4313556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Algorithms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proven</a:t>
            </a:r>
            <a:r>
              <a:rPr lang="de-DE" sz="1600" b="1" dirty="0"/>
              <a:t> </a:t>
            </a:r>
            <a:r>
              <a:rPr lang="de-DE" sz="1600" b="1" dirty="0" err="1"/>
              <a:t>performance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</a:t>
            </a:r>
            <a:r>
              <a:rPr lang="de-DE" b="1" dirty="0" err="1"/>
              <a:t>proved</a:t>
            </a:r>
            <a:r>
              <a:rPr lang="de-DE" dirty="0"/>
              <a:t> </a:t>
            </a:r>
            <a:r>
              <a:rPr lang="de-DE" dirty="0" err="1"/>
              <a:t>mathematically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analytically</a:t>
            </a:r>
            <a:r>
              <a:rPr lang="de-DE" dirty="0"/>
              <a:t>. </a:t>
            </a:r>
            <a:r>
              <a:rPr lang="en-US" dirty="0"/>
              <a:t>Give an </a:t>
            </a:r>
            <a:r>
              <a:rPr lang="en-US" b="1" dirty="0"/>
              <a:t>exact</a:t>
            </a:r>
            <a:r>
              <a:rPr lang="en-US" dirty="0"/>
              <a:t> the best solution or proven close to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</a:t>
            </a:r>
            <a:r>
              <a:rPr lang="en-US" b="1" dirty="0"/>
              <a:t>resource-intensive</a:t>
            </a:r>
            <a:r>
              <a:rPr lang="en-US" dirty="0"/>
              <a:t>, that’s why we use them when we need </a:t>
            </a:r>
            <a:r>
              <a:rPr lang="en-US" b="1" dirty="0"/>
              <a:t>more quality</a:t>
            </a:r>
            <a:r>
              <a:rPr lang="en-US" dirty="0"/>
              <a:t> than speed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Dijkstra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Simple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Heuristic</a:t>
            </a:r>
            <a:r>
              <a:rPr lang="de-DE" sz="1600" b="1" dirty="0"/>
              <a:t> </a:t>
            </a:r>
            <a:r>
              <a:rPr lang="de-DE" sz="1600" b="1" dirty="0" err="1"/>
              <a:t>methods</a:t>
            </a:r>
            <a:r>
              <a:rPr lang="de-DE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some approximations and simplifications to provide not the best result, but a good one and much faster than analogous proven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proves</a:t>
            </a:r>
            <a:r>
              <a:rPr lang="en-US" dirty="0"/>
              <a:t> that the solution will be in some range from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the result here and now, often the most powerful algorithms we know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annealing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Almost</a:t>
            </a:r>
            <a:r>
              <a:rPr lang="de-DE" dirty="0"/>
              <a:t> all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78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3DE3F-1AF6-ECA0-69FC-266300FC1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739D4-71C4-D9A7-AF71-852F72C426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2B82C-1994-91F5-6C8B-CBE0A63A48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2B41-8A80-F028-9F8D-1F93FEAF0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647605"/>
            <a:ext cx="8508999" cy="324272"/>
          </a:xfrm>
        </p:spPr>
        <p:txBody>
          <a:bodyPr/>
          <a:lstStyle/>
          <a:p>
            <a:r>
              <a:rPr lang="en-US" dirty="0"/>
              <a:t>We hope that in quantum world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also </a:t>
            </a:r>
            <a:r>
              <a:rPr lang="de-DE" dirty="0" err="1"/>
              <a:t>apply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1BD5EA-EEBF-1770-9D4A-8C41D467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analogous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48540D-E25A-C94A-F957-392616F1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71877"/>
            <a:ext cx="8508999" cy="3714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Algorithms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proven</a:t>
            </a:r>
            <a:r>
              <a:rPr lang="de-DE" sz="1400" b="1" dirty="0"/>
              <a:t> </a:t>
            </a:r>
            <a:r>
              <a:rPr lang="de-DE" sz="1400" b="1" dirty="0" err="1"/>
              <a:t>performance</a:t>
            </a:r>
            <a:endParaRPr lang="de-DE" sz="1400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Shor‘s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integer </a:t>
            </a:r>
            <a:r>
              <a:rPr lang="de-DE" dirty="0" err="1"/>
              <a:t>factorization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9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6AF97-D976-89FB-4C82-97004784F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B966E-27E1-E986-BB2E-E1E571E1EF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8044B-B238-FC30-8885-E656DA4ABC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2D9D2-1B8A-97DC-090E-894342941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647605"/>
            <a:ext cx="8508999" cy="324272"/>
          </a:xfrm>
        </p:spPr>
        <p:txBody>
          <a:bodyPr/>
          <a:lstStyle/>
          <a:p>
            <a:r>
              <a:rPr lang="en-US" dirty="0"/>
              <a:t>We hope that in quantum world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also </a:t>
            </a:r>
            <a:r>
              <a:rPr lang="de-DE" dirty="0" err="1"/>
              <a:t>applicable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8D4880-CA1A-C345-9C3B-8B6EA2C2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analogous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590E635-1205-8315-086F-9FC5B543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71877"/>
            <a:ext cx="8508999" cy="3714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Algorithms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proven</a:t>
            </a:r>
            <a:r>
              <a:rPr lang="de-DE" sz="1400" b="1" dirty="0"/>
              <a:t> </a:t>
            </a:r>
            <a:r>
              <a:rPr lang="de-DE" sz="1400" b="1" dirty="0" err="1"/>
              <a:t>performance</a:t>
            </a:r>
            <a:endParaRPr lang="de-DE" sz="1400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Shor‘s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integer </a:t>
            </a:r>
            <a:r>
              <a:rPr lang="de-DE" dirty="0" err="1"/>
              <a:t>factorization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Heuristic</a:t>
            </a:r>
            <a:r>
              <a:rPr lang="de-DE" sz="1400" b="1" dirty="0"/>
              <a:t> </a:t>
            </a:r>
            <a:r>
              <a:rPr lang="de-DE" sz="1400" b="1" dirty="0" err="1"/>
              <a:t>methods</a:t>
            </a:r>
            <a:r>
              <a:rPr lang="de-DE" sz="1400" b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Quantum </a:t>
            </a:r>
            <a:r>
              <a:rPr lang="de-DE" dirty="0" err="1"/>
              <a:t>annealing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Quantum </a:t>
            </a:r>
            <a:r>
              <a:rPr lang="de-DE" b="1" dirty="0" err="1"/>
              <a:t>approximation</a:t>
            </a:r>
            <a:r>
              <a:rPr lang="de-DE" b="1" dirty="0"/>
              <a:t> </a:t>
            </a:r>
            <a:r>
              <a:rPr lang="de-DE" b="1" dirty="0" err="1"/>
              <a:t>optimization</a:t>
            </a:r>
            <a:r>
              <a:rPr lang="de-DE" b="1" dirty="0"/>
              <a:t> </a:t>
            </a:r>
            <a:r>
              <a:rPr lang="de-DE" b="1" dirty="0" err="1"/>
              <a:t>algorithm</a:t>
            </a:r>
            <a:r>
              <a:rPr lang="de-DE" b="1" dirty="0"/>
              <a:t> (QAOA)</a:t>
            </a:r>
          </a:p>
        </p:txBody>
      </p:sp>
    </p:spTree>
    <p:extLst>
      <p:ext uri="{BB962C8B-B14F-4D97-AF65-F5344CB8AC3E}">
        <p14:creationId xmlns:p14="http://schemas.microsoft.com/office/powerpoint/2010/main" val="413570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23754-C5E0-D94F-4640-FBB73E551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0A4AE-EC3F-8AEC-72AE-4C85B4F01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EAA6D-70EC-6F3E-FD72-86AC055246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8DF64-8E42-9FF4-5A22-8ABFEB241B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647605"/>
            <a:ext cx="8508999" cy="324272"/>
          </a:xfrm>
        </p:spPr>
        <p:txBody>
          <a:bodyPr/>
          <a:lstStyle/>
          <a:p>
            <a:r>
              <a:rPr lang="en-US" dirty="0"/>
              <a:t>We hope that in quantum world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also </a:t>
            </a:r>
            <a:r>
              <a:rPr lang="de-DE" dirty="0" err="1"/>
              <a:t>applicable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D2AEA9A-9D92-F784-0351-028E625E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analogous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7895451-D30D-693B-5160-DB31E75A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71877"/>
            <a:ext cx="8508999" cy="3714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Algorithms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proven</a:t>
            </a:r>
            <a:r>
              <a:rPr lang="de-DE" sz="1400" b="1" dirty="0"/>
              <a:t> </a:t>
            </a:r>
            <a:r>
              <a:rPr lang="de-DE" sz="1400" b="1" dirty="0" err="1"/>
              <a:t>performance</a:t>
            </a:r>
            <a:endParaRPr lang="de-DE" sz="1400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Shor‘s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integer </a:t>
            </a:r>
            <a:r>
              <a:rPr lang="de-DE" dirty="0" err="1"/>
              <a:t>factorization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Heuristic</a:t>
            </a:r>
            <a:r>
              <a:rPr lang="de-DE" sz="1400" b="1" dirty="0"/>
              <a:t> </a:t>
            </a:r>
            <a:r>
              <a:rPr lang="de-DE" sz="1400" b="1" dirty="0" err="1"/>
              <a:t>methods</a:t>
            </a:r>
            <a:r>
              <a:rPr lang="de-DE" sz="1400" b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Quantum </a:t>
            </a:r>
            <a:r>
              <a:rPr lang="de-DE" dirty="0" err="1"/>
              <a:t>annealing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Quantum </a:t>
            </a:r>
            <a:r>
              <a:rPr lang="de-DE" b="1" dirty="0" err="1"/>
              <a:t>approximation</a:t>
            </a:r>
            <a:r>
              <a:rPr lang="de-DE" b="1" dirty="0"/>
              <a:t> </a:t>
            </a:r>
          </a:p>
          <a:p>
            <a:r>
              <a:rPr lang="de-DE" b="1" dirty="0" err="1"/>
              <a:t>optimization</a:t>
            </a:r>
            <a:r>
              <a:rPr lang="de-DE" b="1" dirty="0"/>
              <a:t> </a:t>
            </a:r>
            <a:r>
              <a:rPr lang="de-DE" b="1" dirty="0" err="1"/>
              <a:t>algorithm</a:t>
            </a:r>
            <a:r>
              <a:rPr lang="de-DE" b="1" dirty="0"/>
              <a:t> (QAOA)</a:t>
            </a:r>
          </a:p>
          <a:p>
            <a:endParaRPr lang="de-DE" b="1" dirty="0"/>
          </a:p>
          <a:p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01F73B-161A-9692-979E-F725EA12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63" y="912489"/>
            <a:ext cx="4874475" cy="383319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D0F8033-5920-D1D3-A166-F9D0BCE83CEE}"/>
              </a:ext>
            </a:extLst>
          </p:cNvPr>
          <p:cNvSpPr txBox="1"/>
          <p:nvPr/>
        </p:nvSpPr>
        <p:spPr>
          <a:xfrm>
            <a:off x="4832902" y="4687968"/>
            <a:ext cx="47813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3"/>
              </a:rPr>
              <a:t>https://github.com/rsln-s/IEEE_QW_2020/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203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FD356-8825-3884-5184-B587AC7AD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67B5E1-F201-F8EF-3FA0-F6E41D6DE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D3B8F-E2E6-297F-2103-5D388A989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7C119-5CE4-5979-52EB-B6B1F74DF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1" y="1055479"/>
            <a:ext cx="4775424" cy="367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BQP (bounded error, quantum, polynomial time) is the class of problems that can be solved by a polynomial-time quantum Turing machine with error probability of at most 1/3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that P is a subset of BQP (but don’t know if it is a strict subset)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interesting is a relationship between NP and BQP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Suspected that BQP and NP-complete are disjoint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B3A003-9536-3CD3-1F9A-3E732ED6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Algorithm Complexity (BQP)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62F08A2-426D-CD47-7F06-A3C673AAE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8567" y="1569584"/>
            <a:ext cx="3704987" cy="2961129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7C2B3D4-D611-8389-23F9-ABB6A6EC4C6D}"/>
              </a:ext>
            </a:extLst>
          </p:cNvPr>
          <p:cNvSpPr txBox="1"/>
          <p:nvPr/>
        </p:nvSpPr>
        <p:spPr>
          <a:xfrm>
            <a:off x="5340096" y="4530713"/>
            <a:ext cx="3978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4"/>
              </a:rPr>
              <a:t>https://en.wikipedia.org/wiki/BQP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9314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B71BC-5E4A-A8E0-DE2D-74E32831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C38A6-B767-2F18-1B6F-D4AB7A07D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8E550-8FD3-C704-37DC-50ECACA342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3A6479-084C-8811-58E8-FBD9D0C5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pic>
        <p:nvPicPr>
          <p:cNvPr id="21" name="Grafik 20" descr="Ein Bild, das Diagramm, Reihe, Plan, Design enthält.&#10;&#10;Automatisch generierte Beschreibung">
            <a:extLst>
              <a:ext uri="{FF2B5EF4-FFF2-40B4-BE49-F238E27FC236}">
                <a16:creationId xmlns:a16="http://schemas.microsoft.com/office/drawing/2014/main" id="{D2D4C36E-C39E-AEEF-0AEF-609E12E9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79" y="2926733"/>
            <a:ext cx="6934200" cy="17145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58687A71-90F8-91EE-16CE-B65592AC8B00}"/>
              </a:ext>
            </a:extLst>
          </p:cNvPr>
          <p:cNvSpPr txBox="1"/>
          <p:nvPr/>
        </p:nvSpPr>
        <p:spPr>
          <a:xfrm>
            <a:off x="3048871" y="447874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hlinkClick r:id="rId3"/>
              </a:rPr>
              <a:t>https://en.wikipedia.org/wiki/Quantum_optimization_algorithms</a:t>
            </a:r>
            <a:endParaRPr lang="de-DE" sz="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5A49B51-E9B4-994E-999B-0EB93DD7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700C09-648D-8F23-971F-7A39847FC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2" y="779042"/>
            <a:ext cx="7769818" cy="21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3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3C60-D9B7-684E-D4E8-F4AD244E1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676C4-E671-85E5-4888-CEFCD3BF9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B667F-F300-8082-86D0-50D6C5A1D9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5DE9D2-3906-14CE-AE84-B4A5BCA2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A176BCC-03BE-46FC-792E-4BA70503D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334" y="766058"/>
            <a:ext cx="8509000" cy="573544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3D3833-AD4B-9C59-87A2-D2A567F2AE6F}"/>
              </a:ext>
            </a:extLst>
          </p:cNvPr>
          <p:cNvSpPr txBox="1"/>
          <p:nvPr/>
        </p:nvSpPr>
        <p:spPr>
          <a:xfrm>
            <a:off x="298546" y="1534757"/>
            <a:ext cx="8372788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/>
              <a:t>Cost</a:t>
            </a:r>
            <a:r>
              <a:rPr lang="de-DE" sz="1600" dirty="0"/>
              <a:t> </a:t>
            </a:r>
            <a:r>
              <a:rPr lang="de-DE" sz="1600" dirty="0" err="1"/>
              <a:t>Hamiltonian</a:t>
            </a:r>
            <a:r>
              <a:rPr lang="de-DE" sz="1600" dirty="0"/>
              <a:t>(also Phase </a:t>
            </a:r>
            <a:r>
              <a:rPr lang="de-DE" sz="1600" dirty="0" err="1"/>
              <a:t>Hamiltonian</a:t>
            </a:r>
            <a:r>
              <a:rPr lang="de-DE" sz="1600" dirty="0"/>
              <a:t>)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needed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encoding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objective</a:t>
            </a:r>
            <a:r>
              <a:rPr lang="de-DE" sz="1600" dirty="0"/>
              <a:t> 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problem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minimized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maximized</a:t>
            </a:r>
            <a:r>
              <a:rPr lang="de-DE" sz="1600" dirty="0"/>
              <a:t> and </a:t>
            </a:r>
            <a:r>
              <a:rPr lang="de-DE" sz="1600" dirty="0" err="1"/>
              <a:t>it</a:t>
            </a:r>
            <a:r>
              <a:rPr lang="de-DE" sz="1600" dirty="0"/>
              <a:t> fixes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right</a:t>
            </a:r>
            <a:r>
              <a:rPr lang="de-DE" sz="1600" dirty="0"/>
              <a:t> </a:t>
            </a:r>
            <a:r>
              <a:rPr lang="de-DE" sz="1600" dirty="0" err="1"/>
              <a:t>solution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In </a:t>
            </a:r>
            <a:r>
              <a:rPr lang="de-DE" sz="1600" dirty="0" err="1"/>
              <a:t>case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MaxCut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equals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:</a:t>
            </a:r>
          </a:p>
          <a:p>
            <a:endParaRPr lang="de-DE" sz="1600" dirty="0"/>
          </a:p>
          <a:p>
            <a:r>
              <a:rPr lang="de-DE" sz="1600" dirty="0"/>
              <a:t>Mixer </a:t>
            </a:r>
            <a:r>
              <a:rPr lang="de-DE" sz="1600" dirty="0" err="1"/>
              <a:t>Hamiltonian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en-US" sz="1600" dirty="0">
                <a:effectLst/>
              </a:rPr>
              <a:t>explore a variety of possible solutions in order to avoid local minima and achieve a global optimum.</a:t>
            </a:r>
          </a:p>
          <a:p>
            <a:endParaRPr lang="en-US" sz="1600" dirty="0"/>
          </a:p>
          <a:p>
            <a:r>
              <a:rPr lang="en-US" sz="1600" dirty="0"/>
              <a:t>In almost every case :                         , where omega-x is a Pauli-X gate for j-</a:t>
            </a:r>
            <a:r>
              <a:rPr lang="en-US" sz="1600" dirty="0" err="1"/>
              <a:t>th</a:t>
            </a:r>
            <a:r>
              <a:rPr lang="en-US" sz="1600" dirty="0"/>
              <a:t> qubit</a:t>
            </a:r>
          </a:p>
          <a:p>
            <a:endParaRPr lang="en-US" sz="1600" dirty="0"/>
          </a:p>
          <a:p>
            <a:r>
              <a:rPr lang="en-US" sz="1600" dirty="0"/>
              <a:t>More about the determination and purpose of Hamiltonians will be told from another student today</a:t>
            </a:r>
          </a:p>
          <a:p>
            <a:endParaRPr lang="ru-RU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6B6F9B-B0AD-3943-2417-CECFFE23F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138" y="2145469"/>
            <a:ext cx="2256426" cy="605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F3A445A-876F-4EC8-AB61-4ADA98F23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292" y="3362006"/>
            <a:ext cx="942721" cy="5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216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le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4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5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6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7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 (5)</Template>
  <TotalTime>0</TotalTime>
  <Words>1159</Words>
  <Application>Microsoft Office PowerPoint</Application>
  <PresentationFormat>Bildschirmpräsentation (16:9)</PresentationFormat>
  <Paragraphs>144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18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Wingdings</vt:lpstr>
      <vt:lpstr>Titel 1</vt:lpstr>
      <vt:lpstr>Title Blank</vt:lpstr>
      <vt:lpstr>Titel 2</vt:lpstr>
      <vt:lpstr>Titel 3</vt:lpstr>
      <vt:lpstr>Inhalt</vt:lpstr>
      <vt:lpstr>Kapiteltrenner blau</vt:lpstr>
      <vt:lpstr>Kapiteltrenner schwarz</vt:lpstr>
      <vt:lpstr>Quantum Algorithms: QAOA and NP-hard Problems</vt:lpstr>
      <vt:lpstr>Two Types of classical algorithms</vt:lpstr>
      <vt:lpstr>Two Types of classical algorithms</vt:lpstr>
      <vt:lpstr>Quantum analogous</vt:lpstr>
      <vt:lpstr>Quantum analogous</vt:lpstr>
      <vt:lpstr>Quantum analogous</vt:lpstr>
      <vt:lpstr>Quantum Algorithm Complexity (BQP)</vt:lpstr>
      <vt:lpstr>Quantum heuristic Algorithm QAOA</vt:lpstr>
      <vt:lpstr>Quantum heuristic Algorithm QAOA</vt:lpstr>
      <vt:lpstr>Quantum heuristic Algorithm QAOA</vt:lpstr>
      <vt:lpstr>Quantum heuristic Algorithm QAOA</vt:lpstr>
      <vt:lpstr>Characteristics of QAOA</vt:lpstr>
      <vt:lpstr>Let‘s see on example graphs, how the solution from QAOA differs from the best by different p</vt:lpstr>
      <vt:lpstr>Let‘s see on example graphs, how the solution from QAOA differs from the best by different p</vt:lpstr>
      <vt:lpstr>PowerPoint-Präsentation</vt:lpstr>
      <vt:lpstr>Blue is second run with saving p and red is by first run with random p y-axis is probability from 0 bis 1 of the best solution in all graphs,  x is number p, for 2-13 it is until 20 and from 14 is written under </vt:lpstr>
      <vt:lpstr>Сonclusion</vt:lpstr>
      <vt:lpstr>Links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Tian</dc:creator>
  <cp:lastModifiedBy>Emil Khusainov</cp:lastModifiedBy>
  <cp:revision>24</cp:revision>
  <cp:lastPrinted>2015-07-30T14:04:45Z</cp:lastPrinted>
  <dcterms:created xsi:type="dcterms:W3CDTF">2020-10-03T23:03:33Z</dcterms:created>
  <dcterms:modified xsi:type="dcterms:W3CDTF">2024-12-07T05:53:08Z</dcterms:modified>
</cp:coreProperties>
</file>