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9" r:id="rId4"/>
    <p:sldId id="279" r:id="rId5"/>
    <p:sldId id="288" r:id="rId6"/>
    <p:sldId id="282" r:id="rId7"/>
    <p:sldId id="283" r:id="rId8"/>
    <p:sldId id="284" r:id="rId9"/>
    <p:sldId id="285" r:id="rId10"/>
    <p:sldId id="286" r:id="rId11"/>
    <p:sldId id="281" r:id="rId12"/>
    <p:sldId id="292" r:id="rId13"/>
    <p:sldId id="290" r:id="rId14"/>
    <p:sldId id="293" r:id="rId15"/>
    <p:sldId id="294" r:id="rId16"/>
    <p:sldId id="296" r:id="rId17"/>
    <p:sldId id="297" r:id="rId18"/>
    <p:sldId id="298" r:id="rId19"/>
    <p:sldId id="299" r:id="rId20"/>
    <p:sldId id="30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6"/>
  </p:normalViewPr>
  <p:slideViewPr>
    <p:cSldViewPr snapToGrid="0" snapToObjects="1">
      <p:cViewPr varScale="1">
        <p:scale>
          <a:sx n="107" d="100"/>
          <a:sy n="107" d="100"/>
        </p:scale>
        <p:origin x="200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wdc live.com" userId="626ce5c9a5373ab4" providerId="LiveId" clId="{C42D6A27-8613-614E-A800-924640DC81F8}"/>
    <pc:docChg chg="custSel addSld delSld modSld">
      <pc:chgData name="mwdc live.com" userId="626ce5c9a5373ab4" providerId="LiveId" clId="{C42D6A27-8613-614E-A800-924640DC81F8}" dt="2019-01-14T05:51:06.542" v="2363" actId="20577"/>
      <pc:docMkLst>
        <pc:docMk/>
      </pc:docMkLst>
      <pc:sldChg chg="modSp">
        <pc:chgData name="mwdc live.com" userId="626ce5c9a5373ab4" providerId="LiveId" clId="{C42D6A27-8613-614E-A800-924640DC81F8}" dt="2019-01-14T05:03:42.246" v="0" actId="20577"/>
        <pc:sldMkLst>
          <pc:docMk/>
          <pc:sldMk cId="3910781820" sldId="284"/>
        </pc:sldMkLst>
        <pc:spChg chg="mod">
          <ac:chgData name="mwdc live.com" userId="626ce5c9a5373ab4" providerId="LiveId" clId="{C42D6A27-8613-614E-A800-924640DC81F8}" dt="2019-01-14T05:03:42.246" v="0" actId="20577"/>
          <ac:spMkLst>
            <pc:docMk/>
            <pc:sldMk cId="3910781820" sldId="284"/>
            <ac:spMk id="3" creationId="{464B48DC-996B-994F-8C7F-C0DE70E6579A}"/>
          </ac:spMkLst>
        </pc:spChg>
      </pc:sldChg>
      <pc:sldChg chg="modSp">
        <pc:chgData name="mwdc live.com" userId="626ce5c9a5373ab4" providerId="LiveId" clId="{C42D6A27-8613-614E-A800-924640DC81F8}" dt="2019-01-14T05:07:14.980" v="218" actId="20577"/>
        <pc:sldMkLst>
          <pc:docMk/>
          <pc:sldMk cId="3789658218" sldId="286"/>
        </pc:sldMkLst>
        <pc:spChg chg="mod">
          <ac:chgData name="mwdc live.com" userId="626ce5c9a5373ab4" providerId="LiveId" clId="{C42D6A27-8613-614E-A800-924640DC81F8}" dt="2019-01-14T05:05:04.214" v="55" actId="20577"/>
          <ac:spMkLst>
            <pc:docMk/>
            <pc:sldMk cId="3789658218" sldId="286"/>
            <ac:spMk id="2" creationId="{E69741E6-FE61-B345-9119-C2EC227021CC}"/>
          </ac:spMkLst>
        </pc:spChg>
        <pc:spChg chg="mod">
          <ac:chgData name="mwdc live.com" userId="626ce5c9a5373ab4" providerId="LiveId" clId="{C42D6A27-8613-614E-A800-924640DC81F8}" dt="2019-01-14T05:07:14.980" v="218" actId="20577"/>
          <ac:spMkLst>
            <pc:docMk/>
            <pc:sldMk cId="3789658218" sldId="286"/>
            <ac:spMk id="3" creationId="{2C9AF69D-5538-B641-82A7-E8F8255F8353}"/>
          </ac:spMkLst>
        </pc:spChg>
      </pc:sldChg>
      <pc:sldChg chg="modSp">
        <pc:chgData name="mwdc live.com" userId="626ce5c9a5373ab4" providerId="LiveId" clId="{C42D6A27-8613-614E-A800-924640DC81F8}" dt="2019-01-14T05:10:32.261" v="264" actId="20577"/>
        <pc:sldMkLst>
          <pc:docMk/>
          <pc:sldMk cId="843320323" sldId="292"/>
        </pc:sldMkLst>
        <pc:spChg chg="mod">
          <ac:chgData name="mwdc live.com" userId="626ce5c9a5373ab4" providerId="LiveId" clId="{C42D6A27-8613-614E-A800-924640DC81F8}" dt="2019-01-14T05:10:32.261" v="264" actId="20577"/>
          <ac:spMkLst>
            <pc:docMk/>
            <pc:sldMk cId="843320323" sldId="292"/>
            <ac:spMk id="3" creationId="{F7BAC700-37D5-7D46-8981-463924BDF9C7}"/>
          </ac:spMkLst>
        </pc:spChg>
      </pc:sldChg>
      <pc:sldChg chg="modSp add">
        <pc:chgData name="mwdc live.com" userId="626ce5c9a5373ab4" providerId="LiveId" clId="{C42D6A27-8613-614E-A800-924640DC81F8}" dt="2019-01-14T05:14:11.654" v="621" actId="20577"/>
        <pc:sldMkLst>
          <pc:docMk/>
          <pc:sldMk cId="511875322" sldId="293"/>
        </pc:sldMkLst>
        <pc:spChg chg="mod">
          <ac:chgData name="mwdc live.com" userId="626ce5c9a5373ab4" providerId="LiveId" clId="{C42D6A27-8613-614E-A800-924640DC81F8}" dt="2019-01-14T05:11:46.106" v="284" actId="20577"/>
          <ac:spMkLst>
            <pc:docMk/>
            <pc:sldMk cId="511875322" sldId="293"/>
            <ac:spMk id="2" creationId="{85AC119B-8BD9-2045-A978-61D1D69B11E9}"/>
          </ac:spMkLst>
        </pc:spChg>
        <pc:spChg chg="mod">
          <ac:chgData name="mwdc live.com" userId="626ce5c9a5373ab4" providerId="LiveId" clId="{C42D6A27-8613-614E-A800-924640DC81F8}" dt="2019-01-14T05:14:11.654" v="621" actId="20577"/>
          <ac:spMkLst>
            <pc:docMk/>
            <pc:sldMk cId="511875322" sldId="293"/>
            <ac:spMk id="3" creationId="{6F014F60-6203-BC4C-A7A9-32FB08F53AAD}"/>
          </ac:spMkLst>
        </pc:spChg>
      </pc:sldChg>
      <pc:sldChg chg="addSp delSp modSp add">
        <pc:chgData name="mwdc live.com" userId="626ce5c9a5373ab4" providerId="LiveId" clId="{C42D6A27-8613-614E-A800-924640DC81F8}" dt="2019-01-14T05:25:06.009" v="963" actId="403"/>
        <pc:sldMkLst>
          <pc:docMk/>
          <pc:sldMk cId="1488534455" sldId="294"/>
        </pc:sldMkLst>
        <pc:spChg chg="mod">
          <ac:chgData name="mwdc live.com" userId="626ce5c9a5373ab4" providerId="LiveId" clId="{C42D6A27-8613-614E-A800-924640DC81F8}" dt="2019-01-14T05:14:39.445" v="647" actId="20577"/>
          <ac:spMkLst>
            <pc:docMk/>
            <pc:sldMk cId="1488534455" sldId="294"/>
            <ac:spMk id="2" creationId="{CA8A9ADD-A0A0-AC4D-802C-86FEFD7349AB}"/>
          </ac:spMkLst>
        </pc:spChg>
        <pc:spChg chg="mod">
          <ac:chgData name="mwdc live.com" userId="626ce5c9a5373ab4" providerId="LiveId" clId="{C42D6A27-8613-614E-A800-924640DC81F8}" dt="2019-01-14T05:25:06.009" v="963" actId="403"/>
          <ac:spMkLst>
            <pc:docMk/>
            <pc:sldMk cId="1488534455" sldId="294"/>
            <ac:spMk id="3" creationId="{5510BAD9-E9E0-184C-93B6-0C7CFB6D4EE6}"/>
          </ac:spMkLst>
        </pc:spChg>
        <pc:spChg chg="add del mod">
          <ac:chgData name="mwdc live.com" userId="626ce5c9a5373ab4" providerId="LiveId" clId="{C42D6A27-8613-614E-A800-924640DC81F8}" dt="2019-01-14T05:21:14.171" v="833" actId="478"/>
          <ac:spMkLst>
            <pc:docMk/>
            <pc:sldMk cId="1488534455" sldId="294"/>
            <ac:spMk id="6" creationId="{4670D4AF-7D81-F94B-9391-2461D1DBD7FF}"/>
          </ac:spMkLst>
        </pc:spChg>
        <pc:picChg chg="add mod modCrop">
          <ac:chgData name="mwdc live.com" userId="626ce5c9a5373ab4" providerId="LiveId" clId="{C42D6A27-8613-614E-A800-924640DC81F8}" dt="2019-01-14T05:21:18.857" v="834" actId="1076"/>
          <ac:picMkLst>
            <pc:docMk/>
            <pc:sldMk cId="1488534455" sldId="294"/>
            <ac:picMk id="5" creationId="{3441EDB4-BC1B-9C4E-B78C-81EEDA5A0EE6}"/>
          </ac:picMkLst>
        </pc:picChg>
      </pc:sldChg>
      <pc:sldChg chg="add del">
        <pc:chgData name="mwdc live.com" userId="626ce5c9a5373ab4" providerId="LiveId" clId="{C42D6A27-8613-614E-A800-924640DC81F8}" dt="2019-01-14T05:29:15.260" v="1250" actId="2696"/>
        <pc:sldMkLst>
          <pc:docMk/>
          <pc:sldMk cId="691065929" sldId="295"/>
        </pc:sldMkLst>
      </pc:sldChg>
      <pc:sldChg chg="modSp add">
        <pc:chgData name="mwdc live.com" userId="626ce5c9a5373ab4" providerId="LiveId" clId="{C42D6A27-8613-614E-A800-924640DC81F8}" dt="2019-01-14T05:28:43.695" v="1249" actId="20577"/>
        <pc:sldMkLst>
          <pc:docMk/>
          <pc:sldMk cId="1776125915" sldId="296"/>
        </pc:sldMkLst>
        <pc:spChg chg="mod">
          <ac:chgData name="mwdc live.com" userId="626ce5c9a5373ab4" providerId="LiveId" clId="{C42D6A27-8613-614E-A800-924640DC81F8}" dt="2019-01-14T05:25:58.038" v="1007" actId="20577"/>
          <ac:spMkLst>
            <pc:docMk/>
            <pc:sldMk cId="1776125915" sldId="296"/>
            <ac:spMk id="2" creationId="{1438F8F1-DDEA-3A4D-8631-6E6415221EF4}"/>
          </ac:spMkLst>
        </pc:spChg>
        <pc:spChg chg="mod">
          <ac:chgData name="mwdc live.com" userId="626ce5c9a5373ab4" providerId="LiveId" clId="{C42D6A27-8613-614E-A800-924640DC81F8}" dt="2019-01-14T05:28:43.695" v="1249" actId="20577"/>
          <ac:spMkLst>
            <pc:docMk/>
            <pc:sldMk cId="1776125915" sldId="296"/>
            <ac:spMk id="3" creationId="{D26F1B90-166C-1240-9BA7-28BDB2864CCD}"/>
          </ac:spMkLst>
        </pc:spChg>
      </pc:sldChg>
      <pc:sldChg chg="modSp add">
        <pc:chgData name="mwdc live.com" userId="626ce5c9a5373ab4" providerId="LiveId" clId="{C42D6A27-8613-614E-A800-924640DC81F8}" dt="2019-01-14T05:33:26.096" v="1555" actId="20577"/>
        <pc:sldMkLst>
          <pc:docMk/>
          <pc:sldMk cId="492084220" sldId="297"/>
        </pc:sldMkLst>
        <pc:spChg chg="mod">
          <ac:chgData name="mwdc live.com" userId="626ce5c9a5373ab4" providerId="LiveId" clId="{C42D6A27-8613-614E-A800-924640DC81F8}" dt="2019-01-14T05:30:12.647" v="1315" actId="20577"/>
          <ac:spMkLst>
            <pc:docMk/>
            <pc:sldMk cId="492084220" sldId="297"/>
            <ac:spMk id="2" creationId="{48C0DC25-DB96-A647-97DA-095C3C327473}"/>
          </ac:spMkLst>
        </pc:spChg>
        <pc:spChg chg="mod">
          <ac:chgData name="mwdc live.com" userId="626ce5c9a5373ab4" providerId="LiveId" clId="{C42D6A27-8613-614E-A800-924640DC81F8}" dt="2019-01-14T05:33:26.096" v="1555" actId="20577"/>
          <ac:spMkLst>
            <pc:docMk/>
            <pc:sldMk cId="492084220" sldId="297"/>
            <ac:spMk id="3" creationId="{8813E042-8733-0345-9798-9AA1650E23BA}"/>
          </ac:spMkLst>
        </pc:spChg>
      </pc:sldChg>
      <pc:sldChg chg="modSp add">
        <pc:chgData name="mwdc live.com" userId="626ce5c9a5373ab4" providerId="LiveId" clId="{C42D6A27-8613-614E-A800-924640DC81F8}" dt="2019-01-14T05:39:06.542" v="1602" actId="20577"/>
        <pc:sldMkLst>
          <pc:docMk/>
          <pc:sldMk cId="2863517339" sldId="298"/>
        </pc:sldMkLst>
        <pc:spChg chg="mod">
          <ac:chgData name="mwdc live.com" userId="626ce5c9a5373ab4" providerId="LiveId" clId="{C42D6A27-8613-614E-A800-924640DC81F8}" dt="2019-01-14T05:33:42.807" v="1559" actId="20577"/>
          <ac:spMkLst>
            <pc:docMk/>
            <pc:sldMk cId="2863517339" sldId="298"/>
            <ac:spMk id="2" creationId="{8064F5B2-2C56-1D48-87A4-F32A04244D56}"/>
          </ac:spMkLst>
        </pc:spChg>
        <pc:spChg chg="mod">
          <ac:chgData name="mwdc live.com" userId="626ce5c9a5373ab4" providerId="LiveId" clId="{C42D6A27-8613-614E-A800-924640DC81F8}" dt="2019-01-14T05:39:06.542" v="1602" actId="20577"/>
          <ac:spMkLst>
            <pc:docMk/>
            <pc:sldMk cId="2863517339" sldId="298"/>
            <ac:spMk id="3" creationId="{4F0D1826-0ACE-9942-A6C3-3DC72C85EAAD}"/>
          </ac:spMkLst>
        </pc:spChg>
      </pc:sldChg>
      <pc:sldChg chg="modSp add">
        <pc:chgData name="mwdc live.com" userId="626ce5c9a5373ab4" providerId="LiveId" clId="{C42D6A27-8613-614E-A800-924640DC81F8}" dt="2019-01-14T05:44:32.641" v="1656" actId="27636"/>
        <pc:sldMkLst>
          <pc:docMk/>
          <pc:sldMk cId="447349417" sldId="299"/>
        </pc:sldMkLst>
        <pc:spChg chg="mod">
          <ac:chgData name="mwdc live.com" userId="626ce5c9a5373ab4" providerId="LiveId" clId="{C42D6A27-8613-614E-A800-924640DC81F8}" dt="2019-01-14T05:44:32.641" v="1656" actId="27636"/>
          <ac:spMkLst>
            <pc:docMk/>
            <pc:sldMk cId="447349417" sldId="299"/>
            <ac:spMk id="3" creationId="{4F0D1826-0ACE-9942-A6C3-3DC72C85EAAD}"/>
          </ac:spMkLst>
        </pc:spChg>
      </pc:sldChg>
      <pc:sldChg chg="modSp add">
        <pc:chgData name="mwdc live.com" userId="626ce5c9a5373ab4" providerId="LiveId" clId="{C42D6A27-8613-614E-A800-924640DC81F8}" dt="2019-01-14T05:51:06.542" v="2363" actId="20577"/>
        <pc:sldMkLst>
          <pc:docMk/>
          <pc:sldMk cId="437362872" sldId="300"/>
        </pc:sldMkLst>
        <pc:spChg chg="mod">
          <ac:chgData name="mwdc live.com" userId="626ce5c9a5373ab4" providerId="LiveId" clId="{C42D6A27-8613-614E-A800-924640DC81F8}" dt="2019-01-14T05:46:06.766" v="1670" actId="20577"/>
          <ac:spMkLst>
            <pc:docMk/>
            <pc:sldMk cId="437362872" sldId="300"/>
            <ac:spMk id="2" creationId="{CCF1E2D6-C86E-5642-9CDB-F865401B9A22}"/>
          </ac:spMkLst>
        </pc:spChg>
        <pc:spChg chg="mod">
          <ac:chgData name="mwdc live.com" userId="626ce5c9a5373ab4" providerId="LiveId" clId="{C42D6A27-8613-614E-A800-924640DC81F8}" dt="2019-01-14T05:51:06.542" v="2363" actId="20577"/>
          <ac:spMkLst>
            <pc:docMk/>
            <pc:sldMk cId="437362872" sldId="300"/>
            <ac:spMk id="3" creationId="{DD7C1A63-5730-874B-9083-99FB644FAC6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79842-6F5E-7E41-A962-F36F00236C20}" type="datetimeFigureOut">
              <a:rPr lang="en-US" smtClean="0"/>
              <a:t>1/14/19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8E3D8-2A4D-D847-9270-0E7CC6A81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58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8E3D8-2A4D-D847-9270-0E7CC6A817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58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6A04C-470B-5040-B905-22033763A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4B285-0AFD-1B40-B92F-EA4566E0F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3BAEA-2743-0046-8CC6-6A7FEE9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384F-060B-124B-9E29-8F1DE528CC09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04C83-3010-7B4B-A7AF-3ABF86BDD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81DA7-915C-B348-8CB5-E7D5C36F4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0547-A2BC-234D-A84C-BC45CBB3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93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729F7-E08E-6A41-9F71-AF763A18E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32FE5-24AE-CA4E-B72E-39D5FB148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AC35A-90D6-1248-8559-9F51BAB96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384F-060B-124B-9E29-8F1DE528CC09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414E0-3AB8-9742-A1CC-7041C03D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AC6BA-3CB0-CC4C-87EA-5736DAE3C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0547-A2BC-234D-A84C-BC45CBB3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96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CCA63B-4519-2A46-B099-60A09C700F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767327-9E53-0748-92AE-D03A267E0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68B67-B0D5-234B-A9FD-B1538684D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384F-060B-124B-9E29-8F1DE528CC09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809D2-341D-E544-9660-E3DF102D3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A4BDB-6803-A44D-8628-0194F7C70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0547-A2BC-234D-A84C-BC45CBB3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8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09B4-8283-3C48-B3E3-82E127984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5BE33-EB72-1148-A8E3-BB9160B4A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32467-C79F-6A49-8F25-2F75A299E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384F-060B-124B-9E29-8F1DE528CC09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CBA37-D584-8E4E-8D5A-998F4DC6D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85008-ED8F-EB4B-BE90-6FECA2D96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0547-A2BC-234D-A84C-BC45CBB3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07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FF022-4450-054D-8E4C-48B43A9AB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9E9F0-EF00-054E-898D-630388283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AF8A6-57CA-4145-B50C-78B074DBB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384F-060B-124B-9E29-8F1DE528CC09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81DDC-F3CA-004A-9B75-3249F67C6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31147-D1C0-5A4B-9607-8F35478B5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0547-A2BC-234D-A84C-BC45CBB3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07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B2C44-B07B-BB47-9028-D9F0CAC9A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1CEA4-D625-964B-9D7F-91CC6801B8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62E153-A805-3043-B985-57A27F72E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38D82-6045-9F4B-A28B-336EB4A23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384F-060B-124B-9E29-8F1DE528CC09}" type="datetimeFigureOut">
              <a:rPr lang="en-US" smtClean="0"/>
              <a:t>1/14/19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A9C75-46AA-2044-B9FE-1F8641108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4A318-67DF-5340-BC7B-758925B0E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0547-A2BC-234D-A84C-BC45CBB3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3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5A6FE-DE1A-C447-ACE4-6BF622009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EE46A-1B70-5648-895C-DCFD75109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74446-C3FF-0040-AF4A-288C21578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D71EDB-9A08-694B-89D0-1927432D1B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195442-319C-EF48-A154-958A2B93D3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0C0CBF-B66A-274B-B707-84B10C486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384F-060B-124B-9E29-8F1DE528CC09}" type="datetimeFigureOut">
              <a:rPr lang="en-US" smtClean="0"/>
              <a:t>1/14/19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3DEE62-494D-104A-8115-458051D69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A3DA70-87EB-9E42-9908-DCAFD398C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0547-A2BC-234D-A84C-BC45CBB3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8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B932D-0C36-B34B-8814-642D88E6C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E01F2B-018E-1F4F-B327-C3D6522B5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384F-060B-124B-9E29-8F1DE528CC09}" type="datetimeFigureOut">
              <a:rPr lang="en-US" smtClean="0"/>
              <a:t>1/14/19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F97328-8977-E64B-89A4-6CB0E32AB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FA1340-C446-9646-84E8-4B151D8D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0547-A2BC-234D-A84C-BC45CBB3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75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775B47-687F-0A4F-A0EC-915E48056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384F-060B-124B-9E29-8F1DE528CC09}" type="datetimeFigureOut">
              <a:rPr lang="en-US" smtClean="0"/>
              <a:t>1/14/19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F982CC-4A3E-0240-85C6-FDB168E12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DC4F7-4505-8A48-B121-AFD908DFC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0547-A2BC-234D-A84C-BC45CBB3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94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0BCE0-29A0-F84E-9FA5-2CA55C6E3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C6404-13D1-E242-874B-B22085340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36CF4-A078-4A4F-BA17-B3C3F7048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D2710-3F94-4147-AF46-0697CC862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384F-060B-124B-9E29-8F1DE528CC09}" type="datetimeFigureOut">
              <a:rPr lang="en-US" smtClean="0"/>
              <a:t>1/14/19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E45DD-9CA3-0D40-B3AD-52A9A0999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14451-EE65-274F-B572-8DCF84035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0547-A2BC-234D-A84C-BC45CBB3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23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C7B1-F5E1-9D44-BB5A-2D6E0D426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992C3C-4FD2-B640-9D11-B9C2B4C14D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CDFE10-38AF-E348-A120-7BE2714B2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18231-5E46-0046-B3DE-318DEE681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384F-060B-124B-9E29-8F1DE528CC09}" type="datetimeFigureOut">
              <a:rPr lang="en-US" smtClean="0"/>
              <a:t>1/14/19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8BB789-CE5D-3C46-8BE2-E1E51C44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13D9C-A42F-BC42-91AE-0CB575628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0547-A2BC-234D-A84C-BC45CBB3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5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F2BB0A-2A1D-7B49-89EA-E1F729A53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D5201-ED03-0548-9F7C-EE592C009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32F78-0733-9E43-B144-48A4EC0227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F384F-060B-124B-9E29-8F1DE528CC09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9910C-9DED-1F40-A09C-A62492A6A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7EE49-0D1C-A84C-A856-D6B3606DA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80547-A2BC-234D-A84C-BC45CBB3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E3A85-D2C0-C44A-A575-598D5D1F48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Study Ontology Deep Dive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A7D021-8E96-D249-987E-D54C5D9F4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Adverse Event</a:t>
            </a:r>
          </a:p>
        </p:txBody>
      </p:sp>
    </p:spTree>
    <p:extLst>
      <p:ext uri="{BB962C8B-B14F-4D97-AF65-F5344CB8AC3E}">
        <p14:creationId xmlns:p14="http://schemas.microsoft.com/office/powerpoint/2010/main" val="3839005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741E6-FE61-B345-9119-C2EC22702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Reality: The Assessment of Abnormal Observations are not Formally Documented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AF69D-5538-B641-82A7-E8F8255F8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 documented assessment information, if so it appears in non-standard location i.e. SUPPQUAL or custom domains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Unstated Policy that the abnormal observation is automatically an AE.</a:t>
            </a:r>
          </a:p>
          <a:p>
            <a:pPr lvl="1"/>
            <a:r>
              <a:rPr lang="en-US" dirty="0"/>
              <a:t>Particularly if it exceeds the upper limit of normal by a certain amount (e.g. 3xULN) This is actually the assessment criterion, which is not captured .</a:t>
            </a:r>
          </a:p>
          <a:p>
            <a:pPr lvl="1"/>
            <a:r>
              <a:rPr lang="en-US" dirty="0"/>
              <a:t>This adds burden to the analyst in having for perform independent assessment, which is time consuming and error prone</a:t>
            </a:r>
          </a:p>
        </p:txBody>
      </p:sp>
    </p:spTree>
    <p:extLst>
      <p:ext uri="{BB962C8B-B14F-4D97-AF65-F5344CB8AC3E}">
        <p14:creationId xmlns:p14="http://schemas.microsoft.com/office/powerpoint/2010/main" val="3789658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6BA4F-339A-FC45-942F-7E1D39666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33CAF3-B2F3-1447-9A13-4E5CA0FA0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750" y="1898650"/>
            <a:ext cx="8318500" cy="30607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899DF6E-E96A-CE4E-B016-B1228BFAC7F6}"/>
              </a:ext>
            </a:extLst>
          </p:cNvPr>
          <p:cNvGrpSpPr/>
          <p:nvPr/>
        </p:nvGrpSpPr>
        <p:grpSpPr>
          <a:xfrm>
            <a:off x="1579418" y="1995055"/>
            <a:ext cx="8688792" cy="3138830"/>
            <a:chOff x="1579418" y="1995055"/>
            <a:chExt cx="8688792" cy="313883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2A1BBE8-C16D-2E44-B00F-DE9FFECE2ADA}"/>
                </a:ext>
              </a:extLst>
            </p:cNvPr>
            <p:cNvSpPr/>
            <p:nvPr/>
          </p:nvSpPr>
          <p:spPr>
            <a:xfrm>
              <a:off x="1579418" y="1995055"/>
              <a:ext cx="2018805" cy="985651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D30F18B-9EA3-C34C-9BE3-845382C56F3B}"/>
                </a:ext>
              </a:extLst>
            </p:cNvPr>
            <p:cNvSpPr/>
            <p:nvPr/>
          </p:nvSpPr>
          <p:spPr>
            <a:xfrm>
              <a:off x="3323551" y="2792247"/>
              <a:ext cx="2018805" cy="985651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F7BE661-DA46-1E4C-990C-412DE4EC4A10}"/>
                </a:ext>
              </a:extLst>
            </p:cNvPr>
            <p:cNvSpPr/>
            <p:nvPr/>
          </p:nvSpPr>
          <p:spPr>
            <a:xfrm>
              <a:off x="7942378" y="2021978"/>
              <a:ext cx="2325832" cy="1263094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FBBF628-B8EE-9C4A-BBD1-6E396030C63A}"/>
                </a:ext>
              </a:extLst>
            </p:cNvPr>
            <p:cNvSpPr/>
            <p:nvPr/>
          </p:nvSpPr>
          <p:spPr>
            <a:xfrm>
              <a:off x="5477823" y="2265994"/>
              <a:ext cx="2018805" cy="985651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29E45D7-F9FC-724C-B5FF-60F56E37AAEF}"/>
                </a:ext>
              </a:extLst>
            </p:cNvPr>
            <p:cNvSpPr/>
            <p:nvPr/>
          </p:nvSpPr>
          <p:spPr>
            <a:xfrm>
              <a:off x="7370618" y="4148234"/>
              <a:ext cx="2018805" cy="985651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518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36388-30C4-3342-A5D2-5D7AA5E66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AC700-37D5-7D46-8981-463924BDF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:Subject_10-23-1435 :</a:t>
            </a:r>
            <a:r>
              <a:rPr lang="en-US" dirty="0" err="1"/>
              <a:t>participatesIn</a:t>
            </a:r>
            <a:r>
              <a:rPr lang="en-US" dirty="0"/>
              <a:t> :Activity_103.</a:t>
            </a:r>
          </a:p>
          <a:p>
            <a:pPr marL="0" indent="0">
              <a:buNone/>
            </a:pPr>
            <a:r>
              <a:rPr lang="en-US" dirty="0"/>
              <a:t>:Activity_103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rdf:type</a:t>
            </a:r>
            <a:r>
              <a:rPr lang="en-US" dirty="0"/>
              <a:t>    :Observation, :</a:t>
            </a:r>
            <a:r>
              <a:rPr lang="en-US" dirty="0" err="1"/>
              <a:t>GlucoseObservation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:</a:t>
            </a:r>
            <a:r>
              <a:rPr lang="en-US" dirty="0" err="1"/>
              <a:t>performedDate</a:t>
            </a:r>
            <a:r>
              <a:rPr lang="en-US" dirty="0"/>
              <a:t> “2018-12-25T08:00:00 ;</a:t>
            </a:r>
          </a:p>
          <a:p>
            <a:pPr marL="0" indent="0">
              <a:buNone/>
            </a:pPr>
            <a:r>
              <a:rPr lang="en-US" dirty="0"/>
              <a:t>                 	:</a:t>
            </a:r>
            <a:r>
              <a:rPr lang="en-US" dirty="0" err="1"/>
              <a:t>hasOutcome</a:t>
            </a:r>
            <a:r>
              <a:rPr lang="en-US" dirty="0"/>
              <a:t>  :Result_103 ;</a:t>
            </a:r>
          </a:p>
          <a:p>
            <a:pPr marL="0" indent="0">
              <a:buNone/>
            </a:pPr>
            <a:r>
              <a:rPr lang="en-US" dirty="0"/>
              <a:t>	:</a:t>
            </a:r>
            <a:r>
              <a:rPr lang="en-US" dirty="0" err="1"/>
              <a:t>assessmentInput</a:t>
            </a:r>
            <a:r>
              <a:rPr lang="en-US" dirty="0"/>
              <a:t> :Assessment_256 . </a:t>
            </a:r>
          </a:p>
          <a:p>
            <a:pPr marL="0" indent="0">
              <a:buNone/>
            </a:pPr>
            <a:r>
              <a:rPr lang="en-US" dirty="0"/>
              <a:t>:Result_103 </a:t>
            </a:r>
            <a:r>
              <a:rPr lang="en-US" dirty="0" err="1"/>
              <a:t>rdf:type</a:t>
            </a:r>
            <a:r>
              <a:rPr lang="en-US" dirty="0"/>
              <a:t> :</a:t>
            </a:r>
            <a:r>
              <a:rPr lang="en-US" dirty="0" err="1"/>
              <a:t>ObservationResult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:</a:t>
            </a:r>
            <a:r>
              <a:rPr lang="en-US" dirty="0" err="1"/>
              <a:t>hasValue</a:t>
            </a:r>
            <a:r>
              <a:rPr lang="en-US" dirty="0"/>
              <a:t> “160” ;</a:t>
            </a:r>
          </a:p>
          <a:p>
            <a:pPr marL="0" indent="0">
              <a:buNone/>
            </a:pPr>
            <a:r>
              <a:rPr lang="en-US" dirty="0"/>
              <a:t>	:</a:t>
            </a:r>
            <a:r>
              <a:rPr lang="en-US" dirty="0" err="1"/>
              <a:t>hasUnit</a:t>
            </a:r>
            <a:r>
              <a:rPr lang="en-US" dirty="0"/>
              <a:t> “mg/</a:t>
            </a:r>
            <a:r>
              <a:rPr lang="en-US" dirty="0" err="1"/>
              <a:t>dL</a:t>
            </a:r>
            <a:r>
              <a:rPr lang="en-US" dirty="0"/>
              <a:t>”  .</a:t>
            </a:r>
          </a:p>
          <a:p>
            <a:pPr marL="0" indent="0">
              <a:buNone/>
            </a:pPr>
            <a:r>
              <a:rPr lang="en-US" dirty="0"/>
              <a:t>:Assesssment_256</a:t>
            </a:r>
          </a:p>
          <a:p>
            <a:pPr marL="0" indent="0">
              <a:buNone/>
            </a:pPr>
            <a:r>
              <a:rPr lang="en-US" dirty="0"/>
              <a:t>      	 </a:t>
            </a:r>
            <a:r>
              <a:rPr lang="en-US" dirty="0" err="1"/>
              <a:t>rdf:type</a:t>
            </a:r>
            <a:r>
              <a:rPr lang="en-US" dirty="0"/>
              <a:t> :Assessment ;</a:t>
            </a:r>
          </a:p>
          <a:p>
            <a:pPr marL="0" indent="0">
              <a:buNone/>
            </a:pPr>
            <a:r>
              <a:rPr lang="en-US" dirty="0"/>
              <a:t>	:</a:t>
            </a:r>
            <a:r>
              <a:rPr lang="en-US" dirty="0" err="1"/>
              <a:t>hasOutcome</a:t>
            </a:r>
            <a:r>
              <a:rPr lang="en-US" dirty="0"/>
              <a:t> :MedicalCondition_235456</a:t>
            </a:r>
          </a:p>
          <a:p>
            <a:pPr marL="0" indent="0">
              <a:buNone/>
            </a:pPr>
            <a:r>
              <a:rPr lang="en-US" dirty="0"/>
              <a:t>MedicalCondition_235456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code:hasCode</a:t>
            </a:r>
            <a:r>
              <a:rPr lang="en-US" dirty="0"/>
              <a:t> </a:t>
            </a:r>
            <a:r>
              <a:rPr lang="en-US" dirty="0" err="1"/>
              <a:t>MEDDRA_xyz</a:t>
            </a:r>
            <a:r>
              <a:rPr lang="en-US" dirty="0"/>
              <a:t>  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rdf:type</a:t>
            </a:r>
            <a:r>
              <a:rPr lang="en-US" dirty="0"/>
              <a:t>  :</a:t>
            </a:r>
            <a:r>
              <a:rPr lang="en-US" dirty="0" err="1"/>
              <a:t>AdverseEvent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	:</a:t>
            </a:r>
            <a:r>
              <a:rPr lang="en-US" dirty="0" err="1"/>
              <a:t>MEDDRA_xyz</a:t>
            </a:r>
            <a:r>
              <a:rPr lang="en-US" dirty="0"/>
              <a:t>  </a:t>
            </a:r>
            <a:r>
              <a:rPr lang="en-US" dirty="0" err="1"/>
              <a:t>skos:prefLabel</a:t>
            </a:r>
            <a:r>
              <a:rPr lang="en-US" dirty="0"/>
              <a:t> “Hyperglycemia” 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320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5B6B-11EE-F54D-9AA1-9EEA58A7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C76CD-6E7C-DB4B-A880-4B36A14E5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Safety Committees</a:t>
            </a:r>
          </a:p>
          <a:p>
            <a:endParaRPr lang="en-US" dirty="0"/>
          </a:p>
          <a:p>
            <a:r>
              <a:rPr lang="en-US" dirty="0"/>
              <a:t>Adjudication Committees</a:t>
            </a:r>
          </a:p>
          <a:p>
            <a:endParaRPr lang="en-US" dirty="0"/>
          </a:p>
          <a:p>
            <a:r>
              <a:rPr lang="en-US" dirty="0"/>
              <a:t>Their work is to provide independent assessments of observations. That information is captured in the proposed model.</a:t>
            </a:r>
          </a:p>
          <a:p>
            <a:pPr lvl="2"/>
            <a:r>
              <a:rPr lang="en-US" dirty="0"/>
              <a:t>Adjudication becomes a </a:t>
            </a:r>
            <a:r>
              <a:rPr lang="en-US" dirty="0" err="1"/>
              <a:t>subClassOf</a:t>
            </a:r>
            <a:r>
              <a:rPr lang="en-US" dirty="0"/>
              <a:t> Assessment</a:t>
            </a:r>
          </a:p>
          <a:p>
            <a:pPr lvl="2"/>
            <a:r>
              <a:rPr lang="en-US" dirty="0"/>
              <a:t>The committee becomes an instance of the Assessor Class</a:t>
            </a:r>
          </a:p>
        </p:txBody>
      </p:sp>
    </p:spTree>
    <p:extLst>
      <p:ext uri="{BB962C8B-B14F-4D97-AF65-F5344CB8AC3E}">
        <p14:creationId xmlns:p14="http://schemas.microsoft.com/office/powerpoint/2010/main" val="3402756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C119B-8BD9-2045-A978-61D1D69B1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14F60-6203-BC4C-A7A9-32FB08F53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mixing of observations and medical conditions. </a:t>
            </a:r>
          </a:p>
          <a:p>
            <a:endParaRPr lang="en-US" dirty="0"/>
          </a:p>
          <a:p>
            <a:r>
              <a:rPr lang="en-US" dirty="0"/>
              <a:t>Think of an observation as what one senses, (sees/hears/feels) with or without the help of a device, usually at a single point in time.</a:t>
            </a:r>
          </a:p>
          <a:p>
            <a:endParaRPr lang="en-US" dirty="0"/>
          </a:p>
          <a:p>
            <a:r>
              <a:rPr lang="en-US" dirty="0"/>
              <a:t>The Medical Condition is the cause of an abnormal observation. This is what gets treated, not the observation itself.</a:t>
            </a:r>
          </a:p>
        </p:txBody>
      </p:sp>
    </p:spTree>
    <p:extLst>
      <p:ext uri="{BB962C8B-B14F-4D97-AF65-F5344CB8AC3E}">
        <p14:creationId xmlns:p14="http://schemas.microsoft.com/office/powerpoint/2010/main" val="511875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A9ADD-A0A0-AC4D-802C-86FEFD734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BUT, what about reality?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0BAD9-E9E0-184C-93B6-0C7CFB6D4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728855" cy="4351338"/>
          </a:xfrm>
        </p:spPr>
        <p:txBody>
          <a:bodyPr>
            <a:normAutofit/>
          </a:bodyPr>
          <a:lstStyle/>
          <a:p>
            <a:r>
              <a:rPr lang="en-US" dirty="0"/>
              <a:t>The mixing of observations and medical conditions will not go away overnight. How do we move forward?</a:t>
            </a:r>
          </a:p>
          <a:p>
            <a:r>
              <a:rPr lang="en-US" dirty="0"/>
              <a:t>Let’s take a look at a different portion of the ontology.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HumanStudySubject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afflictedBy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MedicalCondition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AdverseEvent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rdfs:subClassOf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MedicalCondition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41EDB4-BC1B-9C4E-B78C-81EEDA5A0E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04" t="16645" r="33961" b="8208"/>
          <a:stretch/>
        </p:blipFill>
        <p:spPr>
          <a:xfrm>
            <a:off x="6662057" y="1932502"/>
            <a:ext cx="3954484" cy="360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534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8F8F1-DDEA-3A4D-8631-6E6415221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for current AE reporting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F1B90-166C-1240-9BA7-28BDB2864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Subject is afflicted by an adverse event</a:t>
            </a:r>
          </a:p>
          <a:p>
            <a:r>
              <a:rPr lang="en-US" dirty="0"/>
              <a:t>The adverse event is linked to its properties:</a:t>
            </a:r>
          </a:p>
          <a:p>
            <a:pPr lvl="1"/>
            <a:r>
              <a:rPr lang="en-US" dirty="0"/>
              <a:t>Reported term (AETERM)</a:t>
            </a:r>
          </a:p>
          <a:p>
            <a:pPr lvl="1"/>
            <a:r>
              <a:rPr lang="en-US" dirty="0"/>
              <a:t>Beginning (AESTART)</a:t>
            </a:r>
          </a:p>
          <a:p>
            <a:pPr lvl="1"/>
            <a:r>
              <a:rPr lang="en-US" dirty="0"/>
              <a:t>End  (AEEND)</a:t>
            </a:r>
          </a:p>
          <a:p>
            <a:pPr lvl="1"/>
            <a:r>
              <a:rPr lang="en-US" dirty="0"/>
              <a:t>Standard Terms (MedDRA Hierarchy)</a:t>
            </a:r>
          </a:p>
          <a:p>
            <a:pPr lvl="1"/>
            <a:r>
              <a:rPr lang="en-US" dirty="0"/>
              <a:t>Severity</a:t>
            </a:r>
          </a:p>
          <a:p>
            <a:pPr lvl="1"/>
            <a:r>
              <a:rPr lang="en-US" dirty="0"/>
              <a:t>Seriousness</a:t>
            </a:r>
          </a:p>
          <a:p>
            <a:pPr lvl="1"/>
            <a:r>
              <a:rPr lang="en-US" dirty="0"/>
              <a:t>Etc. </a:t>
            </a:r>
          </a:p>
        </p:txBody>
      </p:sp>
    </p:spTree>
    <p:extLst>
      <p:ext uri="{BB962C8B-B14F-4D97-AF65-F5344CB8AC3E}">
        <p14:creationId xmlns:p14="http://schemas.microsoft.com/office/powerpoint/2010/main" val="1776125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0DC25-DB96-A647-97DA-095C3C327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e.g. the first AE reported for the first sub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3E042-8733-0345-9798-9AA1650E2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Raw term: application site erythema</a:t>
            </a:r>
          </a:p>
          <a:p>
            <a:r>
              <a:rPr lang="en-US" dirty="0"/>
              <a:t>MedDRA preferred term: Application Site Erythema</a:t>
            </a:r>
          </a:p>
          <a:p>
            <a:r>
              <a:rPr lang="en-US" dirty="0"/>
              <a:t>AESEV = Mild</a:t>
            </a:r>
          </a:p>
          <a:p>
            <a:r>
              <a:rPr lang="en-US" dirty="0"/>
              <a:t>(other parameters to be added in the coming weeks, to include</a:t>
            </a:r>
            <a:r>
              <a:rPr lang="en-US" dirty="0">
                <a:sym typeface="Wingdings" pitchFamily="2" charset="2"/>
              </a:rPr>
              <a:t>)</a:t>
            </a:r>
          </a:p>
          <a:p>
            <a:pPr lvl="1"/>
            <a:r>
              <a:rPr lang="en-US" dirty="0">
                <a:sym typeface="Wingdings" pitchFamily="2" charset="2"/>
              </a:rPr>
              <a:t>AESER</a:t>
            </a:r>
          </a:p>
          <a:p>
            <a:pPr lvl="1"/>
            <a:r>
              <a:rPr lang="en-US" dirty="0">
                <a:sym typeface="Wingdings" pitchFamily="2" charset="2"/>
              </a:rPr>
              <a:t>AEOUT</a:t>
            </a:r>
          </a:p>
          <a:p>
            <a:pPr lvl="1"/>
            <a:r>
              <a:rPr lang="en-US" dirty="0">
                <a:sym typeface="Wingdings" pitchFamily="2" charset="2"/>
              </a:rPr>
              <a:t>AESTART</a:t>
            </a:r>
          </a:p>
          <a:p>
            <a:pPr lvl="1"/>
            <a:r>
              <a:rPr lang="en-US" dirty="0">
                <a:sym typeface="Wingdings" pitchFamily="2" charset="2"/>
              </a:rPr>
              <a:t>AEEND</a:t>
            </a:r>
          </a:p>
          <a:p>
            <a:pPr lvl="1"/>
            <a:r>
              <a:rPr lang="en-US" dirty="0">
                <a:sym typeface="Wingdings" pitchFamily="2" charset="2"/>
              </a:rPr>
              <a:t>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084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4F5B2-2C56-1D48-87A4-F32A04244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D1826-0ACE-9942-A6C3-3DC72C85E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Human Study Subject Triples: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</a:rPr>
              <a:t>cdiscpilot01:Person_01-701-1015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</a:rPr>
              <a:t>  </a:t>
            </a:r>
            <a:r>
              <a:rPr lang="en-US" sz="2400" dirty="0" err="1">
                <a:latin typeface="Courier New" panose="02070309020205020404" pitchFamily="49" charset="0"/>
              </a:rPr>
              <a:t>rdf:type</a:t>
            </a:r>
            <a:r>
              <a:rPr lang="en-US" sz="2400" dirty="0"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</a:rPr>
              <a:t>study:EnrolledSubject</a:t>
            </a:r>
            <a:r>
              <a:rPr lang="en-US" sz="2400" dirty="0">
                <a:latin typeface="Courier New" panose="02070309020205020404" pitchFamily="49" charset="0"/>
              </a:rPr>
              <a:t> 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</a:rPr>
              <a:t>  </a:t>
            </a:r>
            <a:r>
              <a:rPr lang="en-US" sz="2400" dirty="0" err="1">
                <a:latin typeface="Courier New" panose="02070309020205020404" pitchFamily="49" charset="0"/>
              </a:rPr>
              <a:t>skos:prefLabel</a:t>
            </a:r>
            <a:r>
              <a:rPr lang="en-US" sz="2400" dirty="0">
                <a:latin typeface="Courier New" panose="02070309020205020404" pitchFamily="49" charset="0"/>
              </a:rPr>
              <a:t> "Person 01-701-1015" 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</a:rPr>
              <a:t>  </a:t>
            </a:r>
            <a:r>
              <a:rPr lang="en-US" sz="2400" dirty="0" err="1">
                <a:latin typeface="Courier New" panose="02070309020205020404" pitchFamily="49" charset="0"/>
              </a:rPr>
              <a:t>study:actualArm</a:t>
            </a:r>
            <a:r>
              <a:rPr lang="en-US" sz="2400" dirty="0">
                <a:latin typeface="Courier New" panose="02070309020205020404" pitchFamily="49" charset="0"/>
              </a:rPr>
              <a:t> cd01p:Arm_Pbo 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</a:rPr>
              <a:t>  </a:t>
            </a:r>
            <a:r>
              <a:rPr lang="en-US" sz="2400" dirty="0" err="1">
                <a:latin typeface="Courier New" panose="02070309020205020404" pitchFamily="49" charset="0"/>
              </a:rPr>
              <a:t>study:afflictedBy</a:t>
            </a:r>
            <a:r>
              <a:rPr lang="en-US" sz="2400" dirty="0">
                <a:latin typeface="Courier New" panose="02070309020205020404" pitchFamily="49" charset="0"/>
              </a:rPr>
              <a:t> cdiscpilot01:AE01_AppSiteErythema 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17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4F5B2-2C56-1D48-87A4-F32A04244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D1826-0ACE-9942-A6C3-3DC72C85E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Adverse Event Triples: (Not complete)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cdiscpilot01:AE01_AppSiteErythema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study:AdverseEvent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skos:prefLabel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"APPLICATION SITE ERYTHEMA" 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code:hasCode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meddra:LLT01_AppSiteRedness 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study:reportedTerm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"APPLICATION SITE ERYTHEMA" 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study:severity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code:Severity_MILD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34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5FDEE-55C5-7547-9D84-AF490273D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D25F4-9EFD-6246-8682-48620EC5A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Clinical Data in a way that makes sense to clinicians and other consumers of the data</a:t>
            </a:r>
          </a:p>
          <a:p>
            <a:r>
              <a:rPr lang="en-US" dirty="0"/>
              <a:t>Model only what is necessary to automate the creation of high quality standards conformant SDTM datasets</a:t>
            </a:r>
          </a:p>
          <a:p>
            <a:r>
              <a:rPr lang="en-US" dirty="0"/>
              <a:t>Reuse existing models and definitions where possible</a:t>
            </a:r>
          </a:p>
          <a:p>
            <a:pPr lvl="1"/>
            <a:r>
              <a:rPr lang="en-US" dirty="0"/>
              <a:t>e.g. W3C time ontology, SDTM Terminology, BRIDG, HL7, ISO</a:t>
            </a:r>
          </a:p>
          <a:p>
            <a:pPr lvl="1"/>
            <a:r>
              <a:rPr lang="en-US" dirty="0"/>
              <a:t>If necessary use “placeholder” classes until other standards have RDF/OWL representations</a:t>
            </a:r>
          </a:p>
        </p:txBody>
      </p:sp>
    </p:spTree>
    <p:extLst>
      <p:ext uri="{BB962C8B-B14F-4D97-AF65-F5344CB8AC3E}">
        <p14:creationId xmlns:p14="http://schemas.microsoft.com/office/powerpoint/2010/main" val="1846485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E2D6-C86E-5642-9CDB-F865401B9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C1A63-5730-874B-9083-99FB644FA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Standards for AE reporting today are hampered by lumping adverse event data with the observations that support the presence of an adverse event</a:t>
            </a:r>
          </a:p>
          <a:p>
            <a:r>
              <a:rPr lang="en-US" dirty="0"/>
              <a:t>Our ontology clearly splits the two  </a:t>
            </a:r>
          </a:p>
          <a:p>
            <a:r>
              <a:rPr lang="en-US" dirty="0"/>
              <a:t>observations </a:t>
            </a:r>
            <a:r>
              <a:rPr lang="en-US" dirty="0">
                <a:sym typeface="Wingdings" pitchFamily="2" charset="2"/>
              </a:rPr>
              <a:t> undergo an assessment  which  establishes the presence of an AE</a:t>
            </a:r>
          </a:p>
          <a:p>
            <a:r>
              <a:rPr lang="en-US" dirty="0">
                <a:sym typeface="Wingdings" pitchFamily="2" charset="2"/>
              </a:rPr>
              <a:t>But assessment information is often lacking in current reports, and when it’s present, there is no where to put it consistently. This approach changes that.</a:t>
            </a:r>
          </a:p>
          <a:p>
            <a:r>
              <a:rPr lang="en-US" dirty="0">
                <a:sym typeface="Wingdings" pitchFamily="2" charset="2"/>
              </a:rPr>
              <a:t>In the meantime, traditional reporting methods are also supported via subject  afflicted by  medical condition, which could be an AE if temporally associated with </a:t>
            </a:r>
            <a:r>
              <a:rPr lang="en-US">
                <a:sym typeface="Wingdings" pitchFamily="2" charset="2"/>
              </a:rPr>
              <a:t>an intervention.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362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3158E-F145-2B42-8295-E2C501E7E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Adverse Events in Clinical Trials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BD1B3-47C2-7648-BE1C-21543CCF4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AE’s are modeled in SDTM and BRIDG as </a:t>
            </a:r>
            <a:r>
              <a:rPr lang="en-US" b="1" dirty="0"/>
              <a:t>Observations</a:t>
            </a:r>
          </a:p>
          <a:p>
            <a:r>
              <a:rPr lang="en-US" dirty="0"/>
              <a:t>This is incorrect</a:t>
            </a:r>
          </a:p>
          <a:p>
            <a:r>
              <a:rPr lang="en-US" dirty="0"/>
              <a:t>Adverse Events are </a:t>
            </a:r>
            <a:r>
              <a:rPr lang="en-US" b="1" dirty="0"/>
              <a:t>Medical Conditions </a:t>
            </a:r>
            <a:r>
              <a:rPr lang="en-US" dirty="0"/>
              <a:t>that are temporally associated with an </a:t>
            </a:r>
            <a:r>
              <a:rPr lang="en-US" b="1" dirty="0"/>
              <a:t>Intervention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Let’s look at some definitions. These are captured in the ontology. </a:t>
            </a:r>
          </a:p>
        </p:txBody>
      </p:sp>
    </p:spTree>
    <p:extLst>
      <p:ext uri="{BB962C8B-B14F-4D97-AF65-F5344CB8AC3E}">
        <p14:creationId xmlns:p14="http://schemas.microsoft.com/office/powerpoint/2010/main" val="2205517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38CB3-59C8-B147-A810-18B958B6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of Clinical Concepts related to AEs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71BA7-B51A-F246-A33B-A32798976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Observation: </a:t>
            </a:r>
            <a:r>
              <a:rPr lang="en-US" dirty="0"/>
              <a:t> An Intervention whose intent is to measure the physical, physiological, or psychological state of a Person.</a:t>
            </a:r>
          </a:p>
          <a:p>
            <a:r>
              <a:rPr lang="en-US" b="1" dirty="0"/>
              <a:t>Intervention: </a:t>
            </a:r>
            <a:r>
              <a:rPr lang="en-US" dirty="0"/>
              <a:t>A Study Activity that involves an interruption to the study subject's normal daily routine for the purpose of observing the subject's physical, psychological, or physiological state, and/or mitigating the effects of a medical condition. </a:t>
            </a:r>
          </a:p>
          <a:p>
            <a:r>
              <a:rPr lang="en-US" b="1" dirty="0"/>
              <a:t>Medical Condition: </a:t>
            </a:r>
            <a:r>
              <a:rPr lang="en-US" dirty="0"/>
              <a:t>An Event that is a disease, injury, disorder, or transient physiologic state that interferes or may interfere with well-being. A medical condition persists in time. </a:t>
            </a:r>
          </a:p>
          <a:p>
            <a:r>
              <a:rPr lang="en-US" b="1" dirty="0"/>
              <a:t>Adverse Event: </a:t>
            </a:r>
            <a:r>
              <a:rPr lang="en-US" dirty="0"/>
              <a:t>An adverse Medical Condition that emerges or worsens following a Medical Intervention, including the use of a drug. Note: there is no presumption of causality.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172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56B2A-5480-1547-A245-EBB064A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SDTM and BRIDG Models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21FC40D-C912-B54A-A887-7E98C08FC9FC}"/>
              </a:ext>
            </a:extLst>
          </p:cNvPr>
          <p:cNvSpPr/>
          <p:nvPr/>
        </p:nvSpPr>
        <p:spPr>
          <a:xfrm>
            <a:off x="3539067" y="2116667"/>
            <a:ext cx="260773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Observation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9803D6A-9BDD-8647-B30E-C29BB6252801}"/>
              </a:ext>
            </a:extLst>
          </p:cNvPr>
          <p:cNvSpPr/>
          <p:nvPr/>
        </p:nvSpPr>
        <p:spPr>
          <a:xfrm>
            <a:off x="6383865" y="3996267"/>
            <a:ext cx="260773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Adverse Event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399BFF6-C8F3-D140-B499-F9BD968F73E6}"/>
              </a:ext>
            </a:extLst>
          </p:cNvPr>
          <p:cNvSpPr/>
          <p:nvPr/>
        </p:nvSpPr>
        <p:spPr>
          <a:xfrm>
            <a:off x="3539066" y="3996267"/>
            <a:ext cx="260773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Intervention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5FDF432-F275-AD4F-AFB1-D13650043CE3}"/>
              </a:ext>
            </a:extLst>
          </p:cNvPr>
          <p:cNvSpPr/>
          <p:nvPr/>
        </p:nvSpPr>
        <p:spPr>
          <a:xfrm>
            <a:off x="694267" y="4064000"/>
            <a:ext cx="260773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C9872B-840E-C74E-9ABF-F3DE4BB591BE}"/>
              </a:ext>
            </a:extLst>
          </p:cNvPr>
          <p:cNvCxnSpPr>
            <a:stCxn id="3" idx="2"/>
          </p:cNvCxnSpPr>
          <p:nvPr/>
        </p:nvCxnSpPr>
        <p:spPr>
          <a:xfrm flipH="1">
            <a:off x="4792133" y="3031067"/>
            <a:ext cx="50801" cy="103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0D62B4-560E-884A-98F7-2C1C15196909}"/>
              </a:ext>
            </a:extLst>
          </p:cNvPr>
          <p:cNvCxnSpPr>
            <a:cxnSpLocks/>
          </p:cNvCxnSpPr>
          <p:nvPr/>
        </p:nvCxnSpPr>
        <p:spPr>
          <a:xfrm flipH="1">
            <a:off x="1998134" y="3031067"/>
            <a:ext cx="1574798" cy="103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13AD4B9-5A3A-D74A-8E57-4390C0D29989}"/>
              </a:ext>
            </a:extLst>
          </p:cNvPr>
          <p:cNvCxnSpPr>
            <a:cxnSpLocks/>
          </p:cNvCxnSpPr>
          <p:nvPr/>
        </p:nvCxnSpPr>
        <p:spPr>
          <a:xfrm>
            <a:off x="6096000" y="3031067"/>
            <a:ext cx="1617131" cy="103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942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86EC1-CA00-6049-84E5-3EF1568E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an Adverse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033F9-ADFE-8542-BBD6-9ECEA023C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An Observation must undergo an Assessment to determine if an Adverse Event is present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245423E-E921-9D47-A984-671C6462FC4E}"/>
              </a:ext>
            </a:extLst>
          </p:cNvPr>
          <p:cNvSpPr/>
          <p:nvPr/>
        </p:nvSpPr>
        <p:spPr>
          <a:xfrm>
            <a:off x="4203123" y="4001294"/>
            <a:ext cx="1995054" cy="771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Assessment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F64FC92-AD4E-A04F-84E8-9E35DB1B6D35}"/>
              </a:ext>
            </a:extLst>
          </p:cNvPr>
          <p:cNvSpPr/>
          <p:nvPr/>
        </p:nvSpPr>
        <p:spPr>
          <a:xfrm>
            <a:off x="1458686" y="4475015"/>
            <a:ext cx="1995054" cy="771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Observation</a:t>
            </a:r>
          </a:p>
          <a:p>
            <a:pPr algn="ctr"/>
            <a:r>
              <a:rPr lang="en-US" dirty="0"/>
              <a:t>e.g.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BP 160/110</a:t>
            </a:r>
          </a:p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20 OCT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67BE658-D641-C14A-A95B-5B6A9B430818}"/>
              </a:ext>
            </a:extLst>
          </p:cNvPr>
          <p:cNvSpPr/>
          <p:nvPr/>
        </p:nvSpPr>
        <p:spPr>
          <a:xfrm>
            <a:off x="6947560" y="3275611"/>
            <a:ext cx="1995054" cy="771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Assessor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E38C486-2958-0A44-A11A-50B7649D2826}"/>
              </a:ext>
            </a:extLst>
          </p:cNvPr>
          <p:cNvSpPr/>
          <p:nvPr/>
        </p:nvSpPr>
        <p:spPr>
          <a:xfrm>
            <a:off x="6947560" y="5146910"/>
            <a:ext cx="1995054" cy="771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Medical Condition</a:t>
            </a:r>
          </a:p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Hypertension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114FA3B-1ED3-A04D-A7A1-C37C9179A10F}"/>
              </a:ext>
            </a:extLst>
          </p:cNvPr>
          <p:cNvSpPr/>
          <p:nvPr/>
        </p:nvSpPr>
        <p:spPr>
          <a:xfrm>
            <a:off x="1458686" y="3275611"/>
            <a:ext cx="1995054" cy="771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Intervention</a:t>
            </a:r>
          </a:p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Drug X 10mg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qd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30 SEPT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6E19A14-8C1A-FC43-8CA6-1263163B8755}"/>
              </a:ext>
            </a:extLst>
          </p:cNvPr>
          <p:cNvSpPr/>
          <p:nvPr/>
        </p:nvSpPr>
        <p:spPr>
          <a:xfrm>
            <a:off x="9463150" y="5146910"/>
            <a:ext cx="1995054" cy="771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Adverse Event</a:t>
            </a:r>
          </a:p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Hypertension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C1041AB-4DD3-1B4C-B056-FD5C9EE9E7CF}"/>
              </a:ext>
            </a:extLst>
          </p:cNvPr>
          <p:cNvCxnSpPr>
            <a:stCxn id="8" idx="3"/>
            <a:endCxn id="4" idx="1"/>
          </p:cNvCxnSpPr>
          <p:nvPr/>
        </p:nvCxnSpPr>
        <p:spPr>
          <a:xfrm>
            <a:off x="3453740" y="3661559"/>
            <a:ext cx="749383" cy="725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AA1068F-9A00-2649-9B1F-115FB736E583}"/>
              </a:ext>
            </a:extLst>
          </p:cNvPr>
          <p:cNvCxnSpPr>
            <a:stCxn id="5" idx="3"/>
            <a:endCxn id="4" idx="1"/>
          </p:cNvCxnSpPr>
          <p:nvPr/>
        </p:nvCxnSpPr>
        <p:spPr>
          <a:xfrm flipV="1">
            <a:off x="3453740" y="4387242"/>
            <a:ext cx="749383" cy="473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BB6F867-ABB4-E74A-8E9E-106E9E69EF43}"/>
              </a:ext>
            </a:extLst>
          </p:cNvPr>
          <p:cNvCxnSpPr>
            <a:stCxn id="6" idx="1"/>
            <a:endCxn id="4" idx="3"/>
          </p:cNvCxnSpPr>
          <p:nvPr/>
        </p:nvCxnSpPr>
        <p:spPr>
          <a:xfrm flipH="1">
            <a:off x="6198177" y="3661559"/>
            <a:ext cx="749383" cy="725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747F9D-7CF7-5042-9183-3A486855B332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6198177" y="4387242"/>
            <a:ext cx="749383" cy="1145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9BAD969-24C6-7744-8BE4-4E9F7CE21462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8942614" y="5532858"/>
            <a:ext cx="520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4494329-58F0-174E-82B0-A712C354C5C5}"/>
              </a:ext>
            </a:extLst>
          </p:cNvPr>
          <p:cNvSpPr txBox="1"/>
          <p:nvPr/>
        </p:nvSpPr>
        <p:spPr>
          <a:xfrm>
            <a:off x="3349336" y="4165885"/>
            <a:ext cx="617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72581D-DE01-7E45-8F36-D46D5E3F9771}"/>
              </a:ext>
            </a:extLst>
          </p:cNvPr>
          <p:cNvSpPr txBox="1"/>
          <p:nvPr/>
        </p:nvSpPr>
        <p:spPr>
          <a:xfrm>
            <a:off x="6434447" y="4580976"/>
            <a:ext cx="868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872349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124C9-7E44-B74A-A10B-F42A4751F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#1  --  Blood Pressure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B48DC-996B-994F-8C7F-C0DE70E65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 -  BP 160/100   R ARM  Sitting</a:t>
            </a:r>
          </a:p>
          <a:p>
            <a:endParaRPr lang="en-US" dirty="0"/>
          </a:p>
          <a:p>
            <a:r>
              <a:rPr lang="en-US" dirty="0"/>
              <a:t>Adverse Event  -- Hypertension  ???</a:t>
            </a:r>
          </a:p>
          <a:p>
            <a:endParaRPr lang="en-US" dirty="0"/>
          </a:p>
          <a:p>
            <a:r>
              <a:rPr lang="en-US" dirty="0"/>
              <a:t>Other Observation – Morbidly Obese, Wrong Size BP Cuff Used, Repeat with large BP Cuff – 135/85</a:t>
            </a:r>
          </a:p>
          <a:p>
            <a:endParaRPr lang="en-US" dirty="0"/>
          </a:p>
          <a:p>
            <a:r>
              <a:rPr lang="en-US" dirty="0"/>
              <a:t>Assessment:  NO AE</a:t>
            </a:r>
          </a:p>
        </p:txBody>
      </p:sp>
    </p:spTree>
    <p:extLst>
      <p:ext uri="{BB962C8B-B14F-4D97-AF65-F5344CB8AC3E}">
        <p14:creationId xmlns:p14="http://schemas.microsoft.com/office/powerpoint/2010/main" val="139845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124C9-7E44-B74A-A10B-F42A4751F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#2  --  Serum Sodium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B48DC-996B-994F-8C7F-C0DE70E65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 -  Serum Na+ 125 mg/</a:t>
            </a:r>
            <a:r>
              <a:rPr lang="en-US" dirty="0" err="1"/>
              <a:t>dL</a:t>
            </a:r>
            <a:r>
              <a:rPr lang="en-US" dirty="0"/>
              <a:t>   (normal 135-145)</a:t>
            </a:r>
          </a:p>
          <a:p>
            <a:endParaRPr lang="en-US" dirty="0"/>
          </a:p>
          <a:p>
            <a:r>
              <a:rPr lang="en-US" dirty="0"/>
              <a:t>Adverse Event  -- Hyponatremia ???</a:t>
            </a:r>
          </a:p>
          <a:p>
            <a:endParaRPr lang="en-US" dirty="0"/>
          </a:p>
          <a:p>
            <a:r>
              <a:rPr lang="en-US" dirty="0"/>
              <a:t>Other Observation – Serum Protein </a:t>
            </a:r>
            <a:r>
              <a:rPr lang="en-US" dirty="0" err="1"/>
              <a:t>Electropheresis</a:t>
            </a:r>
            <a:r>
              <a:rPr lang="en-US" dirty="0"/>
              <a:t> – monoclonal gammopathy; serum osmolality elevated</a:t>
            </a:r>
          </a:p>
          <a:p>
            <a:endParaRPr lang="en-US" dirty="0"/>
          </a:p>
          <a:p>
            <a:r>
              <a:rPr lang="en-US" dirty="0"/>
              <a:t>Assessment:  Falsely Decreased Serum Na+ due to </a:t>
            </a:r>
            <a:r>
              <a:rPr lang="en-US" dirty="0" err="1"/>
              <a:t>Hyperosmolal</a:t>
            </a:r>
            <a:r>
              <a:rPr lang="en-US" dirty="0"/>
              <a:t> state, No hyponatremia</a:t>
            </a:r>
          </a:p>
        </p:txBody>
      </p:sp>
    </p:spTree>
    <p:extLst>
      <p:ext uri="{BB962C8B-B14F-4D97-AF65-F5344CB8AC3E}">
        <p14:creationId xmlns:p14="http://schemas.microsoft.com/office/powerpoint/2010/main" val="3910781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124C9-7E44-B74A-A10B-F42A4751F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#3  --  Serum Potassium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B48DC-996B-994F-8C7F-C0DE70E65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 -  Serum K+ 5.7 mg/</a:t>
            </a:r>
            <a:r>
              <a:rPr lang="en-US" dirty="0" err="1"/>
              <a:t>dL</a:t>
            </a:r>
            <a:r>
              <a:rPr lang="en-US" dirty="0"/>
              <a:t>  (normal 3.5 – 5.5)</a:t>
            </a:r>
          </a:p>
          <a:p>
            <a:endParaRPr lang="en-US" dirty="0"/>
          </a:p>
          <a:p>
            <a:r>
              <a:rPr lang="en-US" dirty="0"/>
              <a:t>Adverse Event  -- Hyperkalemia  ???</a:t>
            </a:r>
          </a:p>
          <a:p>
            <a:endParaRPr lang="en-US" dirty="0"/>
          </a:p>
          <a:p>
            <a:r>
              <a:rPr lang="en-US" dirty="0"/>
              <a:t>Other Observation – Hemolyzed blood sample on inspection. Repeat serum K+ 4.7k</a:t>
            </a:r>
          </a:p>
          <a:p>
            <a:endParaRPr lang="en-US" dirty="0"/>
          </a:p>
          <a:p>
            <a:r>
              <a:rPr lang="en-US" dirty="0"/>
              <a:t>Assessment:  NO AE</a:t>
            </a:r>
          </a:p>
        </p:txBody>
      </p:sp>
    </p:spTree>
    <p:extLst>
      <p:ext uri="{BB962C8B-B14F-4D97-AF65-F5344CB8AC3E}">
        <p14:creationId xmlns:p14="http://schemas.microsoft.com/office/powerpoint/2010/main" val="1557895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1924</TotalTime>
  <Words>810</Words>
  <Application>Microsoft Macintosh PowerPoint</Application>
  <PresentationFormat>Widescreen</PresentationFormat>
  <Paragraphs>156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Wingdings</vt:lpstr>
      <vt:lpstr>Office Theme</vt:lpstr>
      <vt:lpstr>Study Ontology Deep Dive</vt:lpstr>
      <vt:lpstr>Principles </vt:lpstr>
      <vt:lpstr>Adverse Events in Clinical Trials</vt:lpstr>
      <vt:lpstr>Definitions of Clinical Concepts related to AEs</vt:lpstr>
      <vt:lpstr>SDTM and BRIDG Models</vt:lpstr>
      <vt:lpstr>Identifying an Adverse Event</vt:lpstr>
      <vt:lpstr>Example #1  --  Blood Pressure</vt:lpstr>
      <vt:lpstr>Example #2  --  Serum Sodium</vt:lpstr>
      <vt:lpstr>Example #3  --  Serum Potassium</vt:lpstr>
      <vt:lpstr>The Reality: The Assessment of Abnormal Observations are not Formally Documented</vt:lpstr>
      <vt:lpstr>Study</vt:lpstr>
      <vt:lpstr>RDF</vt:lpstr>
      <vt:lpstr>Other Advantages</vt:lpstr>
      <vt:lpstr>Other Advantage</vt:lpstr>
      <vt:lpstr>BUT, what about reality? </vt:lpstr>
      <vt:lpstr>Support for current AE reporting practices</vt:lpstr>
      <vt:lpstr>e.g. the first AE reported for the first sub</vt:lpstr>
      <vt:lpstr>RDF</vt:lpstr>
      <vt:lpstr>RDF</vt:lpstr>
      <vt:lpstr>Conclusion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Ontology Deep Dive</dc:title>
  <dc:creator>mwdc live.com</dc:creator>
  <cp:lastModifiedBy>mwdc live.com</cp:lastModifiedBy>
  <cp:revision>24</cp:revision>
  <dcterms:created xsi:type="dcterms:W3CDTF">2018-12-01T17:15:56Z</dcterms:created>
  <dcterms:modified xsi:type="dcterms:W3CDTF">2019-01-14T05:51:33Z</dcterms:modified>
</cp:coreProperties>
</file>