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74" r:id="rId6"/>
    <p:sldId id="286" r:id="rId7"/>
    <p:sldId id="269" r:id="rId8"/>
    <p:sldId id="287" r:id="rId9"/>
    <p:sldId id="263" r:id="rId10"/>
    <p:sldId id="275" r:id="rId11"/>
    <p:sldId id="289" r:id="rId12"/>
    <p:sldId id="266" r:id="rId13"/>
    <p:sldId id="288" r:id="rId14"/>
    <p:sldId id="264" r:id="rId15"/>
    <p:sldId id="290" r:id="rId16"/>
    <p:sldId id="285" r:id="rId17"/>
    <p:sldId id="291" r:id="rId18"/>
    <p:sldId id="293" r:id="rId19"/>
    <p:sldId id="295" r:id="rId20"/>
    <p:sldId id="294" r:id="rId21"/>
    <p:sldId id="296" r:id="rId22"/>
    <p:sldId id="299" r:id="rId23"/>
    <p:sldId id="300" r:id="rId24"/>
    <p:sldId id="292" r:id="rId25"/>
    <p:sldId id="298" r:id="rId26"/>
    <p:sldId id="297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C69D"/>
    <a:srgbClr val="444444"/>
    <a:srgbClr val="0EE3A8"/>
    <a:srgbClr val="28A7E8"/>
    <a:srgbClr val="112023"/>
    <a:srgbClr val="F7F8F8"/>
    <a:srgbClr val="696969"/>
    <a:srgbClr val="E8F7EE"/>
    <a:srgbClr val="BFD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13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D7A18-3A0E-4D6D-950C-543A309CA9D5}" type="datetimeFigureOut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C6A81-6107-4C06-89F4-4447D0CDD28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39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EB4-E929-4DEB-9504-88D5143B7EB4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5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41BA-0CF5-4E51-A287-1DCDA6539FFF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1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BDE-9FD2-4B02-AEF2-B54127B1E4B6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2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5E2-E02B-4171-B504-A845E8F942CD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3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98BC-331B-4EA1-9707-6D5F79ED418E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3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78CC-C150-492B-9BA9-1352BD2C291D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8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9F2-8EDD-436D-A47C-BEFC323736CD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7D1-AC6A-4B04-8096-52FF16B01EAF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0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EC08-E3E9-4522-8156-7B9F27ADC231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60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048-80E6-497C-BF63-B2C3C33342F9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13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87FB-7C00-4E58-81E6-A44EC4EFC007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35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31B1-1A64-484E-9501-15270D16008E}" type="datetime1">
              <a:rPr lang="pt-BR" smtClean="0"/>
              <a:pPr/>
              <a:t>12/06/2020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BFE7-1B65-4210-B11E-897502B995F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3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28134" y="0"/>
            <a:ext cx="11226017" cy="6881606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197883" y="0"/>
            <a:ext cx="994117" cy="6881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11709008" y="0"/>
            <a:ext cx="0" cy="64138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35493" y="4380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35493" y="63797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235493" y="23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866376" y="2655973"/>
            <a:ext cx="546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SOFEE</a:t>
            </a:r>
            <a:endParaRPr lang="pt-BR" sz="9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72710" y="4810408"/>
            <a:ext cx="645246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SOFTWARE DE EFICIÊNCIA ENERGÉTICA</a:t>
            </a:r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45654" y="166227"/>
            <a:ext cx="510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MAIO 2020</a:t>
            </a:r>
            <a:endParaRPr lang="pt-BR" sz="24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>
          <a:xfrm>
            <a:off x="9172303" y="6479812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>
                <a:solidFill>
                  <a:schemeClr val="bg1"/>
                </a:solidFill>
              </a:rPr>
              <a:pPr/>
              <a:t>1</a:t>
            </a:fld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91474" y="868529"/>
            <a:ext cx="65700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pt-BR" sz="20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Eu 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como Diretor do Comando do 8º Distrito Naval, quero reduzir os custos da Organização Militar </a:t>
            </a:r>
            <a:r>
              <a:rPr lang="pt-BR" sz="20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Matriz, 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para que eu consiga me adaptar a decisão do Governo em reduzir a verba devido a crise.</a:t>
            </a:r>
          </a:p>
          <a:p>
            <a:pPr marL="457200" lvl="0" indent="-228600">
              <a:spcBef>
                <a:spcPts val="1200"/>
              </a:spcBef>
              <a:buSzPts val="1400"/>
            </a:pPr>
            <a:endParaRPr lang="pt-BR" dirty="0"/>
          </a:p>
          <a:p>
            <a:pPr lvl="0"/>
            <a:endParaRPr lang="pt-BR" dirty="0" smtClean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78070" y="3961683"/>
            <a:ext cx="69139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fornian FB" panose="0207040306080B030204" pitchFamily="18" charset="0"/>
              </a:rPr>
              <a:t>Eu como Administrador de Infraestrutura do Distrito Naval quero ter monitoria completa do hardware das máquinas presentes em minha Instituição para ter um Inventário de Máquina e conseguir implantar o suporte preventivo.</a:t>
            </a:r>
          </a:p>
          <a:p>
            <a:pPr lvl="0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3801" y="197514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“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90526" y="1953442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”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75210" y="3407685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“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263952" y="4776210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”</a:t>
            </a:r>
            <a:endParaRPr lang="pt-BR" sz="96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7672" y="289847"/>
            <a:ext cx="0" cy="6124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1966812" y="366699"/>
            <a:ext cx="0" cy="6124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448800" y="6414448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/>
              <a:pPr/>
              <a:t>10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261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11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99822" y="2773248"/>
            <a:ext cx="6257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gency FB" panose="020B0503020202020204" pitchFamily="34" charset="0"/>
              </a:rPr>
              <a:t>REQUISITOS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02" y="1821504"/>
            <a:ext cx="2584269" cy="258426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302137" y="1436914"/>
            <a:ext cx="4153989" cy="3722915"/>
          </a:xfrm>
          <a:prstGeom prst="rect">
            <a:avLst/>
          </a:prstGeom>
          <a:noFill/>
          <a:ln w="381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7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310549" y="2246811"/>
            <a:ext cx="9570901" cy="1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420060" y="285431"/>
            <a:ext cx="7398551" cy="509451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493009" y="155435"/>
            <a:ext cx="325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REQUISITOS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9274630" y="6455716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/>
              <a:pPr/>
              <a:t>12</a:t>
            </a:fld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1209"/>
              </p:ext>
            </p:extLst>
          </p:nvPr>
        </p:nvGraphicFramePr>
        <p:xfrm>
          <a:off x="473531" y="2390501"/>
          <a:ext cx="11296103" cy="4154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961">
                  <a:extLst>
                    <a:ext uri="{9D8B030D-6E8A-4147-A177-3AD203B41FA5}">
                      <a16:colId xmlns:a16="http://schemas.microsoft.com/office/drawing/2014/main" val="3200786527"/>
                    </a:ext>
                  </a:extLst>
                </a:gridCol>
                <a:gridCol w="831015">
                  <a:extLst>
                    <a:ext uri="{9D8B030D-6E8A-4147-A177-3AD203B41FA5}">
                      <a16:colId xmlns:a16="http://schemas.microsoft.com/office/drawing/2014/main" val="3264703923"/>
                    </a:ext>
                  </a:extLst>
                </a:gridCol>
                <a:gridCol w="3193705">
                  <a:extLst>
                    <a:ext uri="{9D8B030D-6E8A-4147-A177-3AD203B41FA5}">
                      <a16:colId xmlns:a16="http://schemas.microsoft.com/office/drawing/2014/main" val="4176748802"/>
                    </a:ext>
                  </a:extLst>
                </a:gridCol>
                <a:gridCol w="2411573">
                  <a:extLst>
                    <a:ext uri="{9D8B030D-6E8A-4147-A177-3AD203B41FA5}">
                      <a16:colId xmlns:a16="http://schemas.microsoft.com/office/drawing/2014/main" val="248644241"/>
                    </a:ext>
                  </a:extLst>
                </a:gridCol>
                <a:gridCol w="1091726">
                  <a:extLst>
                    <a:ext uri="{9D8B030D-6E8A-4147-A177-3AD203B41FA5}">
                      <a16:colId xmlns:a16="http://schemas.microsoft.com/office/drawing/2014/main" val="3615865051"/>
                    </a:ext>
                  </a:extLst>
                </a:gridCol>
                <a:gridCol w="1824975">
                  <a:extLst>
                    <a:ext uri="{9D8B030D-6E8A-4147-A177-3AD203B41FA5}">
                      <a16:colId xmlns:a16="http://schemas.microsoft.com/office/drawing/2014/main" val="2590500727"/>
                    </a:ext>
                  </a:extLst>
                </a:gridCol>
                <a:gridCol w="1613148">
                  <a:extLst>
                    <a:ext uri="{9D8B030D-6E8A-4147-A177-3AD203B41FA5}">
                      <a16:colId xmlns:a16="http://schemas.microsoft.com/office/drawing/2014/main" val="1722137585"/>
                    </a:ext>
                  </a:extLst>
                </a:gridCol>
              </a:tblGrid>
              <a:tr h="8705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(</a:t>
                      </a:r>
                      <a:r>
                        <a:rPr lang="pt-BR" sz="2000" u="none" strike="noStrike" dirty="0" err="1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Dashboard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)</a:t>
                      </a:r>
                      <a:r>
                        <a:rPr lang="pt-BR" sz="2000" u="none" strike="noStrike" dirty="0" err="1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Finanças,OM,consumo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 de energia, mapeamento de arq.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Oferecer estatísticas e métricas para o usuário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Alta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1.0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Funcional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79699"/>
                  </a:ext>
                </a:extLst>
              </a:tr>
              <a:tr h="5833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 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4,1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Editar perfil(</a:t>
                      </a:r>
                      <a:r>
                        <a:rPr lang="pt-BR" sz="2000" u="none" strike="noStrike" dirty="0" err="1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adm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)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Manter dados atualizados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Média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1.0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Funcional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28964"/>
                  </a:ext>
                </a:extLst>
              </a:tr>
              <a:tr h="886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 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4,2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Help Desk 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Auxiliar na necessidade da aplicação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Alta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1.0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Não Funcional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99056"/>
                  </a:ext>
                </a:extLst>
              </a:tr>
              <a:tr h="1287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 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4,3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2000" u="none" strike="noStrike" dirty="0" smtClean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  <a:p>
                      <a:pPr algn="ctr" fontAlgn="ctr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Utilizar</a:t>
                      </a:r>
                      <a:r>
                        <a:rPr lang="pt-BR" sz="200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 o 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protocolo 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HTTP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Permitir a conexão entre cliente e servidor.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Alta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1.0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Funcional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9082"/>
                  </a:ext>
                </a:extLst>
              </a:tr>
              <a:tr h="4008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 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4,4</a:t>
                      </a:r>
                      <a:endParaRPr lang="pt-BR" sz="2000" b="1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Sistemas deve emitir alertas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Previnir incidentes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Alta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1.0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  <a:latin typeface="Californian FB" panose="0207040306080B030204" pitchFamily="18" charset="0"/>
                        </a:rPr>
                        <a:t>Funcional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fornian FB" panose="0207040306080B0302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35C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4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13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2955112"/>
            <a:ext cx="6257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gency FB" panose="020B0503020202020204" pitchFamily="34" charset="0"/>
              </a:rPr>
              <a:t>CANVAS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7119257" y="1554480"/>
            <a:ext cx="4622562" cy="3117971"/>
          </a:xfrm>
          <a:prstGeom prst="roundRect">
            <a:avLst>
              <a:gd name="adj" fmla="val 9126"/>
            </a:avLst>
          </a:prstGeom>
          <a:noFill/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7119257" y="3798277"/>
            <a:ext cx="4622562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74855" y="1554480"/>
            <a:ext cx="0" cy="2266708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10662371" y="1554480"/>
            <a:ext cx="0" cy="2266708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8957835" y="1554480"/>
            <a:ext cx="0" cy="2266708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9844101" y="1554480"/>
            <a:ext cx="0" cy="2266708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8074856" y="2687834"/>
            <a:ext cx="882979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9844101" y="2687834"/>
            <a:ext cx="882979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-758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942673" y="225615"/>
            <a:ext cx="2314344" cy="4301604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5968" y="5004748"/>
            <a:ext cx="5701912" cy="1642456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360419" y="4966304"/>
            <a:ext cx="5701912" cy="1642456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6974" y="674981"/>
            <a:ext cx="2173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Empresas de energia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;</a:t>
            </a:r>
          </a:p>
          <a:p>
            <a:endParaRPr lang="pt-BR" sz="2000" dirty="0">
              <a:solidFill>
                <a:schemeClr val="bg1">
                  <a:lumMod val="95000"/>
                </a:schemeClr>
              </a:solidFill>
              <a:latin typeface="Californian FB" panose="0207040306080B030204" pitchFamily="18" charset="0"/>
              <a:cs typeface="Leelawadee" panose="020B0502040204020203" pitchFamily="34" charset="-34"/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Organização sustentáveis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106403" y="654026"/>
            <a:ext cx="21720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Gerar impacto sustentável;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Diminuir gasto de energia e dinheiro;</a:t>
            </a:r>
          </a:p>
          <a:p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234609" y="627643"/>
            <a:ext cx="1957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Instituições públicas;</a:t>
            </a:r>
          </a:p>
          <a:p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  <a:cs typeface="Leelawadee" panose="020B0502040204020203" pitchFamily="34" charset="-34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95480" y="3035850"/>
            <a:ext cx="2501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Aplicação;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Interface intuitiva;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Confiabilidade nos dados;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Controle energético;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67330" y="3047811"/>
            <a:ext cx="2688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Software;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Suporte;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Site da Sofee;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Propagandas;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5968" y="5526972"/>
            <a:ext cx="2220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Equipe;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Marketing;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Serviços;</a:t>
            </a:r>
          </a:p>
          <a:p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05429" y="5587477"/>
            <a:ext cx="23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Software;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69062" y="214625"/>
            <a:ext cx="18711" cy="4301604"/>
          </a:xfrm>
          <a:prstGeom prst="line">
            <a:avLst/>
          </a:prstGeom>
          <a:ln w="57150">
            <a:solidFill>
              <a:srgbClr val="35C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449508" y="217752"/>
            <a:ext cx="2231430" cy="2227143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749614" y="659535"/>
            <a:ext cx="2066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Gerar gráficos;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Controlar Infraestrutura;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Abstrair Informações;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9993206" y="170100"/>
            <a:ext cx="18711" cy="4301604"/>
          </a:xfrm>
          <a:prstGeom prst="line">
            <a:avLst/>
          </a:prstGeom>
          <a:ln w="57150">
            <a:solidFill>
              <a:srgbClr val="35C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7388011" y="225615"/>
            <a:ext cx="2231430" cy="2227143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479709" y="610373"/>
            <a:ext cx="21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Serviço da Suporte;</a:t>
            </a:r>
          </a:p>
          <a:p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Site institucional;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D673C819-3361-420E-863A-CDEC18027675}"/>
              </a:ext>
            </a:extLst>
          </p:cNvPr>
          <p:cNvSpPr/>
          <p:nvPr/>
        </p:nvSpPr>
        <p:spPr>
          <a:xfrm>
            <a:off x="150820" y="211967"/>
            <a:ext cx="2034184" cy="333598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EE9B378E-4131-4B7C-85C5-709E0B68FF64}"/>
              </a:ext>
            </a:extLst>
          </p:cNvPr>
          <p:cNvSpPr txBox="1"/>
          <p:nvPr/>
        </p:nvSpPr>
        <p:spPr>
          <a:xfrm>
            <a:off x="-53876" y="170100"/>
            <a:ext cx="2412733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ea typeface="Batang" pitchFamily="18" charset="-127"/>
                <a:cs typeface="Arial" pitchFamily="34" charset="0"/>
              </a:rPr>
              <a:t>PARCERIAS CHAVE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673C819-3361-420E-863A-CDEC18027675}"/>
              </a:ext>
            </a:extLst>
          </p:cNvPr>
          <p:cNvSpPr/>
          <p:nvPr/>
        </p:nvSpPr>
        <p:spPr>
          <a:xfrm>
            <a:off x="9974554" y="157479"/>
            <a:ext cx="2087777" cy="333598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" dirty="0">
              <a:latin typeface="Californian FB" panose="0207040306080B030204" pitchFamily="18" charset="0"/>
            </a:endParaRP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CD8CCAE1-0FC0-41A9-A9EE-2329262BE1FE}"/>
              </a:ext>
            </a:extLst>
          </p:cNvPr>
          <p:cNvSpPr txBox="1"/>
          <p:nvPr/>
        </p:nvSpPr>
        <p:spPr>
          <a:xfrm>
            <a:off x="10381860" y="117542"/>
            <a:ext cx="1440194" cy="3939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Calibri"/>
              </a:rPr>
              <a:t>SEGMENTO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13602887-F323-401C-A002-1DE7D90B3860}"/>
              </a:ext>
            </a:extLst>
          </p:cNvPr>
          <p:cNvSpPr txBox="1"/>
          <p:nvPr/>
        </p:nvSpPr>
        <p:spPr>
          <a:xfrm>
            <a:off x="2272654" y="216419"/>
            <a:ext cx="2614953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  <a:cs typeface="Calibri"/>
              </a:rPr>
              <a:t>ATIVIDADES DE VALOR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835BADF0-72CF-4FD2-9D8E-8E992DD7F7CC}"/>
              </a:ext>
            </a:extLst>
          </p:cNvPr>
          <p:cNvSpPr txBox="1"/>
          <p:nvPr/>
        </p:nvSpPr>
        <p:spPr>
          <a:xfrm>
            <a:off x="7590698" y="233689"/>
            <a:ext cx="2370538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  <a:cs typeface="Calibri"/>
              </a:rPr>
              <a:t>RELACIONAMENTO</a:t>
            </a:r>
          </a:p>
        </p:txBody>
      </p:sp>
      <p:sp>
        <p:nvSpPr>
          <p:cNvPr id="44" name="TextBox 27">
            <a:extLst>
              <a:ext uri="{FF2B5EF4-FFF2-40B4-BE49-F238E27FC236}">
                <a16:creationId xmlns:a16="http://schemas.microsoft.com/office/drawing/2014/main" id="{C003A550-AFDB-462E-BBA9-05DB48450C6A}"/>
              </a:ext>
            </a:extLst>
          </p:cNvPr>
          <p:cNvSpPr txBox="1"/>
          <p:nvPr/>
        </p:nvSpPr>
        <p:spPr>
          <a:xfrm>
            <a:off x="5054703" y="216419"/>
            <a:ext cx="2097369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  <a:cs typeface="Calibri"/>
              </a:rPr>
              <a:t>OFERTA VALOR</a:t>
            </a: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835BADF0-72CF-4FD2-9D8E-8E992DD7F7CC}"/>
              </a:ext>
            </a:extLst>
          </p:cNvPr>
          <p:cNvSpPr txBox="1"/>
          <p:nvPr/>
        </p:nvSpPr>
        <p:spPr>
          <a:xfrm>
            <a:off x="172200" y="5070680"/>
            <a:ext cx="3482889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  <a:cs typeface="Calibri"/>
              </a:rPr>
              <a:t>ESTRUTURA DE </a:t>
            </a:r>
            <a:r>
              <a:rPr lang="en-US" sz="2400" dirty="0" smtClean="0">
                <a:latin typeface="Agency FB" panose="020B0503020202020204" pitchFamily="34" charset="0"/>
                <a:cs typeface="Calibri"/>
              </a:rPr>
              <a:t>CUSTOS</a:t>
            </a:r>
            <a:endParaRPr lang="en-US" sz="24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835BADF0-72CF-4FD2-9D8E-8E992DD7F7CC}"/>
              </a:ext>
            </a:extLst>
          </p:cNvPr>
          <p:cNvSpPr txBox="1"/>
          <p:nvPr/>
        </p:nvSpPr>
        <p:spPr>
          <a:xfrm>
            <a:off x="6405429" y="5036231"/>
            <a:ext cx="2370538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  <a:cs typeface="Calibri"/>
              </a:rPr>
              <a:t>FONTE DE RECEITA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835BADF0-72CF-4FD2-9D8E-8E992DD7F7CC}"/>
              </a:ext>
            </a:extLst>
          </p:cNvPr>
          <p:cNvSpPr txBox="1"/>
          <p:nvPr/>
        </p:nvSpPr>
        <p:spPr>
          <a:xfrm>
            <a:off x="2637419" y="2641880"/>
            <a:ext cx="2370538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5C69D"/>
                </a:solidFill>
                <a:latin typeface="Agency FB" panose="020B0503020202020204" pitchFamily="34" charset="0"/>
                <a:cs typeface="Calibri"/>
              </a:rPr>
              <a:t>RECURSOS CHAVE</a:t>
            </a:r>
          </a:p>
        </p:txBody>
      </p:sp>
      <p:sp>
        <p:nvSpPr>
          <p:cNvPr id="49" name="TextBox 28">
            <a:extLst>
              <a:ext uri="{FF2B5EF4-FFF2-40B4-BE49-F238E27FC236}">
                <a16:creationId xmlns:a16="http://schemas.microsoft.com/office/drawing/2014/main" id="{835BADF0-72CF-4FD2-9D8E-8E992DD7F7CC}"/>
              </a:ext>
            </a:extLst>
          </p:cNvPr>
          <p:cNvSpPr txBox="1"/>
          <p:nvPr/>
        </p:nvSpPr>
        <p:spPr>
          <a:xfrm>
            <a:off x="8155171" y="2632465"/>
            <a:ext cx="1214700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" tIns="12192" rIns="24384" bIns="121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5C69D"/>
                </a:solidFill>
                <a:latin typeface="Agency FB" panose="020B0503020202020204" pitchFamily="34" charset="0"/>
                <a:cs typeface="Calibri"/>
              </a:rPr>
              <a:t>CANAIS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369871" y="6550790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>
                <a:latin typeface="Californian FB" panose="0207040306080B030204" pitchFamily="18" charset="0"/>
              </a:rPr>
              <a:pPr/>
              <a:t>14</a:t>
            </a:fld>
            <a:endParaRPr lang="pt-BR" sz="20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15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076" y="2393409"/>
            <a:ext cx="6257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gency FB" panose="020B0503020202020204" pitchFamily="34" charset="0"/>
              </a:rPr>
              <a:t>DESENHO DE SOLUÇÃO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7714823" y="1772529"/>
            <a:ext cx="1298213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7841431" y="1842931"/>
            <a:ext cx="0" cy="2630659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705423" y="4350451"/>
            <a:ext cx="2750763" cy="23478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10336590" y="2421545"/>
            <a:ext cx="50025" cy="2080181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7930">
            <a:off x="8175544" y="1269916"/>
            <a:ext cx="2426973" cy="2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uvem 30"/>
          <p:cNvSpPr/>
          <p:nvPr/>
        </p:nvSpPr>
        <p:spPr>
          <a:xfrm>
            <a:off x="-235131" y="-1084217"/>
            <a:ext cx="12331337" cy="5112286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293851" y="75162"/>
            <a:ext cx="6550387" cy="399562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52" name="Nuvem 51"/>
          <p:cNvSpPr/>
          <p:nvPr/>
        </p:nvSpPr>
        <p:spPr>
          <a:xfrm>
            <a:off x="4674968" y="5329959"/>
            <a:ext cx="2222826" cy="1138970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6807" y="4285134"/>
            <a:ext cx="4094564" cy="2479111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z="1600" smtClean="0">
                <a:latin typeface="Agency FB" panose="020B0503020202020204" pitchFamily="34" charset="0"/>
              </a:rPr>
              <a:pPr/>
              <a:t>16</a:t>
            </a:fld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10107" y="4595516"/>
            <a:ext cx="3657012" cy="1873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2147" y="4892596"/>
            <a:ext cx="3426595" cy="1440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885680" y="5269811"/>
            <a:ext cx="1097377" cy="30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LOG TXT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73731" y="5654370"/>
            <a:ext cx="1097377" cy="30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API SLACK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59131" y="5591873"/>
            <a:ext cx="1097377" cy="30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SWING JAVA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37686" y="4868760"/>
            <a:ext cx="229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APLICAÇÃO - JAVA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24714" y="4243647"/>
            <a:ext cx="229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MÁQUINA FÍSICA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5773" y="4595517"/>
            <a:ext cx="351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SISTEMA OPERACIONAL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520701" y="378789"/>
            <a:ext cx="6049832" cy="3621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837086" y="83195"/>
            <a:ext cx="19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SITE DA SOLUÇÃO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583362" y="668402"/>
            <a:ext cx="3873125" cy="10592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506540" y="655300"/>
            <a:ext cx="209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INSTITUCIONAL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673600" y="975976"/>
            <a:ext cx="3715652" cy="67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BOOTSTRAP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048838" y="5591873"/>
            <a:ext cx="1554117" cy="499702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gency FB" panose="020B0503020202020204" pitchFamily="34" charset="0"/>
              </a:rPr>
              <a:t>SLACK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53" name="Nuvem 52"/>
          <p:cNvSpPr/>
          <p:nvPr/>
        </p:nvSpPr>
        <p:spPr>
          <a:xfrm>
            <a:off x="7402429" y="5625278"/>
            <a:ext cx="2222826" cy="1097489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7700507" y="5868135"/>
            <a:ext cx="1626669" cy="445502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TOMTICKET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10035100" y="203351"/>
            <a:ext cx="1841862" cy="120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085546" y="1583037"/>
            <a:ext cx="1841862" cy="120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109546" y="2838817"/>
            <a:ext cx="1841862" cy="120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0083834" y="4975722"/>
            <a:ext cx="1841862" cy="120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0126949" y="378789"/>
            <a:ext cx="1658164" cy="95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10181144" y="1779852"/>
            <a:ext cx="1658164" cy="95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10206990" y="3026393"/>
            <a:ext cx="1658164" cy="95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0175683" y="5124780"/>
            <a:ext cx="1658164" cy="95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pic>
        <p:nvPicPr>
          <p:cNvPr id="117" name="Imagem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04" y="1995059"/>
            <a:ext cx="394886" cy="394886"/>
          </a:xfrm>
          <a:prstGeom prst="rect">
            <a:avLst/>
          </a:prstGeom>
        </p:spPr>
      </p:pic>
      <p:sp>
        <p:nvSpPr>
          <p:cNvPr id="24" name="Fluxograma: Armazenamento de Acesso Direto 23"/>
          <p:cNvSpPr/>
          <p:nvPr/>
        </p:nvSpPr>
        <p:spPr>
          <a:xfrm rot="16200000">
            <a:off x="538107" y="1340095"/>
            <a:ext cx="1679723" cy="1426574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858103" y="1883139"/>
            <a:ext cx="103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BANCO DE DADOS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70" y="618933"/>
            <a:ext cx="360895" cy="36089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491923" y="654568"/>
            <a:ext cx="139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INSTITUCIONAL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0649107" y="1979458"/>
            <a:ext cx="113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DASHBOARD</a:t>
            </a:r>
          </a:p>
          <a:p>
            <a:r>
              <a:rPr lang="pt-BR" sz="1400" dirty="0" smtClean="0"/>
              <a:t>ENERGIA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0850573" y="5396856"/>
            <a:ext cx="113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PERFIL</a:t>
            </a:r>
            <a:endParaRPr lang="pt-BR" sz="1400" dirty="0" smtClean="0"/>
          </a:p>
        </p:txBody>
      </p:sp>
      <p:sp>
        <p:nvSpPr>
          <p:cNvPr id="61" name="CaixaDeTexto 60"/>
          <p:cNvSpPr txBox="1"/>
          <p:nvPr/>
        </p:nvSpPr>
        <p:spPr>
          <a:xfrm>
            <a:off x="10689010" y="3110459"/>
            <a:ext cx="1136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DASHBOARD</a:t>
            </a:r>
          </a:p>
          <a:p>
            <a:r>
              <a:rPr lang="pt-BR" sz="1400" dirty="0" smtClean="0"/>
              <a:t>NÚMERO MÁQUINA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46" name="Retângulo 45"/>
          <p:cNvSpPr/>
          <p:nvPr/>
        </p:nvSpPr>
        <p:spPr>
          <a:xfrm>
            <a:off x="468127" y="6475061"/>
            <a:ext cx="3657012" cy="246364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CPU – RAM - HD</a:t>
            </a:r>
            <a:endParaRPr lang="pt-BR" sz="1600" b="1" dirty="0"/>
          </a:p>
        </p:txBody>
      </p:sp>
      <p:sp>
        <p:nvSpPr>
          <p:cNvPr id="27" name="Seta para a Direita 26"/>
          <p:cNvSpPr/>
          <p:nvPr/>
        </p:nvSpPr>
        <p:spPr>
          <a:xfrm>
            <a:off x="1166324" y="6437011"/>
            <a:ext cx="355162" cy="2616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cxnSp>
        <p:nvCxnSpPr>
          <p:cNvPr id="56" name="Conector de Seta Reta 55"/>
          <p:cNvCxnSpPr>
            <a:stCxn id="62" idx="1"/>
          </p:cNvCxnSpPr>
          <p:nvPr/>
        </p:nvCxnSpPr>
        <p:spPr>
          <a:xfrm flipH="1">
            <a:off x="9657566" y="805474"/>
            <a:ext cx="377534" cy="1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8" idx="1"/>
          </p:cNvCxnSpPr>
          <p:nvPr/>
        </p:nvCxnSpPr>
        <p:spPr>
          <a:xfrm flipH="1" flipV="1">
            <a:off x="9625255" y="2182674"/>
            <a:ext cx="460291" cy="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9" idx="1"/>
          </p:cNvCxnSpPr>
          <p:nvPr/>
        </p:nvCxnSpPr>
        <p:spPr>
          <a:xfrm flipH="1">
            <a:off x="9618440" y="3440940"/>
            <a:ext cx="4911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7" idx="0"/>
            <a:endCxn id="24" idx="1"/>
          </p:cNvCxnSpPr>
          <p:nvPr/>
        </p:nvCxnSpPr>
        <p:spPr>
          <a:xfrm flipH="1" flipV="1">
            <a:off x="1377969" y="2893244"/>
            <a:ext cx="46036" cy="232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3589361" y="1745705"/>
            <a:ext cx="1623416" cy="57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EXPRESS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33" name="Image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38" y="5301491"/>
            <a:ext cx="394886" cy="394886"/>
          </a:xfrm>
          <a:prstGeom prst="rect">
            <a:avLst/>
          </a:prstGeom>
        </p:spPr>
      </p:pic>
      <p:pic>
        <p:nvPicPr>
          <p:cNvPr id="134" name="Imagem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217" y="3213643"/>
            <a:ext cx="394886" cy="394886"/>
          </a:xfrm>
          <a:prstGeom prst="rect">
            <a:avLst/>
          </a:prstGeom>
        </p:spPr>
      </p:pic>
      <p:cxnSp>
        <p:nvCxnSpPr>
          <p:cNvPr id="138" name="Conector de Seta Reta 137"/>
          <p:cNvCxnSpPr>
            <a:stCxn id="17" idx="3"/>
            <a:endCxn id="43" idx="1"/>
          </p:cNvCxnSpPr>
          <p:nvPr/>
        </p:nvCxnSpPr>
        <p:spPr>
          <a:xfrm>
            <a:off x="3971108" y="5805480"/>
            <a:ext cx="1077730" cy="36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914745" y="75162"/>
            <a:ext cx="195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35C69D"/>
                </a:solidFill>
              </a:rPr>
              <a:t>AZURE</a:t>
            </a:r>
            <a:endParaRPr lang="pt-BR" sz="3200" b="1" dirty="0">
              <a:solidFill>
                <a:srgbClr val="35C69D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121396" y="339243"/>
            <a:ext cx="141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NODE.JS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3840686" y="2035334"/>
            <a:ext cx="1081528" cy="22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5572402" y="1804083"/>
            <a:ext cx="3884085" cy="2060242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5673600" y="2075702"/>
            <a:ext cx="3679423" cy="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BOOTSTRAP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7017371" y="2375756"/>
            <a:ext cx="1101570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8222711" y="2375756"/>
            <a:ext cx="1057753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5819024" y="2375756"/>
            <a:ext cx="1118165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919238" y="3518598"/>
            <a:ext cx="1380241" cy="27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API TOMTICKET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1" name="Conector de Seta Reta 140"/>
          <p:cNvCxnSpPr>
            <a:stCxn id="42" idx="2"/>
            <a:endCxn id="54" idx="0"/>
          </p:cNvCxnSpPr>
          <p:nvPr/>
        </p:nvCxnSpPr>
        <p:spPr>
          <a:xfrm>
            <a:off x="7609359" y="3792288"/>
            <a:ext cx="904483" cy="207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/>
          <p:cNvSpPr/>
          <p:nvPr/>
        </p:nvSpPr>
        <p:spPr>
          <a:xfrm>
            <a:off x="5749795" y="1341099"/>
            <a:ext cx="1143345" cy="237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6948251" y="1326564"/>
            <a:ext cx="1143345" cy="237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8171862" y="1326564"/>
            <a:ext cx="1143345" cy="237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tângulo 89"/>
          <p:cNvSpPr/>
          <p:nvPr/>
        </p:nvSpPr>
        <p:spPr>
          <a:xfrm flipH="1">
            <a:off x="1151762" y="6127793"/>
            <a:ext cx="93437" cy="5131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851715" y="5956589"/>
            <a:ext cx="1097377" cy="30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API OSHI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6930651" y="1768850"/>
            <a:ext cx="126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5673600" y="2781717"/>
            <a:ext cx="3685553" cy="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CHART.JS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7001772" y="3054195"/>
            <a:ext cx="1101570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207843" y="3067163"/>
            <a:ext cx="1057753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5804156" y="3067163"/>
            <a:ext cx="1118165" cy="285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8" name="Conector de Seta Reta 127"/>
          <p:cNvCxnSpPr>
            <a:stCxn id="24" idx="2"/>
            <a:endCxn id="129" idx="1"/>
          </p:cNvCxnSpPr>
          <p:nvPr/>
        </p:nvCxnSpPr>
        <p:spPr>
          <a:xfrm flipV="1">
            <a:off x="2091256" y="2035334"/>
            <a:ext cx="1498105" cy="1804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155"/>
          <p:cNvCxnSpPr>
            <a:stCxn id="111" idx="1"/>
          </p:cNvCxnSpPr>
          <p:nvPr/>
        </p:nvCxnSpPr>
        <p:spPr>
          <a:xfrm rot="10800000">
            <a:off x="9735371" y="3799222"/>
            <a:ext cx="440312" cy="18020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875316" y="5222147"/>
            <a:ext cx="1097377" cy="30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JDBC</a:t>
            </a:r>
            <a:endParaRPr lang="pt-BR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-1" y="0"/>
            <a:ext cx="63224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17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322423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1822" y="2668745"/>
            <a:ext cx="6257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gency FB" panose="020B0503020202020204" pitchFamily="34" charset="0"/>
              </a:rPr>
              <a:t>BANCO DE DADOS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Fluxograma: Armazenamento de Acesso Direto 8"/>
          <p:cNvSpPr/>
          <p:nvPr/>
        </p:nvSpPr>
        <p:spPr>
          <a:xfrm rot="16200000">
            <a:off x="7661864" y="1448029"/>
            <a:ext cx="3615396" cy="3472717"/>
          </a:xfrm>
          <a:prstGeom prst="flowChartMagneticDrum">
            <a:avLst/>
          </a:prstGeom>
          <a:solidFill>
            <a:srgbClr val="444444"/>
          </a:solidFill>
          <a:ln w="254000">
            <a:solidFill>
              <a:srgbClr val="35C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1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7382" cy="6870738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H="1">
            <a:off x="11520054" y="886690"/>
            <a:ext cx="0" cy="47798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291145" y="2787316"/>
            <a:ext cx="3656380" cy="128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1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19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063" y="2767280"/>
            <a:ext cx="6257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BPMN</a:t>
            </a:r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35819" y="2916380"/>
            <a:ext cx="562508" cy="512619"/>
          </a:xfrm>
          <a:prstGeom prst="ellipse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7232073" y="3144983"/>
            <a:ext cx="549022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19"/>
          <p:cNvSpPr/>
          <p:nvPr/>
        </p:nvSpPr>
        <p:spPr>
          <a:xfrm>
            <a:off x="7747757" y="2379010"/>
            <a:ext cx="2369127" cy="1610755"/>
          </a:xfrm>
          <a:prstGeom prst="roundRect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9989128" y="3200402"/>
            <a:ext cx="549022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osango 23"/>
          <p:cNvSpPr/>
          <p:nvPr/>
        </p:nvSpPr>
        <p:spPr>
          <a:xfrm>
            <a:off x="10515327" y="2542311"/>
            <a:ext cx="1343890" cy="1316182"/>
          </a:xfrm>
          <a:prstGeom prst="diamond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4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25500" y="3198167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Ariel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998718" y="3250239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Daniele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606533" y="3198167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Emilly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848196" y="1225676"/>
            <a:ext cx="1764684" cy="198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40381" y="1225676"/>
            <a:ext cx="1764684" cy="198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70564" y="1153427"/>
            <a:ext cx="1764684" cy="19842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420060" y="285431"/>
            <a:ext cx="7398551" cy="509451"/>
          </a:xfrm>
          <a:prstGeom prst="rect">
            <a:avLst/>
          </a:prstGeom>
          <a:solidFill>
            <a:srgbClr val="0EE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493009" y="155435"/>
            <a:ext cx="325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EQUIPE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728150" y="3649138"/>
            <a:ext cx="1764684" cy="1984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7652248" y="3701210"/>
            <a:ext cx="1764684" cy="1984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86487" y="5693878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Priscila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520376" y="5693878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Weslley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25500" y="0"/>
            <a:ext cx="0" cy="61054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11951591" y="720722"/>
            <a:ext cx="0" cy="61054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9363483" y="29973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>
                <a:solidFill>
                  <a:srgbClr val="35C69D"/>
                </a:solidFill>
              </a:rPr>
              <a:pPr/>
              <a:t>2</a:t>
            </a:fld>
            <a:endParaRPr lang="pt-BR" sz="2400" dirty="0">
              <a:solidFill>
                <a:srgbClr val="35C6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420060" y="285431"/>
            <a:ext cx="7398551" cy="509451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93009" y="155435"/>
            <a:ext cx="325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BPMN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6" y="998688"/>
            <a:ext cx="11508377" cy="556131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291145" y="2787316"/>
            <a:ext cx="3656380" cy="128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420060" y="285431"/>
            <a:ext cx="7398551" cy="509451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93009" y="155435"/>
            <a:ext cx="325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BPMN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1054872"/>
            <a:ext cx="11430001" cy="561665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291145" y="2787316"/>
            <a:ext cx="3656380" cy="128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7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22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063" y="2767280"/>
            <a:ext cx="6257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Inovação</a:t>
            </a:r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91145" y="2787316"/>
            <a:ext cx="3656380" cy="128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Dive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9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24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5763" y="2767280"/>
            <a:ext cx="6257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MUCKUP DE TELA</a:t>
            </a:r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64487" y="1411941"/>
            <a:ext cx="4052568" cy="2460812"/>
          </a:xfrm>
          <a:prstGeom prst="rect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9303071" y="3872753"/>
            <a:ext cx="0" cy="699247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8905236" y="4477871"/>
            <a:ext cx="795670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/>
          <p:cNvSpPr/>
          <p:nvPr/>
        </p:nvSpPr>
        <p:spPr>
          <a:xfrm>
            <a:off x="8700247" y="1976718"/>
            <a:ext cx="514271" cy="665629"/>
          </a:xfrm>
          <a:prstGeom prst="triangle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flipH="1" flipV="1">
            <a:off x="8957382" y="2381109"/>
            <a:ext cx="19469" cy="572481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ângulo 2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D76A345-1A88-40B6-AAA6-A77A22A24148}"/>
              </a:ext>
            </a:extLst>
          </p:cNvPr>
          <p:cNvSpPr/>
          <p:nvPr/>
        </p:nvSpPr>
        <p:spPr>
          <a:xfrm>
            <a:off x="184108" y="719512"/>
            <a:ext cx="4932000" cy="292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35287A-DAD1-40AE-9D4C-8770815008BB}"/>
              </a:ext>
            </a:extLst>
          </p:cNvPr>
          <p:cNvSpPr txBox="1"/>
          <p:nvPr/>
        </p:nvSpPr>
        <p:spPr>
          <a:xfrm>
            <a:off x="4782306" y="706094"/>
            <a:ext cx="22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X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F8C33B-C839-4271-BFB5-761EECC54BEA}"/>
              </a:ext>
            </a:extLst>
          </p:cNvPr>
          <p:cNvSpPr/>
          <p:nvPr/>
        </p:nvSpPr>
        <p:spPr>
          <a:xfrm>
            <a:off x="4413957" y="846971"/>
            <a:ext cx="223157" cy="153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646F2D3-7664-47E2-8F36-C552C4E15033}"/>
              </a:ext>
            </a:extLst>
          </p:cNvPr>
          <p:cNvCxnSpPr/>
          <p:nvPr/>
        </p:nvCxnSpPr>
        <p:spPr>
          <a:xfrm>
            <a:off x="1659583" y="-254818"/>
            <a:ext cx="162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2A57667-024B-41D7-9D84-F64957956E84}"/>
              </a:ext>
            </a:extLst>
          </p:cNvPr>
          <p:cNvCxnSpPr>
            <a:cxnSpLocks/>
          </p:cNvCxnSpPr>
          <p:nvPr/>
        </p:nvCxnSpPr>
        <p:spPr>
          <a:xfrm>
            <a:off x="131862" y="1086874"/>
            <a:ext cx="4981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E57C1F2-8635-45B9-985C-FFF72D62CC25}"/>
              </a:ext>
            </a:extLst>
          </p:cNvPr>
          <p:cNvSpPr txBox="1"/>
          <p:nvPr/>
        </p:nvSpPr>
        <p:spPr>
          <a:xfrm>
            <a:off x="979989" y="1143122"/>
            <a:ext cx="334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LOGIN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471B096-697C-493A-B3FE-8BB028937E3E}"/>
              </a:ext>
            </a:extLst>
          </p:cNvPr>
          <p:cNvSpPr/>
          <p:nvPr/>
        </p:nvSpPr>
        <p:spPr>
          <a:xfrm>
            <a:off x="1505583" y="1489611"/>
            <a:ext cx="2144139" cy="3522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D62F18-8153-4D06-8BA4-0513E5D07B4E}"/>
              </a:ext>
            </a:extLst>
          </p:cNvPr>
          <p:cNvSpPr/>
          <p:nvPr/>
        </p:nvSpPr>
        <p:spPr>
          <a:xfrm>
            <a:off x="1505583" y="2006579"/>
            <a:ext cx="2144139" cy="3579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* * * * * *</a:t>
            </a:r>
          </a:p>
        </p:txBody>
      </p:sp>
      <p:sp>
        <p:nvSpPr>
          <p:cNvPr id="26" name="Retângulo: Cantos Arredondados 10">
            <a:extLst>
              <a:ext uri="{FF2B5EF4-FFF2-40B4-BE49-F238E27FC236}">
                <a16:creationId xmlns:a16="http://schemas.microsoft.com/office/drawing/2014/main" id="{54F5021F-270B-4537-BFAC-AC24C81AB8D0}"/>
              </a:ext>
            </a:extLst>
          </p:cNvPr>
          <p:cNvSpPr/>
          <p:nvPr/>
        </p:nvSpPr>
        <p:spPr>
          <a:xfrm>
            <a:off x="1796208" y="2544155"/>
            <a:ext cx="1705355" cy="4005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390227" y="102635"/>
            <a:ext cx="7398551" cy="421449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D76A345-1A88-40B6-AAA6-A77A22A24148}"/>
              </a:ext>
            </a:extLst>
          </p:cNvPr>
          <p:cNvSpPr/>
          <p:nvPr/>
        </p:nvSpPr>
        <p:spPr>
          <a:xfrm>
            <a:off x="3579290" y="3749438"/>
            <a:ext cx="4932000" cy="297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2A57667-024B-41D7-9D84-F64957956E84}"/>
              </a:ext>
            </a:extLst>
          </p:cNvPr>
          <p:cNvCxnSpPr>
            <a:cxnSpLocks/>
          </p:cNvCxnSpPr>
          <p:nvPr/>
        </p:nvCxnSpPr>
        <p:spPr>
          <a:xfrm flipV="1">
            <a:off x="3548722" y="4219074"/>
            <a:ext cx="496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DD76A345-1A88-40B6-AAA6-A77A22A24148}"/>
              </a:ext>
            </a:extLst>
          </p:cNvPr>
          <p:cNvSpPr/>
          <p:nvPr/>
        </p:nvSpPr>
        <p:spPr>
          <a:xfrm>
            <a:off x="7045097" y="706094"/>
            <a:ext cx="4932000" cy="29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2A57667-024B-41D7-9D84-F64957956E84}"/>
              </a:ext>
            </a:extLst>
          </p:cNvPr>
          <p:cNvCxnSpPr>
            <a:cxnSpLocks/>
          </p:cNvCxnSpPr>
          <p:nvPr/>
        </p:nvCxnSpPr>
        <p:spPr>
          <a:xfrm flipV="1">
            <a:off x="7045098" y="1023399"/>
            <a:ext cx="4879255" cy="15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4122661" y="929357"/>
            <a:ext cx="156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C35287A-DAD1-40AE-9D4C-8770815008BB}"/>
              </a:ext>
            </a:extLst>
          </p:cNvPr>
          <p:cNvSpPr txBox="1"/>
          <p:nvPr/>
        </p:nvSpPr>
        <p:spPr>
          <a:xfrm>
            <a:off x="8154049" y="3734620"/>
            <a:ext cx="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6F8C33B-C839-4271-BFB5-761EECC54BEA}"/>
              </a:ext>
            </a:extLst>
          </p:cNvPr>
          <p:cNvSpPr/>
          <p:nvPr/>
        </p:nvSpPr>
        <p:spPr>
          <a:xfrm>
            <a:off x="7856024" y="3867025"/>
            <a:ext cx="167797" cy="134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>
            <a:off x="7458196" y="3919286"/>
            <a:ext cx="206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C35287A-DAD1-40AE-9D4C-8770815008BB}"/>
              </a:ext>
            </a:extLst>
          </p:cNvPr>
          <p:cNvSpPr txBox="1"/>
          <p:nvPr/>
        </p:nvSpPr>
        <p:spPr>
          <a:xfrm>
            <a:off x="11512124" y="689457"/>
            <a:ext cx="22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X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6F8C33B-C839-4271-BFB5-761EECC54BEA}"/>
              </a:ext>
            </a:extLst>
          </p:cNvPr>
          <p:cNvSpPr/>
          <p:nvPr/>
        </p:nvSpPr>
        <p:spPr>
          <a:xfrm>
            <a:off x="11209931" y="819676"/>
            <a:ext cx="145783" cy="9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cxnSp>
        <p:nvCxnSpPr>
          <p:cNvPr id="55" name="Conector reto 54"/>
          <p:cNvCxnSpPr/>
          <p:nvPr/>
        </p:nvCxnSpPr>
        <p:spPr>
          <a:xfrm>
            <a:off x="10895903" y="864852"/>
            <a:ext cx="156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9093006-094E-4010-92A3-69A6C919D691}"/>
              </a:ext>
            </a:extLst>
          </p:cNvPr>
          <p:cNvSpPr txBox="1"/>
          <p:nvPr/>
        </p:nvSpPr>
        <p:spPr>
          <a:xfrm>
            <a:off x="4992979" y="996117"/>
            <a:ext cx="179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ANDARES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477B235-2D2B-47A2-9F56-73915770596B}"/>
              </a:ext>
            </a:extLst>
          </p:cNvPr>
          <p:cNvSpPr/>
          <p:nvPr/>
        </p:nvSpPr>
        <p:spPr>
          <a:xfrm>
            <a:off x="5009914" y="4563471"/>
            <a:ext cx="2183912" cy="453163"/>
          </a:xfrm>
          <a:prstGeom prst="rect">
            <a:avLst/>
          </a:prstGeom>
          <a:solidFill>
            <a:srgbClr val="F2F2F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1º Andar</a:t>
            </a:r>
          </a:p>
        </p:txBody>
      </p:sp>
      <p:sp>
        <p:nvSpPr>
          <p:cNvPr id="66" name="Retângulo: Cantos Arredondados 15">
            <a:extLst>
              <a:ext uri="{FF2B5EF4-FFF2-40B4-BE49-F238E27FC236}">
                <a16:creationId xmlns:a16="http://schemas.microsoft.com/office/drawing/2014/main" id="{C7737ADD-4979-4163-BDC6-5F1BB19E5573}"/>
              </a:ext>
            </a:extLst>
          </p:cNvPr>
          <p:cNvSpPr/>
          <p:nvPr/>
        </p:nvSpPr>
        <p:spPr>
          <a:xfrm>
            <a:off x="7450410" y="6203251"/>
            <a:ext cx="979023" cy="377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</a:t>
            </a:r>
          </a:p>
        </p:txBody>
      </p:sp>
      <p:sp>
        <p:nvSpPr>
          <p:cNvPr id="67" name="Retângulo: Cantos Arredondados 19">
            <a:extLst>
              <a:ext uri="{FF2B5EF4-FFF2-40B4-BE49-F238E27FC236}">
                <a16:creationId xmlns:a16="http://schemas.microsoft.com/office/drawing/2014/main" id="{0D123B8B-7DCA-4026-B875-9AFAEAD4F2C3}"/>
              </a:ext>
            </a:extLst>
          </p:cNvPr>
          <p:cNvSpPr/>
          <p:nvPr/>
        </p:nvSpPr>
        <p:spPr>
          <a:xfrm>
            <a:off x="5449411" y="6167062"/>
            <a:ext cx="1304918" cy="3757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Verificar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477B235-2D2B-47A2-9F56-73915770596B}"/>
              </a:ext>
            </a:extLst>
          </p:cNvPr>
          <p:cNvSpPr/>
          <p:nvPr/>
        </p:nvSpPr>
        <p:spPr>
          <a:xfrm>
            <a:off x="5009914" y="5094035"/>
            <a:ext cx="2183912" cy="4116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2</a:t>
            </a:r>
            <a:r>
              <a:rPr lang="pt-BR" sz="2000" dirty="0" smtClean="0">
                <a:solidFill>
                  <a:schemeClr val="tx1"/>
                </a:solidFill>
              </a:rPr>
              <a:t>º </a:t>
            </a:r>
            <a:r>
              <a:rPr lang="pt-BR" sz="2000" dirty="0">
                <a:solidFill>
                  <a:schemeClr val="tx1"/>
                </a:solidFill>
              </a:rPr>
              <a:t>Andar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5477B235-2D2B-47A2-9F56-73915770596B}"/>
              </a:ext>
            </a:extLst>
          </p:cNvPr>
          <p:cNvSpPr/>
          <p:nvPr/>
        </p:nvSpPr>
        <p:spPr>
          <a:xfrm>
            <a:off x="4992382" y="5614436"/>
            <a:ext cx="2201444" cy="3980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3</a:t>
            </a:r>
            <a:r>
              <a:rPr lang="pt-BR" sz="2000" dirty="0" smtClean="0">
                <a:solidFill>
                  <a:schemeClr val="tx1"/>
                </a:solidFill>
              </a:rPr>
              <a:t>º </a:t>
            </a:r>
            <a:r>
              <a:rPr lang="pt-BR" sz="2000" dirty="0">
                <a:solidFill>
                  <a:schemeClr val="tx1"/>
                </a:solidFill>
              </a:rPr>
              <a:t>Andar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31268C4-8412-413D-951D-34016B60CE69}"/>
              </a:ext>
            </a:extLst>
          </p:cNvPr>
          <p:cNvSpPr txBox="1"/>
          <p:nvPr/>
        </p:nvSpPr>
        <p:spPr>
          <a:xfrm>
            <a:off x="7164048" y="1101000"/>
            <a:ext cx="10772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Usuário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338776D-AE6A-4B63-B9AA-BDE182C653AA}"/>
              </a:ext>
            </a:extLst>
          </p:cNvPr>
          <p:cNvSpPr txBox="1"/>
          <p:nvPr/>
        </p:nvSpPr>
        <p:spPr>
          <a:xfrm>
            <a:off x="8181159" y="1070645"/>
            <a:ext cx="10772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Local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 err="1"/>
              <a:t>xxxxxxx</a:t>
            </a:r>
            <a:endParaRPr lang="pt-BR" sz="20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837072B-784F-4ECA-BE48-D773E336D615}"/>
              </a:ext>
            </a:extLst>
          </p:cNvPr>
          <p:cNvSpPr txBox="1"/>
          <p:nvPr/>
        </p:nvSpPr>
        <p:spPr>
          <a:xfrm>
            <a:off x="9252880" y="1073687"/>
            <a:ext cx="149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1º ANDAR</a:t>
            </a:r>
          </a:p>
        </p:txBody>
      </p:sp>
      <p:sp>
        <p:nvSpPr>
          <p:cNvPr id="80" name="Retângulo: Cantos Arredondados 18">
            <a:extLst>
              <a:ext uri="{FF2B5EF4-FFF2-40B4-BE49-F238E27FC236}">
                <a16:creationId xmlns:a16="http://schemas.microsoft.com/office/drawing/2014/main" id="{C951B90C-980B-484D-8FDA-18FF92502889}"/>
              </a:ext>
            </a:extLst>
          </p:cNvPr>
          <p:cNvSpPr/>
          <p:nvPr/>
        </p:nvSpPr>
        <p:spPr>
          <a:xfrm>
            <a:off x="9388613" y="2911310"/>
            <a:ext cx="1273093" cy="3468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Verificar</a:t>
            </a:r>
          </a:p>
        </p:txBody>
      </p:sp>
      <p:sp>
        <p:nvSpPr>
          <p:cNvPr id="81" name="Retângulo: Cantos Arredondados 19">
            <a:extLst>
              <a:ext uri="{FF2B5EF4-FFF2-40B4-BE49-F238E27FC236}">
                <a16:creationId xmlns:a16="http://schemas.microsoft.com/office/drawing/2014/main" id="{453FF47B-E980-4016-B0E9-A91A6430F452}"/>
              </a:ext>
            </a:extLst>
          </p:cNvPr>
          <p:cNvSpPr/>
          <p:nvPr/>
        </p:nvSpPr>
        <p:spPr>
          <a:xfrm>
            <a:off x="9393041" y="2337994"/>
            <a:ext cx="1235927" cy="3513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Verificar</a:t>
            </a:r>
          </a:p>
        </p:txBody>
      </p:sp>
      <p:sp>
        <p:nvSpPr>
          <p:cNvPr id="82" name="Retângulo: Cantos Arredondados 20">
            <a:extLst>
              <a:ext uri="{FF2B5EF4-FFF2-40B4-BE49-F238E27FC236}">
                <a16:creationId xmlns:a16="http://schemas.microsoft.com/office/drawing/2014/main" id="{C583728E-6176-4700-81F4-A96326AD892F}"/>
              </a:ext>
            </a:extLst>
          </p:cNvPr>
          <p:cNvSpPr/>
          <p:nvPr/>
        </p:nvSpPr>
        <p:spPr>
          <a:xfrm>
            <a:off x="9412348" y="1759625"/>
            <a:ext cx="1225625" cy="356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Verificar</a:t>
            </a:r>
          </a:p>
        </p:txBody>
      </p:sp>
      <p:sp>
        <p:nvSpPr>
          <p:cNvPr id="83" name="Retângulo: Cantos Arredondados 21">
            <a:extLst>
              <a:ext uri="{FF2B5EF4-FFF2-40B4-BE49-F238E27FC236}">
                <a16:creationId xmlns:a16="http://schemas.microsoft.com/office/drawing/2014/main" id="{DD519FFC-4947-4486-BF50-BE2EBEC818B5}"/>
              </a:ext>
            </a:extLst>
          </p:cNvPr>
          <p:cNvSpPr/>
          <p:nvPr/>
        </p:nvSpPr>
        <p:spPr>
          <a:xfrm>
            <a:off x="10951337" y="2980671"/>
            <a:ext cx="951643" cy="2774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Voltar</a:t>
            </a:r>
          </a:p>
        </p:txBody>
      </p:sp>
      <p:sp>
        <p:nvSpPr>
          <p:cNvPr id="244" name="CaixaDeTexto 243"/>
          <p:cNvSpPr txBox="1"/>
          <p:nvPr/>
        </p:nvSpPr>
        <p:spPr>
          <a:xfrm>
            <a:off x="3437609" y="69892"/>
            <a:ext cx="539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TELAS APLICAÇÃ0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9" name="Retângulo 298"/>
          <p:cNvSpPr/>
          <p:nvPr/>
        </p:nvSpPr>
        <p:spPr>
          <a:xfrm>
            <a:off x="4479705" y="5652892"/>
            <a:ext cx="394822" cy="398076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Retângulo 300"/>
          <p:cNvSpPr/>
          <p:nvPr/>
        </p:nvSpPr>
        <p:spPr>
          <a:xfrm>
            <a:off x="4467337" y="5120640"/>
            <a:ext cx="394822" cy="398076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2" name="Retângulo 301"/>
          <p:cNvSpPr/>
          <p:nvPr/>
        </p:nvSpPr>
        <p:spPr>
          <a:xfrm>
            <a:off x="4479705" y="4588237"/>
            <a:ext cx="394822" cy="398076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5" name="CaixaDeTexto 304">
            <a:extLst>
              <a:ext uri="{FF2B5EF4-FFF2-40B4-BE49-F238E27FC236}">
                <a16:creationId xmlns:a16="http://schemas.microsoft.com/office/drawing/2014/main" id="{69093006-094E-4010-92A3-69A6C919D691}"/>
              </a:ext>
            </a:extLst>
          </p:cNvPr>
          <p:cNvSpPr txBox="1"/>
          <p:nvPr/>
        </p:nvSpPr>
        <p:spPr>
          <a:xfrm>
            <a:off x="3649722" y="4219056"/>
            <a:ext cx="50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ANDARES</a:t>
            </a:r>
          </a:p>
        </p:txBody>
      </p:sp>
    </p:spTree>
    <p:extLst>
      <p:ext uri="{BB962C8B-B14F-4D97-AF65-F5344CB8AC3E}">
        <p14:creationId xmlns:p14="http://schemas.microsoft.com/office/powerpoint/2010/main" val="4158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26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2767280"/>
            <a:ext cx="6257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SITE</a:t>
            </a:r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64487" y="1411941"/>
            <a:ext cx="4052568" cy="2460812"/>
          </a:xfrm>
          <a:prstGeom prst="rect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9303071" y="3872753"/>
            <a:ext cx="0" cy="699247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8905236" y="4477871"/>
            <a:ext cx="795670" cy="0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/>
          <p:cNvSpPr/>
          <p:nvPr/>
        </p:nvSpPr>
        <p:spPr>
          <a:xfrm>
            <a:off x="8700247" y="1976718"/>
            <a:ext cx="514271" cy="665629"/>
          </a:xfrm>
          <a:prstGeom prst="triangle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flipH="1" flipV="1">
            <a:off x="8957382" y="2381109"/>
            <a:ext cx="19469" cy="572481"/>
          </a:xfrm>
          <a:prstGeom prst="line">
            <a:avLst/>
          </a:prstGeom>
          <a:ln w="2540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68731" y="2194561"/>
            <a:ext cx="966652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2425337" y="3958047"/>
            <a:ext cx="73413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420291" y="2301271"/>
            <a:ext cx="676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OBRIGADO</a:t>
            </a:r>
            <a:endParaRPr lang="pt-BR" sz="9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2368731" y="2207625"/>
            <a:ext cx="73413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-1" y="0"/>
            <a:ext cx="14151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679269" y="0"/>
            <a:ext cx="0" cy="5708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0" y="2721364"/>
            <a:ext cx="6356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CONTEXTO</a:t>
            </a:r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3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7885803" y="934246"/>
            <a:ext cx="3186953" cy="4500283"/>
          </a:xfrm>
          <a:prstGeom prst="roundRect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Terminação 15"/>
          <p:cNvSpPr/>
          <p:nvPr/>
        </p:nvSpPr>
        <p:spPr>
          <a:xfrm>
            <a:off x="8379429" y="4309573"/>
            <a:ext cx="2332708" cy="434788"/>
          </a:xfrm>
          <a:prstGeom prst="flowChartTerminator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luxograma: Terminação 17"/>
          <p:cNvSpPr/>
          <p:nvPr/>
        </p:nvSpPr>
        <p:spPr>
          <a:xfrm>
            <a:off x="8379429" y="2926604"/>
            <a:ext cx="2332708" cy="434788"/>
          </a:xfrm>
          <a:prstGeom prst="flowChartTerminator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8348937" y="2233802"/>
            <a:ext cx="2332708" cy="434788"/>
          </a:xfrm>
          <a:prstGeom prst="flowChartTerminator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Terminação 19"/>
          <p:cNvSpPr/>
          <p:nvPr/>
        </p:nvSpPr>
        <p:spPr>
          <a:xfrm>
            <a:off x="8354590" y="1541000"/>
            <a:ext cx="2332708" cy="434788"/>
          </a:xfrm>
          <a:prstGeom prst="flowChartTerminator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Terminação 20"/>
          <p:cNvSpPr/>
          <p:nvPr/>
        </p:nvSpPr>
        <p:spPr>
          <a:xfrm>
            <a:off x="8379429" y="3619406"/>
            <a:ext cx="2332708" cy="434788"/>
          </a:xfrm>
          <a:prstGeom prst="flowChartTerminator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8043" y="1556266"/>
            <a:ext cx="4619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O </a:t>
            </a:r>
            <a:r>
              <a:rPr lang="pt-BR" sz="2000" b="1" dirty="0">
                <a:solidFill>
                  <a:srgbClr val="35C69D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objetivo do projeto 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é o monitoramento das máquinas em Instituições Públicas (Marinha do Brasil</a:t>
            </a:r>
            <a:r>
              <a:rPr lang="pt-BR" sz="2000" dirty="0" smtClean="0">
                <a:solidFill>
                  <a:schemeClr val="bg1"/>
                </a:solidFill>
                <a:latin typeface="Californian FB" panose="0207040306080B030204" pitchFamily="18" charset="0"/>
                <a:cs typeface="Leelawadee" panose="020B0502040204020203" pitchFamily="34" charset="-34"/>
              </a:rPr>
              <a:t>), com objetivo de reduzir o gasto de energia.</a:t>
            </a:r>
            <a:endParaRPr lang="pt-BR" sz="2000" dirty="0">
              <a:solidFill>
                <a:schemeClr val="bg1"/>
              </a:solidFill>
              <a:latin typeface="Californian FB" panose="0207040306080B030204" pitchFamily="18" charset="0"/>
              <a:cs typeface="Leelawadee" panose="020B0502040204020203" pitchFamily="34" charset="-34"/>
            </a:endParaRPr>
          </a:p>
          <a:p>
            <a:endParaRPr lang="pt-BR" dirty="0">
              <a:latin typeface="Californian FB" panose="0207040306080B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0851" y="0"/>
            <a:ext cx="182883" cy="27432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2663" y="101844"/>
            <a:ext cx="5473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CONTEXTO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32250" y="871285"/>
            <a:ext cx="6782333" cy="530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810838" y="469635"/>
            <a:ext cx="105025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1372849" y="1186934"/>
            <a:ext cx="66960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964454" y="6367833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/>
              <a:pPr/>
              <a:t>4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559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9047" y="121390"/>
            <a:ext cx="5473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PROTO-PERSONA</a:t>
            </a:r>
            <a:endParaRPr lang="pt-BR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8097" y="890831"/>
            <a:ext cx="6797459" cy="5794094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5008097" y="506111"/>
            <a:ext cx="6797460" cy="565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372008" y="4802962"/>
            <a:ext cx="36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DORES E NECESSIDADES</a:t>
            </a:r>
            <a:endParaRPr lang="pt-BR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230654" y="1138439"/>
            <a:ext cx="66960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85985" y="17302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QUEM É?</a:t>
            </a:r>
            <a:endParaRPr lang="pt-BR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22210" y="3216993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INFORMAÇÕES /  COMPORTAMENTO</a:t>
            </a:r>
            <a:endParaRPr lang="pt-BR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771808" y="9608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gency FB" panose="020B0503020202020204" pitchFamily="34" charset="0"/>
                <a:cs typeface="Arial" panose="020B0604020202020204" pitchFamily="34" charset="0"/>
              </a:rPr>
              <a:t>PERFIL</a:t>
            </a:r>
            <a:endParaRPr lang="pt-BR" sz="24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686185" y="2120588"/>
            <a:ext cx="525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fornian FB" panose="0207040306080B030204" pitchFamily="18" charset="0"/>
              </a:rPr>
              <a:t>NOME: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 CARLOS HENRIQUE DE SOUZA</a:t>
            </a:r>
            <a:r>
              <a:rPr lang="pt-BR" dirty="0" smtClean="0">
                <a:latin typeface="Californian FB" panose="0207040306080B030204" pitchFamily="18" charset="0"/>
              </a:rPr>
              <a:t> 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IDADE: 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38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54257" y="3673299"/>
            <a:ext cx="459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fornian FB" panose="0207040306080B030204" pitchFamily="18" charset="0"/>
              </a:rPr>
              <a:t>FORMAÇÃO: 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TECNOLOGIA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TRABALHO: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ADMINISTRADOR DE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REDE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COMPORTAMENTO: </a:t>
            </a:r>
            <a:r>
              <a:rPr lang="pt-BR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MILITAR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686185" y="5265649"/>
            <a:ext cx="593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fornian FB" panose="0207040306080B030204" pitchFamily="18" charset="0"/>
              </a:rPr>
              <a:t>PROBLEMAS COM GASTO DE ENERGIA;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MONITORAMENTO EFICIENTE DA INFRAESTRUTURA;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APLICAR MANUTENÇÃO PREVENTIVA.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14870" y="0"/>
            <a:ext cx="182883" cy="27432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239623" y="890831"/>
            <a:ext cx="2532185" cy="318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spaço Reservado para Número de Slide 29"/>
          <p:cNvSpPr>
            <a:spLocks noGrp="1"/>
          </p:cNvSpPr>
          <p:nvPr>
            <p:ph type="sldNum" sz="quarter" idx="12"/>
          </p:nvPr>
        </p:nvSpPr>
        <p:spPr>
          <a:xfrm>
            <a:off x="9066409" y="6333248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/>
              <a:pPr/>
              <a:t>5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69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6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076" y="2773248"/>
            <a:ext cx="6257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STORYBORD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6800756" y="1748118"/>
            <a:ext cx="5058461" cy="3808882"/>
          </a:xfrm>
          <a:prstGeom prst="roundRect">
            <a:avLst/>
          </a:prstGeom>
          <a:noFill/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47964" y="2393576"/>
            <a:ext cx="1731331" cy="952590"/>
          </a:xfrm>
          <a:prstGeom prst="rect">
            <a:avLst/>
          </a:prstGeom>
          <a:noFill/>
          <a:ln w="254000">
            <a:solidFill>
              <a:srgbClr val="44444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9618858" y="2393576"/>
            <a:ext cx="1731331" cy="952590"/>
          </a:xfrm>
          <a:prstGeom prst="rect">
            <a:avLst/>
          </a:prstGeom>
          <a:noFill/>
          <a:ln w="254000">
            <a:solidFill>
              <a:srgbClr val="44444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9672269" y="4011804"/>
            <a:ext cx="1731331" cy="952590"/>
          </a:xfrm>
          <a:prstGeom prst="rect">
            <a:avLst/>
          </a:prstGeom>
          <a:noFill/>
          <a:ln w="254000">
            <a:solidFill>
              <a:srgbClr val="44444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247964" y="4011804"/>
            <a:ext cx="1731331" cy="952590"/>
          </a:xfrm>
          <a:prstGeom prst="rect">
            <a:avLst/>
          </a:prstGeom>
          <a:noFill/>
          <a:ln w="254000">
            <a:solidFill>
              <a:srgbClr val="44444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0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62421" y="41451"/>
            <a:ext cx="422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StoryBord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7753" y="73666"/>
            <a:ext cx="187555" cy="509293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207753" y="582959"/>
            <a:ext cx="115214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BFE7-1B65-4210-B11E-897502B995FA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09" y="3822091"/>
            <a:ext cx="2953466" cy="2664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39" y="3818669"/>
            <a:ext cx="2925885" cy="2664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" y="805655"/>
            <a:ext cx="2951030" cy="2664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82" y="805655"/>
            <a:ext cx="3007818" cy="2664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01" y="779338"/>
            <a:ext cx="2980604" cy="2664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" y="3818669"/>
            <a:ext cx="2947500" cy="2664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02" y="3818669"/>
            <a:ext cx="2982225" cy="2664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25" y="779338"/>
            <a:ext cx="294846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3644" y="-35607"/>
            <a:ext cx="0" cy="63877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9822" y="32049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99822" y="5204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99822" y="12054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90771" y="6368774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400" smtClean="0"/>
              <a:pPr/>
              <a:t>8</a:t>
            </a:fld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028352" y="0"/>
            <a:ext cx="424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95939" y="2773248"/>
            <a:ext cx="6257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gency FB" panose="020B0503020202020204" pitchFamily="34" charset="0"/>
              </a:rPr>
              <a:t>USER STORY</a:t>
            </a:r>
          </a:p>
          <a:p>
            <a:pPr algn="ctr"/>
            <a:endParaRPr lang="pt-BR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Fluxograma: Atraso 2"/>
          <p:cNvSpPr/>
          <p:nvPr/>
        </p:nvSpPr>
        <p:spPr>
          <a:xfrm rot="16200000">
            <a:off x="7379464" y="4124479"/>
            <a:ext cx="1775012" cy="1627094"/>
          </a:xfrm>
          <a:prstGeom prst="flowChartDelay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7629427" y="2941227"/>
            <a:ext cx="1275087" cy="1483335"/>
          </a:xfrm>
          <a:prstGeom prst="ellipse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8408987" y="476269"/>
            <a:ext cx="2871396" cy="1580585"/>
          </a:xfrm>
          <a:prstGeom prst="roundRect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Retângulo 9"/>
          <p:cNvSpPr/>
          <p:nvPr/>
        </p:nvSpPr>
        <p:spPr>
          <a:xfrm rot="10800000" flipH="1">
            <a:off x="9236136" y="2056854"/>
            <a:ext cx="730711" cy="844862"/>
          </a:xfrm>
          <a:prstGeom prst="rtTriangle">
            <a:avLst/>
          </a:prstGeom>
          <a:solidFill>
            <a:srgbClr val="35C69D"/>
          </a:solidFill>
          <a:ln w="25400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C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58103" y="3961683"/>
            <a:ext cx="70837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Eu como 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Administrador de Redes &amp; Sistemas do Comando do 8º Distrito Naval, quero ter uma </a:t>
            </a:r>
            <a:r>
              <a:rPr lang="pt-BR" sz="2000" dirty="0" err="1">
                <a:solidFill>
                  <a:schemeClr val="bg1"/>
                </a:solidFill>
                <a:latin typeface="Californian FB" panose="0207040306080B030204" pitchFamily="18" charset="0"/>
              </a:rPr>
              <a:t>dashboard</a:t>
            </a:r>
            <a:r>
              <a:rPr lang="pt-BR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 para visualizar através de gráficos o desempenho das Máquinas presentes em minha Instituição para conseguir implantar o suporte preventivo</a:t>
            </a:r>
            <a:r>
              <a:rPr lang="pt-BR" sz="2000" b="1" dirty="0">
                <a:solidFill>
                  <a:srgbClr val="444444"/>
                </a:solidFill>
                <a:latin typeface="Californian FB" panose="0207040306080B030204" pitchFamily="18" charset="0"/>
              </a:rPr>
              <a:t>.</a:t>
            </a:r>
          </a:p>
          <a:p>
            <a:pPr lvl="0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3801" y="197514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“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12117" y="1782487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”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72350" y="3429000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“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064133" y="5208178"/>
            <a:ext cx="140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”</a:t>
            </a:r>
            <a:endParaRPr lang="pt-BR" sz="96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7672" y="289847"/>
            <a:ext cx="0" cy="6124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1798815" y="197514"/>
            <a:ext cx="0" cy="6124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250680" y="6399342"/>
            <a:ext cx="2743200" cy="365125"/>
          </a:xfrm>
        </p:spPr>
        <p:txBody>
          <a:bodyPr/>
          <a:lstStyle/>
          <a:p>
            <a:fld id="{2E61BFE7-1B65-4210-B11E-897502B995FA}" type="slidenum">
              <a:rPr lang="pt-BR" sz="2000" smtClean="0"/>
              <a:pPr/>
              <a:t>9</a:t>
            </a:fld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91474" y="908435"/>
            <a:ext cx="744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Californian FB" panose="0207040306080B030204" pitchFamily="18" charset="0"/>
              </a:rPr>
              <a:t>Eu como Administrador de Redes &amp; Sistemas, quero monitorar os servidores da organização militar, para que eu consiga diminuir o consumo de energia </a:t>
            </a:r>
            <a:r>
              <a:rPr lang="pt-BR" sz="2000" dirty="0" smtClean="0">
                <a:latin typeface="Californian FB" panose="0207040306080B030204" pitchFamily="18" charset="0"/>
              </a:rPr>
              <a:t>dos </a:t>
            </a:r>
            <a:r>
              <a:rPr lang="pt-BR" sz="2000" dirty="0">
                <a:latin typeface="Californian FB" panose="0207040306080B030204" pitchFamily="18" charset="0"/>
              </a:rPr>
              <a:t>equipamentos ligados à </a:t>
            </a:r>
            <a:r>
              <a:rPr lang="pt-BR" sz="2000" dirty="0" smtClean="0">
                <a:latin typeface="Californian FB" panose="0207040306080B030204" pitchFamily="18" charset="0"/>
              </a:rPr>
              <a:t>T.I, </a:t>
            </a:r>
            <a:r>
              <a:rPr lang="pt-BR" sz="2000" dirty="0">
                <a:latin typeface="Californian FB" panose="0207040306080B030204" pitchFamily="18" charset="0"/>
              </a:rPr>
              <a:t>por conta de uma </a:t>
            </a:r>
            <a:r>
              <a:rPr lang="pt-BR" sz="2000" dirty="0" smtClean="0">
                <a:latin typeface="Californian FB" panose="0207040306080B030204" pitchFamily="18" charset="0"/>
              </a:rPr>
              <a:t>solicitação vinda do setor Financeiro/Logístico</a:t>
            </a:r>
            <a:r>
              <a:rPr lang="pt-BR" sz="2000" dirty="0">
                <a:latin typeface="Californian FB" panose="0207040306080B030204" pitchFamily="18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1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544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Agency FB</vt:lpstr>
      <vt:lpstr>Arial</vt:lpstr>
      <vt:lpstr>Batang</vt:lpstr>
      <vt:lpstr>Calibri</vt:lpstr>
      <vt:lpstr>Calibri Light</vt:lpstr>
      <vt:lpstr>Californian FB</vt:lpstr>
      <vt:lpstr>Leelawadee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123</cp:revision>
  <dcterms:created xsi:type="dcterms:W3CDTF">2020-04-18T01:13:57Z</dcterms:created>
  <dcterms:modified xsi:type="dcterms:W3CDTF">2020-06-13T02:52:32Z</dcterms:modified>
</cp:coreProperties>
</file>