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42"/>
    <a:srgbClr val="75B0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03" autoAdjust="0"/>
    <p:restoredTop sz="94095" autoAdjust="0"/>
  </p:normalViewPr>
  <p:slideViewPr>
    <p:cSldViewPr snapToGrid="0">
      <p:cViewPr>
        <p:scale>
          <a:sx n="75" d="100"/>
          <a:sy n="75" d="100"/>
        </p:scale>
        <p:origin x="328" y="-160"/>
      </p:cViewPr>
      <p:guideLst>
        <p:guide orient="horz" pos="392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52EE3-90CE-4B7F-90DF-5CB6B0814781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00288-04CB-4EBB-8611-110AB1D9D3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7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00288-04CB-4EBB-8611-110AB1D9D3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9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8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7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1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6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5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6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0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3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3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0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F50FD-2131-4746-871C-6C3981CDCFE1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6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uppieren 204"/>
          <p:cNvGrpSpPr/>
          <p:nvPr/>
        </p:nvGrpSpPr>
        <p:grpSpPr>
          <a:xfrm>
            <a:off x="86627" y="76200"/>
            <a:ext cx="12018746" cy="6714423"/>
            <a:chOff x="86627" y="76200"/>
            <a:chExt cx="12018746" cy="6714423"/>
          </a:xfrm>
        </p:grpSpPr>
        <p:sp>
          <p:nvSpPr>
            <p:cNvPr id="20" name="Abgerundetes Rechteck 19"/>
            <p:cNvSpPr/>
            <p:nvPr/>
          </p:nvSpPr>
          <p:spPr>
            <a:xfrm>
              <a:off x="308091" y="847558"/>
              <a:ext cx="4549141" cy="4587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uppieren 49"/>
            <p:cNvGrpSpPr/>
            <p:nvPr/>
          </p:nvGrpSpPr>
          <p:grpSpPr>
            <a:xfrm>
              <a:off x="5966180" y="2326979"/>
              <a:ext cx="557530" cy="1580753"/>
              <a:chOff x="5791200" y="996696"/>
              <a:chExt cx="557530" cy="1834896"/>
            </a:xfrm>
          </p:grpSpPr>
          <p:sp>
            <p:nvSpPr>
              <p:cNvPr id="51" name="Geschweifte Klammer links 50"/>
              <p:cNvSpPr/>
              <p:nvPr/>
            </p:nvSpPr>
            <p:spPr>
              <a:xfrm>
                <a:off x="5955030" y="996696"/>
                <a:ext cx="393700" cy="1834896"/>
              </a:xfrm>
              <a:prstGeom prst="leftBrace">
                <a:avLst>
                  <a:gd name="adj1" fmla="val 8333"/>
                  <a:gd name="adj2" fmla="val 15047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hteck 51"/>
              <p:cNvSpPr/>
              <p:nvPr/>
            </p:nvSpPr>
            <p:spPr>
              <a:xfrm>
                <a:off x="5791200" y="1174750"/>
                <a:ext cx="156210" cy="25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uppieren 41"/>
            <p:cNvGrpSpPr/>
            <p:nvPr/>
          </p:nvGrpSpPr>
          <p:grpSpPr>
            <a:xfrm>
              <a:off x="308093" y="1915584"/>
              <a:ext cx="4541521" cy="1434158"/>
              <a:chOff x="308093" y="1131808"/>
              <a:chExt cx="4541521" cy="1664732"/>
            </a:xfrm>
          </p:grpSpPr>
          <p:sp>
            <p:nvSpPr>
              <p:cNvPr id="4" name="Abgerundetes Rechteck 3"/>
              <p:cNvSpPr/>
              <p:nvPr/>
            </p:nvSpPr>
            <p:spPr>
              <a:xfrm>
                <a:off x="308093" y="1609344"/>
                <a:ext cx="1508760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Abgerundetes Rechteck 4"/>
              <p:cNvSpPr/>
              <p:nvPr/>
            </p:nvSpPr>
            <p:spPr>
              <a:xfrm>
                <a:off x="1824473" y="1609344"/>
                <a:ext cx="1508760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bgerundetes Rechteck 7"/>
              <p:cNvSpPr/>
              <p:nvPr/>
            </p:nvSpPr>
            <p:spPr>
              <a:xfrm>
                <a:off x="1824473" y="2257044"/>
                <a:ext cx="1508760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feld 36"/>
              <p:cNvSpPr txBox="1"/>
              <p:nvPr/>
            </p:nvSpPr>
            <p:spPr>
              <a:xfrm>
                <a:off x="315713" y="1131808"/>
                <a:ext cx="3017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smtClean="0">
                    <a:solidFill>
                      <a:schemeClr val="accent1"/>
                    </a:solidFill>
                  </a:rPr>
                  <a:t>Training</a:t>
                </a:r>
                <a:endParaRPr lang="en-US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8" name="Textfeld 37"/>
              <p:cNvSpPr txBox="1"/>
              <p:nvPr/>
            </p:nvSpPr>
            <p:spPr>
              <a:xfrm>
                <a:off x="3333234" y="1131808"/>
                <a:ext cx="1516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smtClean="0">
                    <a:solidFill>
                      <a:schemeClr val="accent4"/>
                    </a:solidFill>
                  </a:rPr>
                  <a:t>Validation</a:t>
                </a:r>
                <a:endParaRPr lang="en-US" b="1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80" name="Gruppieren 79"/>
            <p:cNvGrpSpPr/>
            <p:nvPr/>
          </p:nvGrpSpPr>
          <p:grpSpPr>
            <a:xfrm>
              <a:off x="7712868" y="4366244"/>
              <a:ext cx="3732454" cy="2302749"/>
              <a:chOff x="7300671" y="3562349"/>
              <a:chExt cx="3732454" cy="2672969"/>
            </a:xfrm>
          </p:grpSpPr>
          <p:grpSp>
            <p:nvGrpSpPr>
              <p:cNvPr id="68" name="Gruppieren 67"/>
              <p:cNvGrpSpPr/>
              <p:nvPr/>
            </p:nvGrpSpPr>
            <p:grpSpPr>
              <a:xfrm>
                <a:off x="7327858" y="3587496"/>
                <a:ext cx="3679376" cy="2262896"/>
                <a:chOff x="7327858" y="3537448"/>
                <a:chExt cx="3679376" cy="2262896"/>
              </a:xfrm>
            </p:grpSpPr>
            <p:grpSp>
              <p:nvGrpSpPr>
                <p:cNvPr id="16" name="Gruppieren 15"/>
                <p:cNvGrpSpPr/>
                <p:nvPr/>
              </p:nvGrpSpPr>
              <p:grpSpPr>
                <a:xfrm rot="10800000">
                  <a:off x="8940944" y="3965448"/>
                  <a:ext cx="557530" cy="1834896"/>
                  <a:chOff x="5791200" y="996696"/>
                  <a:chExt cx="557530" cy="1834896"/>
                </a:xfrm>
              </p:grpSpPr>
              <p:sp>
                <p:nvSpPr>
                  <p:cNvPr id="13" name="Geschweifte Klammer links 12"/>
                  <p:cNvSpPr/>
                  <p:nvPr/>
                </p:nvSpPr>
                <p:spPr>
                  <a:xfrm>
                    <a:off x="5955030" y="996696"/>
                    <a:ext cx="393700" cy="1834896"/>
                  </a:xfrm>
                  <a:prstGeom prst="leftBrace">
                    <a:avLst>
                      <a:gd name="adj1" fmla="val 8333"/>
                      <a:gd name="adj2" fmla="val 51038"/>
                    </a:avLst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hteck 14"/>
                  <p:cNvSpPr/>
                  <p:nvPr/>
                </p:nvSpPr>
                <p:spPr>
                  <a:xfrm>
                    <a:off x="5791200" y="1787144"/>
                    <a:ext cx="156210" cy="25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5" name="Abgerundetes Rechteck 44"/>
                <p:cNvSpPr/>
                <p:nvPr/>
              </p:nvSpPr>
              <p:spPr>
                <a:xfrm>
                  <a:off x="7327858" y="3965448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Abgerundetes Rechteck 45"/>
                <p:cNvSpPr/>
                <p:nvPr/>
              </p:nvSpPr>
              <p:spPr>
                <a:xfrm>
                  <a:off x="7327858" y="4613148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Abgerundetes Rechteck 46"/>
                <p:cNvSpPr/>
                <p:nvPr/>
              </p:nvSpPr>
              <p:spPr>
                <a:xfrm>
                  <a:off x="7335478" y="5260848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bgerundetes Rechteck 52"/>
                <p:cNvSpPr/>
                <p:nvPr/>
              </p:nvSpPr>
              <p:spPr>
                <a:xfrm>
                  <a:off x="9498474" y="3965448"/>
                  <a:ext cx="1508760" cy="18348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Textfeld 53"/>
                <p:cNvSpPr txBox="1"/>
                <p:nvPr/>
              </p:nvSpPr>
              <p:spPr>
                <a:xfrm>
                  <a:off x="7327858" y="3537448"/>
                  <a:ext cx="36793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smtClean="0">
                      <a:solidFill>
                        <a:schemeClr val="accent4"/>
                      </a:solidFill>
                    </a:rPr>
                    <a:t>Score</a:t>
                  </a:r>
                  <a:r>
                    <a:rPr lang="en-US" smtClean="0"/>
                    <a:t> </a:t>
                  </a:r>
                  <a:r>
                    <a:rPr lang="en-US" b="1" smtClean="0">
                      <a:solidFill>
                        <a:schemeClr val="accent4"/>
                      </a:solidFill>
                    </a:rPr>
                    <a:t>Normalization</a:t>
                  </a:r>
                  <a:endParaRPr lang="en-US" b="1">
                    <a:solidFill>
                      <a:schemeClr val="accent4"/>
                    </a:solidFill>
                  </a:endParaRPr>
                </a:p>
              </p:txBody>
            </p:sp>
          </p:grpSp>
          <p:sp>
            <p:nvSpPr>
              <p:cNvPr id="75" name="Abgerundetes Rechteck 74"/>
              <p:cNvSpPr/>
              <p:nvPr/>
            </p:nvSpPr>
            <p:spPr>
              <a:xfrm>
                <a:off x="7300671" y="3562349"/>
                <a:ext cx="3732454" cy="2672969"/>
              </a:xfrm>
              <a:prstGeom prst="round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Abgerundetes Rechteck 82"/>
            <p:cNvSpPr/>
            <p:nvPr/>
          </p:nvSpPr>
          <p:spPr>
            <a:xfrm>
              <a:off x="86627" y="76200"/>
              <a:ext cx="12018746" cy="671442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bgerundetes Rechteck 62"/>
            <p:cNvSpPr/>
            <p:nvPr/>
          </p:nvSpPr>
          <p:spPr>
            <a:xfrm>
              <a:off x="308093" y="847558"/>
              <a:ext cx="2263141" cy="458512"/>
            </a:xfrm>
            <a:prstGeom prst="roundRect">
              <a:avLst/>
            </a:prstGeom>
            <a:pattFill prst="wdUpDiag">
              <a:fgClr>
                <a:schemeClr val="accent1"/>
              </a:fgClr>
              <a:bgClr>
                <a:schemeClr val="tx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bgerundetes Rechteck 63"/>
            <p:cNvSpPr/>
            <p:nvPr/>
          </p:nvSpPr>
          <p:spPr>
            <a:xfrm>
              <a:off x="2571234" y="850206"/>
              <a:ext cx="2285999" cy="458512"/>
            </a:xfrm>
            <a:prstGeom prst="round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bgerundetes Rechteck 66"/>
            <p:cNvSpPr/>
            <p:nvPr/>
          </p:nvSpPr>
          <p:spPr>
            <a:xfrm>
              <a:off x="308092" y="2326979"/>
              <a:ext cx="746761" cy="464329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Abgerundetes Rechteck 68"/>
            <p:cNvSpPr/>
            <p:nvPr/>
          </p:nvSpPr>
          <p:spPr>
            <a:xfrm>
              <a:off x="1054854" y="2326979"/>
              <a:ext cx="761874" cy="464329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1824472" y="2326979"/>
              <a:ext cx="746761" cy="464329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Abgerundetes Rechteck 84"/>
            <p:cNvSpPr/>
            <p:nvPr/>
          </p:nvSpPr>
          <p:spPr>
            <a:xfrm>
              <a:off x="2571234" y="2326979"/>
              <a:ext cx="761874" cy="464329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uppieren 47"/>
            <p:cNvGrpSpPr/>
            <p:nvPr/>
          </p:nvGrpSpPr>
          <p:grpSpPr>
            <a:xfrm>
              <a:off x="1824471" y="2883384"/>
              <a:ext cx="1508636" cy="464329"/>
              <a:chOff x="1824471" y="2255204"/>
              <a:chExt cx="1508636" cy="538981"/>
            </a:xfrm>
          </p:grpSpPr>
          <p:sp>
            <p:nvSpPr>
              <p:cNvPr id="86" name="Abgerundetes Rechteck 85"/>
              <p:cNvSpPr/>
              <p:nvPr/>
            </p:nvSpPr>
            <p:spPr>
              <a:xfrm>
                <a:off x="1824471" y="2255204"/>
                <a:ext cx="746761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Abgerundetes Rechteck 86"/>
              <p:cNvSpPr/>
              <p:nvPr/>
            </p:nvSpPr>
            <p:spPr>
              <a:xfrm>
                <a:off x="2571233" y="2255204"/>
                <a:ext cx="761874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uppieren 40"/>
            <p:cNvGrpSpPr/>
            <p:nvPr/>
          </p:nvGrpSpPr>
          <p:grpSpPr>
            <a:xfrm>
              <a:off x="3344379" y="2883384"/>
              <a:ext cx="1508762" cy="466358"/>
              <a:chOff x="3344379" y="2255204"/>
              <a:chExt cx="1508762" cy="541336"/>
            </a:xfrm>
          </p:grpSpPr>
          <p:sp>
            <p:nvSpPr>
              <p:cNvPr id="91" name="Abgerundetes Rechteck 90"/>
              <p:cNvSpPr/>
              <p:nvPr/>
            </p:nvSpPr>
            <p:spPr>
              <a:xfrm>
                <a:off x="3344381" y="2257044"/>
                <a:ext cx="1508760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Abgerundetes Rechteck 91"/>
              <p:cNvSpPr/>
              <p:nvPr/>
            </p:nvSpPr>
            <p:spPr>
              <a:xfrm>
                <a:off x="3344379" y="2255204"/>
                <a:ext cx="746761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Abgerundetes Rechteck 92"/>
              <p:cNvSpPr/>
              <p:nvPr/>
            </p:nvSpPr>
            <p:spPr>
              <a:xfrm>
                <a:off x="4091141" y="2255204"/>
                <a:ext cx="761874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uppieren 26"/>
            <p:cNvGrpSpPr/>
            <p:nvPr/>
          </p:nvGrpSpPr>
          <p:grpSpPr>
            <a:xfrm>
              <a:off x="324252" y="3438331"/>
              <a:ext cx="1508762" cy="466358"/>
              <a:chOff x="324252" y="2899372"/>
              <a:chExt cx="1508762" cy="541336"/>
            </a:xfrm>
          </p:grpSpPr>
          <p:sp>
            <p:nvSpPr>
              <p:cNvPr id="95" name="Abgerundetes Rechteck 94"/>
              <p:cNvSpPr/>
              <p:nvPr/>
            </p:nvSpPr>
            <p:spPr>
              <a:xfrm>
                <a:off x="324254" y="2901212"/>
                <a:ext cx="1508760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Abgerundetes Rechteck 95"/>
              <p:cNvSpPr/>
              <p:nvPr/>
            </p:nvSpPr>
            <p:spPr>
              <a:xfrm>
                <a:off x="324252" y="2899372"/>
                <a:ext cx="746761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Abgerundetes Rechteck 96"/>
              <p:cNvSpPr/>
              <p:nvPr/>
            </p:nvSpPr>
            <p:spPr>
              <a:xfrm>
                <a:off x="1071014" y="2899372"/>
                <a:ext cx="761874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uppieren 43"/>
            <p:cNvGrpSpPr/>
            <p:nvPr/>
          </p:nvGrpSpPr>
          <p:grpSpPr>
            <a:xfrm>
              <a:off x="3340852" y="3444032"/>
              <a:ext cx="1508762" cy="466358"/>
              <a:chOff x="3340852" y="2905990"/>
              <a:chExt cx="1508762" cy="541336"/>
            </a:xfrm>
          </p:grpSpPr>
          <p:sp>
            <p:nvSpPr>
              <p:cNvPr id="99" name="Abgerundetes Rechteck 98"/>
              <p:cNvSpPr/>
              <p:nvPr/>
            </p:nvSpPr>
            <p:spPr>
              <a:xfrm>
                <a:off x="3340854" y="2907830"/>
                <a:ext cx="1508760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bgerundetes Rechteck 99"/>
              <p:cNvSpPr/>
              <p:nvPr/>
            </p:nvSpPr>
            <p:spPr>
              <a:xfrm>
                <a:off x="3340852" y="2905990"/>
                <a:ext cx="746761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Abgerundetes Rechteck 100"/>
              <p:cNvSpPr/>
              <p:nvPr/>
            </p:nvSpPr>
            <p:spPr>
              <a:xfrm>
                <a:off x="4087614" y="2905990"/>
                <a:ext cx="761874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uppieren 25"/>
            <p:cNvGrpSpPr/>
            <p:nvPr/>
          </p:nvGrpSpPr>
          <p:grpSpPr>
            <a:xfrm>
              <a:off x="3333107" y="2332341"/>
              <a:ext cx="1508762" cy="466358"/>
              <a:chOff x="3333107" y="1615568"/>
              <a:chExt cx="1508762" cy="541336"/>
            </a:xfrm>
          </p:grpSpPr>
          <p:sp>
            <p:nvSpPr>
              <p:cNvPr id="103" name="Abgerundetes Rechteck 102"/>
              <p:cNvSpPr/>
              <p:nvPr/>
            </p:nvSpPr>
            <p:spPr>
              <a:xfrm>
                <a:off x="3333109" y="1617408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Abgerundetes Rechteck 103"/>
              <p:cNvSpPr/>
              <p:nvPr/>
            </p:nvSpPr>
            <p:spPr>
              <a:xfrm>
                <a:off x="3333107" y="1615568"/>
                <a:ext cx="746761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4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Abgerundetes Rechteck 104"/>
              <p:cNvSpPr/>
              <p:nvPr/>
            </p:nvSpPr>
            <p:spPr>
              <a:xfrm>
                <a:off x="4079869" y="1615568"/>
                <a:ext cx="761874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4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uppieren 23"/>
            <p:cNvGrpSpPr/>
            <p:nvPr/>
          </p:nvGrpSpPr>
          <p:grpSpPr>
            <a:xfrm>
              <a:off x="1821883" y="3447558"/>
              <a:ext cx="1508762" cy="466358"/>
              <a:chOff x="1821883" y="2910082"/>
              <a:chExt cx="1508762" cy="541336"/>
            </a:xfrm>
          </p:grpSpPr>
          <p:sp>
            <p:nvSpPr>
              <p:cNvPr id="107" name="Abgerundetes Rechteck 106"/>
              <p:cNvSpPr/>
              <p:nvPr/>
            </p:nvSpPr>
            <p:spPr>
              <a:xfrm>
                <a:off x="1821885" y="2911922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Abgerundetes Rechteck 107"/>
              <p:cNvSpPr/>
              <p:nvPr/>
            </p:nvSpPr>
            <p:spPr>
              <a:xfrm>
                <a:off x="1821883" y="2910082"/>
                <a:ext cx="746761" cy="538981"/>
              </a:xfrm>
              <a:prstGeom prst="roundRect">
                <a:avLst/>
              </a:prstGeom>
              <a:pattFill prst="dkUpDiag">
                <a:fgClr>
                  <a:schemeClr val="tx2">
                    <a:lumMod val="50000"/>
                  </a:schemeClr>
                </a:fgClr>
                <a:bgClr>
                  <a:schemeClr val="accent4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Abgerundetes Rechteck 108"/>
              <p:cNvSpPr/>
              <p:nvPr/>
            </p:nvSpPr>
            <p:spPr>
              <a:xfrm>
                <a:off x="2568645" y="2910082"/>
                <a:ext cx="761874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4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Abgerundetes Rechteck 109"/>
            <p:cNvSpPr/>
            <p:nvPr/>
          </p:nvSpPr>
          <p:spPr>
            <a:xfrm>
              <a:off x="317634" y="2884969"/>
              <a:ext cx="1508760" cy="4647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317632" y="2883384"/>
              <a:ext cx="746761" cy="464329"/>
            </a:xfrm>
            <a:prstGeom prst="roundRect">
              <a:avLst/>
            </a:prstGeom>
            <a:pattFill prst="dkUpDiag">
              <a:fgClr>
                <a:schemeClr val="tx2">
                  <a:lumMod val="50000"/>
                </a:schemeClr>
              </a:fgClr>
              <a:bgClr>
                <a:schemeClr val="accent4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1064394" y="2883384"/>
              <a:ext cx="761874" cy="464329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4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Pfeil nach rechts 112"/>
            <p:cNvSpPr/>
            <p:nvPr/>
          </p:nvSpPr>
          <p:spPr>
            <a:xfrm rot="5400000">
              <a:off x="2353302" y="1421381"/>
              <a:ext cx="443481" cy="5440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308092" y="404711"/>
              <a:ext cx="4541396" cy="318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solidFill>
                    <a:schemeClr val="accent1"/>
                  </a:solidFill>
                </a:rPr>
                <a:t>Whole Dataset</a:t>
              </a:r>
              <a:endParaRPr lang="en-US" b="1">
                <a:solidFill>
                  <a:schemeClr val="accent1"/>
                </a:solidFill>
              </a:endParaRPr>
            </a:p>
          </p:txBody>
        </p:sp>
        <p:grpSp>
          <p:nvGrpSpPr>
            <p:cNvPr id="49" name="Gruppieren 48"/>
            <p:cNvGrpSpPr/>
            <p:nvPr/>
          </p:nvGrpSpPr>
          <p:grpSpPr>
            <a:xfrm>
              <a:off x="7305390" y="1915584"/>
              <a:ext cx="4576730" cy="1996392"/>
              <a:chOff x="7305390" y="1131808"/>
              <a:chExt cx="4576730" cy="2317358"/>
            </a:xfrm>
          </p:grpSpPr>
          <p:grpSp>
            <p:nvGrpSpPr>
              <p:cNvPr id="43" name="Gruppieren 42"/>
              <p:cNvGrpSpPr/>
              <p:nvPr/>
            </p:nvGrpSpPr>
            <p:grpSpPr>
              <a:xfrm>
                <a:off x="7314990" y="1131808"/>
                <a:ext cx="4567130" cy="2312432"/>
                <a:chOff x="7314990" y="1131808"/>
                <a:chExt cx="4567130" cy="2312432"/>
              </a:xfrm>
            </p:grpSpPr>
            <p:sp>
              <p:nvSpPr>
                <p:cNvPr id="19" name="Abgerundetes Rechteck 18"/>
                <p:cNvSpPr/>
                <p:nvPr/>
              </p:nvSpPr>
              <p:spPr>
                <a:xfrm>
                  <a:off x="10365740" y="1609344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Abgerundetes Rechteck 21"/>
                <p:cNvSpPr/>
                <p:nvPr/>
              </p:nvSpPr>
              <p:spPr>
                <a:xfrm>
                  <a:off x="10365740" y="2257044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Abgerundetes Rechteck 24"/>
                <p:cNvSpPr/>
                <p:nvPr/>
              </p:nvSpPr>
              <p:spPr>
                <a:xfrm>
                  <a:off x="10373360" y="2904744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Abgerundetes Rechteck 28"/>
                <p:cNvSpPr/>
                <p:nvPr/>
              </p:nvSpPr>
              <p:spPr>
                <a:xfrm>
                  <a:off x="9353594" y="1609344"/>
                  <a:ext cx="1004400" cy="539496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Abgerundetes Rechteck 29"/>
                <p:cNvSpPr/>
                <p:nvPr/>
              </p:nvSpPr>
              <p:spPr>
                <a:xfrm>
                  <a:off x="7314990" y="2257044"/>
                  <a:ext cx="1004400" cy="539496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Abgerundetes Rechteck 33"/>
                <p:cNvSpPr/>
                <p:nvPr/>
              </p:nvSpPr>
              <p:spPr>
                <a:xfrm>
                  <a:off x="8334882" y="2904744"/>
                  <a:ext cx="1028955" cy="539496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feld 38"/>
                <p:cNvSpPr txBox="1"/>
                <p:nvPr/>
              </p:nvSpPr>
              <p:spPr>
                <a:xfrm>
                  <a:off x="7314990" y="1131808"/>
                  <a:ext cx="20437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smtClean="0">
                      <a:solidFill>
                        <a:schemeClr val="accent1"/>
                      </a:solidFill>
                    </a:rPr>
                    <a:t>Training</a:t>
                  </a:r>
                  <a:endParaRPr lang="en-US" b="1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0" name="Textfeld 39"/>
                <p:cNvSpPr txBox="1"/>
                <p:nvPr/>
              </p:nvSpPr>
              <p:spPr>
                <a:xfrm>
                  <a:off x="9268842" y="1131808"/>
                  <a:ext cx="11790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>
                      <a:solidFill>
                        <a:srgbClr val="C00000"/>
                      </a:solidFill>
                    </a:rPr>
                    <a:t>Validation</a:t>
                  </a:r>
                  <a:endParaRPr lang="en-US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23" name="Gruppieren 22"/>
              <p:cNvGrpSpPr/>
              <p:nvPr/>
            </p:nvGrpSpPr>
            <p:grpSpPr>
              <a:xfrm>
                <a:off x="7314990" y="2907830"/>
                <a:ext cx="1014770" cy="541336"/>
                <a:chOff x="7314990" y="2907830"/>
                <a:chExt cx="1014770" cy="541336"/>
              </a:xfrm>
            </p:grpSpPr>
            <p:sp>
              <p:nvSpPr>
                <p:cNvPr id="117" name="Abgerundetes Rechteck 116"/>
                <p:cNvSpPr/>
                <p:nvPr/>
              </p:nvSpPr>
              <p:spPr>
                <a:xfrm>
                  <a:off x="7314991" y="2909670"/>
                  <a:ext cx="1014769" cy="53949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Abgerundetes Rechteck 117"/>
                <p:cNvSpPr/>
                <p:nvPr/>
              </p:nvSpPr>
              <p:spPr>
                <a:xfrm>
                  <a:off x="7314990" y="2907830"/>
                  <a:ext cx="502260" cy="538981"/>
                </a:xfrm>
                <a:prstGeom prst="roundRect">
                  <a:avLst/>
                </a:prstGeom>
                <a:pattFill prst="dkUpDiag">
                  <a:fgClr>
                    <a:schemeClr val="tx1"/>
                  </a:fgClr>
                  <a:bgClr>
                    <a:schemeClr val="accent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Abgerundetes Rechteck 118"/>
                <p:cNvSpPr/>
                <p:nvPr/>
              </p:nvSpPr>
              <p:spPr>
                <a:xfrm>
                  <a:off x="7817251" y="2907830"/>
                  <a:ext cx="512425" cy="538981"/>
                </a:xfrm>
                <a:prstGeom prst="roundRect">
                  <a:avLst/>
                </a:prstGeom>
                <a:pattFill prst="dkUpDiag">
                  <a:fgClr>
                    <a:schemeClr val="bg1"/>
                  </a:fgClr>
                  <a:bgClr>
                    <a:schemeClr val="accent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0" name="Abgerundetes Rechteck 119"/>
              <p:cNvSpPr/>
              <p:nvPr/>
            </p:nvSpPr>
            <p:spPr>
              <a:xfrm>
                <a:off x="8320780" y="2253958"/>
                <a:ext cx="1014769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Abgerundetes Rechteck 120"/>
              <p:cNvSpPr/>
              <p:nvPr/>
            </p:nvSpPr>
            <p:spPr>
              <a:xfrm>
                <a:off x="8320779" y="2252118"/>
                <a:ext cx="502260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Abgerundetes Rechteck 121"/>
              <p:cNvSpPr/>
              <p:nvPr/>
            </p:nvSpPr>
            <p:spPr>
              <a:xfrm>
                <a:off x="8823040" y="2252118"/>
                <a:ext cx="512425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Abgerundetes Rechteck 122"/>
              <p:cNvSpPr/>
              <p:nvPr/>
            </p:nvSpPr>
            <p:spPr>
              <a:xfrm>
                <a:off x="9349582" y="2255118"/>
                <a:ext cx="1014769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Abgerundetes Rechteck 123"/>
              <p:cNvSpPr/>
              <p:nvPr/>
            </p:nvSpPr>
            <p:spPr>
              <a:xfrm>
                <a:off x="9349581" y="2253278"/>
                <a:ext cx="502260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Abgerundetes Rechteck 124"/>
              <p:cNvSpPr/>
              <p:nvPr/>
            </p:nvSpPr>
            <p:spPr>
              <a:xfrm>
                <a:off x="9851842" y="2253278"/>
                <a:ext cx="512425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Abgerundetes Rechteck 125"/>
              <p:cNvSpPr/>
              <p:nvPr/>
            </p:nvSpPr>
            <p:spPr>
              <a:xfrm>
                <a:off x="9358675" y="2899052"/>
                <a:ext cx="1014769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Abgerundetes Rechteck 126"/>
              <p:cNvSpPr/>
              <p:nvPr/>
            </p:nvSpPr>
            <p:spPr>
              <a:xfrm>
                <a:off x="9358674" y="2897212"/>
                <a:ext cx="502260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Abgerundetes Rechteck 127"/>
              <p:cNvSpPr/>
              <p:nvPr/>
            </p:nvSpPr>
            <p:spPr>
              <a:xfrm>
                <a:off x="9860935" y="2897212"/>
                <a:ext cx="512425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Abgerundetes Rechteck 128"/>
              <p:cNvSpPr/>
              <p:nvPr/>
            </p:nvSpPr>
            <p:spPr>
              <a:xfrm>
                <a:off x="8338456" y="1607178"/>
                <a:ext cx="1014769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Abgerundetes Rechteck 129"/>
              <p:cNvSpPr/>
              <p:nvPr/>
            </p:nvSpPr>
            <p:spPr>
              <a:xfrm>
                <a:off x="8338455" y="1605338"/>
                <a:ext cx="502260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Abgerundetes Rechteck 130"/>
              <p:cNvSpPr/>
              <p:nvPr/>
            </p:nvSpPr>
            <p:spPr>
              <a:xfrm>
                <a:off x="8840716" y="1605338"/>
                <a:ext cx="512425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Abgerundetes Rechteck 131"/>
              <p:cNvSpPr/>
              <p:nvPr/>
            </p:nvSpPr>
            <p:spPr>
              <a:xfrm>
                <a:off x="7314773" y="1598246"/>
                <a:ext cx="1014769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Abgerundetes Rechteck 132"/>
              <p:cNvSpPr/>
              <p:nvPr/>
            </p:nvSpPr>
            <p:spPr>
              <a:xfrm>
                <a:off x="7314772" y="1596406"/>
                <a:ext cx="502260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Abgerundetes Rechteck 133"/>
              <p:cNvSpPr/>
              <p:nvPr/>
            </p:nvSpPr>
            <p:spPr>
              <a:xfrm>
                <a:off x="7817033" y="1596406"/>
                <a:ext cx="512425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Abgerundetes Rechteck 134"/>
              <p:cNvSpPr/>
              <p:nvPr/>
            </p:nvSpPr>
            <p:spPr>
              <a:xfrm>
                <a:off x="8335841" y="2907830"/>
                <a:ext cx="502260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rgbClr val="C00000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Abgerundetes Rechteck 135"/>
              <p:cNvSpPr/>
              <p:nvPr/>
            </p:nvSpPr>
            <p:spPr>
              <a:xfrm>
                <a:off x="8838102" y="2907830"/>
                <a:ext cx="512425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rgbClr val="C00000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Abgerundetes Rechteck 136"/>
              <p:cNvSpPr/>
              <p:nvPr/>
            </p:nvSpPr>
            <p:spPr>
              <a:xfrm>
                <a:off x="7305390" y="2256590"/>
                <a:ext cx="502260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rgbClr val="C00000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Abgerundetes Rechteck 137"/>
              <p:cNvSpPr/>
              <p:nvPr/>
            </p:nvSpPr>
            <p:spPr>
              <a:xfrm>
                <a:off x="7807651" y="2256590"/>
                <a:ext cx="512425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rgbClr val="C00000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Abgerundetes Rechteck 138"/>
              <p:cNvSpPr/>
              <p:nvPr/>
            </p:nvSpPr>
            <p:spPr>
              <a:xfrm>
                <a:off x="9350527" y="1609533"/>
                <a:ext cx="502260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rgbClr val="C00000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Abgerundetes Rechteck 139"/>
              <p:cNvSpPr/>
              <p:nvPr/>
            </p:nvSpPr>
            <p:spPr>
              <a:xfrm>
                <a:off x="9852788" y="1609533"/>
                <a:ext cx="512425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rgbClr val="C00000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uppieren 143"/>
            <p:cNvGrpSpPr/>
            <p:nvPr/>
          </p:nvGrpSpPr>
          <p:grpSpPr>
            <a:xfrm>
              <a:off x="1034646" y="4371046"/>
              <a:ext cx="3079750" cy="2297947"/>
              <a:chOff x="1035050" y="3562350"/>
              <a:chExt cx="3079750" cy="2672968"/>
            </a:xfrm>
          </p:grpSpPr>
          <p:sp>
            <p:nvSpPr>
              <p:cNvPr id="149" name="Abgerundetes Rechteck 148"/>
              <p:cNvSpPr/>
              <p:nvPr/>
            </p:nvSpPr>
            <p:spPr>
              <a:xfrm>
                <a:off x="1035050" y="3562350"/>
                <a:ext cx="3079750" cy="267296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uppieren 149"/>
              <p:cNvGrpSpPr/>
              <p:nvPr/>
            </p:nvGrpSpPr>
            <p:grpSpPr>
              <a:xfrm>
                <a:off x="1062473" y="5061720"/>
                <a:ext cx="3025140" cy="539496"/>
                <a:chOff x="1586842" y="4783312"/>
                <a:chExt cx="3025140" cy="539496"/>
              </a:xfrm>
            </p:grpSpPr>
            <p:sp>
              <p:nvSpPr>
                <p:cNvPr id="156" name="Abgerundetes Rechteck 155"/>
                <p:cNvSpPr/>
                <p:nvPr/>
              </p:nvSpPr>
              <p:spPr>
                <a:xfrm>
                  <a:off x="1586842" y="4783312"/>
                  <a:ext cx="3025140" cy="539496"/>
                </a:xfrm>
                <a:prstGeom prst="roundRect">
                  <a:avLst/>
                </a:prstGeom>
                <a:pattFill prst="wdDnDiag">
                  <a:fgClr>
                    <a:srgbClr val="FF0000"/>
                  </a:fgClr>
                  <a:bgClr>
                    <a:schemeClr val="accent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Abgerundetes Rechteck 156"/>
                <p:cNvSpPr/>
                <p:nvPr/>
              </p:nvSpPr>
              <p:spPr>
                <a:xfrm>
                  <a:off x="4051300" y="4783312"/>
                  <a:ext cx="560682" cy="539496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Abgerundetes Rechteck 157"/>
                <p:cNvSpPr/>
                <p:nvPr/>
              </p:nvSpPr>
              <p:spPr>
                <a:xfrm>
                  <a:off x="4051300" y="4783312"/>
                  <a:ext cx="234950" cy="539496"/>
                </a:xfrm>
                <a:prstGeom prst="roundRect">
                  <a:avLst/>
                </a:prstGeom>
                <a:pattFill prst="wdDnDiag">
                  <a:fgClr>
                    <a:srgbClr val="C00000"/>
                  </a:fgClr>
                  <a:bgClr>
                    <a:srgbClr val="00B050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1" name="Abgerundetes Rechteck 150"/>
              <p:cNvSpPr/>
              <p:nvPr/>
            </p:nvSpPr>
            <p:spPr>
              <a:xfrm>
                <a:off x="1062474" y="4125495"/>
                <a:ext cx="1508760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Abgerundetes Rechteck 151"/>
              <p:cNvSpPr/>
              <p:nvPr/>
            </p:nvSpPr>
            <p:spPr>
              <a:xfrm>
                <a:off x="2578854" y="4125495"/>
                <a:ext cx="1508760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feld 152"/>
              <p:cNvSpPr txBox="1"/>
              <p:nvPr/>
            </p:nvSpPr>
            <p:spPr>
              <a:xfrm>
                <a:off x="1062474" y="5764030"/>
                <a:ext cx="1508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>
                    <a:solidFill>
                      <a:srgbClr val="C00000"/>
                    </a:solidFill>
                  </a:rPr>
                  <a:t>Decoys</a:t>
                </a:r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54" name="Textfeld 153"/>
              <p:cNvSpPr txBox="1"/>
              <p:nvPr/>
            </p:nvSpPr>
            <p:spPr>
              <a:xfrm>
                <a:off x="2578853" y="5764030"/>
                <a:ext cx="1508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>
                    <a:solidFill>
                      <a:srgbClr val="00B050"/>
                    </a:solidFill>
                  </a:rPr>
                  <a:t>5% q-value</a:t>
                </a:r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155" name="Textfeld 154"/>
              <p:cNvSpPr txBox="1"/>
              <p:nvPr/>
            </p:nvSpPr>
            <p:spPr>
              <a:xfrm>
                <a:off x="1062473" y="3587497"/>
                <a:ext cx="3025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smtClean="0">
                    <a:solidFill>
                      <a:schemeClr val="accent1"/>
                    </a:solidFill>
                  </a:rPr>
                  <a:t>Training</a:t>
                </a:r>
                <a:endParaRPr lang="en-US" b="1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45" name="Gruppieren 144"/>
            <p:cNvGrpSpPr/>
            <p:nvPr/>
          </p:nvGrpSpPr>
          <p:grpSpPr>
            <a:xfrm>
              <a:off x="5157435" y="4390908"/>
              <a:ext cx="1508760" cy="1697568"/>
              <a:chOff x="5157839" y="3388967"/>
              <a:chExt cx="1508760" cy="1974608"/>
            </a:xfrm>
          </p:grpSpPr>
          <p:sp>
            <p:nvSpPr>
              <p:cNvPr id="146" name="Pfeil nach rechts 145"/>
              <p:cNvSpPr/>
              <p:nvPr/>
            </p:nvSpPr>
            <p:spPr>
              <a:xfrm>
                <a:off x="5433312" y="4359256"/>
                <a:ext cx="961043" cy="10043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3200" smtClean="0">
                    <a:solidFill>
                      <a:schemeClr val="bg1"/>
                    </a:solidFill>
                  </a:rPr>
                  <a:t>3x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Abgerundetes Rechteck 146"/>
              <p:cNvSpPr/>
              <p:nvPr/>
            </p:nvSpPr>
            <p:spPr>
              <a:xfrm>
                <a:off x="5157839" y="3753643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extfeld 147"/>
              <p:cNvSpPr txBox="1"/>
              <p:nvPr/>
            </p:nvSpPr>
            <p:spPr>
              <a:xfrm>
                <a:off x="5157839" y="3388967"/>
                <a:ext cx="1508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smtClean="0">
                    <a:solidFill>
                      <a:schemeClr val="accent4"/>
                    </a:solidFill>
                  </a:rPr>
                  <a:t>Scoring</a:t>
                </a:r>
                <a:endParaRPr lang="en-US" b="1">
                  <a:solidFill>
                    <a:schemeClr val="accent4"/>
                  </a:solidFill>
                </a:endParaRPr>
              </a:p>
            </p:txBody>
          </p:sp>
        </p:grpSp>
      </p:grpSp>
      <p:graphicFrame>
        <p:nvGraphicFramePr>
          <p:cNvPr id="36" name="Tabel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303271"/>
              </p:ext>
            </p:extLst>
          </p:nvPr>
        </p:nvGraphicFramePr>
        <p:xfrm>
          <a:off x="5122214" y="2661306"/>
          <a:ext cx="2104492" cy="1166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123"/>
                <a:gridCol w="526123"/>
                <a:gridCol w="526123"/>
                <a:gridCol w="526123"/>
              </a:tblGrid>
              <a:tr h="333545"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2000" baseline="3000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sz="2000" baseline="0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38713">
                <a:tc rowSpan="3">
                  <a:txBody>
                    <a:bodyPr/>
                    <a:lstStyle/>
                    <a:p>
                      <a:r>
                        <a:rPr lang="en-US" sz="320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3200" baseline="3000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3200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en-US" sz="1300" b="1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300" b="1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300" b="1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38713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US" sz="1300" b="1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300" b="1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300" b="1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38713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300" b="1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300" b="1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300" b="1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71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uppieren 89"/>
          <p:cNvGrpSpPr/>
          <p:nvPr/>
        </p:nvGrpSpPr>
        <p:grpSpPr>
          <a:xfrm>
            <a:off x="86627" y="348343"/>
            <a:ext cx="12018746" cy="5529944"/>
            <a:chOff x="86627" y="348343"/>
            <a:chExt cx="12018746" cy="5529944"/>
          </a:xfrm>
        </p:grpSpPr>
        <p:grpSp>
          <p:nvGrpSpPr>
            <p:cNvPr id="44" name="Gruppieren 43"/>
            <p:cNvGrpSpPr/>
            <p:nvPr/>
          </p:nvGrpSpPr>
          <p:grpSpPr>
            <a:xfrm>
              <a:off x="849086" y="838201"/>
              <a:ext cx="4593771" cy="2373085"/>
              <a:chOff x="1524000" y="609601"/>
              <a:chExt cx="10058400" cy="4299857"/>
            </a:xfrm>
          </p:grpSpPr>
          <p:grpSp>
            <p:nvGrpSpPr>
              <p:cNvPr id="32" name="Gruppieren 31"/>
              <p:cNvGrpSpPr/>
              <p:nvPr/>
            </p:nvGrpSpPr>
            <p:grpSpPr>
              <a:xfrm>
                <a:off x="1524000" y="609601"/>
                <a:ext cx="3287486" cy="4299857"/>
                <a:chOff x="1524000" y="609601"/>
                <a:chExt cx="3287486" cy="4299857"/>
              </a:xfrm>
            </p:grpSpPr>
            <p:sp>
              <p:nvSpPr>
                <p:cNvPr id="4" name="Abgerundetes Rechteck 3"/>
                <p:cNvSpPr/>
                <p:nvPr/>
              </p:nvSpPr>
              <p:spPr>
                <a:xfrm>
                  <a:off x="1524000" y="1709058"/>
                  <a:ext cx="3287486" cy="1001486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smtClean="0">
                      <a:solidFill>
                        <a:schemeClr val="tx1"/>
                      </a:solidFill>
                    </a:rPr>
                    <a:t>Cross-linked</a:t>
                  </a:r>
                  <a:endParaRPr lang="en-US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Abgerundetes Rechteck 20"/>
                <p:cNvSpPr/>
                <p:nvPr/>
              </p:nvSpPr>
              <p:spPr>
                <a:xfrm>
                  <a:off x="1524000" y="2808515"/>
                  <a:ext cx="3287486" cy="1001486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smtClean="0">
                      <a:solidFill>
                        <a:schemeClr val="tx1"/>
                      </a:solidFill>
                    </a:rPr>
                    <a:t>Linear</a:t>
                  </a:r>
                  <a:endParaRPr lang="en-US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Abgerundetes Rechteck 21"/>
                <p:cNvSpPr/>
                <p:nvPr/>
              </p:nvSpPr>
              <p:spPr>
                <a:xfrm>
                  <a:off x="1524000" y="609601"/>
                  <a:ext cx="3287486" cy="100148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smtClean="0">
                      <a:solidFill>
                        <a:schemeClr val="tx1"/>
                      </a:solidFill>
                    </a:rPr>
                    <a:t>Linear</a:t>
                  </a:r>
                  <a:endParaRPr lang="en-US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Abgerundetes Rechteck 22"/>
                <p:cNvSpPr/>
                <p:nvPr/>
              </p:nvSpPr>
              <p:spPr>
                <a:xfrm>
                  <a:off x="1524000" y="3907972"/>
                  <a:ext cx="3287486" cy="1001486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>
                      <a:solidFill>
                        <a:schemeClr val="tx1"/>
                      </a:solidFill>
                    </a:rPr>
                    <a:t>Cross-linked</a:t>
                  </a:r>
                </a:p>
              </p:txBody>
            </p:sp>
          </p:grpSp>
          <p:grpSp>
            <p:nvGrpSpPr>
              <p:cNvPr id="33" name="Gruppieren 32"/>
              <p:cNvGrpSpPr/>
              <p:nvPr/>
            </p:nvGrpSpPr>
            <p:grpSpPr>
              <a:xfrm>
                <a:off x="4909457" y="609601"/>
                <a:ext cx="3287486" cy="4299857"/>
                <a:chOff x="1524000" y="609601"/>
                <a:chExt cx="3287486" cy="4299857"/>
              </a:xfrm>
            </p:grpSpPr>
            <p:sp>
              <p:nvSpPr>
                <p:cNvPr id="34" name="Abgerundetes Rechteck 33"/>
                <p:cNvSpPr/>
                <p:nvPr/>
              </p:nvSpPr>
              <p:spPr>
                <a:xfrm>
                  <a:off x="1524000" y="1709058"/>
                  <a:ext cx="3287486" cy="1001486"/>
                </a:xfrm>
                <a:prstGeom prst="roundRect">
                  <a:avLst/>
                </a:prstGeom>
                <a:solidFill>
                  <a:srgbClr val="75B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>
                      <a:solidFill>
                        <a:schemeClr val="tx1"/>
                      </a:solidFill>
                    </a:rPr>
                    <a:t>Cross-linked</a:t>
                  </a:r>
                  <a:endParaRPr lang="en-US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Abgerundetes Rechteck 34"/>
                <p:cNvSpPr/>
                <p:nvPr/>
              </p:nvSpPr>
              <p:spPr>
                <a:xfrm>
                  <a:off x="1524000" y="2808515"/>
                  <a:ext cx="3287486" cy="1001486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smtClean="0">
                      <a:solidFill>
                        <a:schemeClr val="tx1"/>
                      </a:solidFill>
                    </a:rPr>
                    <a:t>Linear</a:t>
                  </a:r>
                  <a:endParaRPr lang="en-US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Abgerundetes Rechteck 35"/>
                <p:cNvSpPr/>
                <p:nvPr/>
              </p:nvSpPr>
              <p:spPr>
                <a:xfrm>
                  <a:off x="1524000" y="609601"/>
                  <a:ext cx="3287486" cy="100148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smtClean="0">
                      <a:solidFill>
                        <a:schemeClr val="tx1"/>
                      </a:solidFill>
                    </a:rPr>
                    <a:t>Cross-linked</a:t>
                  </a:r>
                  <a:endParaRPr lang="en-US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Abgerundetes Rechteck 36"/>
                <p:cNvSpPr/>
                <p:nvPr/>
              </p:nvSpPr>
              <p:spPr>
                <a:xfrm>
                  <a:off x="1524000" y="3907972"/>
                  <a:ext cx="3287486" cy="1001486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>
                      <a:solidFill>
                        <a:schemeClr val="tx1"/>
                      </a:solidFill>
                    </a:rPr>
                    <a:t>Linear</a:t>
                  </a:r>
                </a:p>
              </p:txBody>
            </p:sp>
          </p:grpSp>
          <p:grpSp>
            <p:nvGrpSpPr>
              <p:cNvPr id="38" name="Gruppieren 37"/>
              <p:cNvGrpSpPr/>
              <p:nvPr/>
            </p:nvGrpSpPr>
            <p:grpSpPr>
              <a:xfrm>
                <a:off x="8294914" y="609601"/>
                <a:ext cx="3287486" cy="4299857"/>
                <a:chOff x="1524000" y="609601"/>
                <a:chExt cx="3287486" cy="4299857"/>
              </a:xfrm>
            </p:grpSpPr>
            <p:sp>
              <p:nvSpPr>
                <p:cNvPr id="39" name="Abgerundetes Rechteck 38"/>
                <p:cNvSpPr/>
                <p:nvPr/>
              </p:nvSpPr>
              <p:spPr>
                <a:xfrm>
                  <a:off x="1524000" y="1709058"/>
                  <a:ext cx="3287486" cy="100148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smtClean="0">
                      <a:solidFill>
                        <a:schemeClr val="tx1"/>
                      </a:solidFill>
                    </a:rPr>
                    <a:t>Cross-linked</a:t>
                  </a:r>
                  <a:endParaRPr lang="en-US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Abgerundetes Rechteck 39"/>
                <p:cNvSpPr/>
                <p:nvPr/>
              </p:nvSpPr>
              <p:spPr>
                <a:xfrm>
                  <a:off x="1524000" y="2808515"/>
                  <a:ext cx="3287486" cy="1001486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smtClean="0">
                      <a:solidFill>
                        <a:schemeClr val="tx1"/>
                      </a:solidFill>
                    </a:rPr>
                    <a:t>Cross-linked</a:t>
                  </a:r>
                  <a:endParaRPr 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Abgerundetes Rechteck 40"/>
                <p:cNvSpPr/>
                <p:nvPr/>
              </p:nvSpPr>
              <p:spPr>
                <a:xfrm>
                  <a:off x="1524000" y="609601"/>
                  <a:ext cx="3287486" cy="1001486"/>
                </a:xfrm>
                <a:prstGeom prst="roundRect">
                  <a:avLst/>
                </a:prstGeom>
                <a:solidFill>
                  <a:srgbClr val="0092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smtClean="0">
                      <a:solidFill>
                        <a:schemeClr val="tx1"/>
                      </a:solidFill>
                    </a:rPr>
                    <a:t>Linear</a:t>
                  </a:r>
                  <a:endParaRPr lang="en-US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Abgerundetes Rechteck 41"/>
                <p:cNvSpPr/>
                <p:nvPr/>
              </p:nvSpPr>
              <p:spPr>
                <a:xfrm>
                  <a:off x="1524000" y="3907972"/>
                  <a:ext cx="3287486" cy="1001486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>
                      <a:solidFill>
                        <a:schemeClr val="tx1"/>
                      </a:solidFill>
                    </a:rPr>
                    <a:t>Linear</a:t>
                  </a:r>
                </a:p>
              </p:txBody>
            </p:sp>
          </p:grpSp>
        </p:grpSp>
        <p:grpSp>
          <p:nvGrpSpPr>
            <p:cNvPr id="62" name="Gruppieren 61"/>
            <p:cNvGrpSpPr/>
            <p:nvPr/>
          </p:nvGrpSpPr>
          <p:grpSpPr>
            <a:xfrm>
              <a:off x="6858000" y="838201"/>
              <a:ext cx="4593771" cy="2373085"/>
              <a:chOff x="6858000" y="838201"/>
              <a:chExt cx="4593771" cy="2373085"/>
            </a:xfrm>
          </p:grpSpPr>
          <p:grpSp>
            <p:nvGrpSpPr>
              <p:cNvPr id="61" name="Gruppieren 60"/>
              <p:cNvGrpSpPr/>
              <p:nvPr/>
            </p:nvGrpSpPr>
            <p:grpSpPr>
              <a:xfrm>
                <a:off x="6858000" y="838201"/>
                <a:ext cx="1501427" cy="2373085"/>
                <a:chOff x="6858000" y="838201"/>
                <a:chExt cx="1501427" cy="2373085"/>
              </a:xfrm>
            </p:grpSpPr>
            <p:sp>
              <p:nvSpPr>
                <p:cNvPr id="57" name="Abgerundetes Rechteck 56"/>
                <p:cNvSpPr/>
                <p:nvPr/>
              </p:nvSpPr>
              <p:spPr>
                <a:xfrm>
                  <a:off x="6858000" y="1444990"/>
                  <a:ext cx="1501427" cy="552719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>
                      <a:solidFill>
                        <a:schemeClr val="tx1"/>
                      </a:solidFill>
                    </a:rPr>
                    <a:t>Linear</a:t>
                  </a:r>
                </a:p>
              </p:txBody>
            </p:sp>
            <p:sp>
              <p:nvSpPr>
                <p:cNvPr id="58" name="Abgerundetes Rechteck 57"/>
                <p:cNvSpPr/>
                <p:nvPr/>
              </p:nvSpPr>
              <p:spPr>
                <a:xfrm>
                  <a:off x="6858000" y="2051779"/>
                  <a:ext cx="1501427" cy="552719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smtClean="0">
                      <a:solidFill>
                        <a:schemeClr val="tx1"/>
                      </a:solidFill>
                    </a:rPr>
                    <a:t>Linear</a:t>
                  </a:r>
                  <a:endParaRPr lang="en-US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Abgerundetes Rechteck 58"/>
                <p:cNvSpPr/>
                <p:nvPr/>
              </p:nvSpPr>
              <p:spPr>
                <a:xfrm>
                  <a:off x="6858000" y="838201"/>
                  <a:ext cx="1501427" cy="552719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smtClean="0">
                      <a:solidFill>
                        <a:schemeClr val="tx1"/>
                      </a:solidFill>
                    </a:rPr>
                    <a:t>Cross-linked</a:t>
                  </a:r>
                  <a:endParaRPr 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Abgerundetes Rechteck 59"/>
                <p:cNvSpPr/>
                <p:nvPr/>
              </p:nvSpPr>
              <p:spPr>
                <a:xfrm>
                  <a:off x="6858000" y="2658567"/>
                  <a:ext cx="1501427" cy="552719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>
                      <a:solidFill>
                        <a:schemeClr val="tx1"/>
                      </a:solidFill>
                    </a:rPr>
                    <a:t>Cross-linked</a:t>
                  </a:r>
                </a:p>
              </p:txBody>
            </p:sp>
          </p:grpSp>
          <p:grpSp>
            <p:nvGrpSpPr>
              <p:cNvPr id="47" name="Gruppieren 46"/>
              <p:cNvGrpSpPr/>
              <p:nvPr/>
            </p:nvGrpSpPr>
            <p:grpSpPr>
              <a:xfrm>
                <a:off x="8404172" y="838201"/>
                <a:ext cx="1501427" cy="2373085"/>
                <a:chOff x="1524000" y="609601"/>
                <a:chExt cx="3287486" cy="4299857"/>
              </a:xfrm>
            </p:grpSpPr>
            <p:sp>
              <p:nvSpPr>
                <p:cNvPr id="53" name="Abgerundetes Rechteck 52"/>
                <p:cNvSpPr/>
                <p:nvPr/>
              </p:nvSpPr>
              <p:spPr>
                <a:xfrm>
                  <a:off x="1524000" y="1709058"/>
                  <a:ext cx="3287486" cy="100148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>
                      <a:solidFill>
                        <a:schemeClr val="tx1"/>
                      </a:solidFill>
                    </a:rPr>
                    <a:t>Cross-linked</a:t>
                  </a:r>
                </a:p>
              </p:txBody>
            </p:sp>
            <p:sp>
              <p:nvSpPr>
                <p:cNvPr id="54" name="Abgerundetes Rechteck 53"/>
                <p:cNvSpPr/>
                <p:nvPr/>
              </p:nvSpPr>
              <p:spPr>
                <a:xfrm>
                  <a:off x="1524000" y="2808515"/>
                  <a:ext cx="3287486" cy="1001486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smtClean="0">
                      <a:solidFill>
                        <a:schemeClr val="tx1"/>
                      </a:solidFill>
                    </a:rPr>
                    <a:t>Linear</a:t>
                  </a:r>
                  <a:endParaRPr lang="en-US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Abgerundetes Rechteck 54"/>
                <p:cNvSpPr/>
                <p:nvPr/>
              </p:nvSpPr>
              <p:spPr>
                <a:xfrm>
                  <a:off x="1524000" y="609601"/>
                  <a:ext cx="3287486" cy="1001486"/>
                </a:xfrm>
                <a:prstGeom prst="roundRect">
                  <a:avLst/>
                </a:prstGeom>
                <a:solidFill>
                  <a:srgbClr val="75B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>
                      <a:solidFill>
                        <a:schemeClr val="tx1"/>
                      </a:solidFill>
                    </a:rPr>
                    <a:t>Cross-linked</a:t>
                  </a:r>
                </a:p>
              </p:txBody>
            </p:sp>
            <p:sp>
              <p:nvSpPr>
                <p:cNvPr id="56" name="Abgerundetes Rechteck 55"/>
                <p:cNvSpPr/>
                <p:nvPr/>
              </p:nvSpPr>
              <p:spPr>
                <a:xfrm>
                  <a:off x="1524000" y="3907972"/>
                  <a:ext cx="3287486" cy="1001486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>
                      <a:solidFill>
                        <a:schemeClr val="tx1"/>
                      </a:solidFill>
                    </a:rPr>
                    <a:t>Linear</a:t>
                  </a:r>
                </a:p>
              </p:txBody>
            </p:sp>
          </p:grpSp>
          <p:grpSp>
            <p:nvGrpSpPr>
              <p:cNvPr id="48" name="Gruppieren 47"/>
              <p:cNvGrpSpPr/>
              <p:nvPr/>
            </p:nvGrpSpPr>
            <p:grpSpPr>
              <a:xfrm>
                <a:off x="9950344" y="838201"/>
                <a:ext cx="1501427" cy="2373085"/>
                <a:chOff x="1524000" y="609601"/>
                <a:chExt cx="3287486" cy="4299857"/>
              </a:xfrm>
            </p:grpSpPr>
            <p:sp>
              <p:nvSpPr>
                <p:cNvPr id="49" name="Abgerundetes Rechteck 48"/>
                <p:cNvSpPr/>
                <p:nvPr/>
              </p:nvSpPr>
              <p:spPr>
                <a:xfrm>
                  <a:off x="1524000" y="1709058"/>
                  <a:ext cx="3287486" cy="100148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smtClean="0">
                      <a:solidFill>
                        <a:schemeClr val="tx1"/>
                      </a:solidFill>
                    </a:rPr>
                    <a:t>Cross-linked</a:t>
                  </a:r>
                  <a:endParaRPr lang="en-US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Abgerundetes Rechteck 49"/>
                <p:cNvSpPr/>
                <p:nvPr/>
              </p:nvSpPr>
              <p:spPr>
                <a:xfrm>
                  <a:off x="1524000" y="2808515"/>
                  <a:ext cx="3287486" cy="1001486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smtClean="0">
                      <a:solidFill>
                        <a:schemeClr val="tx1"/>
                      </a:solidFill>
                    </a:rPr>
                    <a:t>Cross-linked</a:t>
                  </a:r>
                  <a:endParaRPr lang="en-US" sz="2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Abgerundetes Rechteck 50"/>
                <p:cNvSpPr/>
                <p:nvPr/>
              </p:nvSpPr>
              <p:spPr>
                <a:xfrm>
                  <a:off x="1524000" y="609601"/>
                  <a:ext cx="3287486" cy="1001486"/>
                </a:xfrm>
                <a:prstGeom prst="roundRect">
                  <a:avLst/>
                </a:prstGeom>
                <a:solidFill>
                  <a:srgbClr val="0092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smtClean="0">
                      <a:solidFill>
                        <a:schemeClr val="tx1"/>
                      </a:solidFill>
                    </a:rPr>
                    <a:t>Linear</a:t>
                  </a:r>
                  <a:endParaRPr lang="en-US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Abgerundetes Rechteck 51"/>
                <p:cNvSpPr/>
                <p:nvPr/>
              </p:nvSpPr>
              <p:spPr>
                <a:xfrm>
                  <a:off x="1524000" y="3907972"/>
                  <a:ext cx="3287486" cy="1001486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>
                      <a:solidFill>
                        <a:schemeClr val="tx1"/>
                      </a:solidFill>
                    </a:rPr>
                    <a:t>Linear</a:t>
                  </a:r>
                </a:p>
              </p:txBody>
            </p:sp>
          </p:grpSp>
        </p:grpSp>
        <p:sp>
          <p:nvSpPr>
            <p:cNvPr id="77" name="Abgerundetes Rechteck 76"/>
            <p:cNvSpPr/>
            <p:nvPr/>
          </p:nvSpPr>
          <p:spPr>
            <a:xfrm>
              <a:off x="849086" y="4824824"/>
              <a:ext cx="1501427" cy="552719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chemeClr val="tx1"/>
                  </a:solidFill>
                </a:rPr>
                <a:t>Cross-linked</a:t>
              </a:r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73" name="Abgerundetes Rechteck 72"/>
            <p:cNvSpPr/>
            <p:nvPr/>
          </p:nvSpPr>
          <p:spPr>
            <a:xfrm>
              <a:off x="2395258" y="4824824"/>
              <a:ext cx="1501427" cy="552719"/>
            </a:xfrm>
            <a:prstGeom prst="roundRect">
              <a:avLst/>
            </a:prstGeom>
            <a:solidFill>
              <a:srgbClr val="75B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</a:rPr>
                <a:t>Cross-linked</a:t>
              </a:r>
            </a:p>
          </p:txBody>
        </p:sp>
        <p:sp>
          <p:nvSpPr>
            <p:cNvPr id="69" name="Abgerundetes Rechteck 68"/>
            <p:cNvSpPr/>
            <p:nvPr/>
          </p:nvSpPr>
          <p:spPr>
            <a:xfrm>
              <a:off x="3941430" y="4824824"/>
              <a:ext cx="1501427" cy="552719"/>
            </a:xfrm>
            <a:prstGeom prst="roundRect">
              <a:avLst/>
            </a:prstGeom>
            <a:solidFill>
              <a:srgbClr val="0092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</a:rPr>
                <a:t>Linear</a:t>
              </a:r>
            </a:p>
          </p:txBody>
        </p:sp>
        <p:sp>
          <p:nvSpPr>
            <p:cNvPr id="79" name="Abgerundetes Rechteck 78"/>
            <p:cNvSpPr/>
            <p:nvPr/>
          </p:nvSpPr>
          <p:spPr>
            <a:xfrm>
              <a:off x="6858000" y="4824824"/>
              <a:ext cx="1501427" cy="552719"/>
            </a:xfrm>
            <a:prstGeom prst="roundRect">
              <a:avLst/>
            </a:prstGeom>
            <a:solidFill>
              <a:srgbClr val="75B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</a:rPr>
                <a:t>Cross-linked</a:t>
              </a:r>
            </a:p>
          </p:txBody>
        </p:sp>
        <p:sp>
          <p:nvSpPr>
            <p:cNvPr id="80" name="Abgerundetes Rechteck 79"/>
            <p:cNvSpPr/>
            <p:nvPr/>
          </p:nvSpPr>
          <p:spPr>
            <a:xfrm>
              <a:off x="8404172" y="4824824"/>
              <a:ext cx="1501427" cy="552719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</a:rPr>
                <a:t>Cross-linked</a:t>
              </a:r>
            </a:p>
          </p:txBody>
        </p:sp>
        <p:sp>
          <p:nvSpPr>
            <p:cNvPr id="81" name="Abgerundetes Rechteck 80"/>
            <p:cNvSpPr/>
            <p:nvPr/>
          </p:nvSpPr>
          <p:spPr>
            <a:xfrm>
              <a:off x="9950344" y="4824824"/>
              <a:ext cx="1501427" cy="552719"/>
            </a:xfrm>
            <a:prstGeom prst="roundRect">
              <a:avLst/>
            </a:prstGeom>
            <a:solidFill>
              <a:srgbClr val="0092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</a:rPr>
                <a:t>Linear</a:t>
              </a:r>
            </a:p>
          </p:txBody>
        </p:sp>
        <p:sp>
          <p:nvSpPr>
            <p:cNvPr id="82" name="Pfeil nach rechts 81"/>
            <p:cNvSpPr/>
            <p:nvPr/>
          </p:nvSpPr>
          <p:spPr>
            <a:xfrm>
              <a:off x="5802086" y="1748384"/>
              <a:ext cx="696685" cy="6067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Pfeil nach rechts 82"/>
            <p:cNvSpPr/>
            <p:nvPr/>
          </p:nvSpPr>
          <p:spPr>
            <a:xfrm rot="8100000">
              <a:off x="5480156" y="3592312"/>
              <a:ext cx="1323795" cy="6067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Pfeil nach rechts 83"/>
            <p:cNvSpPr/>
            <p:nvPr/>
          </p:nvSpPr>
          <p:spPr>
            <a:xfrm>
              <a:off x="5790600" y="4797788"/>
              <a:ext cx="696685" cy="6067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5541434" y="1415081"/>
              <a:ext cx="1316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mtClean="0"/>
                <a:t>Re-Ranking</a:t>
              </a:r>
              <a:endParaRPr lang="en-US" b="1"/>
            </a:p>
          </p:txBody>
        </p:sp>
        <p:sp>
          <p:nvSpPr>
            <p:cNvPr id="86" name="Textfeld 85"/>
            <p:cNvSpPr txBox="1"/>
            <p:nvPr/>
          </p:nvSpPr>
          <p:spPr>
            <a:xfrm rot="18900000">
              <a:off x="5202826" y="3267066"/>
              <a:ext cx="1316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mtClean="0"/>
                <a:t>Cropping</a:t>
              </a:r>
              <a:endParaRPr lang="en-US" b="1"/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5378148" y="4428456"/>
              <a:ext cx="1643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mtClean="0"/>
                <a:t>Correct Scoring</a:t>
              </a:r>
              <a:endParaRPr lang="en-US" b="1"/>
            </a:p>
          </p:txBody>
        </p:sp>
        <p:sp>
          <p:nvSpPr>
            <p:cNvPr id="89" name="Abgerundetes Rechteck 88"/>
            <p:cNvSpPr/>
            <p:nvPr/>
          </p:nvSpPr>
          <p:spPr>
            <a:xfrm>
              <a:off x="86627" y="348343"/>
              <a:ext cx="12018746" cy="552994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290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86627" y="64008"/>
            <a:ext cx="7140079" cy="6726615"/>
            <a:chOff x="86627" y="76200"/>
            <a:chExt cx="12018746" cy="6714423"/>
          </a:xfrm>
        </p:grpSpPr>
        <p:sp>
          <p:nvSpPr>
            <p:cNvPr id="5" name="Abgerundetes Rechteck 4"/>
            <p:cNvSpPr/>
            <p:nvPr/>
          </p:nvSpPr>
          <p:spPr>
            <a:xfrm>
              <a:off x="308091" y="847558"/>
              <a:ext cx="4549141" cy="4587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uppieren 5"/>
            <p:cNvGrpSpPr/>
            <p:nvPr/>
          </p:nvGrpSpPr>
          <p:grpSpPr>
            <a:xfrm>
              <a:off x="5780754" y="2326979"/>
              <a:ext cx="742956" cy="1580753"/>
              <a:chOff x="5605774" y="996696"/>
              <a:chExt cx="742956" cy="1834896"/>
            </a:xfrm>
          </p:grpSpPr>
          <p:sp>
            <p:nvSpPr>
              <p:cNvPr id="109" name="Geschweifte Klammer links 108"/>
              <p:cNvSpPr/>
              <p:nvPr/>
            </p:nvSpPr>
            <p:spPr>
              <a:xfrm>
                <a:off x="5955030" y="996696"/>
                <a:ext cx="393700" cy="1834896"/>
              </a:xfrm>
              <a:prstGeom prst="leftBrace">
                <a:avLst>
                  <a:gd name="adj1" fmla="val 8333"/>
                  <a:gd name="adj2" fmla="val 15047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hteck 109"/>
              <p:cNvSpPr/>
              <p:nvPr/>
            </p:nvSpPr>
            <p:spPr>
              <a:xfrm>
                <a:off x="5605774" y="1174750"/>
                <a:ext cx="341639" cy="2187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uppieren 6"/>
            <p:cNvGrpSpPr/>
            <p:nvPr/>
          </p:nvGrpSpPr>
          <p:grpSpPr>
            <a:xfrm>
              <a:off x="308093" y="1915584"/>
              <a:ext cx="4755367" cy="1434158"/>
              <a:chOff x="308093" y="1131808"/>
              <a:chExt cx="4755367" cy="1664732"/>
            </a:xfrm>
          </p:grpSpPr>
          <p:sp>
            <p:nvSpPr>
              <p:cNvPr id="104" name="Abgerundetes Rechteck 103"/>
              <p:cNvSpPr/>
              <p:nvPr/>
            </p:nvSpPr>
            <p:spPr>
              <a:xfrm>
                <a:off x="308093" y="1609344"/>
                <a:ext cx="1508760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Abgerundetes Rechteck 104"/>
              <p:cNvSpPr/>
              <p:nvPr/>
            </p:nvSpPr>
            <p:spPr>
              <a:xfrm>
                <a:off x="1824473" y="1609344"/>
                <a:ext cx="1508760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Abgerundetes Rechteck 105"/>
              <p:cNvSpPr/>
              <p:nvPr/>
            </p:nvSpPr>
            <p:spPr>
              <a:xfrm>
                <a:off x="1824473" y="2257044"/>
                <a:ext cx="1508760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feld 106"/>
              <p:cNvSpPr txBox="1"/>
              <p:nvPr/>
            </p:nvSpPr>
            <p:spPr>
              <a:xfrm>
                <a:off x="315713" y="1131808"/>
                <a:ext cx="3017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smtClean="0">
                    <a:solidFill>
                      <a:schemeClr val="accent1"/>
                    </a:solidFill>
                  </a:rPr>
                  <a:t>Training</a:t>
                </a:r>
                <a:endParaRPr lang="en-US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8" name="Textfeld 107"/>
              <p:cNvSpPr txBox="1"/>
              <p:nvPr/>
            </p:nvSpPr>
            <p:spPr>
              <a:xfrm>
                <a:off x="3119390" y="1131808"/>
                <a:ext cx="1944070" cy="427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smtClean="0">
                    <a:solidFill>
                      <a:schemeClr val="accent4"/>
                    </a:solidFill>
                  </a:rPr>
                  <a:t>Validation</a:t>
                </a:r>
                <a:endParaRPr lang="en-US" b="1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8" name="Gruppieren 7"/>
            <p:cNvGrpSpPr/>
            <p:nvPr/>
          </p:nvGrpSpPr>
          <p:grpSpPr>
            <a:xfrm>
              <a:off x="7712868" y="4366244"/>
              <a:ext cx="3732454" cy="2302749"/>
              <a:chOff x="7300671" y="3562349"/>
              <a:chExt cx="3732454" cy="2672969"/>
            </a:xfrm>
          </p:grpSpPr>
          <p:grpSp>
            <p:nvGrpSpPr>
              <p:cNvPr id="94" name="Gruppieren 93"/>
              <p:cNvGrpSpPr/>
              <p:nvPr/>
            </p:nvGrpSpPr>
            <p:grpSpPr>
              <a:xfrm>
                <a:off x="7327858" y="3587496"/>
                <a:ext cx="3679376" cy="2262896"/>
                <a:chOff x="7327858" y="3537448"/>
                <a:chExt cx="3679376" cy="2262896"/>
              </a:xfrm>
            </p:grpSpPr>
            <p:grpSp>
              <p:nvGrpSpPr>
                <p:cNvPr id="96" name="Gruppieren 95"/>
                <p:cNvGrpSpPr/>
                <p:nvPr/>
              </p:nvGrpSpPr>
              <p:grpSpPr>
                <a:xfrm rot="10800000">
                  <a:off x="8940944" y="3965448"/>
                  <a:ext cx="557530" cy="1834896"/>
                  <a:chOff x="5791200" y="996696"/>
                  <a:chExt cx="557530" cy="1834896"/>
                </a:xfrm>
              </p:grpSpPr>
              <p:sp>
                <p:nvSpPr>
                  <p:cNvPr id="102" name="Geschweifte Klammer links 101"/>
                  <p:cNvSpPr/>
                  <p:nvPr/>
                </p:nvSpPr>
                <p:spPr>
                  <a:xfrm>
                    <a:off x="5955030" y="996696"/>
                    <a:ext cx="393700" cy="1834896"/>
                  </a:xfrm>
                  <a:prstGeom prst="leftBrace">
                    <a:avLst>
                      <a:gd name="adj1" fmla="val 8333"/>
                      <a:gd name="adj2" fmla="val 51038"/>
                    </a:avLst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Rechteck 102"/>
                  <p:cNvSpPr/>
                  <p:nvPr/>
                </p:nvSpPr>
                <p:spPr>
                  <a:xfrm>
                    <a:off x="5791200" y="1787144"/>
                    <a:ext cx="156210" cy="25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7" name="Abgerundetes Rechteck 96"/>
                <p:cNvSpPr/>
                <p:nvPr/>
              </p:nvSpPr>
              <p:spPr>
                <a:xfrm>
                  <a:off x="7327858" y="3965448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Abgerundetes Rechteck 97"/>
                <p:cNvSpPr/>
                <p:nvPr/>
              </p:nvSpPr>
              <p:spPr>
                <a:xfrm>
                  <a:off x="7327858" y="4613148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Abgerundetes Rechteck 98"/>
                <p:cNvSpPr/>
                <p:nvPr/>
              </p:nvSpPr>
              <p:spPr>
                <a:xfrm>
                  <a:off x="7335478" y="5260848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Abgerundetes Rechteck 99"/>
                <p:cNvSpPr/>
                <p:nvPr/>
              </p:nvSpPr>
              <p:spPr>
                <a:xfrm>
                  <a:off x="9498474" y="3965448"/>
                  <a:ext cx="1508760" cy="18348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feld 100"/>
                <p:cNvSpPr txBox="1"/>
                <p:nvPr/>
              </p:nvSpPr>
              <p:spPr>
                <a:xfrm>
                  <a:off x="7327858" y="3537448"/>
                  <a:ext cx="3679376" cy="4279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smtClean="0">
                      <a:solidFill>
                        <a:schemeClr val="accent4"/>
                      </a:solidFill>
                    </a:rPr>
                    <a:t>Score</a:t>
                  </a:r>
                  <a:r>
                    <a:rPr lang="en-US" smtClean="0"/>
                    <a:t> </a:t>
                  </a:r>
                  <a:r>
                    <a:rPr lang="en-US" sz="1600" b="1" smtClean="0">
                      <a:solidFill>
                        <a:schemeClr val="accent4"/>
                      </a:solidFill>
                    </a:rPr>
                    <a:t>Normalization</a:t>
                  </a:r>
                  <a:endParaRPr lang="en-US" b="1">
                    <a:solidFill>
                      <a:schemeClr val="accent4"/>
                    </a:solidFill>
                  </a:endParaRPr>
                </a:p>
              </p:txBody>
            </p:sp>
          </p:grpSp>
          <p:sp>
            <p:nvSpPr>
              <p:cNvPr id="95" name="Abgerundetes Rechteck 94"/>
              <p:cNvSpPr/>
              <p:nvPr/>
            </p:nvSpPr>
            <p:spPr>
              <a:xfrm>
                <a:off x="7300671" y="3562349"/>
                <a:ext cx="3732454" cy="2672969"/>
              </a:xfrm>
              <a:prstGeom prst="round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Abgerundetes Rechteck 8"/>
            <p:cNvSpPr/>
            <p:nvPr/>
          </p:nvSpPr>
          <p:spPr>
            <a:xfrm>
              <a:off x="86627" y="76200"/>
              <a:ext cx="12018746" cy="671442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308093" y="847558"/>
              <a:ext cx="2263141" cy="458512"/>
            </a:xfrm>
            <a:prstGeom prst="roundRect">
              <a:avLst/>
            </a:prstGeom>
            <a:pattFill prst="wdUpDiag">
              <a:fgClr>
                <a:schemeClr val="accent1"/>
              </a:fgClr>
              <a:bgClr>
                <a:schemeClr val="tx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2571234" y="850206"/>
              <a:ext cx="2285999" cy="458512"/>
            </a:xfrm>
            <a:prstGeom prst="round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bgerundetes Rechteck 11"/>
            <p:cNvSpPr/>
            <p:nvPr/>
          </p:nvSpPr>
          <p:spPr>
            <a:xfrm>
              <a:off x="308092" y="2326979"/>
              <a:ext cx="746761" cy="464329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1054854" y="2326979"/>
              <a:ext cx="761874" cy="464329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bgerundetes Rechteck 13"/>
            <p:cNvSpPr/>
            <p:nvPr/>
          </p:nvSpPr>
          <p:spPr>
            <a:xfrm>
              <a:off x="1824472" y="2326979"/>
              <a:ext cx="746761" cy="464329"/>
            </a:xfrm>
            <a:prstGeom prst="roundRect">
              <a:avLst/>
            </a:prstGeom>
            <a:pattFill prst="dkUpDiag">
              <a:fgClr>
                <a:schemeClr val="tx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2571234" y="2326979"/>
              <a:ext cx="761874" cy="464329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uppieren 15"/>
            <p:cNvGrpSpPr/>
            <p:nvPr/>
          </p:nvGrpSpPr>
          <p:grpSpPr>
            <a:xfrm>
              <a:off x="1824471" y="2883384"/>
              <a:ext cx="1508636" cy="464329"/>
              <a:chOff x="1824471" y="2255204"/>
              <a:chExt cx="1508636" cy="538981"/>
            </a:xfrm>
          </p:grpSpPr>
          <p:sp>
            <p:nvSpPr>
              <p:cNvPr id="92" name="Abgerundetes Rechteck 91"/>
              <p:cNvSpPr/>
              <p:nvPr/>
            </p:nvSpPr>
            <p:spPr>
              <a:xfrm>
                <a:off x="1824471" y="2255204"/>
                <a:ext cx="746761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Abgerundetes Rechteck 92"/>
              <p:cNvSpPr/>
              <p:nvPr/>
            </p:nvSpPr>
            <p:spPr>
              <a:xfrm>
                <a:off x="2571233" y="2255204"/>
                <a:ext cx="761874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uppieren 16"/>
            <p:cNvGrpSpPr/>
            <p:nvPr/>
          </p:nvGrpSpPr>
          <p:grpSpPr>
            <a:xfrm>
              <a:off x="3344379" y="2883384"/>
              <a:ext cx="1508762" cy="466358"/>
              <a:chOff x="3344379" y="2255204"/>
              <a:chExt cx="1508762" cy="541336"/>
            </a:xfrm>
          </p:grpSpPr>
          <p:sp>
            <p:nvSpPr>
              <p:cNvPr id="89" name="Abgerundetes Rechteck 88"/>
              <p:cNvSpPr/>
              <p:nvPr/>
            </p:nvSpPr>
            <p:spPr>
              <a:xfrm>
                <a:off x="3344381" y="2257044"/>
                <a:ext cx="1508760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bgerundetes Rechteck 89"/>
              <p:cNvSpPr/>
              <p:nvPr/>
            </p:nvSpPr>
            <p:spPr>
              <a:xfrm>
                <a:off x="3344379" y="2255204"/>
                <a:ext cx="746761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Abgerundetes Rechteck 90"/>
              <p:cNvSpPr/>
              <p:nvPr/>
            </p:nvSpPr>
            <p:spPr>
              <a:xfrm>
                <a:off x="4091141" y="2255204"/>
                <a:ext cx="761874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uppieren 17"/>
            <p:cNvGrpSpPr/>
            <p:nvPr/>
          </p:nvGrpSpPr>
          <p:grpSpPr>
            <a:xfrm>
              <a:off x="324252" y="3438331"/>
              <a:ext cx="1508762" cy="466358"/>
              <a:chOff x="324252" y="2899372"/>
              <a:chExt cx="1508762" cy="541336"/>
            </a:xfrm>
          </p:grpSpPr>
          <p:sp>
            <p:nvSpPr>
              <p:cNvPr id="86" name="Abgerundetes Rechteck 85"/>
              <p:cNvSpPr/>
              <p:nvPr/>
            </p:nvSpPr>
            <p:spPr>
              <a:xfrm>
                <a:off x="324254" y="2901212"/>
                <a:ext cx="1508760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Abgerundetes Rechteck 86"/>
              <p:cNvSpPr/>
              <p:nvPr/>
            </p:nvSpPr>
            <p:spPr>
              <a:xfrm>
                <a:off x="324252" y="2899372"/>
                <a:ext cx="746761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Abgerundetes Rechteck 87"/>
              <p:cNvSpPr/>
              <p:nvPr/>
            </p:nvSpPr>
            <p:spPr>
              <a:xfrm>
                <a:off x="1071014" y="2899372"/>
                <a:ext cx="761874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uppieren 18"/>
            <p:cNvGrpSpPr/>
            <p:nvPr/>
          </p:nvGrpSpPr>
          <p:grpSpPr>
            <a:xfrm>
              <a:off x="3340852" y="3444032"/>
              <a:ext cx="1508762" cy="466358"/>
              <a:chOff x="3340852" y="2905990"/>
              <a:chExt cx="1508762" cy="541336"/>
            </a:xfrm>
          </p:grpSpPr>
          <p:sp>
            <p:nvSpPr>
              <p:cNvPr id="83" name="Abgerundetes Rechteck 82"/>
              <p:cNvSpPr/>
              <p:nvPr/>
            </p:nvSpPr>
            <p:spPr>
              <a:xfrm>
                <a:off x="3340854" y="2907830"/>
                <a:ext cx="1508760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Abgerundetes Rechteck 83"/>
              <p:cNvSpPr/>
              <p:nvPr/>
            </p:nvSpPr>
            <p:spPr>
              <a:xfrm>
                <a:off x="3340852" y="2905990"/>
                <a:ext cx="746761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bgerundetes Rechteck 84"/>
              <p:cNvSpPr/>
              <p:nvPr/>
            </p:nvSpPr>
            <p:spPr>
              <a:xfrm>
                <a:off x="4087614" y="2905990"/>
                <a:ext cx="761874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uppieren 19"/>
            <p:cNvGrpSpPr/>
            <p:nvPr/>
          </p:nvGrpSpPr>
          <p:grpSpPr>
            <a:xfrm>
              <a:off x="3333107" y="2332341"/>
              <a:ext cx="1508762" cy="466358"/>
              <a:chOff x="3333107" y="1615568"/>
              <a:chExt cx="1508762" cy="541336"/>
            </a:xfrm>
          </p:grpSpPr>
          <p:sp>
            <p:nvSpPr>
              <p:cNvPr id="80" name="Abgerundetes Rechteck 79"/>
              <p:cNvSpPr/>
              <p:nvPr/>
            </p:nvSpPr>
            <p:spPr>
              <a:xfrm>
                <a:off x="3333109" y="1617408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Abgerundetes Rechteck 80"/>
              <p:cNvSpPr/>
              <p:nvPr/>
            </p:nvSpPr>
            <p:spPr>
              <a:xfrm>
                <a:off x="3333107" y="1615568"/>
                <a:ext cx="746761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4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Abgerundetes Rechteck 81"/>
              <p:cNvSpPr/>
              <p:nvPr/>
            </p:nvSpPr>
            <p:spPr>
              <a:xfrm>
                <a:off x="4079869" y="1615568"/>
                <a:ext cx="761874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4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uppieren 20"/>
            <p:cNvGrpSpPr/>
            <p:nvPr/>
          </p:nvGrpSpPr>
          <p:grpSpPr>
            <a:xfrm>
              <a:off x="1821883" y="3447558"/>
              <a:ext cx="1508762" cy="466358"/>
              <a:chOff x="1821883" y="2910082"/>
              <a:chExt cx="1508762" cy="541336"/>
            </a:xfrm>
          </p:grpSpPr>
          <p:sp>
            <p:nvSpPr>
              <p:cNvPr id="77" name="Abgerundetes Rechteck 76"/>
              <p:cNvSpPr/>
              <p:nvPr/>
            </p:nvSpPr>
            <p:spPr>
              <a:xfrm>
                <a:off x="1821885" y="2911922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Abgerundetes Rechteck 77"/>
              <p:cNvSpPr/>
              <p:nvPr/>
            </p:nvSpPr>
            <p:spPr>
              <a:xfrm>
                <a:off x="1821883" y="2910082"/>
                <a:ext cx="746761" cy="538981"/>
              </a:xfrm>
              <a:prstGeom prst="roundRect">
                <a:avLst/>
              </a:prstGeom>
              <a:pattFill prst="dkUpDiag">
                <a:fgClr>
                  <a:schemeClr val="tx2">
                    <a:lumMod val="50000"/>
                  </a:schemeClr>
                </a:fgClr>
                <a:bgClr>
                  <a:schemeClr val="accent4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Abgerundetes Rechteck 78"/>
              <p:cNvSpPr/>
              <p:nvPr/>
            </p:nvSpPr>
            <p:spPr>
              <a:xfrm>
                <a:off x="2568645" y="2910082"/>
                <a:ext cx="761874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4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Abgerundetes Rechteck 21"/>
            <p:cNvSpPr/>
            <p:nvPr/>
          </p:nvSpPr>
          <p:spPr>
            <a:xfrm>
              <a:off x="317634" y="2884969"/>
              <a:ext cx="1508760" cy="4647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317632" y="2883384"/>
              <a:ext cx="746761" cy="464329"/>
            </a:xfrm>
            <a:prstGeom prst="roundRect">
              <a:avLst/>
            </a:prstGeom>
            <a:pattFill prst="dkUpDiag">
              <a:fgClr>
                <a:schemeClr val="tx2">
                  <a:lumMod val="50000"/>
                </a:schemeClr>
              </a:fgClr>
              <a:bgClr>
                <a:schemeClr val="accent4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1064394" y="2883384"/>
              <a:ext cx="761874" cy="464329"/>
            </a:xfrm>
            <a:prstGeom prst="roundRect">
              <a:avLst/>
            </a:prstGeom>
            <a:pattFill prst="dkUpDiag">
              <a:fgClr>
                <a:schemeClr val="bg1"/>
              </a:fgClr>
              <a:bgClr>
                <a:schemeClr val="accent4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Pfeil nach rechts 24"/>
            <p:cNvSpPr/>
            <p:nvPr/>
          </p:nvSpPr>
          <p:spPr>
            <a:xfrm rot="5400000">
              <a:off x="2353302" y="1421381"/>
              <a:ext cx="443481" cy="5440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308092" y="404711"/>
              <a:ext cx="4541396" cy="318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solidFill>
                    <a:schemeClr val="accent1"/>
                  </a:solidFill>
                </a:rPr>
                <a:t>Whole Dataset</a:t>
              </a:r>
              <a:endParaRPr lang="en-US" b="1">
                <a:solidFill>
                  <a:schemeClr val="accent1"/>
                </a:solidFill>
              </a:endParaRPr>
            </a:p>
          </p:txBody>
        </p:sp>
        <p:grpSp>
          <p:nvGrpSpPr>
            <p:cNvPr id="27" name="Gruppieren 26"/>
            <p:cNvGrpSpPr/>
            <p:nvPr/>
          </p:nvGrpSpPr>
          <p:grpSpPr>
            <a:xfrm>
              <a:off x="7305390" y="1915584"/>
              <a:ext cx="4576730" cy="1996392"/>
              <a:chOff x="7305390" y="1131808"/>
              <a:chExt cx="4576730" cy="2317358"/>
            </a:xfrm>
          </p:grpSpPr>
          <p:grpSp>
            <p:nvGrpSpPr>
              <p:cNvPr id="43" name="Gruppieren 42"/>
              <p:cNvGrpSpPr/>
              <p:nvPr/>
            </p:nvGrpSpPr>
            <p:grpSpPr>
              <a:xfrm>
                <a:off x="7314990" y="1131808"/>
                <a:ext cx="4567130" cy="2312432"/>
                <a:chOff x="7314990" y="1131808"/>
                <a:chExt cx="4567130" cy="2312432"/>
              </a:xfrm>
            </p:grpSpPr>
            <p:sp>
              <p:nvSpPr>
                <p:cNvPr id="69" name="Abgerundetes Rechteck 68"/>
                <p:cNvSpPr/>
                <p:nvPr/>
              </p:nvSpPr>
              <p:spPr>
                <a:xfrm>
                  <a:off x="10365740" y="1609344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Abgerundetes Rechteck 69"/>
                <p:cNvSpPr/>
                <p:nvPr/>
              </p:nvSpPr>
              <p:spPr>
                <a:xfrm>
                  <a:off x="10365740" y="2257044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Abgerundetes Rechteck 70"/>
                <p:cNvSpPr/>
                <p:nvPr/>
              </p:nvSpPr>
              <p:spPr>
                <a:xfrm>
                  <a:off x="10373360" y="2904744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Abgerundetes Rechteck 71"/>
                <p:cNvSpPr/>
                <p:nvPr/>
              </p:nvSpPr>
              <p:spPr>
                <a:xfrm>
                  <a:off x="9353594" y="1609344"/>
                  <a:ext cx="1004400" cy="539496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Abgerundetes Rechteck 72"/>
                <p:cNvSpPr/>
                <p:nvPr/>
              </p:nvSpPr>
              <p:spPr>
                <a:xfrm>
                  <a:off x="7314990" y="2257044"/>
                  <a:ext cx="1004400" cy="539496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Abgerundetes Rechteck 73"/>
                <p:cNvSpPr/>
                <p:nvPr/>
              </p:nvSpPr>
              <p:spPr>
                <a:xfrm>
                  <a:off x="8334882" y="2904744"/>
                  <a:ext cx="1028955" cy="539496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Textfeld 74"/>
                <p:cNvSpPr txBox="1"/>
                <p:nvPr/>
              </p:nvSpPr>
              <p:spPr>
                <a:xfrm>
                  <a:off x="7314990" y="1131808"/>
                  <a:ext cx="20437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smtClean="0">
                      <a:solidFill>
                        <a:schemeClr val="accent1"/>
                      </a:solidFill>
                    </a:rPr>
                    <a:t>Training</a:t>
                  </a:r>
                  <a:endParaRPr lang="en-US" b="1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6" name="Textfeld 75"/>
                <p:cNvSpPr txBox="1"/>
                <p:nvPr/>
              </p:nvSpPr>
              <p:spPr>
                <a:xfrm>
                  <a:off x="9268843" y="1131808"/>
                  <a:ext cx="1895231" cy="4279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mtClean="0">
                      <a:solidFill>
                        <a:srgbClr val="C00000"/>
                      </a:solidFill>
                    </a:rPr>
                    <a:t>Validation</a:t>
                  </a:r>
                  <a:endParaRPr lang="en-US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44" name="Gruppieren 43"/>
              <p:cNvGrpSpPr/>
              <p:nvPr/>
            </p:nvGrpSpPr>
            <p:grpSpPr>
              <a:xfrm>
                <a:off x="7314990" y="2907830"/>
                <a:ext cx="1014770" cy="541336"/>
                <a:chOff x="7314990" y="2907830"/>
                <a:chExt cx="1014770" cy="541336"/>
              </a:xfrm>
            </p:grpSpPr>
            <p:sp>
              <p:nvSpPr>
                <p:cNvPr id="66" name="Abgerundetes Rechteck 65"/>
                <p:cNvSpPr/>
                <p:nvPr/>
              </p:nvSpPr>
              <p:spPr>
                <a:xfrm>
                  <a:off x="7314991" y="2909670"/>
                  <a:ext cx="1014769" cy="53949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Abgerundetes Rechteck 66"/>
                <p:cNvSpPr/>
                <p:nvPr/>
              </p:nvSpPr>
              <p:spPr>
                <a:xfrm>
                  <a:off x="7314990" y="2907830"/>
                  <a:ext cx="502260" cy="538981"/>
                </a:xfrm>
                <a:prstGeom prst="roundRect">
                  <a:avLst/>
                </a:prstGeom>
                <a:pattFill prst="dkUpDiag">
                  <a:fgClr>
                    <a:schemeClr val="tx1"/>
                  </a:fgClr>
                  <a:bgClr>
                    <a:schemeClr val="accent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Abgerundetes Rechteck 67"/>
                <p:cNvSpPr/>
                <p:nvPr/>
              </p:nvSpPr>
              <p:spPr>
                <a:xfrm>
                  <a:off x="7817251" y="2907830"/>
                  <a:ext cx="512425" cy="538981"/>
                </a:xfrm>
                <a:prstGeom prst="roundRect">
                  <a:avLst/>
                </a:prstGeom>
                <a:pattFill prst="dkUpDiag">
                  <a:fgClr>
                    <a:schemeClr val="bg1"/>
                  </a:fgClr>
                  <a:bgClr>
                    <a:schemeClr val="accent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Abgerundetes Rechteck 44"/>
              <p:cNvSpPr/>
              <p:nvPr/>
            </p:nvSpPr>
            <p:spPr>
              <a:xfrm>
                <a:off x="8320780" y="2253958"/>
                <a:ext cx="1014769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bgerundetes Rechteck 45"/>
              <p:cNvSpPr/>
              <p:nvPr/>
            </p:nvSpPr>
            <p:spPr>
              <a:xfrm>
                <a:off x="8320779" y="2252118"/>
                <a:ext cx="502260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bgerundetes Rechteck 46"/>
              <p:cNvSpPr/>
              <p:nvPr/>
            </p:nvSpPr>
            <p:spPr>
              <a:xfrm>
                <a:off x="8823040" y="2252118"/>
                <a:ext cx="512425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Abgerundetes Rechteck 47"/>
              <p:cNvSpPr/>
              <p:nvPr/>
            </p:nvSpPr>
            <p:spPr>
              <a:xfrm>
                <a:off x="9349582" y="2255118"/>
                <a:ext cx="1014769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Abgerundetes Rechteck 48"/>
              <p:cNvSpPr/>
              <p:nvPr/>
            </p:nvSpPr>
            <p:spPr>
              <a:xfrm>
                <a:off x="9349581" y="2253278"/>
                <a:ext cx="502260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bgerundetes Rechteck 49"/>
              <p:cNvSpPr/>
              <p:nvPr/>
            </p:nvSpPr>
            <p:spPr>
              <a:xfrm>
                <a:off x="9851842" y="2253278"/>
                <a:ext cx="512425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bgerundetes Rechteck 50"/>
              <p:cNvSpPr/>
              <p:nvPr/>
            </p:nvSpPr>
            <p:spPr>
              <a:xfrm>
                <a:off x="9358675" y="2899052"/>
                <a:ext cx="1014769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bgerundetes Rechteck 51"/>
              <p:cNvSpPr/>
              <p:nvPr/>
            </p:nvSpPr>
            <p:spPr>
              <a:xfrm>
                <a:off x="9358674" y="2897212"/>
                <a:ext cx="502260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bgerundetes Rechteck 52"/>
              <p:cNvSpPr/>
              <p:nvPr/>
            </p:nvSpPr>
            <p:spPr>
              <a:xfrm>
                <a:off x="9860935" y="2897212"/>
                <a:ext cx="512425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Abgerundetes Rechteck 53"/>
              <p:cNvSpPr/>
              <p:nvPr/>
            </p:nvSpPr>
            <p:spPr>
              <a:xfrm>
                <a:off x="8338456" y="1607178"/>
                <a:ext cx="1014769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Abgerundetes Rechteck 54"/>
              <p:cNvSpPr/>
              <p:nvPr/>
            </p:nvSpPr>
            <p:spPr>
              <a:xfrm>
                <a:off x="8338455" y="1605338"/>
                <a:ext cx="502260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Abgerundetes Rechteck 55"/>
              <p:cNvSpPr/>
              <p:nvPr/>
            </p:nvSpPr>
            <p:spPr>
              <a:xfrm>
                <a:off x="8840716" y="1605338"/>
                <a:ext cx="512425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Abgerundetes Rechteck 56"/>
              <p:cNvSpPr/>
              <p:nvPr/>
            </p:nvSpPr>
            <p:spPr>
              <a:xfrm>
                <a:off x="7314773" y="1598246"/>
                <a:ext cx="1014769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Abgerundetes Rechteck 57"/>
              <p:cNvSpPr/>
              <p:nvPr/>
            </p:nvSpPr>
            <p:spPr>
              <a:xfrm>
                <a:off x="7314772" y="1596406"/>
                <a:ext cx="502260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bgerundetes Rechteck 58"/>
              <p:cNvSpPr/>
              <p:nvPr/>
            </p:nvSpPr>
            <p:spPr>
              <a:xfrm>
                <a:off x="7817033" y="1596406"/>
                <a:ext cx="512425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chemeClr val="accent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bgerundetes Rechteck 59"/>
              <p:cNvSpPr/>
              <p:nvPr/>
            </p:nvSpPr>
            <p:spPr>
              <a:xfrm>
                <a:off x="8335841" y="2907830"/>
                <a:ext cx="502260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rgbClr val="C00000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Abgerundetes Rechteck 60"/>
              <p:cNvSpPr/>
              <p:nvPr/>
            </p:nvSpPr>
            <p:spPr>
              <a:xfrm>
                <a:off x="8838102" y="2907830"/>
                <a:ext cx="512425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rgbClr val="C00000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Abgerundetes Rechteck 61"/>
              <p:cNvSpPr/>
              <p:nvPr/>
            </p:nvSpPr>
            <p:spPr>
              <a:xfrm>
                <a:off x="7305390" y="2256590"/>
                <a:ext cx="502260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rgbClr val="C00000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Abgerundetes Rechteck 62"/>
              <p:cNvSpPr/>
              <p:nvPr/>
            </p:nvSpPr>
            <p:spPr>
              <a:xfrm>
                <a:off x="7807651" y="2256590"/>
                <a:ext cx="512425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rgbClr val="C00000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Abgerundetes Rechteck 63"/>
              <p:cNvSpPr/>
              <p:nvPr/>
            </p:nvSpPr>
            <p:spPr>
              <a:xfrm>
                <a:off x="9350527" y="1609533"/>
                <a:ext cx="502260" cy="538981"/>
              </a:xfrm>
              <a:prstGeom prst="roundRect">
                <a:avLst/>
              </a:prstGeom>
              <a:pattFill prst="dkUpDiag">
                <a:fgClr>
                  <a:schemeClr val="tx1"/>
                </a:fgClr>
                <a:bgClr>
                  <a:srgbClr val="C00000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Abgerundetes Rechteck 64"/>
              <p:cNvSpPr/>
              <p:nvPr/>
            </p:nvSpPr>
            <p:spPr>
              <a:xfrm>
                <a:off x="9852788" y="1609533"/>
                <a:ext cx="512425" cy="538981"/>
              </a:xfrm>
              <a:prstGeom prst="roundRect">
                <a:avLst/>
              </a:prstGeom>
              <a:pattFill prst="dkUpDiag">
                <a:fgClr>
                  <a:schemeClr val="bg1"/>
                </a:fgClr>
                <a:bgClr>
                  <a:srgbClr val="C00000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uppieren 27"/>
            <p:cNvGrpSpPr/>
            <p:nvPr/>
          </p:nvGrpSpPr>
          <p:grpSpPr>
            <a:xfrm>
              <a:off x="1034646" y="4371046"/>
              <a:ext cx="3176456" cy="2297947"/>
              <a:chOff x="1035050" y="3562350"/>
              <a:chExt cx="3176456" cy="2672968"/>
            </a:xfrm>
          </p:grpSpPr>
          <p:sp>
            <p:nvSpPr>
              <p:cNvPr id="33" name="Abgerundetes Rechteck 32"/>
              <p:cNvSpPr/>
              <p:nvPr/>
            </p:nvSpPr>
            <p:spPr>
              <a:xfrm>
                <a:off x="1035050" y="3562350"/>
                <a:ext cx="3079750" cy="267296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" name="Gruppieren 33"/>
              <p:cNvGrpSpPr/>
              <p:nvPr/>
            </p:nvGrpSpPr>
            <p:grpSpPr>
              <a:xfrm>
                <a:off x="1062473" y="5061720"/>
                <a:ext cx="3025140" cy="539496"/>
                <a:chOff x="1586842" y="4783312"/>
                <a:chExt cx="3025140" cy="539496"/>
              </a:xfrm>
            </p:grpSpPr>
            <p:sp>
              <p:nvSpPr>
                <p:cNvPr id="40" name="Abgerundetes Rechteck 39"/>
                <p:cNvSpPr/>
                <p:nvPr/>
              </p:nvSpPr>
              <p:spPr>
                <a:xfrm>
                  <a:off x="1586842" y="4783312"/>
                  <a:ext cx="3025140" cy="539496"/>
                </a:xfrm>
                <a:prstGeom prst="roundRect">
                  <a:avLst/>
                </a:prstGeom>
                <a:pattFill prst="wdDnDiag">
                  <a:fgClr>
                    <a:srgbClr val="FF0000"/>
                  </a:fgClr>
                  <a:bgClr>
                    <a:schemeClr val="accent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Abgerundetes Rechteck 40"/>
                <p:cNvSpPr/>
                <p:nvPr/>
              </p:nvSpPr>
              <p:spPr>
                <a:xfrm>
                  <a:off x="4051300" y="4783312"/>
                  <a:ext cx="560682" cy="539496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Abgerundetes Rechteck 41"/>
                <p:cNvSpPr/>
                <p:nvPr/>
              </p:nvSpPr>
              <p:spPr>
                <a:xfrm>
                  <a:off x="4051300" y="4783312"/>
                  <a:ext cx="234950" cy="539496"/>
                </a:xfrm>
                <a:prstGeom prst="roundRect">
                  <a:avLst/>
                </a:prstGeom>
                <a:pattFill prst="wdDnDiag">
                  <a:fgClr>
                    <a:srgbClr val="C00000"/>
                  </a:fgClr>
                  <a:bgClr>
                    <a:srgbClr val="00B050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" name="Abgerundetes Rechteck 34"/>
              <p:cNvSpPr/>
              <p:nvPr/>
            </p:nvSpPr>
            <p:spPr>
              <a:xfrm>
                <a:off x="1062474" y="4125495"/>
                <a:ext cx="1508760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Abgerundetes Rechteck 35"/>
              <p:cNvSpPr/>
              <p:nvPr/>
            </p:nvSpPr>
            <p:spPr>
              <a:xfrm>
                <a:off x="2578854" y="4125495"/>
                <a:ext cx="1508760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feld 36"/>
              <p:cNvSpPr txBox="1"/>
              <p:nvPr/>
            </p:nvSpPr>
            <p:spPr>
              <a:xfrm>
                <a:off x="1062474" y="5764030"/>
                <a:ext cx="1508760" cy="393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smtClean="0">
                    <a:solidFill>
                      <a:srgbClr val="C00000"/>
                    </a:solidFill>
                  </a:rPr>
                  <a:t>Decoys</a:t>
                </a:r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Textfeld 37"/>
              <p:cNvSpPr txBox="1"/>
              <p:nvPr/>
            </p:nvSpPr>
            <p:spPr>
              <a:xfrm>
                <a:off x="2173041" y="5764032"/>
                <a:ext cx="2038465" cy="393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smtClean="0">
                    <a:solidFill>
                      <a:srgbClr val="00B050"/>
                    </a:solidFill>
                  </a:rPr>
                  <a:t>5% q-value</a:t>
                </a:r>
                <a:endParaRPr lang="en-US" sz="1600">
                  <a:solidFill>
                    <a:srgbClr val="00B050"/>
                  </a:solidFill>
                </a:endParaRPr>
              </a:p>
            </p:txBody>
          </p:sp>
          <p:sp>
            <p:nvSpPr>
              <p:cNvPr id="39" name="Textfeld 38"/>
              <p:cNvSpPr txBox="1"/>
              <p:nvPr/>
            </p:nvSpPr>
            <p:spPr>
              <a:xfrm>
                <a:off x="1062472" y="3587497"/>
                <a:ext cx="3025139" cy="393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smtClean="0">
                    <a:solidFill>
                      <a:schemeClr val="accent1"/>
                    </a:solidFill>
                  </a:rPr>
                  <a:t>Training</a:t>
                </a:r>
                <a:endParaRPr lang="en-US" b="1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9" name="Gruppieren 28"/>
            <p:cNvGrpSpPr/>
            <p:nvPr/>
          </p:nvGrpSpPr>
          <p:grpSpPr>
            <a:xfrm>
              <a:off x="5157435" y="4390908"/>
              <a:ext cx="1508760" cy="1697568"/>
              <a:chOff x="5157839" y="3388967"/>
              <a:chExt cx="1508760" cy="1974608"/>
            </a:xfrm>
          </p:grpSpPr>
          <p:sp>
            <p:nvSpPr>
              <p:cNvPr id="30" name="Pfeil nach rechts 29"/>
              <p:cNvSpPr/>
              <p:nvPr/>
            </p:nvSpPr>
            <p:spPr>
              <a:xfrm>
                <a:off x="5433312" y="4359256"/>
                <a:ext cx="961043" cy="10043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000" smtClean="0">
                    <a:solidFill>
                      <a:schemeClr val="bg1"/>
                    </a:solidFill>
                  </a:rPr>
                  <a:t>3x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Abgerundetes Rechteck 30"/>
              <p:cNvSpPr/>
              <p:nvPr/>
            </p:nvSpPr>
            <p:spPr>
              <a:xfrm>
                <a:off x="5157839" y="3753643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5157839" y="3388967"/>
                <a:ext cx="1508760" cy="393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smtClean="0">
                    <a:solidFill>
                      <a:schemeClr val="accent4"/>
                    </a:solidFill>
                  </a:rPr>
                  <a:t>Scoring</a:t>
                </a:r>
                <a:endParaRPr lang="en-US" b="1">
                  <a:solidFill>
                    <a:schemeClr val="accent4"/>
                  </a:solidFill>
                </a:endParaRPr>
              </a:p>
            </p:txBody>
          </p:sp>
        </p:grpSp>
      </p:grpSp>
      <p:graphicFrame>
        <p:nvGraphicFramePr>
          <p:cNvPr id="111" name="Tabel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470389"/>
              </p:ext>
            </p:extLst>
          </p:nvPr>
        </p:nvGraphicFramePr>
        <p:xfrm>
          <a:off x="2869767" y="2837600"/>
          <a:ext cx="1538800" cy="960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00"/>
                <a:gridCol w="384700"/>
                <a:gridCol w="384700"/>
                <a:gridCol w="384700"/>
              </a:tblGrid>
              <a:tr h="276274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400" baseline="3000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sz="1400" baseline="0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06471">
                <a:tc rowSpan="3"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2000" baseline="3000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en-US" sz="1050" b="1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50" b="1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050" b="1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6471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US" sz="1050" b="1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50" b="1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050" b="1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06471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50" b="1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050" b="1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050" b="1">
                        <a:solidFill>
                          <a:schemeClr val="tx1"/>
                        </a:solidFill>
                      </a:endParaRP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12" name="Gruppieren 111"/>
          <p:cNvGrpSpPr/>
          <p:nvPr/>
        </p:nvGrpSpPr>
        <p:grpSpPr>
          <a:xfrm>
            <a:off x="7324032" y="2661306"/>
            <a:ext cx="4791559" cy="4129317"/>
            <a:chOff x="86627" y="348343"/>
            <a:chExt cx="12018746" cy="5529944"/>
          </a:xfrm>
        </p:grpSpPr>
        <p:grpSp>
          <p:nvGrpSpPr>
            <p:cNvPr id="113" name="Gruppieren 112"/>
            <p:cNvGrpSpPr/>
            <p:nvPr/>
          </p:nvGrpSpPr>
          <p:grpSpPr>
            <a:xfrm>
              <a:off x="849086" y="838201"/>
              <a:ext cx="4593771" cy="2373085"/>
              <a:chOff x="1524000" y="609601"/>
              <a:chExt cx="10058400" cy="4299857"/>
            </a:xfrm>
          </p:grpSpPr>
          <p:grpSp>
            <p:nvGrpSpPr>
              <p:cNvPr id="143" name="Gruppieren 142"/>
              <p:cNvGrpSpPr/>
              <p:nvPr/>
            </p:nvGrpSpPr>
            <p:grpSpPr>
              <a:xfrm>
                <a:off x="1524000" y="609601"/>
                <a:ext cx="3287486" cy="4299857"/>
                <a:chOff x="1524000" y="609601"/>
                <a:chExt cx="3287486" cy="4299857"/>
              </a:xfrm>
            </p:grpSpPr>
            <p:sp>
              <p:nvSpPr>
                <p:cNvPr id="154" name="Abgerundetes Rechteck 153"/>
                <p:cNvSpPr/>
                <p:nvPr/>
              </p:nvSpPr>
              <p:spPr>
                <a:xfrm>
                  <a:off x="1524000" y="1709058"/>
                  <a:ext cx="3287486" cy="1001486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smtClean="0">
                      <a:solidFill>
                        <a:schemeClr val="tx1"/>
                      </a:solidFill>
                    </a:rPr>
                    <a:t>Cross-linked</a:t>
                  </a:r>
                  <a:endParaRPr lang="en-US" sz="3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Abgerundetes Rechteck 154"/>
                <p:cNvSpPr/>
                <p:nvPr/>
              </p:nvSpPr>
              <p:spPr>
                <a:xfrm>
                  <a:off x="1524000" y="2808515"/>
                  <a:ext cx="3287486" cy="1001486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smtClean="0">
                      <a:solidFill>
                        <a:schemeClr val="tx1"/>
                      </a:solidFill>
                    </a:rPr>
                    <a:t>Linear</a:t>
                  </a:r>
                  <a:endParaRPr lang="en-US" sz="3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Abgerundetes Rechteck 155"/>
                <p:cNvSpPr/>
                <p:nvPr/>
              </p:nvSpPr>
              <p:spPr>
                <a:xfrm>
                  <a:off x="1524000" y="609601"/>
                  <a:ext cx="3287486" cy="100148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smtClean="0">
                      <a:solidFill>
                        <a:schemeClr val="tx1"/>
                      </a:solidFill>
                    </a:rPr>
                    <a:t>Linear</a:t>
                  </a:r>
                  <a:endParaRPr lang="en-US" sz="3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Abgerundetes Rechteck 156"/>
                <p:cNvSpPr/>
                <p:nvPr/>
              </p:nvSpPr>
              <p:spPr>
                <a:xfrm>
                  <a:off x="1524000" y="3907972"/>
                  <a:ext cx="3287486" cy="1001486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>
                      <a:solidFill>
                        <a:schemeClr val="tx1"/>
                      </a:solidFill>
                    </a:rPr>
                    <a:t>Cross-linked</a:t>
                  </a:r>
                </a:p>
              </p:txBody>
            </p:sp>
          </p:grpSp>
          <p:grpSp>
            <p:nvGrpSpPr>
              <p:cNvPr id="144" name="Gruppieren 143"/>
              <p:cNvGrpSpPr/>
              <p:nvPr/>
            </p:nvGrpSpPr>
            <p:grpSpPr>
              <a:xfrm>
                <a:off x="4909457" y="609601"/>
                <a:ext cx="3287486" cy="4299857"/>
                <a:chOff x="1524000" y="609601"/>
                <a:chExt cx="3287486" cy="4299857"/>
              </a:xfrm>
            </p:grpSpPr>
            <p:sp>
              <p:nvSpPr>
                <p:cNvPr id="150" name="Abgerundetes Rechteck 149"/>
                <p:cNvSpPr/>
                <p:nvPr/>
              </p:nvSpPr>
              <p:spPr>
                <a:xfrm>
                  <a:off x="1524000" y="1709058"/>
                  <a:ext cx="3287486" cy="1001486"/>
                </a:xfrm>
                <a:prstGeom prst="roundRect">
                  <a:avLst/>
                </a:prstGeom>
                <a:solidFill>
                  <a:srgbClr val="75B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>
                      <a:solidFill>
                        <a:schemeClr val="tx1"/>
                      </a:solidFill>
                    </a:rPr>
                    <a:t>Cross-linked</a:t>
                  </a:r>
                  <a:endParaRPr lang="en-US" sz="3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Abgerundetes Rechteck 150"/>
                <p:cNvSpPr/>
                <p:nvPr/>
              </p:nvSpPr>
              <p:spPr>
                <a:xfrm>
                  <a:off x="1524000" y="2808515"/>
                  <a:ext cx="3287486" cy="1001486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smtClean="0">
                      <a:solidFill>
                        <a:schemeClr val="tx1"/>
                      </a:solidFill>
                    </a:rPr>
                    <a:t>Linear</a:t>
                  </a:r>
                  <a:endParaRPr lang="en-US" sz="3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" name="Abgerundetes Rechteck 151"/>
                <p:cNvSpPr/>
                <p:nvPr/>
              </p:nvSpPr>
              <p:spPr>
                <a:xfrm>
                  <a:off x="1524000" y="609601"/>
                  <a:ext cx="3287486" cy="100148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smtClean="0">
                      <a:solidFill>
                        <a:schemeClr val="tx1"/>
                      </a:solidFill>
                    </a:rPr>
                    <a:t>Cross-linked</a:t>
                  </a:r>
                  <a:endParaRPr lang="en-US" sz="3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" name="Abgerundetes Rechteck 152"/>
                <p:cNvSpPr/>
                <p:nvPr/>
              </p:nvSpPr>
              <p:spPr>
                <a:xfrm>
                  <a:off x="1524000" y="3907972"/>
                  <a:ext cx="3287486" cy="1001486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>
                      <a:solidFill>
                        <a:schemeClr val="tx1"/>
                      </a:solidFill>
                    </a:rPr>
                    <a:t>Linear</a:t>
                  </a:r>
                </a:p>
              </p:txBody>
            </p:sp>
          </p:grpSp>
          <p:grpSp>
            <p:nvGrpSpPr>
              <p:cNvPr id="145" name="Gruppieren 144"/>
              <p:cNvGrpSpPr/>
              <p:nvPr/>
            </p:nvGrpSpPr>
            <p:grpSpPr>
              <a:xfrm>
                <a:off x="8294914" y="609601"/>
                <a:ext cx="3287486" cy="4299857"/>
                <a:chOff x="1524000" y="609601"/>
                <a:chExt cx="3287486" cy="4299857"/>
              </a:xfrm>
            </p:grpSpPr>
            <p:sp>
              <p:nvSpPr>
                <p:cNvPr id="146" name="Abgerundetes Rechteck 145"/>
                <p:cNvSpPr/>
                <p:nvPr/>
              </p:nvSpPr>
              <p:spPr>
                <a:xfrm>
                  <a:off x="1524000" y="1709058"/>
                  <a:ext cx="3287486" cy="100148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smtClean="0">
                      <a:solidFill>
                        <a:schemeClr val="tx1"/>
                      </a:solidFill>
                    </a:rPr>
                    <a:t>Cross-linked</a:t>
                  </a:r>
                  <a:endParaRPr lang="en-US" sz="3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Abgerundetes Rechteck 146"/>
                <p:cNvSpPr/>
                <p:nvPr/>
              </p:nvSpPr>
              <p:spPr>
                <a:xfrm>
                  <a:off x="1524000" y="2808515"/>
                  <a:ext cx="3287486" cy="1001486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smtClean="0">
                      <a:solidFill>
                        <a:schemeClr val="tx1"/>
                      </a:solidFill>
                    </a:rPr>
                    <a:t>Cross-linked</a:t>
                  </a:r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Abgerundetes Rechteck 147"/>
                <p:cNvSpPr/>
                <p:nvPr/>
              </p:nvSpPr>
              <p:spPr>
                <a:xfrm>
                  <a:off x="1524000" y="609601"/>
                  <a:ext cx="3287486" cy="1001486"/>
                </a:xfrm>
                <a:prstGeom prst="roundRect">
                  <a:avLst/>
                </a:prstGeom>
                <a:solidFill>
                  <a:srgbClr val="0092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smtClean="0">
                      <a:solidFill>
                        <a:schemeClr val="tx1"/>
                      </a:solidFill>
                    </a:rPr>
                    <a:t>Linear</a:t>
                  </a:r>
                  <a:endParaRPr lang="en-US" sz="3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Abgerundetes Rechteck 148"/>
                <p:cNvSpPr/>
                <p:nvPr/>
              </p:nvSpPr>
              <p:spPr>
                <a:xfrm>
                  <a:off x="1524000" y="3907972"/>
                  <a:ext cx="3287486" cy="1001486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>
                      <a:solidFill>
                        <a:schemeClr val="tx1"/>
                      </a:solidFill>
                    </a:rPr>
                    <a:t>Linear</a:t>
                  </a:r>
                </a:p>
              </p:txBody>
            </p:sp>
          </p:grpSp>
        </p:grpSp>
        <p:grpSp>
          <p:nvGrpSpPr>
            <p:cNvPr id="114" name="Gruppieren 113"/>
            <p:cNvGrpSpPr/>
            <p:nvPr/>
          </p:nvGrpSpPr>
          <p:grpSpPr>
            <a:xfrm>
              <a:off x="6858000" y="838201"/>
              <a:ext cx="4593771" cy="2373085"/>
              <a:chOff x="6858000" y="838201"/>
              <a:chExt cx="4593771" cy="2373085"/>
            </a:xfrm>
          </p:grpSpPr>
          <p:grpSp>
            <p:nvGrpSpPr>
              <p:cNvPr id="128" name="Gruppieren 127"/>
              <p:cNvGrpSpPr/>
              <p:nvPr/>
            </p:nvGrpSpPr>
            <p:grpSpPr>
              <a:xfrm>
                <a:off x="6858000" y="838201"/>
                <a:ext cx="1501427" cy="2373085"/>
                <a:chOff x="6858000" y="838201"/>
                <a:chExt cx="1501427" cy="2373085"/>
              </a:xfrm>
            </p:grpSpPr>
            <p:sp>
              <p:nvSpPr>
                <p:cNvPr id="139" name="Abgerundetes Rechteck 138"/>
                <p:cNvSpPr/>
                <p:nvPr/>
              </p:nvSpPr>
              <p:spPr>
                <a:xfrm>
                  <a:off x="6858000" y="1444990"/>
                  <a:ext cx="1501427" cy="552719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>
                      <a:solidFill>
                        <a:schemeClr val="tx1"/>
                      </a:solidFill>
                    </a:rPr>
                    <a:t>Linear</a:t>
                  </a:r>
                </a:p>
              </p:txBody>
            </p:sp>
            <p:sp>
              <p:nvSpPr>
                <p:cNvPr id="140" name="Abgerundetes Rechteck 139"/>
                <p:cNvSpPr/>
                <p:nvPr/>
              </p:nvSpPr>
              <p:spPr>
                <a:xfrm>
                  <a:off x="6858000" y="2051779"/>
                  <a:ext cx="1501427" cy="552719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smtClean="0">
                      <a:solidFill>
                        <a:schemeClr val="tx1"/>
                      </a:solidFill>
                    </a:rPr>
                    <a:t>Linear</a:t>
                  </a:r>
                  <a:endParaRPr lang="en-US" sz="3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Abgerundetes Rechteck 140"/>
                <p:cNvSpPr/>
                <p:nvPr/>
              </p:nvSpPr>
              <p:spPr>
                <a:xfrm>
                  <a:off x="6858000" y="838201"/>
                  <a:ext cx="1501427" cy="552719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smtClean="0">
                      <a:solidFill>
                        <a:schemeClr val="tx1"/>
                      </a:solidFill>
                    </a:rPr>
                    <a:t>Cross-linked</a:t>
                  </a:r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Abgerundetes Rechteck 141"/>
                <p:cNvSpPr/>
                <p:nvPr/>
              </p:nvSpPr>
              <p:spPr>
                <a:xfrm>
                  <a:off x="6858000" y="2658567"/>
                  <a:ext cx="1501427" cy="552719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>
                      <a:solidFill>
                        <a:schemeClr val="tx1"/>
                      </a:solidFill>
                    </a:rPr>
                    <a:t>Cross-linked</a:t>
                  </a:r>
                </a:p>
              </p:txBody>
            </p:sp>
          </p:grpSp>
          <p:grpSp>
            <p:nvGrpSpPr>
              <p:cNvPr id="129" name="Gruppieren 128"/>
              <p:cNvGrpSpPr/>
              <p:nvPr/>
            </p:nvGrpSpPr>
            <p:grpSpPr>
              <a:xfrm>
                <a:off x="8404172" y="838201"/>
                <a:ext cx="1501427" cy="2373085"/>
                <a:chOff x="1524000" y="609601"/>
                <a:chExt cx="3287486" cy="4299857"/>
              </a:xfrm>
            </p:grpSpPr>
            <p:sp>
              <p:nvSpPr>
                <p:cNvPr id="135" name="Abgerundetes Rechteck 134"/>
                <p:cNvSpPr/>
                <p:nvPr/>
              </p:nvSpPr>
              <p:spPr>
                <a:xfrm>
                  <a:off x="1524000" y="1709058"/>
                  <a:ext cx="3287486" cy="100148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>
                      <a:solidFill>
                        <a:schemeClr val="tx1"/>
                      </a:solidFill>
                    </a:rPr>
                    <a:t>Cross-linked</a:t>
                  </a:r>
                </a:p>
              </p:txBody>
            </p:sp>
            <p:sp>
              <p:nvSpPr>
                <p:cNvPr id="136" name="Abgerundetes Rechteck 135"/>
                <p:cNvSpPr/>
                <p:nvPr/>
              </p:nvSpPr>
              <p:spPr>
                <a:xfrm>
                  <a:off x="1524000" y="2808515"/>
                  <a:ext cx="3287486" cy="1001486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smtClean="0">
                      <a:solidFill>
                        <a:schemeClr val="tx1"/>
                      </a:solidFill>
                    </a:rPr>
                    <a:t>Linear</a:t>
                  </a:r>
                  <a:endParaRPr lang="en-US" sz="3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Abgerundetes Rechteck 136"/>
                <p:cNvSpPr/>
                <p:nvPr/>
              </p:nvSpPr>
              <p:spPr>
                <a:xfrm>
                  <a:off x="1524000" y="609601"/>
                  <a:ext cx="3287486" cy="1001486"/>
                </a:xfrm>
                <a:prstGeom prst="roundRect">
                  <a:avLst/>
                </a:prstGeom>
                <a:solidFill>
                  <a:srgbClr val="75B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>
                      <a:solidFill>
                        <a:schemeClr val="tx1"/>
                      </a:solidFill>
                    </a:rPr>
                    <a:t>Cross-linked</a:t>
                  </a:r>
                </a:p>
              </p:txBody>
            </p:sp>
            <p:sp>
              <p:nvSpPr>
                <p:cNvPr id="138" name="Abgerundetes Rechteck 137"/>
                <p:cNvSpPr/>
                <p:nvPr/>
              </p:nvSpPr>
              <p:spPr>
                <a:xfrm>
                  <a:off x="1524000" y="3907972"/>
                  <a:ext cx="3287486" cy="1001486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>
                      <a:solidFill>
                        <a:schemeClr val="tx1"/>
                      </a:solidFill>
                    </a:rPr>
                    <a:t>Linear</a:t>
                  </a:r>
                </a:p>
              </p:txBody>
            </p:sp>
          </p:grpSp>
          <p:grpSp>
            <p:nvGrpSpPr>
              <p:cNvPr id="130" name="Gruppieren 129"/>
              <p:cNvGrpSpPr/>
              <p:nvPr/>
            </p:nvGrpSpPr>
            <p:grpSpPr>
              <a:xfrm>
                <a:off x="9950344" y="838201"/>
                <a:ext cx="1501427" cy="2373085"/>
                <a:chOff x="1524000" y="609601"/>
                <a:chExt cx="3287486" cy="4299857"/>
              </a:xfrm>
            </p:grpSpPr>
            <p:sp>
              <p:nvSpPr>
                <p:cNvPr id="131" name="Abgerundetes Rechteck 130"/>
                <p:cNvSpPr/>
                <p:nvPr/>
              </p:nvSpPr>
              <p:spPr>
                <a:xfrm>
                  <a:off x="1524000" y="1709058"/>
                  <a:ext cx="3287486" cy="1001486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smtClean="0">
                      <a:solidFill>
                        <a:schemeClr val="tx1"/>
                      </a:solidFill>
                    </a:rPr>
                    <a:t>Cross-linked</a:t>
                  </a:r>
                  <a:endParaRPr lang="en-US" sz="3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Abgerundetes Rechteck 131"/>
                <p:cNvSpPr/>
                <p:nvPr/>
              </p:nvSpPr>
              <p:spPr>
                <a:xfrm>
                  <a:off x="1524000" y="2808515"/>
                  <a:ext cx="3287486" cy="1001486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smtClean="0">
                      <a:solidFill>
                        <a:schemeClr val="tx1"/>
                      </a:solidFill>
                    </a:rPr>
                    <a:t>Cross-linked</a:t>
                  </a:r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Abgerundetes Rechteck 132"/>
                <p:cNvSpPr/>
                <p:nvPr/>
              </p:nvSpPr>
              <p:spPr>
                <a:xfrm>
                  <a:off x="1524000" y="609601"/>
                  <a:ext cx="3287486" cy="1001486"/>
                </a:xfrm>
                <a:prstGeom prst="roundRect">
                  <a:avLst/>
                </a:prstGeom>
                <a:solidFill>
                  <a:srgbClr val="0092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smtClean="0">
                      <a:solidFill>
                        <a:schemeClr val="tx1"/>
                      </a:solidFill>
                    </a:rPr>
                    <a:t>Linear</a:t>
                  </a:r>
                  <a:endParaRPr lang="en-US" sz="3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Abgerundetes Rechteck 133"/>
                <p:cNvSpPr/>
                <p:nvPr/>
              </p:nvSpPr>
              <p:spPr>
                <a:xfrm>
                  <a:off x="1524000" y="3907972"/>
                  <a:ext cx="3287486" cy="1001486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>
                      <a:solidFill>
                        <a:schemeClr val="tx1"/>
                      </a:solidFill>
                    </a:rPr>
                    <a:t>Linear</a:t>
                  </a:r>
                </a:p>
              </p:txBody>
            </p:sp>
          </p:grpSp>
        </p:grpSp>
        <p:sp>
          <p:nvSpPr>
            <p:cNvPr id="115" name="Abgerundetes Rechteck 114"/>
            <p:cNvSpPr/>
            <p:nvPr/>
          </p:nvSpPr>
          <p:spPr>
            <a:xfrm>
              <a:off x="849086" y="4824824"/>
              <a:ext cx="1501427" cy="552719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smtClean="0">
                  <a:solidFill>
                    <a:schemeClr val="tx1"/>
                  </a:solidFill>
                </a:rPr>
                <a:t>Cross-linked</a:t>
              </a:r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116" name="Abgerundetes Rechteck 115"/>
            <p:cNvSpPr/>
            <p:nvPr/>
          </p:nvSpPr>
          <p:spPr>
            <a:xfrm>
              <a:off x="2395258" y="4824824"/>
              <a:ext cx="1501427" cy="552719"/>
            </a:xfrm>
            <a:prstGeom prst="roundRect">
              <a:avLst/>
            </a:prstGeom>
            <a:solidFill>
              <a:srgbClr val="75B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tx1"/>
                  </a:solidFill>
                </a:rPr>
                <a:t>Cross-linked</a:t>
              </a:r>
            </a:p>
          </p:txBody>
        </p:sp>
        <p:sp>
          <p:nvSpPr>
            <p:cNvPr id="117" name="Abgerundetes Rechteck 116"/>
            <p:cNvSpPr/>
            <p:nvPr/>
          </p:nvSpPr>
          <p:spPr>
            <a:xfrm>
              <a:off x="3941430" y="4824824"/>
              <a:ext cx="1501427" cy="552719"/>
            </a:xfrm>
            <a:prstGeom prst="roundRect">
              <a:avLst/>
            </a:prstGeom>
            <a:solidFill>
              <a:srgbClr val="0092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tx1"/>
                  </a:solidFill>
                </a:rPr>
                <a:t>Linear</a:t>
              </a:r>
            </a:p>
          </p:txBody>
        </p:sp>
        <p:sp>
          <p:nvSpPr>
            <p:cNvPr id="118" name="Abgerundetes Rechteck 117"/>
            <p:cNvSpPr/>
            <p:nvPr/>
          </p:nvSpPr>
          <p:spPr>
            <a:xfrm>
              <a:off x="6858000" y="4824824"/>
              <a:ext cx="1501427" cy="552719"/>
            </a:xfrm>
            <a:prstGeom prst="roundRect">
              <a:avLst/>
            </a:prstGeom>
            <a:solidFill>
              <a:srgbClr val="75B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tx1"/>
                  </a:solidFill>
                </a:rPr>
                <a:t>Cross-linked</a:t>
              </a:r>
            </a:p>
          </p:txBody>
        </p:sp>
        <p:sp>
          <p:nvSpPr>
            <p:cNvPr id="119" name="Abgerundetes Rechteck 118"/>
            <p:cNvSpPr/>
            <p:nvPr/>
          </p:nvSpPr>
          <p:spPr>
            <a:xfrm>
              <a:off x="8404172" y="4824824"/>
              <a:ext cx="1501427" cy="552719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tx1"/>
                  </a:solidFill>
                </a:rPr>
                <a:t>Cross-linked</a:t>
              </a:r>
            </a:p>
          </p:txBody>
        </p:sp>
        <p:sp>
          <p:nvSpPr>
            <p:cNvPr id="120" name="Abgerundetes Rechteck 119"/>
            <p:cNvSpPr/>
            <p:nvPr/>
          </p:nvSpPr>
          <p:spPr>
            <a:xfrm>
              <a:off x="9950344" y="4824824"/>
              <a:ext cx="1501427" cy="552719"/>
            </a:xfrm>
            <a:prstGeom prst="roundRect">
              <a:avLst/>
            </a:prstGeom>
            <a:solidFill>
              <a:srgbClr val="0092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tx1"/>
                  </a:solidFill>
                </a:rPr>
                <a:t>Linear</a:t>
              </a:r>
            </a:p>
          </p:txBody>
        </p:sp>
        <p:sp>
          <p:nvSpPr>
            <p:cNvPr id="121" name="Pfeil nach rechts 120"/>
            <p:cNvSpPr/>
            <p:nvPr/>
          </p:nvSpPr>
          <p:spPr>
            <a:xfrm>
              <a:off x="5802086" y="1748384"/>
              <a:ext cx="696685" cy="6067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2" name="Pfeil nach rechts 121"/>
            <p:cNvSpPr/>
            <p:nvPr/>
          </p:nvSpPr>
          <p:spPr>
            <a:xfrm rot="8100000">
              <a:off x="5480156" y="3592312"/>
              <a:ext cx="1323795" cy="6067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3" name="Pfeil nach rechts 122"/>
            <p:cNvSpPr/>
            <p:nvPr/>
          </p:nvSpPr>
          <p:spPr>
            <a:xfrm>
              <a:off x="5790600" y="4797788"/>
              <a:ext cx="696685" cy="6067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4" name="Textfeld 123"/>
            <p:cNvSpPr txBox="1"/>
            <p:nvPr/>
          </p:nvSpPr>
          <p:spPr>
            <a:xfrm>
              <a:off x="5270013" y="1415081"/>
              <a:ext cx="2209134" cy="298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50" b="1" smtClean="0"/>
                <a:t>Re-Ranking</a:t>
              </a:r>
              <a:endParaRPr lang="en-US" sz="850" b="1"/>
            </a:p>
          </p:txBody>
        </p:sp>
        <p:sp>
          <p:nvSpPr>
            <p:cNvPr id="125" name="Textfeld 124"/>
            <p:cNvSpPr txBox="1"/>
            <p:nvPr/>
          </p:nvSpPr>
          <p:spPr>
            <a:xfrm rot="18900000">
              <a:off x="4971498" y="3286860"/>
              <a:ext cx="1779219" cy="329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smtClean="0"/>
                <a:t>Cropping</a:t>
              </a:r>
              <a:endParaRPr lang="en-US" sz="1000" b="1"/>
            </a:p>
          </p:txBody>
        </p:sp>
        <p:sp>
          <p:nvSpPr>
            <p:cNvPr id="126" name="Textfeld 125"/>
            <p:cNvSpPr txBox="1"/>
            <p:nvPr/>
          </p:nvSpPr>
          <p:spPr>
            <a:xfrm>
              <a:off x="4422026" y="4428456"/>
              <a:ext cx="3555383" cy="329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smtClean="0"/>
                <a:t>Correct Scoring</a:t>
              </a:r>
              <a:endParaRPr lang="en-US" sz="1000" b="1"/>
            </a:p>
          </p:txBody>
        </p:sp>
        <p:sp>
          <p:nvSpPr>
            <p:cNvPr id="127" name="Abgerundetes Rechteck 126"/>
            <p:cNvSpPr/>
            <p:nvPr/>
          </p:nvSpPr>
          <p:spPr>
            <a:xfrm>
              <a:off x="86627" y="348343"/>
              <a:ext cx="12018746" cy="552994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sp>
        <p:nvSpPr>
          <p:cNvPr id="159" name="Geschweifte Klammer rechts 158"/>
          <p:cNvSpPr/>
          <p:nvPr/>
        </p:nvSpPr>
        <p:spPr>
          <a:xfrm>
            <a:off x="7424928" y="210312"/>
            <a:ext cx="779918" cy="2113934"/>
          </a:xfrm>
          <a:prstGeom prst="rightBrace">
            <a:avLst>
              <a:gd name="adj1" fmla="val 8333"/>
              <a:gd name="adj2" fmla="val 3694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hteck 162"/>
          <p:cNvSpPr/>
          <p:nvPr/>
        </p:nvSpPr>
        <p:spPr>
          <a:xfrm>
            <a:off x="8204846" y="897635"/>
            <a:ext cx="330189" cy="184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feld 159"/>
          <p:cNvSpPr txBox="1"/>
          <p:nvPr/>
        </p:nvSpPr>
        <p:spPr>
          <a:xfrm>
            <a:off x="8337065" y="666803"/>
            <a:ext cx="257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/>
              <a:t>10 Iterations</a:t>
            </a:r>
            <a:endParaRPr lang="en-US" b="1"/>
          </a:p>
        </p:txBody>
      </p:sp>
      <p:sp>
        <p:nvSpPr>
          <p:cNvPr id="164" name="Pfeil nach unten 163"/>
          <p:cNvSpPr/>
          <p:nvPr/>
        </p:nvSpPr>
        <p:spPr>
          <a:xfrm>
            <a:off x="8750506" y="1311254"/>
            <a:ext cx="1751319" cy="10569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Lead 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93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Breitbild</PresentationFormat>
  <Paragraphs>119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Emil Paulitz</dc:creator>
  <cp:lastModifiedBy>Emil Paulitz</cp:lastModifiedBy>
  <cp:revision>22</cp:revision>
  <dcterms:created xsi:type="dcterms:W3CDTF">2020-08-02T11:38:09Z</dcterms:created>
  <dcterms:modified xsi:type="dcterms:W3CDTF">2020-08-08T18:56:28Z</dcterms:modified>
</cp:coreProperties>
</file>