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5"/>
  </p:notesMasterIdLst>
  <p:sldIdLst>
    <p:sldId id="256" r:id="rId2"/>
    <p:sldId id="257" r:id="rId3"/>
    <p:sldId id="278" r:id="rId4"/>
    <p:sldId id="287" r:id="rId5"/>
    <p:sldId id="288" r:id="rId6"/>
    <p:sldId id="289" r:id="rId7"/>
    <p:sldId id="286" r:id="rId8"/>
    <p:sldId id="291" r:id="rId9"/>
    <p:sldId id="258" r:id="rId10"/>
    <p:sldId id="294" r:id="rId11"/>
    <p:sldId id="293" r:id="rId12"/>
    <p:sldId id="279" r:id="rId13"/>
    <p:sldId id="280" r:id="rId14"/>
    <p:sldId id="259" r:id="rId15"/>
    <p:sldId id="260" r:id="rId16"/>
    <p:sldId id="281" r:id="rId17"/>
    <p:sldId id="282" r:id="rId18"/>
    <p:sldId id="284" r:id="rId19"/>
    <p:sldId id="285" r:id="rId20"/>
    <p:sldId id="265" r:id="rId21"/>
    <p:sldId id="296" r:id="rId22"/>
    <p:sldId id="266" r:id="rId23"/>
    <p:sldId id="297" r:id="rId24"/>
    <p:sldId id="295" r:id="rId25"/>
    <p:sldId id="268" r:id="rId26"/>
    <p:sldId id="300" r:id="rId27"/>
    <p:sldId id="301" r:id="rId28"/>
    <p:sldId id="262" r:id="rId29"/>
    <p:sldId id="263" r:id="rId30"/>
    <p:sldId id="298" r:id="rId31"/>
    <p:sldId id="267" r:id="rId32"/>
    <p:sldId id="29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95" autoAdjust="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06F6E-1B68-4586-847C-CB72A2196B1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910F9-240E-494B-93C3-3B5BB198AF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8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51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Calculation</a:t>
            </a:r>
            <a:r>
              <a:rPr lang="en-US" baseline="0" smtClean="0"/>
              <a:t> of AUC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94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mtClean="0"/>
              <a:t>optimalRanking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small datasets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mtClean="0"/>
              <a:t>imputation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mtClean="0"/>
              <a:t>proportion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36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smtClean="0"/>
              <a:t>Lower ranking PSMs contain misleading information and let the SVM learn wrong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smtClean="0"/>
              <a:t>Higher quality of data lets the SVM learn the correct patterns after fewer iterations.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80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Metrics</a:t>
            </a:r>
            <a:r>
              <a:rPr lang="en-US" baseline="0" smtClean="0"/>
              <a:t> are calculated w.r.t. dataset size because this changes when applying sPycolator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99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Metrics</a:t>
            </a:r>
            <a:r>
              <a:rPr lang="en-US" baseline="0" smtClean="0"/>
              <a:t> are calculated w.r.t. dataset size because this changes when applying sPycolator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62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AUC decreases until very</a:t>
            </a:r>
            <a:r>
              <a:rPr lang="en-US" baseline="0" smtClean="0"/>
              <a:t> small size -&gt; next slide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56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Pycolator </a:t>
            </a:r>
            <a:r>
              <a:rPr lang="en-US" baseline="0" smtClean="0"/>
              <a:t>finds a few more targets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Allows 1 more decoy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Extends range, over which the AUC can be calculated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8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AUC not able to be calculated for small datasets</a:t>
            </a:r>
            <a:r>
              <a:rPr lang="en-US" baseline="0" smtClean="0"/>
              <a:t> -&gt; new metric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870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Non-cross-linked</a:t>
            </a:r>
            <a:r>
              <a:rPr lang="en-US" baseline="0" smtClean="0"/>
              <a:t> PSMs have fewer features than cross-linked PSMs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Numerical values lie on the decision limit / hyperplane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Imputation could prevent fitting onto only linear PSMs (for example when true cross-linked PSMs are rarer, cross-linked PSMs tend to be decoys)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Switched off by default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96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Non-cross-linked</a:t>
            </a:r>
            <a:r>
              <a:rPr lang="en-US" baseline="0" smtClean="0"/>
              <a:t> PSMs have fewer features than cross-linked PSMs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Numerical values lie on the decision limit / hyperplane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Imputation could prevent fitting onto only linear PSMs (for example when true cross-linked PSMs are rarer, cross-linked PSMs tend to be decoys)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Switched off by default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38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5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Non-cross-linked</a:t>
            </a:r>
            <a:r>
              <a:rPr lang="en-US" baseline="0" smtClean="0"/>
              <a:t> PSMs have fewer features than cross-linked PSMs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Numerical values lie on the decision limit / hyperplane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Imputation could prevent fitting onto only linear PSMs (for example when true cross-linked PSMs are rarer, cross-linked PSMs tend to be decoys)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Switched off by default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654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Black and white parts represent</a:t>
            </a:r>
            <a:r>
              <a:rPr lang="en-US" baseline="0" smtClean="0"/>
              <a:t> target and decoy or any arbitrary class, in our example cross-linked and linear PSMs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042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Slightly</a:t>
            </a:r>
            <a:r>
              <a:rPr lang="en-US" baseline="0" smtClean="0"/>
              <a:t> reduced variance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974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Other, more realistic</a:t>
            </a:r>
            <a:r>
              <a:rPr lang="en-US" baseline="0" smtClean="0"/>
              <a:t> data sets (few cross-links, many linear PSMs)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More flexible models or combining weak models (AdaBoost)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Redundant features often worsen linear models, common in proteomics (related scores)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39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00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48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39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Berechnung FDR un</a:t>
            </a:r>
            <a:r>
              <a:rPr lang="en-US" baseline="0" smtClean="0"/>
              <a:t>d q-value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Paar Worte zum benutzten data set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07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00288-04CB-4EBB-8611-110AB1D9D3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28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00288-04CB-4EBB-8611-110AB1D9D3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02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00288-04CB-4EBB-8611-110AB1D9D3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0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D65-9707-4477-B492-8CDFEE8F847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0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D65-9707-4477-B492-8CDFEE8F847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1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D65-9707-4477-B492-8CDFEE8F847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2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D65-9707-4477-B492-8CDFEE8F847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1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D65-9707-4477-B492-8CDFEE8F847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6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D65-9707-4477-B492-8CDFEE8F847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4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D65-9707-4477-B492-8CDFEE8F847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1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D65-9707-4477-B492-8CDFEE8F847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3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D65-9707-4477-B492-8CDFEE8F847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7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D65-9707-4477-B492-8CDFEE8F847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6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D65-9707-4477-B492-8CDFEE8F847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8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94D65-9707-4477-B492-8CDFEE8F847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0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953006"/>
            <a:ext cx="12192000" cy="1973223"/>
          </a:xfrm>
        </p:spPr>
        <p:txBody>
          <a:bodyPr>
            <a:normAutofit fontScale="90000"/>
          </a:bodyPr>
          <a:lstStyle/>
          <a:p>
            <a:r>
              <a:rPr lang="en-US" smtClean="0"/>
              <a:t>Semi-supervised Learning </a:t>
            </a:r>
            <a:br>
              <a:rPr lang="en-US" smtClean="0"/>
            </a:br>
            <a:r>
              <a:rPr lang="en-US" smtClean="0"/>
              <a:t>for Nucleic Acid Cross-linking </a:t>
            </a:r>
            <a:br>
              <a:rPr lang="en-US" smtClean="0"/>
            </a:br>
            <a:r>
              <a:rPr lang="en-US" smtClean="0"/>
              <a:t>Mass Spectrometry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458249"/>
            <a:ext cx="9144000" cy="1655762"/>
          </a:xfrm>
        </p:spPr>
        <p:txBody>
          <a:bodyPr/>
          <a:lstStyle/>
          <a:p>
            <a:r>
              <a:rPr lang="en-US" smtClean="0"/>
              <a:t>Bachelor Thesis Bioinformatics</a:t>
            </a:r>
          </a:p>
          <a:p>
            <a:r>
              <a:rPr lang="en-US" smtClean="0"/>
              <a:t>By Emil Paulitz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5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schweifte Klammer links 20">
            <a:extLst>
              <a:ext uri="{FF2B5EF4-FFF2-40B4-BE49-F238E27FC236}">
                <a16:creationId xmlns="" xmlns:a16="http://schemas.microsoft.com/office/drawing/2014/main" id="{46F583E0-3500-4365-8D3A-584974DC1F32}"/>
              </a:ext>
            </a:extLst>
          </p:cNvPr>
          <p:cNvSpPr/>
          <p:nvPr/>
        </p:nvSpPr>
        <p:spPr>
          <a:xfrm>
            <a:off x="6196551" y="2471160"/>
            <a:ext cx="445157" cy="1444738"/>
          </a:xfrm>
          <a:prstGeom prst="leftBrace">
            <a:avLst>
              <a:gd name="adj1" fmla="val 8333"/>
              <a:gd name="adj2" fmla="val 15047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uppieren 19"/>
          <p:cNvGrpSpPr/>
          <p:nvPr/>
        </p:nvGrpSpPr>
        <p:grpSpPr>
          <a:xfrm>
            <a:off x="308093" y="2023433"/>
            <a:ext cx="4549140" cy="1754101"/>
            <a:chOff x="308093" y="480659"/>
            <a:chExt cx="4549140" cy="2312432"/>
          </a:xfrm>
        </p:grpSpPr>
        <p:sp>
          <p:nvSpPr>
            <p:cNvPr id="4" name="Abgerundetes Rechteck 3"/>
            <p:cNvSpPr/>
            <p:nvPr/>
          </p:nvSpPr>
          <p:spPr>
            <a:xfrm>
              <a:off x="308093" y="958195"/>
              <a:ext cx="1508760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Abgerundetes Rechteck 4"/>
            <p:cNvSpPr/>
            <p:nvPr/>
          </p:nvSpPr>
          <p:spPr>
            <a:xfrm>
              <a:off x="1824473" y="958195"/>
              <a:ext cx="1508760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3340853" y="958195"/>
              <a:ext cx="1508760" cy="539496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308093" y="1605895"/>
              <a:ext cx="1508760" cy="539496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1824473" y="1605895"/>
              <a:ext cx="1508760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3340853" y="1605895"/>
              <a:ext cx="1508760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315713" y="2253595"/>
              <a:ext cx="1508760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1832093" y="2253595"/>
              <a:ext cx="1508760" cy="539496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bgerundetes Rechteck 11"/>
            <p:cNvSpPr/>
            <p:nvPr/>
          </p:nvSpPr>
          <p:spPr>
            <a:xfrm>
              <a:off x="3348473" y="2253595"/>
              <a:ext cx="1508760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15713" y="480659"/>
              <a:ext cx="3017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Training</a:t>
              </a: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3333234" y="480659"/>
              <a:ext cx="1516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Validation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4990" y="2052638"/>
            <a:ext cx="4567130" cy="1754101"/>
            <a:chOff x="7314990" y="519160"/>
            <a:chExt cx="4567130" cy="2312432"/>
          </a:xfrm>
        </p:grpSpPr>
        <p:sp>
          <p:nvSpPr>
            <p:cNvPr id="17" name="Abgerundetes Rechteck 16"/>
            <p:cNvSpPr/>
            <p:nvPr/>
          </p:nvSpPr>
          <p:spPr>
            <a:xfrm>
              <a:off x="7317614" y="996696"/>
              <a:ext cx="1004400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10365740" y="996696"/>
              <a:ext cx="1508760" cy="539496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10365740" y="1644396"/>
              <a:ext cx="1508760" cy="539496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10373360" y="2292096"/>
              <a:ext cx="1508760" cy="539496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8324638" y="996696"/>
              <a:ext cx="1028955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9353594" y="996696"/>
              <a:ext cx="1004400" cy="53949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bgerundetes Rechteck 29"/>
            <p:cNvSpPr/>
            <p:nvPr/>
          </p:nvSpPr>
          <p:spPr>
            <a:xfrm>
              <a:off x="7314990" y="1644396"/>
              <a:ext cx="1004400" cy="53949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8322014" y="1644396"/>
              <a:ext cx="1028955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9350970" y="1644396"/>
              <a:ext cx="1004400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7327858" y="2292096"/>
              <a:ext cx="1004400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8334882" y="2292096"/>
              <a:ext cx="1028955" cy="53949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9363838" y="2292096"/>
              <a:ext cx="1004400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314990" y="519160"/>
              <a:ext cx="2043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Training</a:t>
              </a: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9268842" y="519160"/>
              <a:ext cx="1179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Validation</a:t>
              </a:r>
            </a:p>
          </p:txBody>
        </p:sp>
      </p:grpSp>
      <p:sp>
        <p:nvSpPr>
          <p:cNvPr id="83" name="Abgerundetes Rechteck 82"/>
          <p:cNvSpPr/>
          <p:nvPr/>
        </p:nvSpPr>
        <p:spPr>
          <a:xfrm>
            <a:off x="77002" y="1709937"/>
            <a:ext cx="12018746" cy="509993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uppieren 78"/>
          <p:cNvGrpSpPr/>
          <p:nvPr/>
        </p:nvGrpSpPr>
        <p:grpSpPr>
          <a:xfrm>
            <a:off x="1035050" y="4212012"/>
            <a:ext cx="3079750" cy="2027587"/>
            <a:chOff x="1035050" y="3562350"/>
            <a:chExt cx="3079750" cy="2672968"/>
          </a:xfrm>
        </p:grpSpPr>
        <p:sp>
          <p:nvSpPr>
            <p:cNvPr id="72" name="Abgerundetes Rechteck 71"/>
            <p:cNvSpPr/>
            <p:nvPr/>
          </p:nvSpPr>
          <p:spPr>
            <a:xfrm>
              <a:off x="1035050" y="3562350"/>
              <a:ext cx="3079750" cy="26729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uppieren 65"/>
            <p:cNvGrpSpPr/>
            <p:nvPr/>
          </p:nvGrpSpPr>
          <p:grpSpPr>
            <a:xfrm>
              <a:off x="1062473" y="5061720"/>
              <a:ext cx="3025140" cy="539496"/>
              <a:chOff x="1586842" y="4783312"/>
              <a:chExt cx="3025140" cy="539496"/>
            </a:xfrm>
          </p:grpSpPr>
          <p:sp>
            <p:nvSpPr>
              <p:cNvPr id="56" name="Abgerundetes Rechteck 55"/>
              <p:cNvSpPr/>
              <p:nvPr/>
            </p:nvSpPr>
            <p:spPr>
              <a:xfrm>
                <a:off x="1586842" y="4783312"/>
                <a:ext cx="3025140" cy="539496"/>
              </a:xfrm>
              <a:prstGeom prst="roundRect">
                <a:avLst/>
              </a:prstGeom>
              <a:pattFill prst="wdDnDiag">
                <a:fgClr>
                  <a:srgbClr val="FF0000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Abgerundetes Rechteck 56"/>
              <p:cNvSpPr/>
              <p:nvPr/>
            </p:nvSpPr>
            <p:spPr>
              <a:xfrm>
                <a:off x="4051300" y="4783312"/>
                <a:ext cx="560682" cy="539496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Abgerundetes Rechteck 57"/>
              <p:cNvSpPr/>
              <p:nvPr/>
            </p:nvSpPr>
            <p:spPr>
              <a:xfrm>
                <a:off x="4051300" y="4783312"/>
                <a:ext cx="234950" cy="539496"/>
              </a:xfrm>
              <a:prstGeom prst="roundRect">
                <a:avLst/>
              </a:prstGeom>
              <a:pattFill prst="wdDnDiag">
                <a:fgClr>
                  <a:srgbClr val="C00000"/>
                </a:fgClr>
                <a:bgClr>
                  <a:srgbClr val="00B05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Abgerundetes Rechteck 58"/>
            <p:cNvSpPr/>
            <p:nvPr/>
          </p:nvSpPr>
          <p:spPr>
            <a:xfrm>
              <a:off x="1062474" y="4125495"/>
              <a:ext cx="1508760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bgerundetes Rechteck 59"/>
            <p:cNvSpPr/>
            <p:nvPr/>
          </p:nvSpPr>
          <p:spPr>
            <a:xfrm>
              <a:off x="2578854" y="4125495"/>
              <a:ext cx="1508760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1062474" y="5764030"/>
              <a:ext cx="150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Decoys</a:t>
              </a:r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2578853" y="5764030"/>
              <a:ext cx="150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5% q-value</a:t>
              </a: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1062473" y="3587497"/>
              <a:ext cx="3025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Training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F5D0278F-8592-4DAF-B8F8-9583A0E369A0}"/>
              </a:ext>
            </a:extLst>
          </p:cNvPr>
          <p:cNvSpPr txBox="1"/>
          <p:nvPr/>
        </p:nvSpPr>
        <p:spPr>
          <a:xfrm>
            <a:off x="5368011" y="5229038"/>
            <a:ext cx="65" cy="17851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DE" sz="8000" b="0" dirty="0"/>
          </a:p>
          <a:p>
            <a:endParaRPr lang="de-DE" b="0" dirty="0"/>
          </a:p>
          <a:p>
            <a:endParaRPr lang="en-GB" dirty="0"/>
          </a:p>
        </p:txBody>
      </p:sp>
      <p:graphicFrame>
        <p:nvGraphicFramePr>
          <p:cNvPr id="36" name="Tabelle 35"/>
          <p:cNvGraphicFramePr>
            <a:graphicFrameLocks noGrp="1"/>
          </p:cNvGraphicFramePr>
          <p:nvPr>
            <p:extLst/>
          </p:nvPr>
        </p:nvGraphicFramePr>
        <p:xfrm>
          <a:off x="5399035" y="2786736"/>
          <a:ext cx="1804848" cy="1052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12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12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512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20181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r>
                        <a:rPr lang="en-US" sz="1800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en-US" sz="1800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57304" marR="57304" marT="28652" marB="2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</a:t>
                      </a:r>
                    </a:p>
                  </a:txBody>
                  <a:tcPr marL="57304" marR="57304" marT="28652" marB="2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2556">
                <a:tc rowSpan="3"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r>
                        <a:rPr lang="en-US" sz="3200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</a:t>
                      </a:r>
                      <a:endParaRPr lang="en-US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57304" marR="57304" marT="28652" marB="28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</a:t>
                      </a:r>
                    </a:p>
                  </a:txBody>
                  <a:tcPr marL="57304" marR="57304" marT="28652" marB="2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2556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</a:t>
                      </a:r>
                    </a:p>
                  </a:txBody>
                  <a:tcPr marL="57304" marR="57304" marT="28652" marB="2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2556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marL="57304" marR="57304" marT="28652" marB="2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100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Original Percolator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5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86627" y="1690687"/>
            <a:ext cx="12018746" cy="5099935"/>
            <a:chOff x="86627" y="67376"/>
            <a:chExt cx="12018746" cy="6723247"/>
          </a:xfrm>
        </p:grpSpPr>
        <p:sp>
          <p:nvSpPr>
            <p:cNvPr id="21" name="Geschweifte Klammer links 20">
              <a:extLst>
                <a:ext uri="{FF2B5EF4-FFF2-40B4-BE49-F238E27FC236}">
                  <a16:creationId xmlns="" xmlns:a16="http://schemas.microsoft.com/office/drawing/2014/main" id="{46F583E0-3500-4365-8D3A-584974DC1F32}"/>
                </a:ext>
              </a:extLst>
            </p:cNvPr>
            <p:cNvSpPr/>
            <p:nvPr/>
          </p:nvSpPr>
          <p:spPr>
            <a:xfrm>
              <a:off x="6196551" y="1070897"/>
              <a:ext cx="445157" cy="1904599"/>
            </a:xfrm>
            <a:prstGeom prst="leftBrace">
              <a:avLst>
                <a:gd name="adj1" fmla="val 8333"/>
                <a:gd name="adj2" fmla="val 15047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" name="Gruppieren 19"/>
            <p:cNvGrpSpPr/>
            <p:nvPr/>
          </p:nvGrpSpPr>
          <p:grpSpPr>
            <a:xfrm>
              <a:off x="308093" y="480658"/>
              <a:ext cx="4549140" cy="2312432"/>
              <a:chOff x="308093" y="480659"/>
              <a:chExt cx="4549140" cy="2312432"/>
            </a:xfrm>
          </p:grpSpPr>
          <p:sp>
            <p:nvSpPr>
              <p:cNvPr id="4" name="Abgerundetes Rechteck 3"/>
              <p:cNvSpPr/>
              <p:nvPr/>
            </p:nvSpPr>
            <p:spPr>
              <a:xfrm>
                <a:off x="308093" y="958195"/>
                <a:ext cx="150876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Abgerundetes Rechteck 4"/>
              <p:cNvSpPr/>
              <p:nvPr/>
            </p:nvSpPr>
            <p:spPr>
              <a:xfrm>
                <a:off x="1824473" y="958195"/>
                <a:ext cx="150876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Abgerundetes Rechteck 5"/>
              <p:cNvSpPr/>
              <p:nvPr/>
            </p:nvSpPr>
            <p:spPr>
              <a:xfrm>
                <a:off x="3340853" y="958195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Abgerundetes Rechteck 6"/>
              <p:cNvSpPr/>
              <p:nvPr/>
            </p:nvSpPr>
            <p:spPr>
              <a:xfrm>
                <a:off x="308093" y="1605895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bgerundetes Rechteck 7"/>
              <p:cNvSpPr/>
              <p:nvPr/>
            </p:nvSpPr>
            <p:spPr>
              <a:xfrm>
                <a:off x="1824473" y="1605895"/>
                <a:ext cx="150876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bgerundetes Rechteck 8"/>
              <p:cNvSpPr/>
              <p:nvPr/>
            </p:nvSpPr>
            <p:spPr>
              <a:xfrm>
                <a:off x="3340853" y="1605895"/>
                <a:ext cx="150876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bgerundetes Rechteck 9"/>
              <p:cNvSpPr/>
              <p:nvPr/>
            </p:nvSpPr>
            <p:spPr>
              <a:xfrm>
                <a:off x="315713" y="2253595"/>
                <a:ext cx="150876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bgerundetes Rechteck 10"/>
              <p:cNvSpPr/>
              <p:nvPr/>
            </p:nvSpPr>
            <p:spPr>
              <a:xfrm>
                <a:off x="1832093" y="2253595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bgerundetes Rechteck 11"/>
              <p:cNvSpPr/>
              <p:nvPr/>
            </p:nvSpPr>
            <p:spPr>
              <a:xfrm>
                <a:off x="3348473" y="2253595"/>
                <a:ext cx="150876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feld 36"/>
              <p:cNvSpPr txBox="1"/>
              <p:nvPr/>
            </p:nvSpPr>
            <p:spPr>
              <a:xfrm>
                <a:off x="315713" y="480659"/>
                <a:ext cx="3017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Training</a:t>
                </a:r>
              </a:p>
            </p:txBody>
          </p:sp>
          <p:sp>
            <p:nvSpPr>
              <p:cNvPr id="38" name="Textfeld 37"/>
              <p:cNvSpPr txBox="1"/>
              <p:nvPr/>
            </p:nvSpPr>
            <p:spPr>
              <a:xfrm>
                <a:off x="3333234" y="480659"/>
                <a:ext cx="1516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Validation</a:t>
                </a:r>
              </a:p>
            </p:txBody>
          </p:sp>
        </p:grpSp>
        <p:grpSp>
          <p:nvGrpSpPr>
            <p:cNvPr id="23" name="Gruppieren 22"/>
            <p:cNvGrpSpPr/>
            <p:nvPr/>
          </p:nvGrpSpPr>
          <p:grpSpPr>
            <a:xfrm>
              <a:off x="7314990" y="519159"/>
              <a:ext cx="4567130" cy="2312432"/>
              <a:chOff x="7314990" y="519160"/>
              <a:chExt cx="4567130" cy="2312432"/>
            </a:xfrm>
          </p:grpSpPr>
          <p:sp>
            <p:nvSpPr>
              <p:cNvPr id="17" name="Abgerundetes Rechteck 16"/>
              <p:cNvSpPr/>
              <p:nvPr/>
            </p:nvSpPr>
            <p:spPr>
              <a:xfrm>
                <a:off x="7317614" y="996696"/>
                <a:ext cx="100440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Abgerundetes Rechteck 18"/>
              <p:cNvSpPr/>
              <p:nvPr/>
            </p:nvSpPr>
            <p:spPr>
              <a:xfrm>
                <a:off x="10365740" y="996696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bgerundetes Rechteck 21"/>
              <p:cNvSpPr/>
              <p:nvPr/>
            </p:nvSpPr>
            <p:spPr>
              <a:xfrm>
                <a:off x="10365740" y="1644396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bgerundetes Rechteck 24"/>
              <p:cNvSpPr/>
              <p:nvPr/>
            </p:nvSpPr>
            <p:spPr>
              <a:xfrm>
                <a:off x="10373360" y="2292096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bgerundetes Rechteck 27"/>
              <p:cNvSpPr/>
              <p:nvPr/>
            </p:nvSpPr>
            <p:spPr>
              <a:xfrm>
                <a:off x="8324638" y="996696"/>
                <a:ext cx="1028955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bgerundetes Rechteck 28"/>
              <p:cNvSpPr/>
              <p:nvPr/>
            </p:nvSpPr>
            <p:spPr>
              <a:xfrm>
                <a:off x="9353594" y="996696"/>
                <a:ext cx="1004400" cy="539496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bgerundetes Rechteck 29"/>
              <p:cNvSpPr/>
              <p:nvPr/>
            </p:nvSpPr>
            <p:spPr>
              <a:xfrm>
                <a:off x="7314990" y="1644396"/>
                <a:ext cx="1004400" cy="539496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Abgerundetes Rechteck 30"/>
              <p:cNvSpPr/>
              <p:nvPr/>
            </p:nvSpPr>
            <p:spPr>
              <a:xfrm>
                <a:off x="8322014" y="1644396"/>
                <a:ext cx="1028955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bgerundetes Rechteck 31"/>
              <p:cNvSpPr/>
              <p:nvPr/>
            </p:nvSpPr>
            <p:spPr>
              <a:xfrm>
                <a:off x="9350970" y="1644396"/>
                <a:ext cx="100440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bgerundetes Rechteck 32"/>
              <p:cNvSpPr/>
              <p:nvPr/>
            </p:nvSpPr>
            <p:spPr>
              <a:xfrm>
                <a:off x="7327858" y="2292096"/>
                <a:ext cx="100440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bgerundetes Rechteck 33"/>
              <p:cNvSpPr/>
              <p:nvPr/>
            </p:nvSpPr>
            <p:spPr>
              <a:xfrm>
                <a:off x="8334882" y="2292096"/>
                <a:ext cx="1028955" cy="539496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bgerundetes Rechteck 34"/>
              <p:cNvSpPr/>
              <p:nvPr/>
            </p:nvSpPr>
            <p:spPr>
              <a:xfrm>
                <a:off x="9363838" y="2292096"/>
                <a:ext cx="100440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feld 38"/>
              <p:cNvSpPr txBox="1"/>
              <p:nvPr/>
            </p:nvSpPr>
            <p:spPr>
              <a:xfrm>
                <a:off x="7314990" y="519160"/>
                <a:ext cx="2043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Training</a:t>
                </a:r>
              </a:p>
            </p:txBody>
          </p:sp>
          <p:sp>
            <p:nvSpPr>
              <p:cNvPr id="40" name="Textfeld 39"/>
              <p:cNvSpPr txBox="1"/>
              <p:nvPr/>
            </p:nvSpPr>
            <p:spPr>
              <a:xfrm>
                <a:off x="9268842" y="519160"/>
                <a:ext cx="1179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Validation</a:t>
                </a:r>
              </a:p>
            </p:txBody>
          </p:sp>
        </p:grpSp>
        <p:grpSp>
          <p:nvGrpSpPr>
            <p:cNvPr id="24" name="Gruppieren 23"/>
            <p:cNvGrpSpPr/>
            <p:nvPr/>
          </p:nvGrpSpPr>
          <p:grpSpPr>
            <a:xfrm>
              <a:off x="7712868" y="3363819"/>
              <a:ext cx="3732454" cy="2672969"/>
              <a:chOff x="7712868" y="3363820"/>
              <a:chExt cx="3732454" cy="2672969"/>
            </a:xfrm>
          </p:grpSpPr>
          <p:grpSp>
            <p:nvGrpSpPr>
              <p:cNvPr id="68" name="Gruppieren 67"/>
              <p:cNvGrpSpPr/>
              <p:nvPr/>
            </p:nvGrpSpPr>
            <p:grpSpPr>
              <a:xfrm>
                <a:off x="7740055" y="3388967"/>
                <a:ext cx="3679376" cy="2262896"/>
                <a:chOff x="7327858" y="3537448"/>
                <a:chExt cx="3679376" cy="2262896"/>
              </a:xfrm>
            </p:grpSpPr>
            <p:grpSp>
              <p:nvGrpSpPr>
                <p:cNvPr id="16" name="Gruppieren 15"/>
                <p:cNvGrpSpPr/>
                <p:nvPr/>
              </p:nvGrpSpPr>
              <p:grpSpPr>
                <a:xfrm rot="10800000">
                  <a:off x="8940944" y="3965448"/>
                  <a:ext cx="557530" cy="1834896"/>
                  <a:chOff x="5791200" y="996696"/>
                  <a:chExt cx="557530" cy="1834896"/>
                </a:xfrm>
              </p:grpSpPr>
              <p:sp>
                <p:nvSpPr>
                  <p:cNvPr id="13" name="Geschweifte Klammer links 12"/>
                  <p:cNvSpPr/>
                  <p:nvPr/>
                </p:nvSpPr>
                <p:spPr>
                  <a:xfrm>
                    <a:off x="5955030" y="996696"/>
                    <a:ext cx="393700" cy="1834896"/>
                  </a:xfrm>
                  <a:prstGeom prst="leftBrace">
                    <a:avLst>
                      <a:gd name="adj1" fmla="val 8333"/>
                      <a:gd name="adj2" fmla="val 51038"/>
                    </a:avLst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hteck 14"/>
                  <p:cNvSpPr/>
                  <p:nvPr/>
                </p:nvSpPr>
                <p:spPr>
                  <a:xfrm>
                    <a:off x="5791200" y="1787144"/>
                    <a:ext cx="156210" cy="25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5" name="Abgerundetes Rechteck 44"/>
                <p:cNvSpPr/>
                <p:nvPr/>
              </p:nvSpPr>
              <p:spPr>
                <a:xfrm>
                  <a:off x="7327858" y="3965448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Abgerundetes Rechteck 45"/>
                <p:cNvSpPr/>
                <p:nvPr/>
              </p:nvSpPr>
              <p:spPr>
                <a:xfrm>
                  <a:off x="7327858" y="4613148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Abgerundetes Rechteck 46"/>
                <p:cNvSpPr/>
                <p:nvPr/>
              </p:nvSpPr>
              <p:spPr>
                <a:xfrm>
                  <a:off x="7335478" y="5260848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bgerundetes Rechteck 52"/>
                <p:cNvSpPr/>
                <p:nvPr/>
              </p:nvSpPr>
              <p:spPr>
                <a:xfrm>
                  <a:off x="9498474" y="3965448"/>
                  <a:ext cx="1508760" cy="18348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Textfeld 53"/>
                <p:cNvSpPr txBox="1"/>
                <p:nvPr/>
              </p:nvSpPr>
              <p:spPr>
                <a:xfrm>
                  <a:off x="7327858" y="3537448"/>
                  <a:ext cx="36793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accent4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Score</a:t>
                  </a:r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n-US" b="1" dirty="0">
                      <a:solidFill>
                        <a:schemeClr val="accent4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Normalization</a:t>
                  </a:r>
                </a:p>
              </p:txBody>
            </p:sp>
          </p:grpSp>
          <p:sp>
            <p:nvSpPr>
              <p:cNvPr id="75" name="Abgerundetes Rechteck 74"/>
              <p:cNvSpPr/>
              <p:nvPr/>
            </p:nvSpPr>
            <p:spPr>
              <a:xfrm>
                <a:off x="7712868" y="3363820"/>
                <a:ext cx="3732454" cy="267296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Abgerundetes Rechteck 82"/>
            <p:cNvSpPr/>
            <p:nvPr/>
          </p:nvSpPr>
          <p:spPr>
            <a:xfrm>
              <a:off x="86627" y="67376"/>
              <a:ext cx="12018746" cy="6723247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uppieren 25"/>
            <p:cNvGrpSpPr/>
            <p:nvPr/>
          </p:nvGrpSpPr>
          <p:grpSpPr>
            <a:xfrm>
              <a:off x="1035050" y="3365863"/>
              <a:ext cx="5631549" cy="2672969"/>
              <a:chOff x="1035050" y="3365863"/>
              <a:chExt cx="5631549" cy="2672968"/>
            </a:xfrm>
          </p:grpSpPr>
          <p:grpSp>
            <p:nvGrpSpPr>
              <p:cNvPr id="79" name="Gruppieren 78"/>
              <p:cNvGrpSpPr/>
              <p:nvPr/>
            </p:nvGrpSpPr>
            <p:grpSpPr>
              <a:xfrm>
                <a:off x="1035050" y="3365863"/>
                <a:ext cx="3079750" cy="2672968"/>
                <a:chOff x="1035050" y="3562350"/>
                <a:chExt cx="3079750" cy="2672968"/>
              </a:xfrm>
            </p:grpSpPr>
            <p:sp>
              <p:nvSpPr>
                <p:cNvPr id="72" name="Abgerundetes Rechteck 71"/>
                <p:cNvSpPr/>
                <p:nvPr/>
              </p:nvSpPr>
              <p:spPr>
                <a:xfrm>
                  <a:off x="1035050" y="3562350"/>
                  <a:ext cx="3079750" cy="2672968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6" name="Gruppieren 65"/>
                <p:cNvGrpSpPr/>
                <p:nvPr/>
              </p:nvGrpSpPr>
              <p:grpSpPr>
                <a:xfrm>
                  <a:off x="1062473" y="5061720"/>
                  <a:ext cx="3025140" cy="539496"/>
                  <a:chOff x="1586842" y="4783312"/>
                  <a:chExt cx="3025140" cy="539496"/>
                </a:xfrm>
              </p:grpSpPr>
              <p:sp>
                <p:nvSpPr>
                  <p:cNvPr id="56" name="Abgerundetes Rechteck 55"/>
                  <p:cNvSpPr/>
                  <p:nvPr/>
                </p:nvSpPr>
                <p:spPr>
                  <a:xfrm>
                    <a:off x="1586842" y="4783312"/>
                    <a:ext cx="3025140" cy="539496"/>
                  </a:xfrm>
                  <a:prstGeom prst="roundRect">
                    <a:avLst/>
                  </a:prstGeom>
                  <a:pattFill prst="wdDnDiag">
                    <a:fgClr>
                      <a:srgbClr val="FF0000"/>
                    </a:fgClr>
                    <a:bgClr>
                      <a:schemeClr val="accent1"/>
                    </a:bgClr>
                  </a:patt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Abgerundetes Rechteck 56"/>
                  <p:cNvSpPr/>
                  <p:nvPr/>
                </p:nvSpPr>
                <p:spPr>
                  <a:xfrm>
                    <a:off x="4051300" y="4783312"/>
                    <a:ext cx="560682" cy="539496"/>
                  </a:xfrm>
                  <a:prstGeom prst="round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Abgerundetes Rechteck 57"/>
                  <p:cNvSpPr/>
                  <p:nvPr/>
                </p:nvSpPr>
                <p:spPr>
                  <a:xfrm>
                    <a:off x="4051300" y="4783312"/>
                    <a:ext cx="234950" cy="539496"/>
                  </a:xfrm>
                  <a:prstGeom prst="roundRect">
                    <a:avLst/>
                  </a:prstGeom>
                  <a:pattFill prst="wdDnDiag">
                    <a:fgClr>
                      <a:srgbClr val="C00000"/>
                    </a:fgClr>
                    <a:bgClr>
                      <a:srgbClr val="00B050"/>
                    </a:bgClr>
                  </a:patt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9" name="Abgerundetes Rechteck 58"/>
                <p:cNvSpPr/>
                <p:nvPr/>
              </p:nvSpPr>
              <p:spPr>
                <a:xfrm>
                  <a:off x="1062474" y="4125495"/>
                  <a:ext cx="1508760" cy="53949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Abgerundetes Rechteck 59"/>
                <p:cNvSpPr/>
                <p:nvPr/>
              </p:nvSpPr>
              <p:spPr>
                <a:xfrm>
                  <a:off x="2578854" y="4125495"/>
                  <a:ext cx="1508760" cy="53949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Textfeld 60"/>
                <p:cNvSpPr txBox="1"/>
                <p:nvPr/>
              </p:nvSpPr>
              <p:spPr>
                <a:xfrm>
                  <a:off x="1062474" y="5764030"/>
                  <a:ext cx="1508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Decoys</a:t>
                  </a:r>
                </a:p>
              </p:txBody>
            </p:sp>
            <p:sp>
              <p:nvSpPr>
                <p:cNvPr id="62" name="Textfeld 61"/>
                <p:cNvSpPr txBox="1"/>
                <p:nvPr/>
              </p:nvSpPr>
              <p:spPr>
                <a:xfrm>
                  <a:off x="2578853" y="5764030"/>
                  <a:ext cx="1508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B05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5% q-value</a:t>
                  </a:r>
                </a:p>
              </p:txBody>
            </p:sp>
            <p:sp>
              <p:nvSpPr>
                <p:cNvPr id="65" name="Textfeld 64"/>
                <p:cNvSpPr txBox="1"/>
                <p:nvPr/>
              </p:nvSpPr>
              <p:spPr>
                <a:xfrm>
                  <a:off x="1062473" y="3587497"/>
                  <a:ext cx="3025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accent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Training</a:t>
                  </a:r>
                </a:p>
              </p:txBody>
            </p:sp>
          </p:grpSp>
          <p:grpSp>
            <p:nvGrpSpPr>
              <p:cNvPr id="2" name="Gruppieren 1"/>
              <p:cNvGrpSpPr/>
              <p:nvPr/>
            </p:nvGrpSpPr>
            <p:grpSpPr>
              <a:xfrm>
                <a:off x="5157839" y="3388967"/>
                <a:ext cx="1508760" cy="1072950"/>
                <a:chOff x="5157839" y="3388967"/>
                <a:chExt cx="1508760" cy="1072950"/>
              </a:xfrm>
            </p:grpSpPr>
            <p:sp>
              <p:nvSpPr>
                <p:cNvPr id="63" name="Abgerundetes Rechteck 62"/>
                <p:cNvSpPr/>
                <p:nvPr/>
              </p:nvSpPr>
              <p:spPr>
                <a:xfrm>
                  <a:off x="5157839" y="3922421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Textfeld 63"/>
                <p:cNvSpPr txBox="1"/>
                <p:nvPr/>
              </p:nvSpPr>
              <p:spPr>
                <a:xfrm>
                  <a:off x="5157839" y="3388967"/>
                  <a:ext cx="1508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accent4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Scoring</a:t>
                  </a:r>
                </a:p>
              </p:txBody>
            </p:sp>
          </p:grpSp>
        </p:grpSp>
        <p:sp>
          <p:nvSpPr>
            <p:cNvPr id="14" name="Textfeld 13">
              <a:extLst>
                <a:ext uri="{FF2B5EF4-FFF2-40B4-BE49-F238E27FC236}">
                  <a16:creationId xmlns="" xmlns:a16="http://schemas.microsoft.com/office/drawing/2014/main" id="{B7A1D8F8-C5CC-49C4-8BF5-E32BD02D994F}"/>
                </a:ext>
              </a:extLst>
            </p:cNvPr>
            <p:cNvSpPr txBox="1"/>
            <p:nvPr/>
          </p:nvSpPr>
          <p:spPr>
            <a:xfrm>
              <a:off x="5550241" y="4705226"/>
              <a:ext cx="12394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3x</a:t>
              </a:r>
              <a:endParaRPr lang="en-GB" sz="28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>
                  <a:extLst>
                    <a:ext uri="{FF2B5EF4-FFF2-40B4-BE49-F238E27FC236}">
                      <a16:creationId xmlns="" xmlns:a16="http://schemas.microsoft.com/office/drawing/2014/main" id="{F5D0278F-8592-4DAF-B8F8-9583A0E369A0}"/>
                    </a:ext>
                  </a:extLst>
                </p:cNvPr>
                <p:cNvSpPr txBox="1"/>
                <p:nvPr/>
              </p:nvSpPr>
              <p:spPr>
                <a:xfrm>
                  <a:off x="5368011" y="4706609"/>
                  <a:ext cx="1091646" cy="17851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8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de-DE" sz="8000" b="0" dirty="0"/>
                </a:p>
                <a:p>
                  <a:endParaRPr lang="de-DE" b="0" dirty="0"/>
                </a:p>
                <a:p>
                  <a:endParaRPr lang="en-GB" dirty="0"/>
                </a:p>
              </p:txBody>
            </p:sp>
          </mc:Choice>
          <mc:Fallback xmlns=""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F5D0278F-8592-4DAF-B8F8-9583A0E369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8011" y="4706609"/>
                  <a:ext cx="1091646" cy="178510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36" name="Tabelle 35"/>
          <p:cNvGraphicFramePr>
            <a:graphicFrameLocks noGrp="1"/>
          </p:cNvGraphicFramePr>
          <p:nvPr>
            <p:extLst/>
          </p:nvPr>
        </p:nvGraphicFramePr>
        <p:xfrm>
          <a:off x="5399035" y="2786736"/>
          <a:ext cx="1804848" cy="1052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12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12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512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20181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r>
                        <a:rPr lang="en-US" sz="1800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en-US" sz="1800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57304" marR="57304" marT="28652" marB="2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</a:t>
                      </a:r>
                    </a:p>
                  </a:txBody>
                  <a:tcPr marL="57304" marR="57304" marT="28652" marB="2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2556">
                <a:tc rowSpan="3"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r>
                        <a:rPr lang="en-US" sz="3200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</a:t>
                      </a:r>
                      <a:endParaRPr lang="en-US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57304" marR="57304" marT="28652" marB="28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</a:t>
                      </a:r>
                    </a:p>
                  </a:txBody>
                  <a:tcPr marL="57304" marR="57304" marT="28652" marB="2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2556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</a:t>
                      </a:r>
                    </a:p>
                  </a:txBody>
                  <a:tcPr marL="57304" marR="57304" marT="28652" marB="2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2556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marL="57304" marR="57304" marT="28652" marB="2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100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Original Percolator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3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Pseudo ROCs</a:t>
            </a:r>
            <a:endParaRPr lang="en-US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2172490"/>
            <a:ext cx="5486411" cy="3657607"/>
          </a:xfrm>
        </p:spPr>
      </p:pic>
    </p:spTree>
    <p:extLst>
      <p:ext uri="{BB962C8B-B14F-4D97-AF65-F5344CB8AC3E}">
        <p14:creationId xmlns:p14="http://schemas.microsoft.com/office/powerpoint/2010/main" val="351881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Characteristics of Cross-linked PSMs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Harder to detect by current algorithms </a:t>
            </a:r>
          </a:p>
          <a:p>
            <a:r>
              <a:rPr lang="en-US" smtClean="0"/>
              <a:t>Measured in </a:t>
            </a:r>
            <a:r>
              <a:rPr lang="en-US" smtClean="0"/>
              <a:t>lower quantity than linear peptides</a:t>
            </a:r>
          </a:p>
          <a:p>
            <a:r>
              <a:rPr lang="en-US" smtClean="0"/>
              <a:t>Possess more features (e.g. the cross-linked nucleotide)</a:t>
            </a:r>
          </a:p>
          <a:p>
            <a:r>
              <a:rPr lang="en-US" smtClean="0"/>
              <a:t>Generally different from linear PSMs</a:t>
            </a:r>
          </a:p>
        </p:txBody>
      </p:sp>
    </p:spTree>
    <p:extLst>
      <p:ext uri="{BB962C8B-B14F-4D97-AF65-F5344CB8AC3E}">
        <p14:creationId xmlns:p14="http://schemas.microsoft.com/office/powerpoint/2010/main" val="18035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optimalRanking - Methods</a:t>
            </a:r>
            <a:endParaRPr lang="en-US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740033" y="1825625"/>
            <a:ext cx="8711933" cy="4351338"/>
          </a:xfrm>
        </p:spPr>
      </p:pic>
    </p:spTree>
    <p:extLst>
      <p:ext uri="{BB962C8B-B14F-4D97-AF65-F5344CB8AC3E}">
        <p14:creationId xmlns:p14="http://schemas.microsoft.com/office/powerpoint/2010/main" val="120745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optimalRanking </a:t>
            </a:r>
            <a:r>
              <a:rPr lang="en-US" smtClean="0"/>
              <a:t>– Results &amp; Discussion</a:t>
            </a:r>
            <a:endParaRPr lang="en-US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81"/>
          <a:stretch/>
        </p:blipFill>
        <p:spPr>
          <a:xfrm>
            <a:off x="838200" y="2088682"/>
            <a:ext cx="5486411" cy="3259613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8" b="-1"/>
          <a:stretch/>
        </p:blipFill>
        <p:spPr>
          <a:xfrm>
            <a:off x="6324611" y="2107933"/>
            <a:ext cx="5486411" cy="324036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38200" y="1725617"/>
            <a:ext cx="548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Pseudo ROCs of all PSMs</a:t>
            </a:r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7330456" y="1738601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Pseudo ROCs of only rank 1 PSMs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9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optimalRanking - Results &amp; Discussion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154780" cy="4769850"/>
          </a:xfrm>
        </p:spPr>
      </p:pic>
    </p:spTree>
    <p:extLst>
      <p:ext uri="{BB962C8B-B14F-4D97-AF65-F5344CB8AC3E}">
        <p14:creationId xmlns:p14="http://schemas.microsoft.com/office/powerpoint/2010/main" val="182116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optimalRanking - Results &amp; Discussion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154780" cy="4769850"/>
          </a:xfrm>
        </p:spPr>
      </p:pic>
      <p:sp>
        <p:nvSpPr>
          <p:cNvPr id="6" name="Textfeld 5"/>
          <p:cNvSpPr txBox="1"/>
          <p:nvPr/>
        </p:nvSpPr>
        <p:spPr>
          <a:xfrm>
            <a:off x="7992980" y="2552119"/>
            <a:ext cx="3153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Cropping after iteration 5</a:t>
            </a:r>
          </a:p>
        </p:txBody>
      </p:sp>
      <p:cxnSp>
        <p:nvCxnSpPr>
          <p:cNvPr id="8" name="Gerade Verbindung mit Pfeil 7"/>
          <p:cNvCxnSpPr>
            <a:stCxn id="6" idx="1"/>
          </p:cNvCxnSpPr>
          <p:nvPr/>
        </p:nvCxnSpPr>
        <p:spPr>
          <a:xfrm flipH="1">
            <a:off x="7036067" y="2967618"/>
            <a:ext cx="956913" cy="14888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5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optimalRanking - Results &amp; Discussion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154780" cy="4769850"/>
          </a:xfrm>
        </p:spPr>
      </p:pic>
      <p:sp>
        <p:nvSpPr>
          <p:cNvPr id="6" name="Textfeld 5"/>
          <p:cNvSpPr txBox="1"/>
          <p:nvPr/>
        </p:nvSpPr>
        <p:spPr>
          <a:xfrm>
            <a:off x="7992980" y="2552119"/>
            <a:ext cx="31530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Cropping after iteration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Best result of the three</a:t>
            </a:r>
            <a:endParaRPr lang="en-US" sz="2400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7161195" y="4110228"/>
            <a:ext cx="956913" cy="14888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Inhaltsplatzhalt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4" t="79828" r="11769" b="15698"/>
          <a:stretch/>
        </p:blipFill>
        <p:spPr>
          <a:xfrm>
            <a:off x="9678202" y="5572500"/>
            <a:ext cx="2220459" cy="18061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5" t="80093" r="11242" b="14907"/>
          <a:stretch/>
        </p:blipFill>
        <p:spPr>
          <a:xfrm>
            <a:off x="7469204" y="5572500"/>
            <a:ext cx="2208999" cy="19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4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optimalRanking - Results &amp; Discussion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154780" cy="4769850"/>
          </a:xfrm>
        </p:spPr>
      </p:pic>
      <p:sp>
        <p:nvSpPr>
          <p:cNvPr id="6" name="Textfeld 5"/>
          <p:cNvSpPr txBox="1"/>
          <p:nvPr/>
        </p:nvSpPr>
        <p:spPr>
          <a:xfrm>
            <a:off x="7992980" y="2552119"/>
            <a:ext cx="31530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Cropping after iteration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Best result of the three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Re-Ranking took place</a:t>
            </a:r>
            <a:endParaRPr lang="en-US" sz="2400"/>
          </a:p>
        </p:txBody>
      </p:sp>
      <p:sp>
        <p:nvSpPr>
          <p:cNvPr id="8" name="Textfeld 7"/>
          <p:cNvSpPr txBox="1"/>
          <p:nvPr/>
        </p:nvSpPr>
        <p:spPr>
          <a:xfrm>
            <a:off x="7992980" y="5599107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Pseudo ROCs of only rank 1 PSMs:</a:t>
            </a:r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5" t="80093" r="11242" b="14907"/>
          <a:stretch/>
        </p:blipFill>
        <p:spPr>
          <a:xfrm>
            <a:off x="8118108" y="5968439"/>
            <a:ext cx="2757636" cy="249500"/>
          </a:xfrm>
          <a:prstGeom prst="rect">
            <a:avLst/>
          </a:prstGeom>
        </p:spPr>
      </p:pic>
      <p:cxnSp>
        <p:nvCxnSpPr>
          <p:cNvPr id="4" name="Gerade Verbindung mit Pfeil 3"/>
          <p:cNvCxnSpPr/>
          <p:nvPr/>
        </p:nvCxnSpPr>
        <p:spPr>
          <a:xfrm flipH="1" flipV="1">
            <a:off x="7170822" y="5599107"/>
            <a:ext cx="822158" cy="494082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08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94000"/>
            <a:ext cx="10515600" cy="1325563"/>
          </a:xfrm>
        </p:spPr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Background </a:t>
            </a:r>
          </a:p>
          <a:p>
            <a:pPr lvl="1"/>
            <a:r>
              <a:rPr lang="en-US"/>
              <a:t>Data Generation and </a:t>
            </a:r>
            <a:r>
              <a:rPr lang="en-US" smtClean="0"/>
              <a:t>Preprocessing</a:t>
            </a:r>
          </a:p>
          <a:p>
            <a:pPr lvl="1"/>
            <a:r>
              <a:rPr lang="en-US"/>
              <a:t>Original </a:t>
            </a:r>
            <a:r>
              <a:rPr lang="en-US" smtClean="0"/>
              <a:t>Percolator</a:t>
            </a:r>
          </a:p>
          <a:p>
            <a:pPr lvl="1"/>
            <a:r>
              <a:rPr lang="en-US"/>
              <a:t>Pseudo </a:t>
            </a:r>
            <a:r>
              <a:rPr lang="en-US" smtClean="0"/>
              <a:t>ROCs</a:t>
            </a:r>
          </a:p>
          <a:p>
            <a:pPr lvl="1"/>
            <a:r>
              <a:rPr lang="en-US"/>
              <a:t>Characteristics of Cross-linked </a:t>
            </a:r>
            <a:r>
              <a:rPr lang="en-US" smtClean="0"/>
              <a:t>PSMs</a:t>
            </a:r>
          </a:p>
          <a:p>
            <a:r>
              <a:rPr lang="en-US"/>
              <a:t>E</a:t>
            </a:r>
            <a:r>
              <a:rPr lang="en-US" smtClean="0"/>
              <a:t>xperiments</a:t>
            </a:r>
            <a:endParaRPr lang="en-US"/>
          </a:p>
          <a:p>
            <a:pPr lvl="1"/>
            <a:r>
              <a:rPr lang="en-US" smtClean="0"/>
              <a:t>optimalRanking</a:t>
            </a:r>
          </a:p>
          <a:p>
            <a:pPr lvl="1"/>
            <a:r>
              <a:rPr lang="en-US" smtClean="0"/>
              <a:t>Small Datasets</a:t>
            </a:r>
          </a:p>
          <a:p>
            <a:pPr lvl="1"/>
            <a:r>
              <a:rPr lang="en-US" smtClean="0"/>
              <a:t>Imputation</a:t>
            </a:r>
          </a:p>
          <a:p>
            <a:pPr lvl="1"/>
            <a:r>
              <a:rPr lang="en-US"/>
              <a:t>Proportions of </a:t>
            </a:r>
            <a:r>
              <a:rPr lang="en-US" smtClean="0"/>
              <a:t>Different Classes</a:t>
            </a:r>
          </a:p>
          <a:p>
            <a:r>
              <a:rPr lang="en-US" smtClean="0"/>
              <a:t>Outlook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2684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Small Datasets - Methods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2836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Random sampling of cross-linked PSMs with q-value &lt; 10%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Calculating pseudo ROCs, AUC, number of PSMs with q-value &lt; 1% from unchanged NuXL-score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Applying Pycolator and using the resulting score </a:t>
            </a:r>
          </a:p>
        </p:txBody>
      </p:sp>
    </p:spTree>
    <p:extLst>
      <p:ext uri="{BB962C8B-B14F-4D97-AF65-F5344CB8AC3E}">
        <p14:creationId xmlns:p14="http://schemas.microsoft.com/office/powerpoint/2010/main" val="185379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Small Datasets - Methods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2836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Random sampling of cross-linked PSMs with q-value &lt; 10%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Calculating pseudo ROCs, AUC, number of PSMs with q-value &lt; 1% from unchanged NuXL-score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Applying Pycolator and using the resulting score </a:t>
            </a:r>
          </a:p>
        </p:txBody>
      </p:sp>
      <p:sp>
        <p:nvSpPr>
          <p:cNvPr id="12" name="Nach rechts gekrümmter Pfeil 11"/>
          <p:cNvSpPr/>
          <p:nvPr/>
        </p:nvSpPr>
        <p:spPr>
          <a:xfrm rot="10800000">
            <a:off x="6766560" y="1690688"/>
            <a:ext cx="1029903" cy="290037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796463" y="2448379"/>
            <a:ext cx="3557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Repeat 10 times to compensate for uneven sampling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1569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Small Datasets – Results &amp; Discussion</a:t>
            </a:r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7"/>
          <a:stretch/>
        </p:blipFill>
        <p:spPr>
          <a:xfrm>
            <a:off x="838200" y="2694445"/>
            <a:ext cx="5487650" cy="3327816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838200" y="2271214"/>
            <a:ext cx="548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AUC using Pycolator score to unchanged score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3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Small Datasets – Results &amp; Discussion</a:t>
            </a:r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7"/>
          <a:stretch/>
        </p:blipFill>
        <p:spPr>
          <a:xfrm>
            <a:off x="838200" y="2694445"/>
            <a:ext cx="5487650" cy="3327816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838200" y="2271214"/>
            <a:ext cx="548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AUC using Pycolator score to unchanged score </a:t>
            </a:r>
            <a:endParaRPr lang="en-US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850" y="2271214"/>
            <a:ext cx="4827100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Small Datasets – Results &amp; Discussion</a:t>
            </a:r>
            <a:endParaRPr lang="en-US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850" y="2640546"/>
            <a:ext cx="5487650" cy="3658433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7"/>
          <a:stretch/>
        </p:blipFill>
        <p:spPr>
          <a:xfrm>
            <a:off x="838200" y="2694445"/>
            <a:ext cx="5487650" cy="3327816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7045693" y="2482689"/>
            <a:ext cx="4052235" cy="211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838200" y="2271214"/>
            <a:ext cx="548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AUC using Pycolator score to unchanged score </a:t>
            </a:r>
            <a:endParaRPr lang="en-US"/>
          </a:p>
        </p:txBody>
      </p:sp>
      <p:sp>
        <p:nvSpPr>
          <p:cNvPr id="10" name="Textfeld 9"/>
          <p:cNvSpPr txBox="1"/>
          <p:nvPr/>
        </p:nvSpPr>
        <p:spPr>
          <a:xfrm>
            <a:off x="7322690" y="1994215"/>
            <a:ext cx="3493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Identified PSMs at 1% q-value using </a:t>
            </a:r>
          </a:p>
          <a:p>
            <a:pPr algn="ctr"/>
            <a:r>
              <a:rPr lang="en-US" smtClean="0"/>
              <a:t>Pycolator score to unchanged score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4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Imputation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used SVM function cannot handle missing values</a:t>
            </a:r>
          </a:p>
          <a:p>
            <a:r>
              <a:rPr lang="en-US" smtClean="0"/>
              <a:t>The imputer tries to find numerical values minimizing the influence on the score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3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Imputation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used SVM function cannot handle missing values</a:t>
            </a:r>
          </a:p>
          <a:p>
            <a:r>
              <a:rPr lang="en-US" smtClean="0"/>
              <a:t>The imputer tries to find numerical values minimizing the influence on the score</a:t>
            </a:r>
          </a:p>
          <a:p>
            <a:endParaRPr lang="en-US"/>
          </a:p>
          <a:p>
            <a:r>
              <a:rPr lang="en-US" smtClean="0"/>
              <a:t>No influence on the used dataset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6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Imputation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used SVM function cannot handle missing values</a:t>
            </a:r>
          </a:p>
          <a:p>
            <a:r>
              <a:rPr lang="en-US" smtClean="0"/>
              <a:t>The imputer tries to find numerical values minimizing the influence on the score</a:t>
            </a:r>
          </a:p>
          <a:p>
            <a:endParaRPr lang="en-US"/>
          </a:p>
          <a:p>
            <a:r>
              <a:rPr lang="en-US" smtClean="0"/>
              <a:t>No influence on the used dataset</a:t>
            </a:r>
          </a:p>
          <a:p>
            <a:endParaRPr lang="en-US"/>
          </a:p>
          <a:p>
            <a:r>
              <a:rPr lang="en-US" smtClean="0"/>
              <a:t>Could be useful for datasets with more linear PSMs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2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Proportions of </a:t>
            </a:r>
            <a:r>
              <a:rPr lang="en-US" smtClean="0"/>
              <a:t>Different Classes - Methods</a:t>
            </a:r>
            <a:endParaRPr lang="en-US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3437"/>
            <a:ext cx="10515600" cy="3415713"/>
          </a:xfrm>
        </p:spPr>
      </p:pic>
    </p:spTree>
    <p:extLst>
      <p:ext uri="{BB962C8B-B14F-4D97-AF65-F5344CB8AC3E}">
        <p14:creationId xmlns:p14="http://schemas.microsoft.com/office/powerpoint/2010/main" val="122363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Proportions of Different Classes - Results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Ratio </a:t>
            </a:r>
            <a:r>
              <a:rPr lang="en-US"/>
              <a:t>of target to decoy PSMs is </a:t>
            </a:r>
            <a:r>
              <a:rPr lang="en-US" smtClean="0"/>
              <a:t>1.18865 </a:t>
            </a:r>
            <a:r>
              <a:rPr lang="en-US"/>
              <a:t>in the whole </a:t>
            </a:r>
            <a:r>
              <a:rPr lang="en-US" smtClean="0"/>
              <a:t>dataset</a:t>
            </a:r>
          </a:p>
          <a:p>
            <a:r>
              <a:rPr lang="en-US" smtClean="0"/>
              <a:t>Originally: 1.17 </a:t>
            </a:r>
            <a:r>
              <a:rPr lang="en-US"/>
              <a:t>to </a:t>
            </a:r>
            <a:r>
              <a:rPr lang="en-US" smtClean="0"/>
              <a:t>1.2 in the different splits</a:t>
            </a:r>
          </a:p>
          <a:p>
            <a:r>
              <a:rPr lang="en-US" smtClean="0"/>
              <a:t>Now: 1.18862 </a:t>
            </a:r>
            <a:r>
              <a:rPr lang="en-US"/>
              <a:t>to 1.18870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6260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Generation and Preprocessing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Peptides in tandem mass spectrometry </a:t>
            </a:r>
            <a:r>
              <a:rPr lang="en-US"/>
              <a:t>produce </a:t>
            </a:r>
            <a:r>
              <a:rPr lang="en-US" smtClean="0"/>
              <a:t>spectra</a:t>
            </a:r>
          </a:p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5818"/>
            <a:ext cx="8934909" cy="379114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952901" y="6176963"/>
            <a:ext cx="1048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From: Timo Sachsenberg [1]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8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Proportions of Different Classes - Results</a:t>
            </a:r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" r="1"/>
          <a:stretch/>
        </p:blipFill>
        <p:spPr>
          <a:xfrm>
            <a:off x="1085368" y="2328455"/>
            <a:ext cx="10021264" cy="273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Outlook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Testing on other data sets </a:t>
            </a:r>
          </a:p>
          <a:p>
            <a:r>
              <a:rPr lang="en-US" smtClean="0"/>
              <a:t>Machine learning methods to increase flexibility</a:t>
            </a:r>
          </a:p>
          <a:p>
            <a:pPr lvl="1"/>
            <a:r>
              <a:rPr lang="en-US" smtClean="0"/>
              <a:t>Does FDR estimation still work?</a:t>
            </a:r>
          </a:p>
          <a:p>
            <a:r>
              <a:rPr lang="en-US" smtClean="0"/>
              <a:t>Feature Selection to reduce effect of correlated features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747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67"/>
            <a:ext cx="12192000" cy="684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7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[1] Timo </a:t>
            </a:r>
            <a:r>
              <a:rPr lang="en-US"/>
              <a:t>Sachsenberg. Computational methods for mass </a:t>
            </a:r>
            <a:r>
              <a:rPr lang="en-US" smtClean="0"/>
              <a:t>spectrometry-based </a:t>
            </a:r>
            <a:r>
              <a:rPr lang="en-US"/>
              <a:t>study of protein-RNA or protein-DNA complexes and </a:t>
            </a:r>
            <a:r>
              <a:rPr lang="en-US" smtClean="0"/>
              <a:t>quantitative metaproteomics</a:t>
            </a:r>
            <a:r>
              <a:rPr lang="en-US"/>
              <a:t>. 2017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Generation and Preprocessing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Peptides in tandem mass spectrometry </a:t>
            </a:r>
            <a:r>
              <a:rPr lang="en-US"/>
              <a:t>produce </a:t>
            </a:r>
            <a:r>
              <a:rPr lang="en-US" smtClean="0"/>
              <a:t>spectra</a:t>
            </a:r>
          </a:p>
          <a:p>
            <a:r>
              <a:rPr lang="en-US" smtClean="0"/>
              <a:t>Compared with theoretical spectra from possible peptides</a:t>
            </a:r>
          </a:p>
          <a:p>
            <a:pPr lvl="1"/>
            <a:r>
              <a:rPr lang="en-US" smtClean="0"/>
              <a:t>For example known </a:t>
            </a:r>
            <a:r>
              <a:rPr lang="en-US"/>
              <a:t>peptides from the cell type </a:t>
            </a:r>
            <a:r>
              <a:rPr lang="en-US" smtClean="0"/>
              <a:t>analyzed</a:t>
            </a:r>
          </a:p>
        </p:txBody>
      </p:sp>
    </p:spTree>
    <p:extLst>
      <p:ext uri="{BB962C8B-B14F-4D97-AF65-F5344CB8AC3E}">
        <p14:creationId xmlns:p14="http://schemas.microsoft.com/office/powerpoint/2010/main" val="386778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Generation and Preprocessing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Peptides in tandem mass spectrometry </a:t>
            </a:r>
            <a:r>
              <a:rPr lang="en-US"/>
              <a:t>produce </a:t>
            </a:r>
            <a:r>
              <a:rPr lang="en-US" smtClean="0"/>
              <a:t>spectra</a:t>
            </a:r>
          </a:p>
          <a:p>
            <a:r>
              <a:rPr lang="en-US" smtClean="0"/>
              <a:t>Compared with theoretical spectra from possible peptides</a:t>
            </a:r>
          </a:p>
          <a:p>
            <a:pPr lvl="1"/>
            <a:r>
              <a:rPr lang="en-US" smtClean="0"/>
              <a:t>For example known </a:t>
            </a:r>
            <a:r>
              <a:rPr lang="en-US"/>
              <a:t>peptides from the cell type </a:t>
            </a:r>
            <a:r>
              <a:rPr lang="en-US" smtClean="0"/>
              <a:t>analyzed</a:t>
            </a:r>
          </a:p>
          <a:p>
            <a:r>
              <a:rPr lang="en-US" smtClean="0"/>
              <a:t>Peptide with highest similarity is considered peptide-spectrum-match (PSM)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6157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Generation and Preprocessing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Peptides in tandem mass spectrometry </a:t>
            </a:r>
            <a:r>
              <a:rPr lang="en-US"/>
              <a:t>produce </a:t>
            </a:r>
            <a:r>
              <a:rPr lang="en-US" smtClean="0"/>
              <a:t>spectra</a:t>
            </a:r>
          </a:p>
          <a:p>
            <a:r>
              <a:rPr lang="en-US" smtClean="0"/>
              <a:t>Compared with theoretical spectra from possible peptides</a:t>
            </a:r>
          </a:p>
          <a:p>
            <a:pPr lvl="1"/>
            <a:r>
              <a:rPr lang="en-US" smtClean="0"/>
              <a:t>For example known </a:t>
            </a:r>
            <a:r>
              <a:rPr lang="en-US"/>
              <a:t>peptides from the cell type </a:t>
            </a:r>
            <a:r>
              <a:rPr lang="en-US" smtClean="0"/>
              <a:t>analyzed</a:t>
            </a:r>
          </a:p>
          <a:p>
            <a:r>
              <a:rPr lang="en-US" smtClean="0"/>
              <a:t>Peptide with highest similarity is considered peptide-spectrum-match (PSM)</a:t>
            </a:r>
          </a:p>
          <a:p>
            <a:endParaRPr lang="en-US" smtClean="0"/>
          </a:p>
          <a:p>
            <a:r>
              <a:rPr lang="en-US" smtClean="0"/>
              <a:t>Mixing reversed or shuffled peptides (decoys) estimates distribution of false matches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5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ieren 49"/>
          <p:cNvGrpSpPr/>
          <p:nvPr/>
        </p:nvGrpSpPr>
        <p:grpSpPr>
          <a:xfrm>
            <a:off x="575429" y="2566587"/>
            <a:ext cx="10778371" cy="3048759"/>
            <a:chOff x="575429" y="1690688"/>
            <a:chExt cx="10778371" cy="3048759"/>
          </a:xfrm>
        </p:grpSpPr>
        <p:grpSp>
          <p:nvGrpSpPr>
            <p:cNvPr id="26" name="Group 14">
              <a:extLst>
                <a:ext uri="{FF2B5EF4-FFF2-40B4-BE49-F238E27FC236}">
                  <a16:creationId xmlns="" xmlns:a16="http://schemas.microsoft.com/office/drawing/2014/main" id="{906E443D-65DB-4693-A91A-5E00B5BBA958}"/>
                </a:ext>
              </a:extLst>
            </p:cNvPr>
            <p:cNvGrpSpPr/>
            <p:nvPr/>
          </p:nvGrpSpPr>
          <p:grpSpPr>
            <a:xfrm>
              <a:off x="575429" y="1690688"/>
              <a:ext cx="4636057" cy="3048759"/>
              <a:chOff x="3967" y="35321"/>
              <a:chExt cx="4636057" cy="3048759"/>
            </a:xfrm>
          </p:grpSpPr>
          <p:grpSp>
            <p:nvGrpSpPr>
              <p:cNvPr id="27" name="Group 11">
                <a:extLst>
                  <a:ext uri="{FF2B5EF4-FFF2-40B4-BE49-F238E27FC236}">
                    <a16:creationId xmlns="" xmlns:a16="http://schemas.microsoft.com/office/drawing/2014/main" id="{66FE0C33-5521-4359-88FF-DB3575A05A44}"/>
                  </a:ext>
                </a:extLst>
              </p:cNvPr>
              <p:cNvGrpSpPr/>
              <p:nvPr/>
            </p:nvGrpSpPr>
            <p:grpSpPr>
              <a:xfrm>
                <a:off x="340277" y="35321"/>
                <a:ext cx="4299747" cy="2679427"/>
                <a:chOff x="1796253" y="749573"/>
                <a:chExt cx="4299747" cy="2679427"/>
              </a:xfrm>
            </p:grpSpPr>
            <p:sp>
              <p:nvSpPr>
                <p:cNvPr id="30" name="Freeform: Shape 3">
                  <a:extLst>
                    <a:ext uri="{FF2B5EF4-FFF2-40B4-BE49-F238E27FC236}">
                      <a16:creationId xmlns="" xmlns:a16="http://schemas.microsoft.com/office/drawing/2014/main" id="{52C7694A-E229-48F2-83BE-52BCA5B90737}"/>
                    </a:ext>
                  </a:extLst>
                </p:cNvPr>
                <p:cNvSpPr/>
                <p:nvPr/>
              </p:nvSpPr>
              <p:spPr>
                <a:xfrm>
                  <a:off x="1796253" y="1250334"/>
                  <a:ext cx="2158769" cy="2178666"/>
                </a:xfrm>
                <a:custGeom>
                  <a:avLst/>
                  <a:gdLst>
                    <a:gd name="connsiteX0" fmla="*/ 0 w 5755861"/>
                    <a:gd name="connsiteY0" fmla="*/ 2902226 h 3180054"/>
                    <a:gd name="connsiteX1" fmla="*/ 1435653 w 5755861"/>
                    <a:gd name="connsiteY1" fmla="*/ 2893392 h 3180054"/>
                    <a:gd name="connsiteX2" fmla="*/ 2866887 w 5755861"/>
                    <a:gd name="connsiteY2" fmla="*/ 0 h 3180054"/>
                    <a:gd name="connsiteX3" fmla="*/ 4311374 w 5755861"/>
                    <a:gd name="connsiteY3" fmla="*/ 2902226 h 3180054"/>
                    <a:gd name="connsiteX4" fmla="*/ 5755861 w 5755861"/>
                    <a:gd name="connsiteY4" fmla="*/ 2897809 h 3180054"/>
                    <a:gd name="connsiteX0" fmla="*/ 0 w 5740163"/>
                    <a:gd name="connsiteY0" fmla="*/ 2898302 h 3180054"/>
                    <a:gd name="connsiteX1" fmla="*/ 1419955 w 5740163"/>
                    <a:gd name="connsiteY1" fmla="*/ 2893392 h 3180054"/>
                    <a:gd name="connsiteX2" fmla="*/ 2851189 w 5740163"/>
                    <a:gd name="connsiteY2" fmla="*/ 0 h 3180054"/>
                    <a:gd name="connsiteX3" fmla="*/ 4295676 w 5740163"/>
                    <a:gd name="connsiteY3" fmla="*/ 2902226 h 3180054"/>
                    <a:gd name="connsiteX4" fmla="*/ 5740163 w 5740163"/>
                    <a:gd name="connsiteY4" fmla="*/ 2897809 h 3180054"/>
                    <a:gd name="connsiteX0" fmla="*/ 0 w 5740163"/>
                    <a:gd name="connsiteY0" fmla="*/ 2898302 h 3180054"/>
                    <a:gd name="connsiteX1" fmla="*/ 1419955 w 5740163"/>
                    <a:gd name="connsiteY1" fmla="*/ 2893392 h 3180054"/>
                    <a:gd name="connsiteX2" fmla="*/ 2851189 w 5740163"/>
                    <a:gd name="connsiteY2" fmla="*/ 0 h 3180054"/>
                    <a:gd name="connsiteX3" fmla="*/ 4295676 w 5740163"/>
                    <a:gd name="connsiteY3" fmla="*/ 2902226 h 3180054"/>
                    <a:gd name="connsiteX4" fmla="*/ 5740163 w 5740163"/>
                    <a:gd name="connsiteY4" fmla="*/ 2897809 h 3180054"/>
                    <a:gd name="connsiteX0" fmla="*/ 0 w 5740163"/>
                    <a:gd name="connsiteY0" fmla="*/ 2898302 h 3180054"/>
                    <a:gd name="connsiteX1" fmla="*/ 1419955 w 5740163"/>
                    <a:gd name="connsiteY1" fmla="*/ 2893392 h 3180054"/>
                    <a:gd name="connsiteX2" fmla="*/ 2851189 w 5740163"/>
                    <a:gd name="connsiteY2" fmla="*/ 0 h 3180054"/>
                    <a:gd name="connsiteX3" fmla="*/ 4295676 w 5740163"/>
                    <a:gd name="connsiteY3" fmla="*/ 2902226 h 3180054"/>
                    <a:gd name="connsiteX4" fmla="*/ 5740163 w 5740163"/>
                    <a:gd name="connsiteY4" fmla="*/ 2897809 h 3180054"/>
                    <a:gd name="connsiteX0" fmla="*/ 0 w 5740163"/>
                    <a:gd name="connsiteY0" fmla="*/ 2898302 h 3180054"/>
                    <a:gd name="connsiteX1" fmla="*/ 1419955 w 5740163"/>
                    <a:gd name="connsiteY1" fmla="*/ 2893392 h 3180054"/>
                    <a:gd name="connsiteX2" fmla="*/ 2851189 w 5740163"/>
                    <a:gd name="connsiteY2" fmla="*/ 0 h 3180054"/>
                    <a:gd name="connsiteX3" fmla="*/ 4295676 w 5740163"/>
                    <a:gd name="connsiteY3" fmla="*/ 2902226 h 3180054"/>
                    <a:gd name="connsiteX4" fmla="*/ 5740163 w 5740163"/>
                    <a:gd name="connsiteY4" fmla="*/ 2897809 h 3180054"/>
                    <a:gd name="connsiteX0" fmla="*/ 0 w 5740163"/>
                    <a:gd name="connsiteY0" fmla="*/ 2898302 h 3009131"/>
                    <a:gd name="connsiteX1" fmla="*/ 1419955 w 5740163"/>
                    <a:gd name="connsiteY1" fmla="*/ 2893392 h 3009131"/>
                    <a:gd name="connsiteX2" fmla="*/ 2851189 w 5740163"/>
                    <a:gd name="connsiteY2" fmla="*/ 0 h 3009131"/>
                    <a:gd name="connsiteX3" fmla="*/ 4295676 w 5740163"/>
                    <a:gd name="connsiteY3" fmla="*/ 2902226 h 3009131"/>
                    <a:gd name="connsiteX4" fmla="*/ 5740163 w 5740163"/>
                    <a:gd name="connsiteY4" fmla="*/ 2897809 h 3009131"/>
                    <a:gd name="connsiteX0" fmla="*/ 0 w 5740163"/>
                    <a:gd name="connsiteY0" fmla="*/ 2898302 h 2908395"/>
                    <a:gd name="connsiteX1" fmla="*/ 1419955 w 5740163"/>
                    <a:gd name="connsiteY1" fmla="*/ 2893392 h 2908395"/>
                    <a:gd name="connsiteX2" fmla="*/ 2851189 w 5740163"/>
                    <a:gd name="connsiteY2" fmla="*/ 0 h 2908395"/>
                    <a:gd name="connsiteX3" fmla="*/ 4295676 w 5740163"/>
                    <a:gd name="connsiteY3" fmla="*/ 2902226 h 2908395"/>
                    <a:gd name="connsiteX4" fmla="*/ 5740163 w 5740163"/>
                    <a:gd name="connsiteY4" fmla="*/ 2897809 h 2908395"/>
                    <a:gd name="connsiteX0" fmla="*/ 0 w 4320208"/>
                    <a:gd name="connsiteY0" fmla="*/ 2893392 h 2902226"/>
                    <a:gd name="connsiteX1" fmla="*/ 1431234 w 4320208"/>
                    <a:gd name="connsiteY1" fmla="*/ 0 h 2902226"/>
                    <a:gd name="connsiteX2" fmla="*/ 2875721 w 4320208"/>
                    <a:gd name="connsiteY2" fmla="*/ 2902226 h 2902226"/>
                    <a:gd name="connsiteX3" fmla="*/ 4320208 w 4320208"/>
                    <a:gd name="connsiteY3" fmla="*/ 2897809 h 2902226"/>
                    <a:gd name="connsiteX0" fmla="*/ 0 w 2875721"/>
                    <a:gd name="connsiteY0" fmla="*/ 2893392 h 2902226"/>
                    <a:gd name="connsiteX1" fmla="*/ 1431234 w 2875721"/>
                    <a:gd name="connsiteY1" fmla="*/ 0 h 2902226"/>
                    <a:gd name="connsiteX2" fmla="*/ 2875721 w 2875721"/>
                    <a:gd name="connsiteY2" fmla="*/ 2902226 h 2902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5721" h="2902226">
                      <a:moveTo>
                        <a:pt x="0" y="2893392"/>
                      </a:moveTo>
                      <a:cubicBezTo>
                        <a:pt x="761684" y="2861655"/>
                        <a:pt x="951947" y="-1472"/>
                        <a:pt x="1431234" y="0"/>
                      </a:cubicBezTo>
                      <a:cubicBezTo>
                        <a:pt x="1910521" y="1472"/>
                        <a:pt x="2198002" y="2894118"/>
                        <a:pt x="2875721" y="2902226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" name="Freeform: Shape 4">
                  <a:extLst>
                    <a:ext uri="{FF2B5EF4-FFF2-40B4-BE49-F238E27FC236}">
                      <a16:creationId xmlns="" xmlns:a16="http://schemas.microsoft.com/office/drawing/2014/main" id="{56331CD9-FDBA-4741-9B8D-916391BD3F2D}"/>
                    </a:ext>
                  </a:extLst>
                </p:cNvPr>
                <p:cNvSpPr/>
                <p:nvPr/>
              </p:nvSpPr>
              <p:spPr>
                <a:xfrm>
                  <a:off x="2562675" y="3206286"/>
                  <a:ext cx="2719653" cy="222713"/>
                </a:xfrm>
                <a:custGeom>
                  <a:avLst/>
                  <a:gdLst>
                    <a:gd name="connsiteX0" fmla="*/ 0 w 5755861"/>
                    <a:gd name="connsiteY0" fmla="*/ 2902226 h 3180054"/>
                    <a:gd name="connsiteX1" fmla="*/ 1435653 w 5755861"/>
                    <a:gd name="connsiteY1" fmla="*/ 2893392 h 3180054"/>
                    <a:gd name="connsiteX2" fmla="*/ 2866887 w 5755861"/>
                    <a:gd name="connsiteY2" fmla="*/ 0 h 3180054"/>
                    <a:gd name="connsiteX3" fmla="*/ 4311374 w 5755861"/>
                    <a:gd name="connsiteY3" fmla="*/ 2902226 h 3180054"/>
                    <a:gd name="connsiteX4" fmla="*/ 5755861 w 5755861"/>
                    <a:gd name="connsiteY4" fmla="*/ 2897809 h 3180054"/>
                    <a:gd name="connsiteX0" fmla="*/ 0 w 5740163"/>
                    <a:gd name="connsiteY0" fmla="*/ 2898302 h 3180054"/>
                    <a:gd name="connsiteX1" fmla="*/ 1419955 w 5740163"/>
                    <a:gd name="connsiteY1" fmla="*/ 2893392 h 3180054"/>
                    <a:gd name="connsiteX2" fmla="*/ 2851189 w 5740163"/>
                    <a:gd name="connsiteY2" fmla="*/ 0 h 3180054"/>
                    <a:gd name="connsiteX3" fmla="*/ 4295676 w 5740163"/>
                    <a:gd name="connsiteY3" fmla="*/ 2902226 h 3180054"/>
                    <a:gd name="connsiteX4" fmla="*/ 5740163 w 5740163"/>
                    <a:gd name="connsiteY4" fmla="*/ 2897809 h 3180054"/>
                    <a:gd name="connsiteX0" fmla="*/ 0 w 5740163"/>
                    <a:gd name="connsiteY0" fmla="*/ 2898302 h 3180054"/>
                    <a:gd name="connsiteX1" fmla="*/ 1419955 w 5740163"/>
                    <a:gd name="connsiteY1" fmla="*/ 2893392 h 3180054"/>
                    <a:gd name="connsiteX2" fmla="*/ 2851189 w 5740163"/>
                    <a:gd name="connsiteY2" fmla="*/ 0 h 3180054"/>
                    <a:gd name="connsiteX3" fmla="*/ 4295676 w 5740163"/>
                    <a:gd name="connsiteY3" fmla="*/ 2902226 h 3180054"/>
                    <a:gd name="connsiteX4" fmla="*/ 5740163 w 5740163"/>
                    <a:gd name="connsiteY4" fmla="*/ 2897809 h 3180054"/>
                    <a:gd name="connsiteX0" fmla="*/ 0 w 5740163"/>
                    <a:gd name="connsiteY0" fmla="*/ 2898302 h 3180054"/>
                    <a:gd name="connsiteX1" fmla="*/ 1419955 w 5740163"/>
                    <a:gd name="connsiteY1" fmla="*/ 2893392 h 3180054"/>
                    <a:gd name="connsiteX2" fmla="*/ 2851189 w 5740163"/>
                    <a:gd name="connsiteY2" fmla="*/ 0 h 3180054"/>
                    <a:gd name="connsiteX3" fmla="*/ 4295676 w 5740163"/>
                    <a:gd name="connsiteY3" fmla="*/ 2902226 h 3180054"/>
                    <a:gd name="connsiteX4" fmla="*/ 5740163 w 5740163"/>
                    <a:gd name="connsiteY4" fmla="*/ 2897809 h 3180054"/>
                    <a:gd name="connsiteX0" fmla="*/ 0 w 5740163"/>
                    <a:gd name="connsiteY0" fmla="*/ 2898302 h 3180054"/>
                    <a:gd name="connsiteX1" fmla="*/ 1419955 w 5740163"/>
                    <a:gd name="connsiteY1" fmla="*/ 2893392 h 3180054"/>
                    <a:gd name="connsiteX2" fmla="*/ 2851189 w 5740163"/>
                    <a:gd name="connsiteY2" fmla="*/ 0 h 3180054"/>
                    <a:gd name="connsiteX3" fmla="*/ 4295676 w 5740163"/>
                    <a:gd name="connsiteY3" fmla="*/ 2902226 h 3180054"/>
                    <a:gd name="connsiteX4" fmla="*/ 5740163 w 5740163"/>
                    <a:gd name="connsiteY4" fmla="*/ 2897809 h 3180054"/>
                    <a:gd name="connsiteX0" fmla="*/ 0 w 5740163"/>
                    <a:gd name="connsiteY0" fmla="*/ 2898302 h 3009131"/>
                    <a:gd name="connsiteX1" fmla="*/ 1419955 w 5740163"/>
                    <a:gd name="connsiteY1" fmla="*/ 2893392 h 3009131"/>
                    <a:gd name="connsiteX2" fmla="*/ 2851189 w 5740163"/>
                    <a:gd name="connsiteY2" fmla="*/ 0 h 3009131"/>
                    <a:gd name="connsiteX3" fmla="*/ 4295676 w 5740163"/>
                    <a:gd name="connsiteY3" fmla="*/ 2902226 h 3009131"/>
                    <a:gd name="connsiteX4" fmla="*/ 5740163 w 5740163"/>
                    <a:gd name="connsiteY4" fmla="*/ 2897809 h 3009131"/>
                    <a:gd name="connsiteX0" fmla="*/ 0 w 5740163"/>
                    <a:gd name="connsiteY0" fmla="*/ 2898302 h 2908395"/>
                    <a:gd name="connsiteX1" fmla="*/ 1419955 w 5740163"/>
                    <a:gd name="connsiteY1" fmla="*/ 2893392 h 2908395"/>
                    <a:gd name="connsiteX2" fmla="*/ 2851189 w 5740163"/>
                    <a:gd name="connsiteY2" fmla="*/ 0 h 2908395"/>
                    <a:gd name="connsiteX3" fmla="*/ 4295676 w 5740163"/>
                    <a:gd name="connsiteY3" fmla="*/ 2902226 h 2908395"/>
                    <a:gd name="connsiteX4" fmla="*/ 5740163 w 5740163"/>
                    <a:gd name="connsiteY4" fmla="*/ 2897809 h 2908395"/>
                    <a:gd name="connsiteX0" fmla="*/ 0 w 4320208"/>
                    <a:gd name="connsiteY0" fmla="*/ 2893392 h 2902226"/>
                    <a:gd name="connsiteX1" fmla="*/ 1431234 w 4320208"/>
                    <a:gd name="connsiteY1" fmla="*/ 0 h 2902226"/>
                    <a:gd name="connsiteX2" fmla="*/ 2875721 w 4320208"/>
                    <a:gd name="connsiteY2" fmla="*/ 2902226 h 2902226"/>
                    <a:gd name="connsiteX3" fmla="*/ 4320208 w 4320208"/>
                    <a:gd name="connsiteY3" fmla="*/ 2897809 h 2902226"/>
                    <a:gd name="connsiteX0" fmla="*/ 0 w 2875721"/>
                    <a:gd name="connsiteY0" fmla="*/ 2893392 h 2902226"/>
                    <a:gd name="connsiteX1" fmla="*/ 1431234 w 2875721"/>
                    <a:gd name="connsiteY1" fmla="*/ 0 h 2902226"/>
                    <a:gd name="connsiteX2" fmla="*/ 2875721 w 2875721"/>
                    <a:gd name="connsiteY2" fmla="*/ 2902226 h 2902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5721" h="2902226">
                      <a:moveTo>
                        <a:pt x="0" y="2893392"/>
                      </a:moveTo>
                      <a:cubicBezTo>
                        <a:pt x="761684" y="2861655"/>
                        <a:pt x="951947" y="-1472"/>
                        <a:pt x="1431234" y="0"/>
                      </a:cubicBezTo>
                      <a:cubicBezTo>
                        <a:pt x="1910521" y="1472"/>
                        <a:pt x="2198002" y="2894118"/>
                        <a:pt x="2875721" y="2902226"/>
                      </a:cubicBezTo>
                    </a:path>
                  </a:pathLst>
                </a:cu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2" name="Straight Arrow Connector 6">
                  <a:extLst>
                    <a:ext uri="{FF2B5EF4-FFF2-40B4-BE49-F238E27FC236}">
                      <a16:creationId xmlns="" xmlns:a16="http://schemas.microsoft.com/office/drawing/2014/main" id="{07AB326E-98CC-40EC-89C5-2F8CCD17DD78}"/>
                    </a:ext>
                  </a:extLst>
                </p:cNvPr>
                <p:cNvCxnSpPr/>
                <p:nvPr/>
              </p:nvCxnSpPr>
              <p:spPr>
                <a:xfrm flipV="1">
                  <a:off x="1796253" y="749573"/>
                  <a:ext cx="0" cy="267942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8">
                  <a:extLst>
                    <a:ext uri="{FF2B5EF4-FFF2-40B4-BE49-F238E27FC236}">
                      <a16:creationId xmlns="" xmlns:a16="http://schemas.microsoft.com/office/drawing/2014/main" id="{E0F715D7-D807-4546-AC1F-AFC38B93DD85}"/>
                    </a:ext>
                  </a:extLst>
                </p:cNvPr>
                <p:cNvCxnSpPr/>
                <p:nvPr/>
              </p:nvCxnSpPr>
              <p:spPr>
                <a:xfrm>
                  <a:off x="1796253" y="3429000"/>
                  <a:ext cx="429974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9">
                  <a:extLst>
                    <a:ext uri="{FF2B5EF4-FFF2-40B4-BE49-F238E27FC236}">
                      <a16:creationId xmlns="" xmlns:a16="http://schemas.microsoft.com/office/drawing/2014/main" id="{735AABC6-44DE-49DD-8221-589C6004FBA2}"/>
                    </a:ext>
                  </a:extLst>
                </p:cNvPr>
                <p:cNvSpPr txBox="1"/>
                <p:nvPr/>
              </p:nvSpPr>
              <p:spPr>
                <a:xfrm>
                  <a:off x="2746101" y="963410"/>
                  <a:ext cx="2904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/>
                    <a:t>F</a:t>
                  </a:r>
                </a:p>
              </p:txBody>
            </p:sp>
            <p:sp>
              <p:nvSpPr>
                <p:cNvPr id="35" name="TextBox 10">
                  <a:extLst>
                    <a:ext uri="{FF2B5EF4-FFF2-40B4-BE49-F238E27FC236}">
                      <a16:creationId xmlns="" xmlns:a16="http://schemas.microsoft.com/office/drawing/2014/main" id="{B90E64DA-6CC6-426E-8399-5C357B647ADC}"/>
                    </a:ext>
                  </a:extLst>
                </p:cNvPr>
                <p:cNvSpPr txBox="1"/>
                <p:nvPr/>
              </p:nvSpPr>
              <p:spPr>
                <a:xfrm>
                  <a:off x="3809791" y="2923942"/>
                  <a:ext cx="296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/>
                    <a:t>T</a:t>
                  </a:r>
                </a:p>
              </p:txBody>
            </p:sp>
          </p:grpSp>
          <p:sp>
            <p:nvSpPr>
              <p:cNvPr id="28" name="TextBox 12">
                <a:extLst>
                  <a:ext uri="{FF2B5EF4-FFF2-40B4-BE49-F238E27FC236}">
                    <a16:creationId xmlns="" xmlns:a16="http://schemas.microsoft.com/office/drawing/2014/main" id="{FE840F55-7880-415D-BD4E-EBA8A352849F}"/>
                  </a:ext>
                </a:extLst>
              </p:cNvPr>
              <p:cNvSpPr txBox="1"/>
              <p:nvPr/>
            </p:nvSpPr>
            <p:spPr>
              <a:xfrm>
                <a:off x="2091739" y="2714748"/>
                <a:ext cx="6846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score</a:t>
                </a:r>
              </a:p>
            </p:txBody>
          </p:sp>
          <p:sp>
            <p:nvSpPr>
              <p:cNvPr id="29" name="TextBox 13">
                <a:extLst>
                  <a:ext uri="{FF2B5EF4-FFF2-40B4-BE49-F238E27FC236}">
                    <a16:creationId xmlns="" xmlns:a16="http://schemas.microsoft.com/office/drawing/2014/main" id="{CD76AAB6-185B-4AE2-B956-DDB1357A94EC}"/>
                  </a:ext>
                </a:extLst>
              </p:cNvPr>
              <p:cNvSpPr txBox="1"/>
              <p:nvPr/>
            </p:nvSpPr>
            <p:spPr>
              <a:xfrm rot="16200000">
                <a:off x="-376683" y="1161670"/>
                <a:ext cx="1130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frequency</a:t>
                </a:r>
              </a:p>
            </p:txBody>
          </p:sp>
        </p:grpSp>
        <p:grpSp>
          <p:nvGrpSpPr>
            <p:cNvPr id="36" name="Group 28">
              <a:extLst>
                <a:ext uri="{FF2B5EF4-FFF2-40B4-BE49-F238E27FC236}">
                  <a16:creationId xmlns="" xmlns:a16="http://schemas.microsoft.com/office/drawing/2014/main" id="{28395788-EA09-4A23-BD96-A53FA01A205C}"/>
                </a:ext>
              </a:extLst>
            </p:cNvPr>
            <p:cNvGrpSpPr/>
            <p:nvPr/>
          </p:nvGrpSpPr>
          <p:grpSpPr>
            <a:xfrm>
              <a:off x="6292718" y="1690688"/>
              <a:ext cx="5061082" cy="3048759"/>
              <a:chOff x="5721256" y="35321"/>
              <a:chExt cx="5061082" cy="3048759"/>
            </a:xfrm>
          </p:grpSpPr>
          <p:grpSp>
            <p:nvGrpSpPr>
              <p:cNvPr id="37" name="Group 15">
                <a:extLst>
                  <a:ext uri="{FF2B5EF4-FFF2-40B4-BE49-F238E27FC236}">
                    <a16:creationId xmlns="" xmlns:a16="http://schemas.microsoft.com/office/drawing/2014/main" id="{44546B8D-B723-4040-AC00-8B3DA694AE40}"/>
                  </a:ext>
                </a:extLst>
              </p:cNvPr>
              <p:cNvGrpSpPr/>
              <p:nvPr/>
            </p:nvGrpSpPr>
            <p:grpSpPr>
              <a:xfrm>
                <a:off x="5721256" y="35321"/>
                <a:ext cx="5061082" cy="3048759"/>
                <a:chOff x="3967" y="35321"/>
                <a:chExt cx="5061082" cy="3048759"/>
              </a:xfrm>
            </p:grpSpPr>
            <p:grpSp>
              <p:nvGrpSpPr>
                <p:cNvPr id="39" name="Group 16">
                  <a:extLst>
                    <a:ext uri="{FF2B5EF4-FFF2-40B4-BE49-F238E27FC236}">
                      <a16:creationId xmlns="" xmlns:a16="http://schemas.microsoft.com/office/drawing/2014/main" id="{6AC89B0E-092A-420D-A041-61EF63E3CBC2}"/>
                    </a:ext>
                  </a:extLst>
                </p:cNvPr>
                <p:cNvGrpSpPr/>
                <p:nvPr/>
              </p:nvGrpSpPr>
              <p:grpSpPr>
                <a:xfrm>
                  <a:off x="340277" y="35321"/>
                  <a:ext cx="4724772" cy="2679427"/>
                  <a:chOff x="1796253" y="749573"/>
                  <a:chExt cx="4724772" cy="2679427"/>
                </a:xfrm>
              </p:grpSpPr>
              <p:sp>
                <p:nvSpPr>
                  <p:cNvPr id="42" name="Freeform: Shape 19">
                    <a:extLst>
                      <a:ext uri="{FF2B5EF4-FFF2-40B4-BE49-F238E27FC236}">
                        <a16:creationId xmlns="" xmlns:a16="http://schemas.microsoft.com/office/drawing/2014/main" id="{2A772B21-38F2-4C1F-9B2A-1F050B3B174A}"/>
                      </a:ext>
                    </a:extLst>
                  </p:cNvPr>
                  <p:cNvSpPr/>
                  <p:nvPr/>
                </p:nvSpPr>
                <p:spPr>
                  <a:xfrm>
                    <a:off x="1796253" y="2107436"/>
                    <a:ext cx="2158769" cy="1321563"/>
                  </a:xfrm>
                  <a:custGeom>
                    <a:avLst/>
                    <a:gdLst>
                      <a:gd name="connsiteX0" fmla="*/ 0 w 5755861"/>
                      <a:gd name="connsiteY0" fmla="*/ 2902226 h 3180054"/>
                      <a:gd name="connsiteX1" fmla="*/ 1435653 w 5755861"/>
                      <a:gd name="connsiteY1" fmla="*/ 2893392 h 3180054"/>
                      <a:gd name="connsiteX2" fmla="*/ 2866887 w 5755861"/>
                      <a:gd name="connsiteY2" fmla="*/ 0 h 3180054"/>
                      <a:gd name="connsiteX3" fmla="*/ 4311374 w 5755861"/>
                      <a:gd name="connsiteY3" fmla="*/ 2902226 h 3180054"/>
                      <a:gd name="connsiteX4" fmla="*/ 5755861 w 5755861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009131"/>
                      <a:gd name="connsiteX1" fmla="*/ 1419955 w 5740163"/>
                      <a:gd name="connsiteY1" fmla="*/ 2893392 h 3009131"/>
                      <a:gd name="connsiteX2" fmla="*/ 2851189 w 5740163"/>
                      <a:gd name="connsiteY2" fmla="*/ 0 h 3009131"/>
                      <a:gd name="connsiteX3" fmla="*/ 4295676 w 5740163"/>
                      <a:gd name="connsiteY3" fmla="*/ 2902226 h 3009131"/>
                      <a:gd name="connsiteX4" fmla="*/ 5740163 w 5740163"/>
                      <a:gd name="connsiteY4" fmla="*/ 2897809 h 3009131"/>
                      <a:gd name="connsiteX0" fmla="*/ 0 w 5740163"/>
                      <a:gd name="connsiteY0" fmla="*/ 2898302 h 2908395"/>
                      <a:gd name="connsiteX1" fmla="*/ 1419955 w 5740163"/>
                      <a:gd name="connsiteY1" fmla="*/ 2893392 h 2908395"/>
                      <a:gd name="connsiteX2" fmla="*/ 2851189 w 5740163"/>
                      <a:gd name="connsiteY2" fmla="*/ 0 h 2908395"/>
                      <a:gd name="connsiteX3" fmla="*/ 4295676 w 5740163"/>
                      <a:gd name="connsiteY3" fmla="*/ 2902226 h 2908395"/>
                      <a:gd name="connsiteX4" fmla="*/ 5740163 w 5740163"/>
                      <a:gd name="connsiteY4" fmla="*/ 2897809 h 2908395"/>
                      <a:gd name="connsiteX0" fmla="*/ 0 w 4320208"/>
                      <a:gd name="connsiteY0" fmla="*/ 2893392 h 2902226"/>
                      <a:gd name="connsiteX1" fmla="*/ 1431234 w 4320208"/>
                      <a:gd name="connsiteY1" fmla="*/ 0 h 2902226"/>
                      <a:gd name="connsiteX2" fmla="*/ 2875721 w 4320208"/>
                      <a:gd name="connsiteY2" fmla="*/ 2902226 h 2902226"/>
                      <a:gd name="connsiteX3" fmla="*/ 4320208 w 4320208"/>
                      <a:gd name="connsiteY3" fmla="*/ 2897809 h 2902226"/>
                      <a:gd name="connsiteX0" fmla="*/ 0 w 2875721"/>
                      <a:gd name="connsiteY0" fmla="*/ 2893392 h 2902226"/>
                      <a:gd name="connsiteX1" fmla="*/ 1431234 w 2875721"/>
                      <a:gd name="connsiteY1" fmla="*/ 0 h 2902226"/>
                      <a:gd name="connsiteX2" fmla="*/ 2875721 w 2875721"/>
                      <a:gd name="connsiteY2" fmla="*/ 2902226 h 29022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875721" h="2902226">
                        <a:moveTo>
                          <a:pt x="0" y="2893392"/>
                        </a:moveTo>
                        <a:cubicBezTo>
                          <a:pt x="761684" y="2861655"/>
                          <a:pt x="951947" y="-1472"/>
                          <a:pt x="1431234" y="0"/>
                        </a:cubicBezTo>
                        <a:cubicBezTo>
                          <a:pt x="1910521" y="1472"/>
                          <a:pt x="2198002" y="2894118"/>
                          <a:pt x="2875721" y="2902226"/>
                        </a:cubicBezTo>
                      </a:path>
                    </a:pathLst>
                  </a:custGeom>
                  <a:ln w="9525" cap="flat" cmpd="sng" algn="ctr">
                    <a:solidFill>
                      <a:schemeClr val="accent6">
                        <a:lumMod val="75000"/>
                      </a:schemeClr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3" name="Freeform: Shape 20">
                    <a:extLst>
                      <a:ext uri="{FF2B5EF4-FFF2-40B4-BE49-F238E27FC236}">
                        <a16:creationId xmlns="" xmlns:a16="http://schemas.microsoft.com/office/drawing/2014/main" id="{9EAA93AE-C1D3-4DDD-B458-A9BD755C6FD5}"/>
                      </a:ext>
                    </a:extLst>
                  </p:cNvPr>
                  <p:cNvSpPr/>
                  <p:nvPr/>
                </p:nvSpPr>
                <p:spPr>
                  <a:xfrm>
                    <a:off x="3613754" y="3183914"/>
                    <a:ext cx="1668574" cy="245085"/>
                  </a:xfrm>
                  <a:custGeom>
                    <a:avLst/>
                    <a:gdLst>
                      <a:gd name="connsiteX0" fmla="*/ 0 w 5755861"/>
                      <a:gd name="connsiteY0" fmla="*/ 2902226 h 3180054"/>
                      <a:gd name="connsiteX1" fmla="*/ 1435653 w 5755861"/>
                      <a:gd name="connsiteY1" fmla="*/ 2893392 h 3180054"/>
                      <a:gd name="connsiteX2" fmla="*/ 2866887 w 5755861"/>
                      <a:gd name="connsiteY2" fmla="*/ 0 h 3180054"/>
                      <a:gd name="connsiteX3" fmla="*/ 4311374 w 5755861"/>
                      <a:gd name="connsiteY3" fmla="*/ 2902226 h 3180054"/>
                      <a:gd name="connsiteX4" fmla="*/ 5755861 w 5755861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009131"/>
                      <a:gd name="connsiteX1" fmla="*/ 1419955 w 5740163"/>
                      <a:gd name="connsiteY1" fmla="*/ 2893392 h 3009131"/>
                      <a:gd name="connsiteX2" fmla="*/ 2851189 w 5740163"/>
                      <a:gd name="connsiteY2" fmla="*/ 0 h 3009131"/>
                      <a:gd name="connsiteX3" fmla="*/ 4295676 w 5740163"/>
                      <a:gd name="connsiteY3" fmla="*/ 2902226 h 3009131"/>
                      <a:gd name="connsiteX4" fmla="*/ 5740163 w 5740163"/>
                      <a:gd name="connsiteY4" fmla="*/ 2897809 h 3009131"/>
                      <a:gd name="connsiteX0" fmla="*/ 0 w 5740163"/>
                      <a:gd name="connsiteY0" fmla="*/ 2898302 h 2908395"/>
                      <a:gd name="connsiteX1" fmla="*/ 1419955 w 5740163"/>
                      <a:gd name="connsiteY1" fmla="*/ 2893392 h 2908395"/>
                      <a:gd name="connsiteX2" fmla="*/ 2851189 w 5740163"/>
                      <a:gd name="connsiteY2" fmla="*/ 0 h 2908395"/>
                      <a:gd name="connsiteX3" fmla="*/ 4295676 w 5740163"/>
                      <a:gd name="connsiteY3" fmla="*/ 2902226 h 2908395"/>
                      <a:gd name="connsiteX4" fmla="*/ 5740163 w 5740163"/>
                      <a:gd name="connsiteY4" fmla="*/ 2897809 h 2908395"/>
                      <a:gd name="connsiteX0" fmla="*/ 0 w 4320208"/>
                      <a:gd name="connsiteY0" fmla="*/ 2893392 h 2902226"/>
                      <a:gd name="connsiteX1" fmla="*/ 1431234 w 4320208"/>
                      <a:gd name="connsiteY1" fmla="*/ 0 h 2902226"/>
                      <a:gd name="connsiteX2" fmla="*/ 2875721 w 4320208"/>
                      <a:gd name="connsiteY2" fmla="*/ 2902226 h 2902226"/>
                      <a:gd name="connsiteX3" fmla="*/ 4320208 w 4320208"/>
                      <a:gd name="connsiteY3" fmla="*/ 2897809 h 2902226"/>
                      <a:gd name="connsiteX0" fmla="*/ 0 w 2875721"/>
                      <a:gd name="connsiteY0" fmla="*/ 2893392 h 2902226"/>
                      <a:gd name="connsiteX1" fmla="*/ 1431234 w 2875721"/>
                      <a:gd name="connsiteY1" fmla="*/ 0 h 2902226"/>
                      <a:gd name="connsiteX2" fmla="*/ 2875721 w 2875721"/>
                      <a:gd name="connsiteY2" fmla="*/ 2902226 h 2902226"/>
                      <a:gd name="connsiteX0" fmla="*/ 0 w 1742862"/>
                      <a:gd name="connsiteY0" fmla="*/ 350827 h 3070120"/>
                      <a:gd name="connsiteX1" fmla="*/ 298375 w 1742862"/>
                      <a:gd name="connsiteY1" fmla="*/ 167894 h 3070120"/>
                      <a:gd name="connsiteX2" fmla="*/ 1742862 w 1742862"/>
                      <a:gd name="connsiteY2" fmla="*/ 3070120 h 3070120"/>
                      <a:gd name="connsiteX0" fmla="*/ 0 w 1742862"/>
                      <a:gd name="connsiteY0" fmla="*/ 342943 h 3062236"/>
                      <a:gd name="connsiteX1" fmla="*/ 298375 w 1742862"/>
                      <a:gd name="connsiteY1" fmla="*/ 160010 h 3062236"/>
                      <a:gd name="connsiteX2" fmla="*/ 1742862 w 1742862"/>
                      <a:gd name="connsiteY2" fmla="*/ 3062236 h 3062236"/>
                      <a:gd name="connsiteX0" fmla="*/ 0 w 1742862"/>
                      <a:gd name="connsiteY0" fmla="*/ 474467 h 3193760"/>
                      <a:gd name="connsiteX1" fmla="*/ 480961 w 1742862"/>
                      <a:gd name="connsiteY1" fmla="*/ 138118 h 3193760"/>
                      <a:gd name="connsiteX2" fmla="*/ 1742862 w 1742862"/>
                      <a:gd name="connsiteY2" fmla="*/ 3193760 h 31937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42862" h="3193760">
                        <a:moveTo>
                          <a:pt x="0" y="474467"/>
                        </a:moveTo>
                        <a:cubicBezTo>
                          <a:pt x="164132" y="493870"/>
                          <a:pt x="190484" y="-315098"/>
                          <a:pt x="480961" y="138118"/>
                        </a:cubicBezTo>
                        <a:cubicBezTo>
                          <a:pt x="771438" y="591334"/>
                          <a:pt x="1065143" y="3185652"/>
                          <a:pt x="1742862" y="3193760"/>
                        </a:cubicBezTo>
                      </a:path>
                    </a:pathLst>
                  </a:custGeom>
                  <a:no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44" name="Straight Arrow Connector 21">
                    <a:extLst>
                      <a:ext uri="{FF2B5EF4-FFF2-40B4-BE49-F238E27FC236}">
                        <a16:creationId xmlns="" xmlns:a16="http://schemas.microsoft.com/office/drawing/2014/main" id="{3033C3D8-0858-4021-9B16-DB2EBC612BB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796253" y="749573"/>
                    <a:ext cx="0" cy="267942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Arrow Connector 22">
                    <a:extLst>
                      <a:ext uri="{FF2B5EF4-FFF2-40B4-BE49-F238E27FC236}">
                        <a16:creationId xmlns="" xmlns:a16="http://schemas.microsoft.com/office/drawing/2014/main" id="{3285A412-DF37-4FC8-872A-3BD7F388A832}"/>
                      </a:ext>
                    </a:extLst>
                  </p:cNvPr>
                  <p:cNvCxnSpPr/>
                  <p:nvPr/>
                </p:nvCxnSpPr>
                <p:spPr>
                  <a:xfrm>
                    <a:off x="1796253" y="3429000"/>
                    <a:ext cx="4299747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TextBox 23">
                    <a:extLst>
                      <a:ext uri="{FF2B5EF4-FFF2-40B4-BE49-F238E27FC236}">
                        <a16:creationId xmlns="" xmlns:a16="http://schemas.microsoft.com/office/drawing/2014/main" id="{3B36F23F-8887-4C72-8BC1-6B0528C885D1}"/>
                      </a:ext>
                    </a:extLst>
                  </p:cNvPr>
                  <p:cNvSpPr txBox="1"/>
                  <p:nvPr/>
                </p:nvSpPr>
                <p:spPr>
                  <a:xfrm>
                    <a:off x="2483125" y="1709303"/>
                    <a:ext cx="16573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/>
                      <a:t>Decoys (only F)</a:t>
                    </a:r>
                  </a:p>
                </p:txBody>
              </p:sp>
              <p:sp>
                <p:nvSpPr>
                  <p:cNvPr id="47" name="TextBox 24">
                    <a:extLst>
                      <a:ext uri="{FF2B5EF4-FFF2-40B4-BE49-F238E27FC236}">
                        <a16:creationId xmlns="" xmlns:a16="http://schemas.microsoft.com/office/drawing/2014/main" id="{7037B295-27AC-4BD5-AE63-03E5B60F95DF}"/>
                      </a:ext>
                    </a:extLst>
                  </p:cNvPr>
                  <p:cNvSpPr txBox="1"/>
                  <p:nvPr/>
                </p:nvSpPr>
                <p:spPr>
                  <a:xfrm>
                    <a:off x="3629271" y="2833685"/>
                    <a:ext cx="28917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/>
                      <a:t>Targets (T</a:t>
                    </a:r>
                    <a:r>
                      <a:rPr lang="de-DE"/>
                      <a:t>+F aka noisy labels)</a:t>
                    </a:r>
                    <a:endParaRPr lang="de-DE" dirty="0"/>
                  </a:p>
                </p:txBody>
              </p:sp>
            </p:grpSp>
            <p:sp>
              <p:nvSpPr>
                <p:cNvPr id="40" name="TextBox 17">
                  <a:extLst>
                    <a:ext uri="{FF2B5EF4-FFF2-40B4-BE49-F238E27FC236}">
                      <a16:creationId xmlns="" xmlns:a16="http://schemas.microsoft.com/office/drawing/2014/main" id="{A3A0665E-DD88-4DAE-96BB-3CAA7A0E9E61}"/>
                    </a:ext>
                  </a:extLst>
                </p:cNvPr>
                <p:cNvSpPr txBox="1"/>
                <p:nvPr/>
              </p:nvSpPr>
              <p:spPr>
                <a:xfrm>
                  <a:off x="2091739" y="2714748"/>
                  <a:ext cx="6846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/>
                    <a:t>score</a:t>
                  </a:r>
                </a:p>
              </p:txBody>
            </p:sp>
            <p:sp>
              <p:nvSpPr>
                <p:cNvPr id="41" name="TextBox 18">
                  <a:extLst>
                    <a:ext uri="{FF2B5EF4-FFF2-40B4-BE49-F238E27FC236}">
                      <a16:creationId xmlns="" xmlns:a16="http://schemas.microsoft.com/office/drawing/2014/main" id="{F39BFFF6-ADCF-453D-A3FA-3FE00347F3E7}"/>
                    </a:ext>
                  </a:extLst>
                </p:cNvPr>
                <p:cNvSpPr txBox="1"/>
                <p:nvPr/>
              </p:nvSpPr>
              <p:spPr>
                <a:xfrm rot="16200000">
                  <a:off x="-376683" y="1161670"/>
                  <a:ext cx="11306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/>
                    <a:t>frequency</a:t>
                  </a:r>
                </a:p>
              </p:txBody>
            </p:sp>
          </p:grpSp>
          <p:sp>
            <p:nvSpPr>
              <p:cNvPr id="38" name="Freeform: Shape 25">
                <a:extLst>
                  <a:ext uri="{FF2B5EF4-FFF2-40B4-BE49-F238E27FC236}">
                    <a16:creationId xmlns="" xmlns:a16="http://schemas.microsoft.com/office/drawing/2014/main" id="{0C3EC7D1-22C2-485E-8733-CB445C62968B}"/>
                  </a:ext>
                </a:extLst>
              </p:cNvPr>
              <p:cNvSpPr/>
              <p:nvPr/>
            </p:nvSpPr>
            <p:spPr>
              <a:xfrm>
                <a:off x="6073261" y="1494781"/>
                <a:ext cx="1801806" cy="1216256"/>
              </a:xfrm>
              <a:custGeom>
                <a:avLst/>
                <a:gdLst>
                  <a:gd name="connsiteX0" fmla="*/ 0 w 5755861"/>
                  <a:gd name="connsiteY0" fmla="*/ 2902226 h 3180054"/>
                  <a:gd name="connsiteX1" fmla="*/ 1435653 w 5755861"/>
                  <a:gd name="connsiteY1" fmla="*/ 2893392 h 3180054"/>
                  <a:gd name="connsiteX2" fmla="*/ 2866887 w 5755861"/>
                  <a:gd name="connsiteY2" fmla="*/ 0 h 3180054"/>
                  <a:gd name="connsiteX3" fmla="*/ 4311374 w 5755861"/>
                  <a:gd name="connsiteY3" fmla="*/ 2902226 h 3180054"/>
                  <a:gd name="connsiteX4" fmla="*/ 5755861 w 5755861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009131"/>
                  <a:gd name="connsiteX1" fmla="*/ 1419955 w 5740163"/>
                  <a:gd name="connsiteY1" fmla="*/ 2893392 h 3009131"/>
                  <a:gd name="connsiteX2" fmla="*/ 2851189 w 5740163"/>
                  <a:gd name="connsiteY2" fmla="*/ 0 h 3009131"/>
                  <a:gd name="connsiteX3" fmla="*/ 4295676 w 5740163"/>
                  <a:gd name="connsiteY3" fmla="*/ 2902226 h 3009131"/>
                  <a:gd name="connsiteX4" fmla="*/ 5740163 w 5740163"/>
                  <a:gd name="connsiteY4" fmla="*/ 2897809 h 3009131"/>
                  <a:gd name="connsiteX0" fmla="*/ 0 w 5740163"/>
                  <a:gd name="connsiteY0" fmla="*/ 2898302 h 2908395"/>
                  <a:gd name="connsiteX1" fmla="*/ 1419955 w 5740163"/>
                  <a:gd name="connsiteY1" fmla="*/ 2893392 h 2908395"/>
                  <a:gd name="connsiteX2" fmla="*/ 2851189 w 5740163"/>
                  <a:gd name="connsiteY2" fmla="*/ 0 h 2908395"/>
                  <a:gd name="connsiteX3" fmla="*/ 4295676 w 5740163"/>
                  <a:gd name="connsiteY3" fmla="*/ 2902226 h 2908395"/>
                  <a:gd name="connsiteX4" fmla="*/ 5740163 w 5740163"/>
                  <a:gd name="connsiteY4" fmla="*/ 2897809 h 2908395"/>
                  <a:gd name="connsiteX0" fmla="*/ 0 w 4320208"/>
                  <a:gd name="connsiteY0" fmla="*/ 2893392 h 2902226"/>
                  <a:gd name="connsiteX1" fmla="*/ 1431234 w 4320208"/>
                  <a:gd name="connsiteY1" fmla="*/ 0 h 2902226"/>
                  <a:gd name="connsiteX2" fmla="*/ 2875721 w 4320208"/>
                  <a:gd name="connsiteY2" fmla="*/ 2902226 h 2902226"/>
                  <a:gd name="connsiteX3" fmla="*/ 4320208 w 4320208"/>
                  <a:gd name="connsiteY3" fmla="*/ 2897809 h 2902226"/>
                  <a:gd name="connsiteX0" fmla="*/ 0 w 2875721"/>
                  <a:gd name="connsiteY0" fmla="*/ 2893392 h 2902226"/>
                  <a:gd name="connsiteX1" fmla="*/ 1431234 w 2875721"/>
                  <a:gd name="connsiteY1" fmla="*/ 0 h 2902226"/>
                  <a:gd name="connsiteX2" fmla="*/ 2875721 w 2875721"/>
                  <a:gd name="connsiteY2" fmla="*/ 2902226 h 2902226"/>
                  <a:gd name="connsiteX0" fmla="*/ 0 w 2483634"/>
                  <a:gd name="connsiteY0" fmla="*/ 2895499 h 2895499"/>
                  <a:gd name="connsiteX1" fmla="*/ 1431234 w 2483634"/>
                  <a:gd name="connsiteY1" fmla="*/ 2107 h 2895499"/>
                  <a:gd name="connsiteX2" fmla="*/ 2483634 w 2483634"/>
                  <a:gd name="connsiteY2" fmla="*/ 2390387 h 2895499"/>
                  <a:gd name="connsiteX0" fmla="*/ 0 w 2483634"/>
                  <a:gd name="connsiteY0" fmla="*/ 2895999 h 2895999"/>
                  <a:gd name="connsiteX1" fmla="*/ 1431234 w 2483634"/>
                  <a:gd name="connsiteY1" fmla="*/ 2607 h 2895999"/>
                  <a:gd name="connsiteX2" fmla="*/ 2483634 w 2483634"/>
                  <a:gd name="connsiteY2" fmla="*/ 2390887 h 2895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83634" h="2895999">
                    <a:moveTo>
                      <a:pt x="0" y="2895999"/>
                    </a:moveTo>
                    <a:cubicBezTo>
                      <a:pt x="761684" y="2864262"/>
                      <a:pt x="1017295" y="86792"/>
                      <a:pt x="1431234" y="2607"/>
                    </a:cubicBezTo>
                    <a:cubicBezTo>
                      <a:pt x="1845173" y="-81578"/>
                      <a:pt x="1915700" y="1896868"/>
                      <a:pt x="2483634" y="2390887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Generation and Preprocessing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3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Generation and Preprocessing</a:t>
            </a:r>
            <a:endParaRPr lang="en-US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3" y="2945331"/>
            <a:ext cx="11386754" cy="1803916"/>
          </a:xfrm>
        </p:spPr>
      </p:pic>
      <p:sp>
        <p:nvSpPr>
          <p:cNvPr id="6" name="Rechteck 5"/>
          <p:cNvSpPr/>
          <p:nvPr/>
        </p:nvSpPr>
        <p:spPr>
          <a:xfrm>
            <a:off x="3474720" y="2820202"/>
            <a:ext cx="510139" cy="2088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2904178" y="2328769"/>
            <a:ext cx="16512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Target or Decoy</a:t>
            </a:r>
          </a:p>
        </p:txBody>
      </p:sp>
      <p:sp>
        <p:nvSpPr>
          <p:cNvPr id="8" name="Geschweifte Klammer links 7"/>
          <p:cNvSpPr/>
          <p:nvPr/>
        </p:nvSpPr>
        <p:spPr>
          <a:xfrm rot="16200000">
            <a:off x="5680830" y="3120652"/>
            <a:ext cx="592919" cy="3850108"/>
          </a:xfrm>
          <a:prstGeom prst="leftBrace">
            <a:avLst>
              <a:gd name="adj1" fmla="val 41668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5057005" y="5522753"/>
            <a:ext cx="1840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Different features</a:t>
            </a:r>
          </a:p>
        </p:txBody>
      </p:sp>
    </p:spTree>
    <p:extLst>
      <p:ext uri="{BB962C8B-B14F-4D97-AF65-F5344CB8AC3E}">
        <p14:creationId xmlns:p14="http://schemas.microsoft.com/office/powerpoint/2010/main" val="290614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schweifte Klammer links 20">
            <a:extLst>
              <a:ext uri="{FF2B5EF4-FFF2-40B4-BE49-F238E27FC236}">
                <a16:creationId xmlns="" xmlns:a16="http://schemas.microsoft.com/office/drawing/2014/main" id="{46F583E0-3500-4365-8D3A-584974DC1F32}"/>
              </a:ext>
            </a:extLst>
          </p:cNvPr>
          <p:cNvSpPr/>
          <p:nvPr/>
        </p:nvSpPr>
        <p:spPr>
          <a:xfrm>
            <a:off x="6196551" y="2471160"/>
            <a:ext cx="445157" cy="1444738"/>
          </a:xfrm>
          <a:prstGeom prst="leftBrace">
            <a:avLst>
              <a:gd name="adj1" fmla="val 8333"/>
              <a:gd name="adj2" fmla="val 15047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uppieren 19"/>
          <p:cNvGrpSpPr/>
          <p:nvPr/>
        </p:nvGrpSpPr>
        <p:grpSpPr>
          <a:xfrm>
            <a:off x="308093" y="2023433"/>
            <a:ext cx="4549140" cy="1754101"/>
            <a:chOff x="308093" y="480659"/>
            <a:chExt cx="4549140" cy="2312432"/>
          </a:xfrm>
        </p:grpSpPr>
        <p:sp>
          <p:nvSpPr>
            <p:cNvPr id="4" name="Abgerundetes Rechteck 3"/>
            <p:cNvSpPr/>
            <p:nvPr/>
          </p:nvSpPr>
          <p:spPr>
            <a:xfrm>
              <a:off x="308093" y="958195"/>
              <a:ext cx="1508760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Abgerundetes Rechteck 4"/>
            <p:cNvSpPr/>
            <p:nvPr/>
          </p:nvSpPr>
          <p:spPr>
            <a:xfrm>
              <a:off x="1824473" y="958195"/>
              <a:ext cx="1508760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3340853" y="958195"/>
              <a:ext cx="1508760" cy="539496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308093" y="1605895"/>
              <a:ext cx="1508760" cy="539496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1824473" y="1605895"/>
              <a:ext cx="1508760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3340853" y="1605895"/>
              <a:ext cx="1508760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315713" y="2253595"/>
              <a:ext cx="1508760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1832093" y="2253595"/>
              <a:ext cx="1508760" cy="539496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bgerundetes Rechteck 11"/>
            <p:cNvSpPr/>
            <p:nvPr/>
          </p:nvSpPr>
          <p:spPr>
            <a:xfrm>
              <a:off x="3348473" y="2253595"/>
              <a:ext cx="1508760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15713" y="480659"/>
              <a:ext cx="3017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Training</a:t>
              </a: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3333234" y="480659"/>
              <a:ext cx="1516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Validation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4990" y="2052638"/>
            <a:ext cx="4567130" cy="1754101"/>
            <a:chOff x="7314990" y="519160"/>
            <a:chExt cx="4567130" cy="2312432"/>
          </a:xfrm>
        </p:grpSpPr>
        <p:sp>
          <p:nvSpPr>
            <p:cNvPr id="17" name="Abgerundetes Rechteck 16"/>
            <p:cNvSpPr/>
            <p:nvPr/>
          </p:nvSpPr>
          <p:spPr>
            <a:xfrm>
              <a:off x="7317614" y="996696"/>
              <a:ext cx="1004400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10365740" y="996696"/>
              <a:ext cx="1508760" cy="539496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10365740" y="1644396"/>
              <a:ext cx="1508760" cy="539496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10373360" y="2292096"/>
              <a:ext cx="1508760" cy="539496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8324638" y="996696"/>
              <a:ext cx="1028955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9353594" y="996696"/>
              <a:ext cx="1004400" cy="53949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bgerundetes Rechteck 29"/>
            <p:cNvSpPr/>
            <p:nvPr/>
          </p:nvSpPr>
          <p:spPr>
            <a:xfrm>
              <a:off x="7314990" y="1644396"/>
              <a:ext cx="1004400" cy="53949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8322014" y="1644396"/>
              <a:ext cx="1028955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9350970" y="1644396"/>
              <a:ext cx="1004400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7327858" y="2292096"/>
              <a:ext cx="1004400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8334882" y="2292096"/>
              <a:ext cx="1028955" cy="53949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9363838" y="2292096"/>
              <a:ext cx="1004400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314990" y="519160"/>
              <a:ext cx="2043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Training</a:t>
              </a: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9268842" y="519160"/>
              <a:ext cx="1179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Validation</a:t>
              </a:r>
            </a:p>
          </p:txBody>
        </p:sp>
      </p:grpSp>
      <p:sp>
        <p:nvSpPr>
          <p:cNvPr id="83" name="Abgerundetes Rechteck 82"/>
          <p:cNvSpPr/>
          <p:nvPr/>
        </p:nvSpPr>
        <p:spPr>
          <a:xfrm>
            <a:off x="86627" y="1709937"/>
            <a:ext cx="12018746" cy="509993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feld 17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F5D0278F-8592-4DAF-B8F8-9583A0E369A0}"/>
              </a:ext>
            </a:extLst>
          </p:cNvPr>
          <p:cNvSpPr txBox="1"/>
          <p:nvPr/>
        </p:nvSpPr>
        <p:spPr>
          <a:xfrm>
            <a:off x="5368011" y="5229038"/>
            <a:ext cx="65" cy="17851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DE" sz="8000" b="0" dirty="0"/>
          </a:p>
          <a:p>
            <a:endParaRPr lang="de-DE" b="0" dirty="0"/>
          </a:p>
          <a:p>
            <a:endParaRPr lang="en-GB" dirty="0"/>
          </a:p>
        </p:txBody>
      </p:sp>
      <p:graphicFrame>
        <p:nvGraphicFramePr>
          <p:cNvPr id="36" name="Tabel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534065"/>
              </p:ext>
            </p:extLst>
          </p:nvPr>
        </p:nvGraphicFramePr>
        <p:xfrm>
          <a:off x="5399035" y="2786736"/>
          <a:ext cx="1804848" cy="1052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12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12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512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20181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r>
                        <a:rPr lang="en-US" sz="1800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en-US" sz="1800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57304" marR="57304" marT="28652" marB="2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</a:t>
                      </a:r>
                    </a:p>
                  </a:txBody>
                  <a:tcPr marL="57304" marR="57304" marT="28652" marB="2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2556">
                <a:tc rowSpan="3"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r>
                        <a:rPr lang="en-US" sz="3200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</a:t>
                      </a:r>
                      <a:endParaRPr lang="en-US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57304" marR="57304" marT="28652" marB="28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</a:t>
                      </a:r>
                    </a:p>
                  </a:txBody>
                  <a:tcPr marL="57304" marR="57304" marT="28652" marB="2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2556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</a:t>
                      </a:r>
                    </a:p>
                  </a:txBody>
                  <a:tcPr marL="57304" marR="57304" marT="28652" marB="2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2556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marL="57304" marR="57304" marT="28652" marB="2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100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Original Percolator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9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1031</Words>
  <Application>Microsoft Office PowerPoint</Application>
  <PresentationFormat>Breitbild</PresentationFormat>
  <Paragraphs>243</Paragraphs>
  <Slides>33</Slides>
  <Notes>23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Theme</vt:lpstr>
      <vt:lpstr>Semi-supervised Learning  for Nucleic Acid Cross-linking  Mass Spectrometry</vt:lpstr>
      <vt:lpstr>Outline</vt:lpstr>
      <vt:lpstr>Data Generation and Preprocessing</vt:lpstr>
      <vt:lpstr>Data Generation and Preprocessing</vt:lpstr>
      <vt:lpstr>Data Generation and Preprocessing</vt:lpstr>
      <vt:lpstr>Data Generation and Preprocessing</vt:lpstr>
      <vt:lpstr>Data Generation and Preprocessing</vt:lpstr>
      <vt:lpstr>Data Generation and Preprocessing</vt:lpstr>
      <vt:lpstr>Original Percolator</vt:lpstr>
      <vt:lpstr>Original Percolator</vt:lpstr>
      <vt:lpstr>Original Percolator</vt:lpstr>
      <vt:lpstr>Pseudo ROCs</vt:lpstr>
      <vt:lpstr>Characteristics of Cross-linked PSMs</vt:lpstr>
      <vt:lpstr>optimalRanking - Methods</vt:lpstr>
      <vt:lpstr>optimalRanking – Results &amp; Discussion</vt:lpstr>
      <vt:lpstr>optimalRanking - Results &amp; Discussion</vt:lpstr>
      <vt:lpstr>optimalRanking - Results &amp; Discussion</vt:lpstr>
      <vt:lpstr>optimalRanking - Results &amp; Discussion</vt:lpstr>
      <vt:lpstr>optimalRanking - Results &amp; Discussion</vt:lpstr>
      <vt:lpstr>Small Datasets - Methods</vt:lpstr>
      <vt:lpstr>Small Datasets - Methods</vt:lpstr>
      <vt:lpstr>Small Datasets – Results &amp; Discussion</vt:lpstr>
      <vt:lpstr>Small Datasets – Results &amp; Discussion</vt:lpstr>
      <vt:lpstr>Small Datasets – Results &amp; Discussion</vt:lpstr>
      <vt:lpstr>Imputation</vt:lpstr>
      <vt:lpstr>Imputation</vt:lpstr>
      <vt:lpstr>Imputation</vt:lpstr>
      <vt:lpstr>Proportions of Different Classes - Methods</vt:lpstr>
      <vt:lpstr>Proportions of Different Classes - Results</vt:lpstr>
      <vt:lpstr>Proportions of Different Classes - Results</vt:lpstr>
      <vt:lpstr>Outlook</vt:lpstr>
      <vt:lpstr>PowerPoint-Präsentation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Semi-supervised Learning  for Nucleic Acid Cross-linking Mass Spectrometry</dc:title>
  <dc:creator>Emil Paulitz</dc:creator>
  <cp:lastModifiedBy>Emil Paulitz</cp:lastModifiedBy>
  <cp:revision>41</cp:revision>
  <dcterms:created xsi:type="dcterms:W3CDTF">2020-09-08T15:09:42Z</dcterms:created>
  <dcterms:modified xsi:type="dcterms:W3CDTF">2020-09-10T17:59:53Z</dcterms:modified>
</cp:coreProperties>
</file>