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302" r:id="rId4"/>
    <p:sldId id="278" r:id="rId5"/>
    <p:sldId id="289" r:id="rId6"/>
    <p:sldId id="286" r:id="rId7"/>
    <p:sldId id="291" r:id="rId8"/>
    <p:sldId id="280" r:id="rId9"/>
    <p:sldId id="293" r:id="rId10"/>
    <p:sldId id="279" r:id="rId11"/>
    <p:sldId id="259" r:id="rId12"/>
    <p:sldId id="285" r:id="rId13"/>
    <p:sldId id="296" r:id="rId14"/>
    <p:sldId id="266" r:id="rId15"/>
    <p:sldId id="301" r:id="rId16"/>
    <p:sldId id="263" r:id="rId17"/>
    <p:sldId id="298" r:id="rId18"/>
    <p:sldId id="267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 Sachsenberg" initials="TS" lastIdx="1" clrIdx="0">
    <p:extLst>
      <p:ext uri="{19B8F6BF-5375-455C-9EA6-DF929625EA0E}">
        <p15:presenceInfo xmlns:p15="http://schemas.microsoft.com/office/powerpoint/2012/main" userId="65f5c0a3831e6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99" autoAdjust="0"/>
  </p:normalViewPr>
  <p:slideViewPr>
    <p:cSldViewPr snapToGrid="0">
      <p:cViewPr varScale="1">
        <p:scale>
          <a:sx n="142" d="100"/>
          <a:sy n="142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0T17:50:45.146" idx="1">
    <p:pos x="3855" y="1178"/>
    <p:text>HIe rwürde ich klassich wie in Thesis nach, Background/Methods/Results/Outlook unterteilen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Non-cross-linked</a:t>
            </a:r>
            <a:r>
              <a:rPr lang="en-US" baseline="0" dirty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Slightly</a:t>
            </a:r>
            <a:r>
              <a:rPr lang="en-US" baseline="0"/>
              <a:t> reduced variance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Other, more realistic</a:t>
            </a:r>
            <a:r>
              <a:rPr lang="en-US" baseline="0"/>
              <a:t> data sets (few 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More flexible models or combining weak models (AdaBoost)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Redundant features often worsen linear models, common in proteomics (related scores)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Berechnung FDR un</a:t>
            </a:r>
            <a:r>
              <a:rPr lang="en-US" baseline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optimalRanking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small datasets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imputation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proportion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Calculation</a:t>
            </a:r>
            <a:r>
              <a:rPr lang="en-US" baseline="0"/>
              <a:t> of AUC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</a:t>
            </a:r>
            <a:r>
              <a:rPr lang="en-US" baseline="0"/>
              <a:t> are calculated w.r.t. dataset size because this changes when applying sPycolator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AUC decreases until very</a:t>
            </a:r>
            <a:r>
              <a:rPr lang="en-US" baseline="0"/>
              <a:t> small size -&gt; next slide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42-0962-4A8E-9A3C-A94364B8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rmAutofit fontScale="90000"/>
          </a:bodyPr>
          <a:lstStyle/>
          <a:p>
            <a:r>
              <a:rPr lang="en-US"/>
              <a:t>Semi-supervised Learning </a:t>
            </a:r>
            <a:br>
              <a:rPr lang="en-US"/>
            </a:br>
            <a:r>
              <a:rPr lang="en-US"/>
              <a:t>for Nucleic Acid Cross-linking </a:t>
            </a:r>
            <a:br>
              <a:rPr lang="en-US"/>
            </a:br>
            <a:r>
              <a:rPr lang="en-US"/>
              <a:t>Mass Spectrometry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/>
              <a:t>Bachelor Thesis Bioinformatics</a:t>
            </a:r>
          </a:p>
          <a:p>
            <a:r>
              <a:rPr lang="en-US"/>
              <a:t>By Emil Paulitz</a:t>
            </a:r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metric: pseudo ROC curves</a:t>
            </a:r>
            <a:br>
              <a:rPr lang="en-US" dirty="0"/>
            </a:br>
            <a:r>
              <a:rPr lang="en-US" dirty="0"/>
              <a:t>(so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evaluiert</a:t>
            </a:r>
            <a:r>
              <a:rPr lang="en-US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17249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optimalRanking</a:t>
            </a:r>
            <a:r>
              <a:rPr lang="en-US" dirty="0"/>
              <a:t> - Methods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75868" y="3224598"/>
            <a:ext cx="6225109" cy="3109247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2FC55C0D-8810-49CF-BEA3-534C685CABDF}"/>
              </a:ext>
            </a:extLst>
          </p:cNvPr>
          <p:cNvSpPr txBox="1">
            <a:spLocks/>
          </p:cNvSpPr>
          <p:nvPr/>
        </p:nvSpPr>
        <p:spPr>
          <a:xfrm>
            <a:off x="730623" y="1942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Motivation: Correct ID is sometimes not the best scoring one.</a:t>
            </a:r>
          </a:p>
          <a:p>
            <a:r>
              <a:rPr lang="en-US" dirty="0"/>
              <a:t>Including 2</a:t>
            </a:r>
            <a:r>
              <a:rPr lang="en-US" baseline="30000" dirty="0"/>
              <a:t>nd</a:t>
            </a:r>
            <a:r>
              <a:rPr lang="en-US" dirty="0"/>
              <a:t> or n-</a:t>
            </a:r>
            <a:r>
              <a:rPr lang="en-US" dirty="0" err="1"/>
              <a:t>th</a:t>
            </a:r>
            <a:r>
              <a:rPr lang="en-US" dirty="0"/>
              <a:t> best candidate in learning with reranking might push correct ID to the top.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D7DD3-99BF-4E15-936B-3AF28F6FA55C}"/>
              </a:ext>
            </a:extLst>
          </p:cNvPr>
          <p:cNvSpPr txBox="1"/>
          <p:nvPr/>
        </p:nvSpPr>
        <p:spPr>
          <a:xfrm>
            <a:off x="3043518" y="36710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46C5C-E09C-486F-8FF8-0ED008BE6892}"/>
              </a:ext>
            </a:extLst>
          </p:cNvPr>
          <p:cNvSpPr txBox="1"/>
          <p:nvPr/>
        </p:nvSpPr>
        <p:spPr>
          <a:xfrm>
            <a:off x="2909048" y="3301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63C17-664D-4EAB-802D-282AF5B11580}"/>
              </a:ext>
            </a:extLst>
          </p:cNvPr>
          <p:cNvSpPr txBox="1"/>
          <p:nvPr/>
        </p:nvSpPr>
        <p:spPr>
          <a:xfrm rot="18000000">
            <a:off x="5187598" y="4779536"/>
            <a:ext cx="22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5 iterations</a:t>
            </a:r>
          </a:p>
        </p:txBody>
      </p:sp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65" y="1044075"/>
            <a:ext cx="7154780" cy="476985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5FB2413-E2D9-4BB7-9947-C9F57CE1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55" y="5860509"/>
            <a:ext cx="10515600" cy="1325563"/>
          </a:xfrm>
        </p:spPr>
        <p:txBody>
          <a:bodyPr/>
          <a:lstStyle/>
          <a:p>
            <a:r>
              <a:rPr lang="de-DE" dirty="0"/>
              <a:t>AUC increase of 1% compared to top hit only.</a:t>
            </a:r>
          </a:p>
        </p:txBody>
      </p: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Datasets - 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pseudo ROCs, AUC, number of PSMs with q-value &lt; 1% from unchanged </a:t>
            </a:r>
            <a:r>
              <a:rPr lang="en-US" dirty="0" err="1"/>
              <a:t>NuXL</a:t>
            </a:r>
            <a:r>
              <a:rPr lang="en-US" dirty="0"/>
              <a:t>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</a:t>
            </a:r>
            <a:r>
              <a:rPr lang="en-US" dirty="0" err="1"/>
              <a:t>Pycolator</a:t>
            </a:r>
            <a:r>
              <a:rPr lang="en-US" dirty="0"/>
              <a:t> and using the resulting score </a:t>
            </a:r>
          </a:p>
        </p:txBody>
      </p:sp>
      <p:sp>
        <p:nvSpPr>
          <p:cNvPr id="12" name="Nach rechts gekrümmter Pfeil 11"/>
          <p:cNvSpPr/>
          <p:nvPr/>
        </p:nvSpPr>
        <p:spPr>
          <a:xfrm rot="10800000">
            <a:off x="6766560" y="2228570"/>
            <a:ext cx="1029903" cy="29003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921969" y="2847309"/>
            <a:ext cx="3557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Repeat 10 times to compensate for uneven sampling</a:t>
            </a:r>
          </a:p>
        </p:txBody>
      </p:sp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Datasets – Results &amp; Discussion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AUC using Pycolator score to unchanged score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CF9D0-9B7A-42C2-8BF7-BA0C72A8E82C}"/>
              </a:ext>
            </a:extLst>
          </p:cNvPr>
          <p:cNvCxnSpPr/>
          <p:nvPr/>
        </p:nvCxnSpPr>
        <p:spPr>
          <a:xfrm>
            <a:off x="1380565" y="4957482"/>
            <a:ext cx="4388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718483C6-6AAD-434F-B835-EBBE7220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9" y="2388238"/>
            <a:ext cx="5487650" cy="3658433"/>
          </a:xfrm>
        </p:spPr>
      </p:pic>
      <p:sp>
        <p:nvSpPr>
          <p:cNvPr id="8" name="Textfeld 9">
            <a:extLst>
              <a:ext uri="{FF2B5EF4-FFF2-40B4-BE49-F238E27FC236}">
                <a16:creationId xmlns:a16="http://schemas.microsoft.com/office/drawing/2014/main" id="{04D5EF84-536D-40EA-AD76-7476BD2F14DB}"/>
              </a:ext>
            </a:extLst>
          </p:cNvPr>
          <p:cNvSpPr txBox="1"/>
          <p:nvPr/>
        </p:nvSpPr>
        <p:spPr>
          <a:xfrm>
            <a:off x="7322690" y="1684595"/>
            <a:ext cx="349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Identified PSMs at 1% q-value using </a:t>
            </a:r>
          </a:p>
          <a:p>
            <a:pPr algn="ctr"/>
            <a:r>
              <a:rPr lang="en-US" dirty="0" err="1"/>
              <a:t>Pycolator</a:t>
            </a:r>
            <a:r>
              <a:rPr lang="en-US" dirty="0"/>
              <a:t> score to unchanged score </a:t>
            </a:r>
          </a:p>
        </p:txBody>
      </p: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Motivation: The used SVM function cannot handle missing values -&gt; potentially information lost during learning</a:t>
            </a:r>
          </a:p>
          <a:p>
            <a:endParaRPr lang="en-US" dirty="0"/>
          </a:p>
          <a:p>
            <a:r>
              <a:rPr lang="en-US" dirty="0"/>
              <a:t>The imputer tries to find numerical values minimizing the influence on the score</a:t>
            </a:r>
          </a:p>
          <a:p>
            <a:endParaRPr lang="en-US" dirty="0"/>
          </a:p>
          <a:p>
            <a:r>
              <a:rPr lang="en-US" dirty="0"/>
              <a:t>Performance did not improve on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Proportions of Different Classes - 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Ratio of targets/decoy differ as well as ratio of XLs to linear peptides</a:t>
            </a:r>
          </a:p>
          <a:p>
            <a:pPr>
              <a:buFontTx/>
              <a:buChar char="-"/>
            </a:pPr>
            <a:r>
              <a:rPr lang="en-US" dirty="0"/>
              <a:t>This can lead to different ratios in splits and biases during learning</a:t>
            </a:r>
          </a:p>
          <a:p>
            <a:pPr marL="0" indent="0">
              <a:buNone/>
            </a:pPr>
            <a:r>
              <a:rPr lang="en-US" dirty="0"/>
              <a:t>Implementation of class balancing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74EADD6-6A43-4B61-8303-0AADA7E7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5414"/>
            <a:ext cx="10515600" cy="34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 of Different Classes - 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1"/>
          <a:stretch/>
        </p:blipFill>
        <p:spPr>
          <a:xfrm>
            <a:off x="1085368" y="2328455"/>
            <a:ext cx="10021264" cy="27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Conclusion:</a:t>
            </a:r>
          </a:p>
          <a:p>
            <a:r>
              <a:rPr lang="en-US" dirty="0"/>
              <a:t>Implementation of the percolator algorithm in python (</a:t>
            </a:r>
            <a:r>
              <a:rPr lang="en-US" dirty="0" err="1"/>
              <a:t>Pycolator</a:t>
            </a:r>
            <a:r>
              <a:rPr lang="en-US" dirty="0"/>
              <a:t>)</a:t>
            </a:r>
          </a:p>
          <a:p>
            <a:r>
              <a:rPr lang="en-US" dirty="0"/>
              <a:t>Number of cross-links in dataset greatly influences performance</a:t>
            </a:r>
          </a:p>
          <a:p>
            <a:r>
              <a:rPr lang="en-US" dirty="0"/>
              <a:t>Improved performance by including multiple candidates per spectrum</a:t>
            </a:r>
          </a:p>
          <a:p>
            <a:r>
              <a:rPr lang="en-US" dirty="0"/>
              <a:t>Improved robustness by class balancing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Outlook:</a:t>
            </a:r>
          </a:p>
          <a:p>
            <a:r>
              <a:rPr lang="en-US" dirty="0"/>
              <a:t>Additional experiments on data imputation</a:t>
            </a:r>
          </a:p>
          <a:p>
            <a:r>
              <a:rPr lang="en-US" dirty="0"/>
              <a:t>Testing on other data sets </a:t>
            </a:r>
          </a:p>
          <a:p>
            <a:r>
              <a:rPr lang="en-US" dirty="0"/>
              <a:t>Other machine learning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Timo Sachsenberg. Computational methods for mass spectrometry-based study of protein-RNA or protein-DNA complexes and quantitative </a:t>
            </a:r>
            <a:r>
              <a:rPr lang="en-US" dirty="0" err="1"/>
              <a:t>metaproteomics</a:t>
            </a:r>
            <a:r>
              <a:rPr lang="en-US" dirty="0"/>
              <a:t>. 2017.</a:t>
            </a:r>
          </a:p>
        </p:txBody>
      </p:sp>
    </p:spTree>
    <p:extLst>
      <p:ext uri="{BB962C8B-B14F-4D97-AF65-F5344CB8AC3E}">
        <p14:creationId xmlns:p14="http://schemas.microsoft.com/office/powerpoint/2010/main" val="29885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pPr lvl="1"/>
            <a:r>
              <a:rPr lang="en-US" dirty="0"/>
              <a:t>Nucleic-Acid protein interactions</a:t>
            </a:r>
          </a:p>
          <a:p>
            <a:pPr lvl="1"/>
            <a:r>
              <a:rPr lang="en-US" dirty="0"/>
              <a:t>Cross-linking mass spectrometry (stable bonds between protein-RNA, measurement using mass spectrometry, identification from fragment spectra -&gt; id = data)</a:t>
            </a:r>
          </a:p>
          <a:p>
            <a:pPr lvl="1"/>
            <a:r>
              <a:rPr lang="en-US" dirty="0"/>
              <a:t>Score post-processing using semi-supervised learning (can improve id rate)</a:t>
            </a:r>
          </a:p>
          <a:p>
            <a:pPr lvl="1"/>
            <a:r>
              <a:rPr lang="en-US" dirty="0"/>
              <a:t>Motivation: Can existing algorithm (Percolator) be adapted to cross-link ID?</a:t>
            </a:r>
          </a:p>
          <a:p>
            <a:pPr marL="0" indent="0">
              <a:buNone/>
            </a:pPr>
            <a:r>
              <a:rPr lang="en-US" dirty="0"/>
              <a:t>Implementation</a:t>
            </a:r>
          </a:p>
          <a:p>
            <a:pPr lvl="1"/>
            <a:r>
              <a:rPr lang="en-US" dirty="0" err="1"/>
              <a:t>Pycolator</a:t>
            </a:r>
            <a:r>
              <a:rPr lang="en-US" dirty="0"/>
              <a:t> – Percolator reimplementation in Python</a:t>
            </a:r>
          </a:p>
          <a:p>
            <a:pPr marL="0" indent="0">
              <a:buNone/>
            </a:pPr>
            <a:r>
              <a:rPr lang="en-US" dirty="0"/>
              <a:t>Experiments</a:t>
            </a:r>
          </a:p>
          <a:p>
            <a:pPr lvl="1"/>
            <a:r>
              <a:rPr lang="en-US" dirty="0"/>
              <a:t>Reranking of multiple candidates during learning</a:t>
            </a:r>
          </a:p>
          <a:p>
            <a:pPr lvl="1"/>
            <a:r>
              <a:rPr lang="en-US" dirty="0"/>
              <a:t>Impact of small number of IDs on performance</a:t>
            </a:r>
          </a:p>
          <a:p>
            <a:pPr lvl="1"/>
            <a:r>
              <a:rPr lang="en-US" dirty="0"/>
              <a:t>Data Imputation</a:t>
            </a:r>
          </a:p>
          <a:p>
            <a:pPr lvl="1"/>
            <a:r>
              <a:rPr lang="en-US" dirty="0"/>
              <a:t>Class balancing </a:t>
            </a:r>
          </a:p>
          <a:p>
            <a:pPr marL="0" indent="0">
              <a:buNone/>
            </a:pPr>
            <a:r>
              <a:rPr lang="en-US" dirty="0"/>
              <a:t>Conclusion and Outlook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AD33-B3AC-4480-AB6A-2F491A7D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Background</a:t>
            </a:r>
            <a:r>
              <a:rPr lang="en-US" sz="4000" dirty="0"/>
              <a:t> - Nucleic-Acid protein interactions</a:t>
            </a:r>
            <a:endParaRPr lang="de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9F7D-DA6A-43DE-A8A0-3CD0D904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2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Cross-linking mass spectrometry (stable bonds between protein-RNA, measurement using mass spectrometry, identification from fragment spectra -&gt; id = data)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Peptides in tandem mass spectrometry produce spectra</a:t>
            </a:r>
          </a:p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2" y="4805082"/>
            <a:ext cx="3233227" cy="137188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52901" y="6176963"/>
            <a:ext cx="104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From: Timo Sachsenberg [1] </a:t>
            </a:r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Peptides are measured using mass spectrometry</a:t>
            </a:r>
          </a:p>
          <a:p>
            <a:r>
              <a:rPr lang="en-US" dirty="0"/>
              <a:t>Mass spectra are compared with theoretical spectra from possible peptides</a:t>
            </a:r>
          </a:p>
          <a:p>
            <a:r>
              <a:rPr lang="en-US" dirty="0"/>
              <a:t>Peptide with highest similarity is annotated (=peptide-spectrum-match (PSM))</a:t>
            </a:r>
          </a:p>
          <a:p>
            <a:r>
              <a:rPr lang="en-US" dirty="0"/>
              <a:t>Adding decoy peptides to the search allows to estimates distribution of false 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5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-5336794" y="3131363"/>
            <a:ext cx="10778371" cy="3048759"/>
            <a:chOff x="575429" y="1690688"/>
            <a:chExt cx="10778371" cy="3048759"/>
          </a:xfrm>
        </p:grpSpPr>
        <p:grpSp>
          <p:nvGrpSpPr>
            <p:cNvPr id="26" name="Group 14">
              <a:extLst>
                <a:ext uri="{FF2B5EF4-FFF2-40B4-BE49-F238E27FC236}">
                  <a16:creationId xmlns:a16="http://schemas.microsoft.com/office/drawing/2014/main" id="{906E443D-65DB-4693-A91A-5E00B5BBA958}"/>
                </a:ext>
              </a:extLst>
            </p:cNvPr>
            <p:cNvGrpSpPr/>
            <p:nvPr/>
          </p:nvGrpSpPr>
          <p:grpSpPr>
            <a:xfrm>
              <a:off x="575429" y="1690688"/>
              <a:ext cx="4636057" cy="3048759"/>
              <a:chOff x="3967" y="35321"/>
              <a:chExt cx="4636057" cy="3048759"/>
            </a:xfrm>
          </p:grpSpPr>
          <p:grpSp>
            <p:nvGrpSpPr>
              <p:cNvPr id="27" name="Group 11">
                <a:extLst>
                  <a:ext uri="{FF2B5EF4-FFF2-40B4-BE49-F238E27FC236}">
                    <a16:creationId xmlns:a16="http://schemas.microsoft.com/office/drawing/2014/main" id="{66FE0C33-5521-4359-88FF-DB3575A05A44}"/>
                  </a:ext>
                </a:extLst>
              </p:cNvPr>
              <p:cNvGrpSpPr/>
              <p:nvPr/>
            </p:nvGrpSpPr>
            <p:grpSpPr>
              <a:xfrm>
                <a:off x="340277" y="35321"/>
                <a:ext cx="4299747" cy="2679427"/>
                <a:chOff x="1796253" y="749573"/>
                <a:chExt cx="4299747" cy="2679427"/>
              </a:xfrm>
            </p:grpSpPr>
            <p:sp>
              <p:nvSpPr>
                <p:cNvPr id="30" name="Freeform: Shape 3">
                  <a:extLst>
                    <a:ext uri="{FF2B5EF4-FFF2-40B4-BE49-F238E27FC236}">
                      <a16:creationId xmlns:a16="http://schemas.microsoft.com/office/drawing/2014/main" id="{52C7694A-E229-48F2-83BE-52BCA5B90737}"/>
                    </a:ext>
                  </a:extLst>
                </p:cNvPr>
                <p:cNvSpPr/>
                <p:nvPr/>
              </p:nvSpPr>
              <p:spPr>
                <a:xfrm>
                  <a:off x="1796253" y="1250334"/>
                  <a:ext cx="2158769" cy="2178666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5721" h="2902226">
                      <a:moveTo>
                        <a:pt x="0" y="2893392"/>
                      </a:moveTo>
                      <a:cubicBezTo>
                        <a:pt x="761684" y="2861655"/>
                        <a:pt x="951947" y="-1472"/>
                        <a:pt x="1431234" y="0"/>
                      </a:cubicBezTo>
                      <a:cubicBezTo>
                        <a:pt x="1910521" y="1472"/>
                        <a:pt x="2198002" y="2894118"/>
                        <a:pt x="2875721" y="2902226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Freeform: Shape 4">
                  <a:extLst>
                    <a:ext uri="{FF2B5EF4-FFF2-40B4-BE49-F238E27FC236}">
                      <a16:creationId xmlns:a16="http://schemas.microsoft.com/office/drawing/2014/main" id="{56331CD9-FDBA-4741-9B8D-916391BD3F2D}"/>
                    </a:ext>
                  </a:extLst>
                </p:cNvPr>
                <p:cNvSpPr/>
                <p:nvPr/>
              </p:nvSpPr>
              <p:spPr>
                <a:xfrm>
                  <a:off x="2562675" y="3206286"/>
                  <a:ext cx="2719653" cy="222713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5721" h="2902226">
                      <a:moveTo>
                        <a:pt x="0" y="2893392"/>
                      </a:moveTo>
                      <a:cubicBezTo>
                        <a:pt x="761684" y="2861655"/>
                        <a:pt x="951947" y="-1472"/>
                        <a:pt x="1431234" y="0"/>
                      </a:cubicBezTo>
                      <a:cubicBezTo>
                        <a:pt x="1910521" y="1472"/>
                        <a:pt x="2198002" y="2894118"/>
                        <a:pt x="2875721" y="2902226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2" name="Straight Arrow Connector 6">
                  <a:extLst>
                    <a:ext uri="{FF2B5EF4-FFF2-40B4-BE49-F238E27FC236}">
                      <a16:creationId xmlns:a16="http://schemas.microsoft.com/office/drawing/2014/main" id="{07AB326E-98CC-40EC-89C5-2F8CCD17DD78}"/>
                    </a:ext>
                  </a:extLst>
                </p:cNvPr>
                <p:cNvCxnSpPr/>
                <p:nvPr/>
              </p:nvCxnSpPr>
              <p:spPr>
                <a:xfrm flipV="1">
                  <a:off x="1796253" y="749573"/>
                  <a:ext cx="0" cy="26794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8">
                  <a:extLst>
                    <a:ext uri="{FF2B5EF4-FFF2-40B4-BE49-F238E27FC236}">
                      <a16:creationId xmlns:a16="http://schemas.microsoft.com/office/drawing/2014/main" id="{E0F715D7-D807-4546-AC1F-AFC38B93DD85}"/>
                    </a:ext>
                  </a:extLst>
                </p:cNvPr>
                <p:cNvCxnSpPr/>
                <p:nvPr/>
              </p:nvCxnSpPr>
              <p:spPr>
                <a:xfrm>
                  <a:off x="1796253" y="3429000"/>
                  <a:ext cx="429974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9">
                  <a:extLst>
                    <a:ext uri="{FF2B5EF4-FFF2-40B4-BE49-F238E27FC236}">
                      <a16:creationId xmlns:a16="http://schemas.microsoft.com/office/drawing/2014/main" id="{735AABC6-44DE-49DD-8221-589C6004FBA2}"/>
                    </a:ext>
                  </a:extLst>
                </p:cNvPr>
                <p:cNvSpPr txBox="1"/>
                <p:nvPr/>
              </p:nvSpPr>
              <p:spPr>
                <a:xfrm>
                  <a:off x="2746101" y="96341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</a:t>
                  </a:r>
                </a:p>
              </p:txBody>
            </p:sp>
            <p:sp>
              <p:nvSpPr>
                <p:cNvPr id="35" name="TextBox 10">
                  <a:extLst>
                    <a:ext uri="{FF2B5EF4-FFF2-40B4-BE49-F238E27FC236}">
                      <a16:creationId xmlns:a16="http://schemas.microsoft.com/office/drawing/2014/main" id="{B90E64DA-6CC6-426E-8399-5C357B647ADC}"/>
                    </a:ext>
                  </a:extLst>
                </p:cNvPr>
                <p:cNvSpPr txBox="1"/>
                <p:nvPr/>
              </p:nvSpPr>
              <p:spPr>
                <a:xfrm>
                  <a:off x="3809791" y="2923942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T</a:t>
                  </a:r>
                </a:p>
              </p:txBody>
            </p:sp>
          </p:grpSp>
          <p:sp>
            <p:nvSpPr>
              <p:cNvPr id="28" name="TextBox 12">
                <a:extLst>
                  <a:ext uri="{FF2B5EF4-FFF2-40B4-BE49-F238E27FC236}">
                    <a16:creationId xmlns:a16="http://schemas.microsoft.com/office/drawing/2014/main" id="{FE840F55-7880-415D-BD4E-EBA8A352849F}"/>
                  </a:ext>
                </a:extLst>
              </p:cNvPr>
              <p:cNvSpPr txBox="1"/>
              <p:nvPr/>
            </p:nvSpPr>
            <p:spPr>
              <a:xfrm>
                <a:off x="2091739" y="2714748"/>
                <a:ext cx="68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score</a:t>
                </a:r>
              </a:p>
            </p:txBody>
          </p:sp>
          <p:sp>
            <p:nvSpPr>
              <p:cNvPr id="29" name="TextBox 13">
                <a:extLst>
                  <a:ext uri="{FF2B5EF4-FFF2-40B4-BE49-F238E27FC236}">
                    <a16:creationId xmlns:a16="http://schemas.microsoft.com/office/drawing/2014/main" id="{CD76AAB6-185B-4AE2-B956-DDB1357A94EC}"/>
                  </a:ext>
                </a:extLst>
              </p:cNvPr>
              <p:cNvSpPr txBox="1"/>
              <p:nvPr/>
            </p:nvSpPr>
            <p:spPr>
              <a:xfrm rot="16200000">
                <a:off x="-376683" y="1161670"/>
                <a:ext cx="113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frequency</a:t>
                </a:r>
              </a:p>
            </p:txBody>
          </p:sp>
        </p:grpSp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id="{28395788-EA09-4A23-BD96-A53FA01A205C}"/>
                </a:ext>
              </a:extLst>
            </p:cNvPr>
            <p:cNvGrpSpPr/>
            <p:nvPr/>
          </p:nvGrpSpPr>
          <p:grpSpPr>
            <a:xfrm>
              <a:off x="6292718" y="1690688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:a16="http://schemas.microsoft.com/office/drawing/2014/main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:a16="http://schemas.microsoft.com/office/drawing/2014/main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:a16="http://schemas.microsoft.com/office/drawing/2014/main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:a16="http://schemas.microsoft.com/office/drawing/2014/main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:a16="http://schemas.microsoft.com/office/drawing/2014/main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:a16="http://schemas.microsoft.com/office/drawing/2014/main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:a16="http://schemas.microsoft.com/office/drawing/2014/main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125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:a16="http://schemas.microsoft.com/office/drawing/2014/main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(T+F aka noisy labels)</a:t>
                    </a:r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:a16="http://schemas.microsoft.com/office/drawing/2014/main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:a16="http://schemas.microsoft.com/office/drawing/2014/main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:a16="http://schemas.microsoft.com/office/drawing/2014/main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post-processing using semi-supervised learning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5FFCA-8C00-44CC-9AC5-77DDB063DA47}"/>
              </a:ext>
            </a:extLst>
          </p:cNvPr>
          <p:cNvCxnSpPr>
            <a:cxnSpLocks/>
          </p:cNvCxnSpPr>
          <p:nvPr/>
        </p:nvCxnSpPr>
        <p:spPr>
          <a:xfrm>
            <a:off x="2538788" y="3016624"/>
            <a:ext cx="0" cy="2793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2DE0C1-9052-48BD-B15F-027053698D8C}"/>
              </a:ext>
            </a:extLst>
          </p:cNvPr>
          <p:cNvSpPr txBox="1"/>
          <p:nvPr/>
        </p:nvSpPr>
        <p:spPr>
          <a:xfrm>
            <a:off x="5585014" y="3212798"/>
            <a:ext cx="592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Goal: Separate false hits from true hits</a:t>
            </a:r>
          </a:p>
          <a:p>
            <a:r>
              <a:rPr lang="de-DE" dirty="0"/>
              <a:t>Idea: Use decoys as false hits and best targets </a:t>
            </a:r>
          </a:p>
          <a:p>
            <a:r>
              <a:rPr lang="de-DE" dirty="0"/>
              <a:t>as true hits to learn a discriminative function</a:t>
            </a:r>
          </a:p>
          <a:p>
            <a:r>
              <a:rPr lang="de-DE" dirty="0"/>
              <a:t>Not only one score but multiple (~ 20).</a:t>
            </a:r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 and Preprocessing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8" r="12698"/>
          <a:stretch/>
        </p:blipFill>
        <p:spPr>
          <a:xfrm>
            <a:off x="-1044000" y="2945331"/>
            <a:ext cx="11386754" cy="1803916"/>
          </a:xfrm>
        </p:spPr>
      </p:pic>
      <p:sp>
        <p:nvSpPr>
          <p:cNvPr id="6" name="Rechteck 5"/>
          <p:cNvSpPr/>
          <p:nvPr/>
        </p:nvSpPr>
        <p:spPr>
          <a:xfrm>
            <a:off x="3474720" y="2820202"/>
            <a:ext cx="510139" cy="2088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2904178" y="2328769"/>
            <a:ext cx="1651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Target or Decoy</a:t>
            </a: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5680830" y="3120652"/>
            <a:ext cx="592919" cy="3850108"/>
          </a:xfrm>
          <a:prstGeom prst="leftBrace">
            <a:avLst>
              <a:gd name="adj1" fmla="val 4166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411110" y="5540682"/>
            <a:ext cx="992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Cross-link identification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Cross-links are:</a:t>
            </a:r>
          </a:p>
          <a:p>
            <a:r>
              <a:rPr lang="en-US" dirty="0"/>
              <a:t>harder to detect by current algorithms </a:t>
            </a:r>
          </a:p>
          <a:p>
            <a:r>
              <a:rPr lang="en-US" dirty="0"/>
              <a:t>measured in lower quantities than linear peptides</a:t>
            </a:r>
          </a:p>
          <a:p>
            <a:r>
              <a:rPr lang="en-US" dirty="0"/>
              <a:t>more complex and characterized by additional features (e.g. the cross-linked nucleotide)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Motivation: Can existing algorithm (Percolator) be adapted to cross-link ID?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7" y="1690687"/>
            <a:ext cx="12018746" cy="5099935"/>
            <a:chOff x="86627" y="67376"/>
            <a:chExt cx="12018746" cy="6723247"/>
          </a:xfrm>
        </p:grpSpPr>
        <p:sp>
          <p:nvSpPr>
            <p:cNvPr id="21" name="Geschweifte Klammer links 20">
              <a:extLst>
                <a:ext uri="{FF2B5EF4-FFF2-40B4-BE49-F238E27FC236}">
                  <a16:creationId xmlns:a16="http://schemas.microsoft.com/office/drawing/2014/main" id="{46F583E0-3500-4365-8D3A-584974DC1F32}"/>
                </a:ext>
              </a:extLst>
            </p:cNvPr>
            <p:cNvSpPr/>
            <p:nvPr/>
          </p:nvSpPr>
          <p:spPr>
            <a:xfrm>
              <a:off x="6196551" y="1070897"/>
              <a:ext cx="445157" cy="1904599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268842" y="519160"/>
                <a:ext cx="1179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72969"/>
              <a:chOff x="1035050" y="3365863"/>
              <a:chExt cx="5631549" cy="2672968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72968"/>
                <a:chOff x="1035050" y="3562350"/>
                <a:chExt cx="3079750" cy="2672968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578853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</a:t>
                  </a: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Tabelle 35"/>
          <p:cNvGraphicFramePr>
            <a:graphicFrameLocks noGrp="1"/>
          </p:cNvGraphicFramePr>
          <p:nvPr/>
        </p:nvGraphicFramePr>
        <p:xfrm>
          <a:off x="5399035" y="2786736"/>
          <a:ext cx="1804848" cy="10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1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56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7304" marR="57304" marT="28652" marB="28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556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7304" marR="57304" marT="28652" marB="28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7304" marR="57304" marT="28652" marB="28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Percolator algorithm in python (</a:t>
            </a:r>
            <a:r>
              <a:rPr lang="en-US" dirty="0" err="1"/>
              <a:t>Pycolator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16B0F-69D6-4F35-BB51-5ED3B8FE9456}"/>
              </a:ext>
            </a:extLst>
          </p:cNvPr>
          <p:cNvSpPr txBox="1"/>
          <p:nvPr/>
        </p:nvSpPr>
        <p:spPr>
          <a:xfrm>
            <a:off x="5798609" y="198204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C-SVM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DD67AE-7C44-42A7-91E9-D39EC3985A06}"/>
              </a:ext>
            </a:extLst>
          </p:cNvPr>
          <p:cNvSpPr txBox="1"/>
          <p:nvPr/>
        </p:nvSpPr>
        <p:spPr>
          <a:xfrm>
            <a:off x="4424082" y="6373906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776</Words>
  <Application>Microsoft Office PowerPoint</Application>
  <PresentationFormat>Widescreen</PresentationFormat>
  <Paragraphs>149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Semi-supervised Learning  for Nucleic Acid Cross-linking  Mass Spectrometry</vt:lpstr>
      <vt:lpstr>PowerPoint Presentation</vt:lpstr>
      <vt:lpstr>Background - Nucleic-Acid protein interactions</vt:lpstr>
      <vt:lpstr>Cross-linking mass spectrometry (stable bonds between protein-RNA, measurement using mass spectrometry, identification from fragment spectra -&gt; id = data)</vt:lpstr>
      <vt:lpstr>Identification</vt:lpstr>
      <vt:lpstr>Score post-processing using semi-supervised learning</vt:lpstr>
      <vt:lpstr>Data Generation and Preprocessing</vt:lpstr>
      <vt:lpstr>Challenges of Cross-link identification</vt:lpstr>
      <vt:lpstr>Implementation of the Percolator algorithm in python (Pycolator)</vt:lpstr>
      <vt:lpstr>Performance metric: pseudo ROC curves (so haben wir die Methoden evaluiert)</vt:lpstr>
      <vt:lpstr>optimalRanking - Methods</vt:lpstr>
      <vt:lpstr>AUC increase of 1% compared to top hit only.</vt:lpstr>
      <vt:lpstr>Small Datasets - Methods</vt:lpstr>
      <vt:lpstr>Small Datasets – Results &amp; Discussion</vt:lpstr>
      <vt:lpstr>Imputation</vt:lpstr>
      <vt:lpstr>Proportions of Different Classes - Results</vt:lpstr>
      <vt:lpstr>Proportions of Different Classes - Results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Timo Sachsenberg</cp:lastModifiedBy>
  <cp:revision>40</cp:revision>
  <dcterms:created xsi:type="dcterms:W3CDTF">2020-09-08T15:09:42Z</dcterms:created>
  <dcterms:modified xsi:type="dcterms:W3CDTF">2020-09-10T18:37:51Z</dcterms:modified>
</cp:coreProperties>
</file>