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257" r:id="rId3"/>
    <p:sldId id="302" r:id="rId4"/>
    <p:sldId id="278" r:id="rId5"/>
    <p:sldId id="286" r:id="rId6"/>
    <p:sldId id="291" r:id="rId7"/>
    <p:sldId id="280" r:id="rId8"/>
    <p:sldId id="293" r:id="rId9"/>
    <p:sldId id="279" r:id="rId10"/>
    <p:sldId id="259" r:id="rId11"/>
    <p:sldId id="285" r:id="rId12"/>
    <p:sldId id="296" r:id="rId13"/>
    <p:sldId id="266" r:id="rId14"/>
    <p:sldId id="301" r:id="rId15"/>
    <p:sldId id="263" r:id="rId16"/>
    <p:sldId id="298" r:id="rId17"/>
    <p:sldId id="267" r:id="rId18"/>
    <p:sldId id="29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mo Sachsenberg" initials="TS" lastIdx="1" clrIdx="0">
    <p:extLst>
      <p:ext uri="{19B8F6BF-5375-455C-9EA6-DF929625EA0E}">
        <p15:presenceInfo xmlns:p15="http://schemas.microsoft.com/office/powerpoint/2012/main" userId="65f5c0a3831e66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95" autoAdjust="0"/>
  </p:normalViewPr>
  <p:slideViewPr>
    <p:cSldViewPr snapToGrid="0">
      <p:cViewPr>
        <p:scale>
          <a:sx n="50" d="100"/>
          <a:sy n="50" d="100"/>
        </p:scale>
        <p:origin x="1260" y="3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10T17:50:45.146" idx="1">
    <p:pos x="3855" y="1178"/>
    <p:text>HIe rwürde ich klassich wie in Thesis nach, Background/Methods/Results/Outlook unterteilen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6F6E-1B68-4586-847C-CB72A2196B1A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910F9-240E-494B-93C3-3B5BB198AF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8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Motivation: Can existing algorithm (Percolator) be adapted to cross-link ID?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947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AUC decreases until very</a:t>
            </a:r>
            <a:r>
              <a:rPr lang="en-US" baseline="0"/>
              <a:t> small size -&gt; next slide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6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Non-cross-linked</a:t>
            </a:r>
            <a:r>
              <a:rPr lang="en-US" baseline="0" dirty="0"/>
              <a:t> PSMs have fewer features than cross-linked PSMs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Numerical values lie on the decision limit / hyperplane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Imputation could prevent fitting onto only linear PSMs (for example when true cross-linked PSMs are rarer, cross-linked PSMs tend to be decoys)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Switched off by default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65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Slightly</a:t>
            </a:r>
            <a:r>
              <a:rPr lang="en-US" baseline="0"/>
              <a:t> reduced variance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997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Other, more realistic</a:t>
            </a:r>
            <a:r>
              <a:rPr lang="en-US" baseline="0"/>
              <a:t> data sets (few cross-links, many linear PSMs)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More flexible models or combining weak models (AdaBoost)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Redundant features often worsen linear models, common in proteomics (related scores)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3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69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id = 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51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This can improve</a:t>
            </a:r>
            <a:r>
              <a:rPr lang="en-US" baseline="0" smtClean="0"/>
              <a:t> the identification rate compared to using some score that makes mathematically or chemically sense and is often times a combination of certain sub scores.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9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Berechnung FDR un</a:t>
            </a:r>
            <a:r>
              <a:rPr lang="en-US" baseline="0"/>
              <a:t>d q-value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/>
              <a:t>Paar Worte zum benutzten data set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7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optimalRanking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small datasets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imputation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proportion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336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C-SVM</a:t>
            </a:r>
            <a:r>
              <a:rPr lang="en-US" baseline="0" smtClean="0"/>
              <a:t> refers to the C parameter (roughly explain C parameter)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100288-04CB-4EBB-8611-110AB1D9D3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0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smtClean="0"/>
              <a:t>X-axis, y-axis,</a:t>
            </a:r>
            <a:r>
              <a:rPr lang="en-US" sz="1200" baseline="0" smtClean="0"/>
              <a:t> ROC curves, etc. </a:t>
            </a:r>
            <a:endParaRPr lang="en-US" sz="120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smtClean="0"/>
              <a:t>One Curve per iteration (colorcoded)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smtClean="0"/>
              <a:t>Allows observation of improvement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smtClean="0"/>
              <a:t>Calculate area under the curve (AUC)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94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Metrics</a:t>
            </a:r>
            <a:r>
              <a:rPr lang="en-US" baseline="0"/>
              <a:t> are calculated w.r.t. dataset size because this changes when applying sPycolator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910F9-240E-494B-93C3-3B5BB198AF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6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0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1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24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1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6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4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1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3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7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6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8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94D65-9707-4477-B492-8CDFEE8F847C}" type="datetimeFigureOut">
              <a:rPr lang="en-US" smtClean="0"/>
              <a:t>9/13/2020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C8542-0962-4A8E-9A3C-A94364B8A42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0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1953006"/>
            <a:ext cx="12192000" cy="1973223"/>
          </a:xfrm>
        </p:spPr>
        <p:txBody>
          <a:bodyPr>
            <a:normAutofit fontScale="90000"/>
          </a:bodyPr>
          <a:lstStyle/>
          <a:p>
            <a:r>
              <a:rPr lang="en-US"/>
              <a:t>Semi-supervised Learning </a:t>
            </a:r>
            <a:br>
              <a:rPr lang="en-US"/>
            </a:br>
            <a:r>
              <a:rPr lang="en-US"/>
              <a:t>for Nucleic Acid Cross-linking </a:t>
            </a:r>
            <a:br>
              <a:rPr lang="en-US"/>
            </a:br>
            <a:r>
              <a:rPr lang="en-US"/>
              <a:t>Mass Spectrometry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4458249"/>
            <a:ext cx="9144000" cy="1655762"/>
          </a:xfrm>
        </p:spPr>
        <p:txBody>
          <a:bodyPr/>
          <a:lstStyle/>
          <a:p>
            <a:r>
              <a:rPr lang="en-US"/>
              <a:t>Bachelor Thesis Bioinformatics</a:t>
            </a:r>
          </a:p>
          <a:p>
            <a:r>
              <a:rPr lang="en-US"/>
              <a:t>By Emil Paulitz</a:t>
            </a:r>
          </a:p>
        </p:txBody>
      </p:sp>
    </p:spTree>
    <p:extLst>
      <p:ext uri="{BB962C8B-B14F-4D97-AF65-F5344CB8AC3E}">
        <p14:creationId xmlns:p14="http://schemas.microsoft.com/office/powerpoint/2010/main" val="834055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optimalRanking</a:t>
            </a:r>
            <a:r>
              <a:rPr lang="en-US" dirty="0"/>
              <a:t> - Methods</a:t>
            </a:r>
          </a:p>
        </p:txBody>
      </p:sp>
      <p:pic>
        <p:nvPicPr>
          <p:cNvPr id="10" name="Inhaltsplatzhalter 9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875868" y="3224598"/>
            <a:ext cx="6225109" cy="3109247"/>
          </a:xfrm>
        </p:spPr>
      </p:pic>
      <p:sp>
        <p:nvSpPr>
          <p:cNvPr id="4" name="Titel 1">
            <a:extLst>
              <a:ext uri="{FF2B5EF4-FFF2-40B4-BE49-F238E27FC236}">
                <a16:creationId xmlns="" xmlns:a16="http://schemas.microsoft.com/office/drawing/2014/main" id="{2FC55C0D-8810-49CF-BEA3-534C685CABDF}"/>
              </a:ext>
            </a:extLst>
          </p:cNvPr>
          <p:cNvSpPr txBox="1">
            <a:spLocks/>
          </p:cNvSpPr>
          <p:nvPr/>
        </p:nvSpPr>
        <p:spPr>
          <a:xfrm>
            <a:off x="730623" y="19423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Motivation: Correct ID is sometimes not the best scoring one.</a:t>
            </a:r>
          </a:p>
          <a:p>
            <a:r>
              <a:rPr lang="en-US" dirty="0"/>
              <a:t>Including 2</a:t>
            </a:r>
            <a:r>
              <a:rPr lang="en-US" baseline="30000" dirty="0"/>
              <a:t>nd</a:t>
            </a:r>
            <a:r>
              <a:rPr lang="en-US" dirty="0"/>
              <a:t> or n-</a:t>
            </a:r>
            <a:r>
              <a:rPr lang="en-US" dirty="0" err="1"/>
              <a:t>th</a:t>
            </a:r>
            <a:r>
              <a:rPr lang="en-US" dirty="0"/>
              <a:t> best candidate in learning with reranking might push correct ID to the top.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D7D7DD3-99BF-4E15-936B-3AF28F6FA55C}"/>
              </a:ext>
            </a:extLst>
          </p:cNvPr>
          <p:cNvSpPr txBox="1"/>
          <p:nvPr/>
        </p:nvSpPr>
        <p:spPr>
          <a:xfrm>
            <a:off x="3043518" y="3671047"/>
            <a:ext cx="301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</a:t>
            </a:r>
          </a:p>
          <a:p>
            <a:r>
              <a:rPr lang="de-DE" dirty="0"/>
              <a:t>2</a:t>
            </a:r>
          </a:p>
          <a:p>
            <a:r>
              <a:rPr lang="de-DE" dirty="0"/>
              <a:t>3</a:t>
            </a:r>
          </a:p>
          <a:p>
            <a:r>
              <a:rPr lang="de-DE" dirty="0"/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B546C5C-E09C-486F-8FF8-0ED008BE6892}"/>
              </a:ext>
            </a:extLst>
          </p:cNvPr>
          <p:cNvSpPr txBox="1"/>
          <p:nvPr/>
        </p:nvSpPr>
        <p:spPr>
          <a:xfrm>
            <a:off x="2909048" y="33017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D863C17-664D-4EAB-802D-282AF5B11580}"/>
              </a:ext>
            </a:extLst>
          </p:cNvPr>
          <p:cNvSpPr txBox="1"/>
          <p:nvPr/>
        </p:nvSpPr>
        <p:spPr>
          <a:xfrm rot="18000000">
            <a:off x="5187598" y="4779536"/>
            <a:ext cx="2278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after 5 iterations</a:t>
            </a:r>
          </a:p>
        </p:txBody>
      </p:sp>
    </p:spTree>
    <p:extLst>
      <p:ext uri="{BB962C8B-B14F-4D97-AF65-F5344CB8AC3E}">
        <p14:creationId xmlns:p14="http://schemas.microsoft.com/office/powerpoint/2010/main" val="120745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865" y="1044075"/>
            <a:ext cx="7154780" cy="4769850"/>
          </a:xfrm>
        </p:spPr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15FB2413-E2D9-4BB7-9947-C9F57CE1E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55" y="5860509"/>
            <a:ext cx="10515600" cy="1325563"/>
          </a:xfrm>
        </p:spPr>
        <p:txBody>
          <a:bodyPr/>
          <a:lstStyle/>
          <a:p>
            <a:r>
              <a:rPr lang="de-DE" dirty="0"/>
              <a:t>AUC increase of 1% compared to top hit only.</a:t>
            </a:r>
          </a:p>
        </p:txBody>
      </p:sp>
    </p:spTree>
    <p:extLst>
      <p:ext uri="{BB962C8B-B14F-4D97-AF65-F5344CB8AC3E}">
        <p14:creationId xmlns:p14="http://schemas.microsoft.com/office/powerpoint/2010/main" val="289608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Datasets - Methods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592836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MOTIVATION!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 sampling of cross-linked PSMs with q-value &lt; 10%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Calculating pseudo ROCs, AUC, number of PSMs with q-value &lt; 1% from unchanged </a:t>
            </a:r>
            <a:r>
              <a:rPr lang="en-US" dirty="0" err="1"/>
              <a:t>NuXL</a:t>
            </a:r>
            <a:r>
              <a:rPr lang="en-US" dirty="0"/>
              <a:t>-score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Applying </a:t>
            </a:r>
            <a:r>
              <a:rPr lang="en-US" dirty="0" err="1"/>
              <a:t>Pycolator</a:t>
            </a:r>
            <a:r>
              <a:rPr lang="en-US" dirty="0"/>
              <a:t> and using the resulting score </a:t>
            </a:r>
          </a:p>
        </p:txBody>
      </p:sp>
      <p:sp>
        <p:nvSpPr>
          <p:cNvPr id="12" name="Nach rechts gekrümmter Pfeil 11"/>
          <p:cNvSpPr/>
          <p:nvPr/>
        </p:nvSpPr>
        <p:spPr>
          <a:xfrm rot="10800000">
            <a:off x="6766560" y="2228570"/>
            <a:ext cx="1029903" cy="290037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921969" y="2847309"/>
            <a:ext cx="35573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Repeat 10 times to compensate for uneven sampling</a:t>
            </a:r>
          </a:p>
        </p:txBody>
      </p:sp>
    </p:spTree>
    <p:extLst>
      <p:ext uri="{BB962C8B-B14F-4D97-AF65-F5344CB8AC3E}">
        <p14:creationId xmlns:p14="http://schemas.microsoft.com/office/powerpoint/2010/main" val="3315695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Datasets – Results &amp; Discussion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7"/>
          <a:stretch/>
        </p:blipFill>
        <p:spPr>
          <a:xfrm>
            <a:off x="838200" y="2694445"/>
            <a:ext cx="5487650" cy="3327816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838200" y="2271214"/>
            <a:ext cx="548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AUC using Pycolator score to unchanged score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BA8CF9D0-9B7A-42C2-8BF7-BA0C72A8E82C}"/>
              </a:ext>
            </a:extLst>
          </p:cNvPr>
          <p:cNvCxnSpPr/>
          <p:nvPr/>
        </p:nvCxnSpPr>
        <p:spPr>
          <a:xfrm>
            <a:off x="1380565" y="4957482"/>
            <a:ext cx="43882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nhaltsplatzhalter 7">
            <a:extLst>
              <a:ext uri="{FF2B5EF4-FFF2-40B4-BE49-F238E27FC236}">
                <a16:creationId xmlns="" xmlns:a16="http://schemas.microsoft.com/office/drawing/2014/main" id="{718483C6-6AAD-434F-B835-EBBE7220B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509" y="2388238"/>
            <a:ext cx="5487650" cy="3658433"/>
          </a:xfrm>
        </p:spPr>
      </p:pic>
      <p:sp>
        <p:nvSpPr>
          <p:cNvPr id="8" name="Textfeld 9">
            <a:extLst>
              <a:ext uri="{FF2B5EF4-FFF2-40B4-BE49-F238E27FC236}">
                <a16:creationId xmlns="" xmlns:a16="http://schemas.microsoft.com/office/drawing/2014/main" id="{04D5EF84-536D-40EA-AD76-7476BD2F14DB}"/>
              </a:ext>
            </a:extLst>
          </p:cNvPr>
          <p:cNvSpPr txBox="1"/>
          <p:nvPr/>
        </p:nvSpPr>
        <p:spPr>
          <a:xfrm>
            <a:off x="7322690" y="1684595"/>
            <a:ext cx="349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Identified PSMs at 1% q-value using </a:t>
            </a:r>
          </a:p>
          <a:p>
            <a:pPr algn="ctr"/>
            <a:r>
              <a:rPr lang="en-US" dirty="0" err="1"/>
              <a:t>Pycolator</a:t>
            </a:r>
            <a:r>
              <a:rPr lang="en-US" dirty="0"/>
              <a:t> score to unchanged score </a:t>
            </a:r>
          </a:p>
        </p:txBody>
      </p:sp>
    </p:spTree>
    <p:extLst>
      <p:ext uri="{BB962C8B-B14F-4D97-AF65-F5344CB8AC3E}">
        <p14:creationId xmlns:p14="http://schemas.microsoft.com/office/powerpoint/2010/main" val="353633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Imputation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Motivation: The used SVM function cannot handle missing values -&gt; potentially information lost during learning</a:t>
            </a:r>
          </a:p>
          <a:p>
            <a:endParaRPr lang="en-US" dirty="0"/>
          </a:p>
          <a:p>
            <a:r>
              <a:rPr lang="en-US" dirty="0"/>
              <a:t>The imputer tries to find numerical values minimizing the influence on the score</a:t>
            </a:r>
          </a:p>
          <a:p>
            <a:endParaRPr lang="en-US" dirty="0"/>
          </a:p>
          <a:p>
            <a:r>
              <a:rPr lang="en-US" dirty="0"/>
              <a:t>Performance did not improve on the dataset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92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Proportions of Different Classes - Results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Ratio of targets/decoy differ as well as ratio of XLs to linear peptides</a:t>
            </a:r>
          </a:p>
          <a:p>
            <a:pPr>
              <a:buFontTx/>
              <a:buChar char="-"/>
            </a:pPr>
            <a:r>
              <a:rPr lang="en-US" dirty="0"/>
              <a:t>This can lead to different ratios in splits and biases during learning</a:t>
            </a:r>
          </a:p>
          <a:p>
            <a:pPr marL="0" indent="0">
              <a:buNone/>
            </a:pPr>
            <a:r>
              <a:rPr lang="en-US" dirty="0"/>
              <a:t>Implementation of class balancing</a:t>
            </a:r>
          </a:p>
        </p:txBody>
      </p:sp>
      <p:pic>
        <p:nvPicPr>
          <p:cNvPr id="4" name="Inhaltsplatzhalter 3">
            <a:extLst>
              <a:ext uri="{FF2B5EF4-FFF2-40B4-BE49-F238E27FC236}">
                <a16:creationId xmlns="" xmlns:a16="http://schemas.microsoft.com/office/drawing/2014/main" id="{774EADD6-6A43-4B61-8303-0AADA7E79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5414"/>
            <a:ext cx="10515600" cy="341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02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Proportions of Different Classes - Results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r="1"/>
          <a:stretch/>
        </p:blipFill>
        <p:spPr>
          <a:xfrm>
            <a:off x="1085368" y="2328455"/>
            <a:ext cx="10021264" cy="273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2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340659"/>
            <a:ext cx="10515600" cy="5836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Conclusion:</a:t>
            </a:r>
          </a:p>
          <a:p>
            <a:r>
              <a:rPr lang="en-US" dirty="0"/>
              <a:t>Implementation of the percolator algorithm in python (</a:t>
            </a:r>
            <a:r>
              <a:rPr lang="en-US" dirty="0" err="1"/>
              <a:t>Pycolator</a:t>
            </a:r>
            <a:r>
              <a:rPr lang="en-US" dirty="0"/>
              <a:t>)</a:t>
            </a:r>
          </a:p>
          <a:p>
            <a:r>
              <a:rPr lang="en-US" dirty="0"/>
              <a:t>Number of cross-links in dataset greatly influences performance</a:t>
            </a:r>
          </a:p>
          <a:p>
            <a:r>
              <a:rPr lang="en-US" dirty="0"/>
              <a:t>Improved performance by including multiple candidates per spectrum</a:t>
            </a:r>
          </a:p>
          <a:p>
            <a:r>
              <a:rPr lang="en-US" dirty="0"/>
              <a:t>Improved robustness by class balancing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Outlook:</a:t>
            </a:r>
          </a:p>
          <a:p>
            <a:r>
              <a:rPr lang="en-US" dirty="0"/>
              <a:t>Additional experiments on data imputation</a:t>
            </a:r>
          </a:p>
          <a:p>
            <a:r>
              <a:rPr lang="en-US" dirty="0"/>
              <a:t>Testing on other data sets </a:t>
            </a:r>
          </a:p>
          <a:p>
            <a:r>
              <a:rPr lang="en-US" dirty="0"/>
              <a:t>Other machine learning methods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789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Timo Sachsenberg. Computational methods for mass spectrometry-based study of protein-RNA or protein-DNA complexes and quantitative </a:t>
            </a:r>
            <a:r>
              <a:rPr lang="en-US" dirty="0" err="1"/>
              <a:t>metaproteomics</a:t>
            </a:r>
            <a:r>
              <a:rPr lang="en-US" dirty="0"/>
              <a:t>. 2017.</a:t>
            </a:r>
          </a:p>
        </p:txBody>
      </p:sp>
    </p:spTree>
    <p:extLst>
      <p:ext uri="{BB962C8B-B14F-4D97-AF65-F5344CB8AC3E}">
        <p14:creationId xmlns:p14="http://schemas.microsoft.com/office/powerpoint/2010/main" val="29885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Background</a:t>
            </a:r>
          </a:p>
          <a:p>
            <a:pPr lvl="1"/>
            <a:r>
              <a:rPr lang="en-US" dirty="0"/>
              <a:t>Nucleic-Acid protein interactions</a:t>
            </a:r>
          </a:p>
          <a:p>
            <a:pPr lvl="1"/>
            <a:r>
              <a:rPr lang="en-US" dirty="0"/>
              <a:t>Cross-linking mass </a:t>
            </a:r>
            <a:r>
              <a:rPr lang="en-US"/>
              <a:t>spectrometry </a:t>
            </a:r>
            <a:endParaRPr lang="en-US" smtClean="0"/>
          </a:p>
          <a:p>
            <a:pPr lvl="1"/>
            <a:r>
              <a:rPr lang="en-US" smtClean="0"/>
              <a:t>Score </a:t>
            </a:r>
            <a:r>
              <a:rPr lang="en-US" dirty="0"/>
              <a:t>post-processing using </a:t>
            </a:r>
            <a:r>
              <a:rPr lang="en-US"/>
              <a:t>semi-supervised </a:t>
            </a:r>
            <a:r>
              <a:rPr lang="en-US" smtClean="0"/>
              <a:t>learning</a:t>
            </a:r>
          </a:p>
          <a:p>
            <a:pPr lvl="1"/>
            <a:r>
              <a:rPr lang="en-US"/>
              <a:t>Challenges of </a:t>
            </a:r>
            <a:r>
              <a:rPr lang="en-US"/>
              <a:t>Cross-link </a:t>
            </a:r>
            <a:r>
              <a:rPr lang="en-US" smtClean="0"/>
              <a:t>identification</a:t>
            </a:r>
          </a:p>
          <a:p>
            <a:pPr marL="0" indent="0">
              <a:buNone/>
            </a:pPr>
            <a:r>
              <a:rPr lang="en-US" smtClean="0"/>
              <a:t>Implementation</a:t>
            </a:r>
          </a:p>
          <a:p>
            <a:pPr lvl="1"/>
            <a:r>
              <a:rPr lang="en-US" smtClean="0"/>
              <a:t>Pycolator </a:t>
            </a:r>
            <a:r>
              <a:rPr lang="en-US" dirty="0"/>
              <a:t>– Percolator reimplementation </a:t>
            </a:r>
            <a:r>
              <a:rPr lang="en-US"/>
              <a:t>in </a:t>
            </a:r>
            <a:r>
              <a:rPr lang="en-US" smtClean="0"/>
              <a:t>Python</a:t>
            </a:r>
          </a:p>
          <a:p>
            <a:pPr lvl="1"/>
            <a:r>
              <a:rPr lang="en-US" smtClean="0"/>
              <a:t>Performance metric: pseudo ROC curves </a:t>
            </a:r>
          </a:p>
          <a:p>
            <a:r>
              <a:rPr lang="en-US" smtClean="0"/>
              <a:t>Experiments</a:t>
            </a:r>
            <a:endParaRPr lang="en-US" dirty="0"/>
          </a:p>
          <a:p>
            <a:pPr lvl="1"/>
            <a:r>
              <a:rPr lang="en-US" dirty="0"/>
              <a:t>Reranking of multiple candidates during learning</a:t>
            </a:r>
          </a:p>
          <a:p>
            <a:pPr lvl="1"/>
            <a:r>
              <a:rPr lang="en-US" dirty="0"/>
              <a:t>Impact of small number of IDs on performance</a:t>
            </a:r>
          </a:p>
          <a:p>
            <a:pPr lvl="1"/>
            <a:r>
              <a:rPr lang="en-US" dirty="0"/>
              <a:t>Data Imputation</a:t>
            </a:r>
          </a:p>
          <a:p>
            <a:pPr lvl="1"/>
            <a:r>
              <a:rPr lang="en-US" dirty="0"/>
              <a:t>Class balancing </a:t>
            </a:r>
          </a:p>
          <a:p>
            <a:pPr marL="0" indent="0">
              <a:buNone/>
            </a:pPr>
            <a:r>
              <a:rPr lang="en-US" dirty="0"/>
              <a:t>Conclusion and Outlook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4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01AD33-B3AC-4480-AB6A-2F491A7D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Background</a:t>
            </a:r>
            <a:r>
              <a:rPr lang="en-US" sz="4000" dirty="0"/>
              <a:t> - Nucleic-Acid protein interactions</a:t>
            </a:r>
            <a:endParaRPr lang="de-D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6419F7D-DA6A-43DE-A8A0-3CD0D904A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61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mtClean="0"/>
              <a:t>Cross-linking introduces stable </a:t>
            </a:r>
            <a:r>
              <a:rPr lang="en-US"/>
              <a:t>bonds </a:t>
            </a:r>
            <a:r>
              <a:rPr lang="en-US"/>
              <a:t>between </a:t>
            </a:r>
            <a:r>
              <a:rPr lang="en-US" smtClean="0"/>
              <a:t>protein and RNA</a:t>
            </a:r>
            <a:endParaRPr lang="en-US"/>
          </a:p>
          <a:p>
            <a:r>
              <a:rPr lang="en-US" smtClean="0"/>
              <a:t>Peptides </a:t>
            </a:r>
            <a:r>
              <a:rPr lang="en-US" dirty="0"/>
              <a:t>are measured using mass spectrometry</a:t>
            </a:r>
          </a:p>
          <a:p>
            <a:pPr marL="234000">
              <a:lnSpc>
                <a:spcPts val="3360"/>
              </a:lnSpc>
            </a:pPr>
            <a:r>
              <a:rPr lang="en-US" dirty="0"/>
              <a:t>Mass </a:t>
            </a:r>
            <a:r>
              <a:rPr lang="en-US"/>
              <a:t>spectra </a:t>
            </a:r>
            <a:r>
              <a:rPr lang="en-US" smtClean="0"/>
              <a:t>are </a:t>
            </a:r>
            <a:r>
              <a:rPr lang="en-US" dirty="0"/>
              <a:t>compared with </a:t>
            </a:r>
            <a:r>
              <a:rPr lang="en-US"/>
              <a:t>theoretical </a:t>
            </a:r>
            <a:endParaRPr lang="en-US" smtClean="0"/>
          </a:p>
          <a:p>
            <a:pPr marL="234000" indent="0">
              <a:lnSpc>
                <a:spcPts val="1600"/>
              </a:lnSpc>
              <a:buNone/>
            </a:pPr>
            <a:r>
              <a:rPr lang="en-US" smtClean="0"/>
              <a:t>spectra </a:t>
            </a:r>
            <a:r>
              <a:rPr lang="en-US" dirty="0"/>
              <a:t>from possible peptides</a:t>
            </a:r>
          </a:p>
          <a:p>
            <a:pPr marL="234000"/>
            <a:r>
              <a:rPr lang="en-US" dirty="0"/>
              <a:t>Peptide with highest similarity is </a:t>
            </a:r>
            <a:r>
              <a:rPr lang="en-US"/>
              <a:t>annotated </a:t>
            </a:r>
            <a:endParaRPr lang="en-US" smtClean="0"/>
          </a:p>
          <a:p>
            <a:pPr marL="234000" indent="0">
              <a:lnSpc>
                <a:spcPts val="1600"/>
              </a:lnSpc>
              <a:buNone/>
            </a:pPr>
            <a:r>
              <a:rPr lang="en-US" smtClean="0"/>
              <a:t>(= Peptide-Spectrum-Match (PSM))</a:t>
            </a:r>
          </a:p>
          <a:p>
            <a:r>
              <a:rPr lang="en-US" smtClean="0"/>
              <a:t>Adding decoy peptides to the search allows </a:t>
            </a:r>
          </a:p>
          <a:p>
            <a:pPr marL="234000" indent="0">
              <a:lnSpc>
                <a:spcPts val="1700"/>
              </a:lnSpc>
              <a:buNone/>
            </a:pPr>
            <a:r>
              <a:rPr lang="en-US" smtClean="0"/>
              <a:t>to estimate distribution of false matches</a:t>
            </a:r>
          </a:p>
          <a:p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mtClean="0"/>
              <a:t>Background: </a:t>
            </a:r>
            <a:r>
              <a:rPr lang="en-US" smtClean="0"/>
              <a:t>Cross-linking </a:t>
            </a:r>
            <a:r>
              <a:rPr lang="en-US"/>
              <a:t>mass </a:t>
            </a:r>
            <a:r>
              <a:rPr lang="en-US" smtClean="0"/>
              <a:t>spectrometry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910" y="2816223"/>
            <a:ext cx="4410200" cy="187127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102032" y="4668250"/>
            <a:ext cx="2849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From: Timo Sachsenberg [1] </a:t>
            </a:r>
          </a:p>
        </p:txBody>
      </p:sp>
    </p:spTree>
    <p:extLst>
      <p:ext uri="{BB962C8B-B14F-4D97-AF65-F5344CB8AC3E}">
        <p14:creationId xmlns:p14="http://schemas.microsoft.com/office/powerpoint/2010/main" val="10952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Background: </a:t>
            </a:r>
            <a:r>
              <a:rPr lang="en-US" smtClean="0"/>
              <a:t>Score </a:t>
            </a:r>
            <a:r>
              <a:rPr lang="en-US" dirty="0"/>
              <a:t>post-processing using </a:t>
            </a:r>
            <a:r>
              <a:rPr lang="en-US"/>
              <a:t>semi-supervised </a:t>
            </a:r>
            <a:r>
              <a:rPr lang="en-US" smtClean="0"/>
              <a:t>learning (Percolator)</a:t>
            </a:r>
            <a:endParaRPr lang="en-US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6448871" y="3178787"/>
            <a:ext cx="5061082" cy="3048759"/>
            <a:chOff x="380495" y="3131363"/>
            <a:chExt cx="5061082" cy="3048759"/>
          </a:xfrm>
        </p:grpSpPr>
        <p:grpSp>
          <p:nvGrpSpPr>
            <p:cNvPr id="36" name="Group 28">
              <a:extLst>
                <a:ext uri="{FF2B5EF4-FFF2-40B4-BE49-F238E27FC236}">
                  <a16:creationId xmlns="" xmlns:a16="http://schemas.microsoft.com/office/drawing/2014/main" id="{28395788-EA09-4A23-BD96-A53FA01A205C}"/>
                </a:ext>
              </a:extLst>
            </p:cNvPr>
            <p:cNvGrpSpPr/>
            <p:nvPr/>
          </p:nvGrpSpPr>
          <p:grpSpPr>
            <a:xfrm>
              <a:off x="380495" y="3131363"/>
              <a:ext cx="5061082" cy="3048759"/>
              <a:chOff x="5721256" y="35321"/>
              <a:chExt cx="5061082" cy="3048759"/>
            </a:xfrm>
          </p:grpSpPr>
          <p:grpSp>
            <p:nvGrpSpPr>
              <p:cNvPr id="37" name="Group 15">
                <a:extLst>
                  <a:ext uri="{FF2B5EF4-FFF2-40B4-BE49-F238E27FC236}">
                    <a16:creationId xmlns="" xmlns:a16="http://schemas.microsoft.com/office/drawing/2014/main" id="{44546B8D-B723-4040-AC00-8B3DA694AE40}"/>
                  </a:ext>
                </a:extLst>
              </p:cNvPr>
              <p:cNvGrpSpPr/>
              <p:nvPr/>
            </p:nvGrpSpPr>
            <p:grpSpPr>
              <a:xfrm>
                <a:off x="5721256" y="35321"/>
                <a:ext cx="5061082" cy="3048759"/>
                <a:chOff x="3967" y="35321"/>
                <a:chExt cx="5061082" cy="3048759"/>
              </a:xfrm>
            </p:grpSpPr>
            <p:grpSp>
              <p:nvGrpSpPr>
                <p:cNvPr id="39" name="Group 16">
                  <a:extLst>
                    <a:ext uri="{FF2B5EF4-FFF2-40B4-BE49-F238E27FC236}">
                      <a16:creationId xmlns="" xmlns:a16="http://schemas.microsoft.com/office/drawing/2014/main" id="{6AC89B0E-092A-420D-A041-61EF63E3CBC2}"/>
                    </a:ext>
                  </a:extLst>
                </p:cNvPr>
                <p:cNvGrpSpPr/>
                <p:nvPr/>
              </p:nvGrpSpPr>
              <p:grpSpPr>
                <a:xfrm>
                  <a:off x="340277" y="35321"/>
                  <a:ext cx="4724772" cy="2679427"/>
                  <a:chOff x="1796253" y="749573"/>
                  <a:chExt cx="4724772" cy="2679427"/>
                </a:xfrm>
              </p:grpSpPr>
              <p:sp>
                <p:nvSpPr>
                  <p:cNvPr id="42" name="Freeform: Shape 19">
                    <a:extLst>
                      <a:ext uri="{FF2B5EF4-FFF2-40B4-BE49-F238E27FC236}">
                        <a16:creationId xmlns="" xmlns:a16="http://schemas.microsoft.com/office/drawing/2014/main" id="{2A772B21-38F2-4C1F-9B2A-1F050B3B174A}"/>
                      </a:ext>
                    </a:extLst>
                  </p:cNvPr>
                  <p:cNvSpPr/>
                  <p:nvPr/>
                </p:nvSpPr>
                <p:spPr>
                  <a:xfrm>
                    <a:off x="1796253" y="2107436"/>
                    <a:ext cx="2158769" cy="1321563"/>
                  </a:xfrm>
                  <a:custGeom>
                    <a:avLst/>
                    <a:gdLst>
                      <a:gd name="connsiteX0" fmla="*/ 0 w 5755861"/>
                      <a:gd name="connsiteY0" fmla="*/ 2902226 h 3180054"/>
                      <a:gd name="connsiteX1" fmla="*/ 1435653 w 5755861"/>
                      <a:gd name="connsiteY1" fmla="*/ 2893392 h 3180054"/>
                      <a:gd name="connsiteX2" fmla="*/ 2866887 w 5755861"/>
                      <a:gd name="connsiteY2" fmla="*/ 0 h 3180054"/>
                      <a:gd name="connsiteX3" fmla="*/ 4311374 w 5755861"/>
                      <a:gd name="connsiteY3" fmla="*/ 2902226 h 3180054"/>
                      <a:gd name="connsiteX4" fmla="*/ 5755861 w 5755861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009131"/>
                      <a:gd name="connsiteX1" fmla="*/ 1419955 w 5740163"/>
                      <a:gd name="connsiteY1" fmla="*/ 2893392 h 3009131"/>
                      <a:gd name="connsiteX2" fmla="*/ 2851189 w 5740163"/>
                      <a:gd name="connsiteY2" fmla="*/ 0 h 3009131"/>
                      <a:gd name="connsiteX3" fmla="*/ 4295676 w 5740163"/>
                      <a:gd name="connsiteY3" fmla="*/ 2902226 h 3009131"/>
                      <a:gd name="connsiteX4" fmla="*/ 5740163 w 5740163"/>
                      <a:gd name="connsiteY4" fmla="*/ 2897809 h 3009131"/>
                      <a:gd name="connsiteX0" fmla="*/ 0 w 5740163"/>
                      <a:gd name="connsiteY0" fmla="*/ 2898302 h 2908395"/>
                      <a:gd name="connsiteX1" fmla="*/ 1419955 w 5740163"/>
                      <a:gd name="connsiteY1" fmla="*/ 2893392 h 2908395"/>
                      <a:gd name="connsiteX2" fmla="*/ 2851189 w 5740163"/>
                      <a:gd name="connsiteY2" fmla="*/ 0 h 2908395"/>
                      <a:gd name="connsiteX3" fmla="*/ 4295676 w 5740163"/>
                      <a:gd name="connsiteY3" fmla="*/ 2902226 h 2908395"/>
                      <a:gd name="connsiteX4" fmla="*/ 5740163 w 5740163"/>
                      <a:gd name="connsiteY4" fmla="*/ 2897809 h 2908395"/>
                      <a:gd name="connsiteX0" fmla="*/ 0 w 4320208"/>
                      <a:gd name="connsiteY0" fmla="*/ 2893392 h 2902226"/>
                      <a:gd name="connsiteX1" fmla="*/ 1431234 w 4320208"/>
                      <a:gd name="connsiteY1" fmla="*/ 0 h 2902226"/>
                      <a:gd name="connsiteX2" fmla="*/ 2875721 w 4320208"/>
                      <a:gd name="connsiteY2" fmla="*/ 2902226 h 2902226"/>
                      <a:gd name="connsiteX3" fmla="*/ 4320208 w 4320208"/>
                      <a:gd name="connsiteY3" fmla="*/ 2897809 h 2902226"/>
                      <a:gd name="connsiteX0" fmla="*/ 0 w 2875721"/>
                      <a:gd name="connsiteY0" fmla="*/ 2893392 h 2902226"/>
                      <a:gd name="connsiteX1" fmla="*/ 1431234 w 2875721"/>
                      <a:gd name="connsiteY1" fmla="*/ 0 h 2902226"/>
                      <a:gd name="connsiteX2" fmla="*/ 2875721 w 2875721"/>
                      <a:gd name="connsiteY2" fmla="*/ 2902226 h 2902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875721" h="2902226">
                        <a:moveTo>
                          <a:pt x="0" y="2893392"/>
                        </a:moveTo>
                        <a:cubicBezTo>
                          <a:pt x="761684" y="2861655"/>
                          <a:pt x="951947" y="-1472"/>
                          <a:pt x="1431234" y="0"/>
                        </a:cubicBezTo>
                        <a:cubicBezTo>
                          <a:pt x="1910521" y="1472"/>
                          <a:pt x="2198002" y="2894118"/>
                          <a:pt x="2875721" y="2902226"/>
                        </a:cubicBezTo>
                      </a:path>
                    </a:pathLst>
                  </a:custGeom>
                  <a:ln w="9525" cap="flat" cmpd="sng" algn="ctr">
                    <a:solidFill>
                      <a:schemeClr val="accent6">
                        <a:lumMod val="75000"/>
                      </a:schemeClr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43" name="Freeform: Shape 20">
                    <a:extLst>
                      <a:ext uri="{FF2B5EF4-FFF2-40B4-BE49-F238E27FC236}">
                        <a16:creationId xmlns="" xmlns:a16="http://schemas.microsoft.com/office/drawing/2014/main" id="{9EAA93AE-C1D3-4DDD-B458-A9BD755C6FD5}"/>
                      </a:ext>
                    </a:extLst>
                  </p:cNvPr>
                  <p:cNvSpPr/>
                  <p:nvPr/>
                </p:nvSpPr>
                <p:spPr>
                  <a:xfrm>
                    <a:off x="3613754" y="3183914"/>
                    <a:ext cx="1668574" cy="245085"/>
                  </a:xfrm>
                  <a:custGeom>
                    <a:avLst/>
                    <a:gdLst>
                      <a:gd name="connsiteX0" fmla="*/ 0 w 5755861"/>
                      <a:gd name="connsiteY0" fmla="*/ 2902226 h 3180054"/>
                      <a:gd name="connsiteX1" fmla="*/ 1435653 w 5755861"/>
                      <a:gd name="connsiteY1" fmla="*/ 2893392 h 3180054"/>
                      <a:gd name="connsiteX2" fmla="*/ 2866887 w 5755861"/>
                      <a:gd name="connsiteY2" fmla="*/ 0 h 3180054"/>
                      <a:gd name="connsiteX3" fmla="*/ 4311374 w 5755861"/>
                      <a:gd name="connsiteY3" fmla="*/ 2902226 h 3180054"/>
                      <a:gd name="connsiteX4" fmla="*/ 5755861 w 5755861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180054"/>
                      <a:gd name="connsiteX1" fmla="*/ 1419955 w 5740163"/>
                      <a:gd name="connsiteY1" fmla="*/ 2893392 h 3180054"/>
                      <a:gd name="connsiteX2" fmla="*/ 2851189 w 5740163"/>
                      <a:gd name="connsiteY2" fmla="*/ 0 h 3180054"/>
                      <a:gd name="connsiteX3" fmla="*/ 4295676 w 5740163"/>
                      <a:gd name="connsiteY3" fmla="*/ 2902226 h 3180054"/>
                      <a:gd name="connsiteX4" fmla="*/ 5740163 w 5740163"/>
                      <a:gd name="connsiteY4" fmla="*/ 2897809 h 3180054"/>
                      <a:gd name="connsiteX0" fmla="*/ 0 w 5740163"/>
                      <a:gd name="connsiteY0" fmla="*/ 2898302 h 3009131"/>
                      <a:gd name="connsiteX1" fmla="*/ 1419955 w 5740163"/>
                      <a:gd name="connsiteY1" fmla="*/ 2893392 h 3009131"/>
                      <a:gd name="connsiteX2" fmla="*/ 2851189 w 5740163"/>
                      <a:gd name="connsiteY2" fmla="*/ 0 h 3009131"/>
                      <a:gd name="connsiteX3" fmla="*/ 4295676 w 5740163"/>
                      <a:gd name="connsiteY3" fmla="*/ 2902226 h 3009131"/>
                      <a:gd name="connsiteX4" fmla="*/ 5740163 w 5740163"/>
                      <a:gd name="connsiteY4" fmla="*/ 2897809 h 3009131"/>
                      <a:gd name="connsiteX0" fmla="*/ 0 w 5740163"/>
                      <a:gd name="connsiteY0" fmla="*/ 2898302 h 2908395"/>
                      <a:gd name="connsiteX1" fmla="*/ 1419955 w 5740163"/>
                      <a:gd name="connsiteY1" fmla="*/ 2893392 h 2908395"/>
                      <a:gd name="connsiteX2" fmla="*/ 2851189 w 5740163"/>
                      <a:gd name="connsiteY2" fmla="*/ 0 h 2908395"/>
                      <a:gd name="connsiteX3" fmla="*/ 4295676 w 5740163"/>
                      <a:gd name="connsiteY3" fmla="*/ 2902226 h 2908395"/>
                      <a:gd name="connsiteX4" fmla="*/ 5740163 w 5740163"/>
                      <a:gd name="connsiteY4" fmla="*/ 2897809 h 2908395"/>
                      <a:gd name="connsiteX0" fmla="*/ 0 w 4320208"/>
                      <a:gd name="connsiteY0" fmla="*/ 2893392 h 2902226"/>
                      <a:gd name="connsiteX1" fmla="*/ 1431234 w 4320208"/>
                      <a:gd name="connsiteY1" fmla="*/ 0 h 2902226"/>
                      <a:gd name="connsiteX2" fmla="*/ 2875721 w 4320208"/>
                      <a:gd name="connsiteY2" fmla="*/ 2902226 h 2902226"/>
                      <a:gd name="connsiteX3" fmla="*/ 4320208 w 4320208"/>
                      <a:gd name="connsiteY3" fmla="*/ 2897809 h 2902226"/>
                      <a:gd name="connsiteX0" fmla="*/ 0 w 2875721"/>
                      <a:gd name="connsiteY0" fmla="*/ 2893392 h 2902226"/>
                      <a:gd name="connsiteX1" fmla="*/ 1431234 w 2875721"/>
                      <a:gd name="connsiteY1" fmla="*/ 0 h 2902226"/>
                      <a:gd name="connsiteX2" fmla="*/ 2875721 w 2875721"/>
                      <a:gd name="connsiteY2" fmla="*/ 2902226 h 2902226"/>
                      <a:gd name="connsiteX0" fmla="*/ 0 w 1742862"/>
                      <a:gd name="connsiteY0" fmla="*/ 350827 h 3070120"/>
                      <a:gd name="connsiteX1" fmla="*/ 298375 w 1742862"/>
                      <a:gd name="connsiteY1" fmla="*/ 167894 h 3070120"/>
                      <a:gd name="connsiteX2" fmla="*/ 1742862 w 1742862"/>
                      <a:gd name="connsiteY2" fmla="*/ 3070120 h 3070120"/>
                      <a:gd name="connsiteX0" fmla="*/ 0 w 1742862"/>
                      <a:gd name="connsiteY0" fmla="*/ 342943 h 3062236"/>
                      <a:gd name="connsiteX1" fmla="*/ 298375 w 1742862"/>
                      <a:gd name="connsiteY1" fmla="*/ 160010 h 3062236"/>
                      <a:gd name="connsiteX2" fmla="*/ 1742862 w 1742862"/>
                      <a:gd name="connsiteY2" fmla="*/ 3062236 h 3062236"/>
                      <a:gd name="connsiteX0" fmla="*/ 0 w 1742862"/>
                      <a:gd name="connsiteY0" fmla="*/ 474467 h 3193760"/>
                      <a:gd name="connsiteX1" fmla="*/ 480961 w 1742862"/>
                      <a:gd name="connsiteY1" fmla="*/ 138118 h 3193760"/>
                      <a:gd name="connsiteX2" fmla="*/ 1742862 w 1742862"/>
                      <a:gd name="connsiteY2" fmla="*/ 3193760 h 3193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42862" h="3193760">
                        <a:moveTo>
                          <a:pt x="0" y="474467"/>
                        </a:moveTo>
                        <a:cubicBezTo>
                          <a:pt x="164132" y="493870"/>
                          <a:pt x="190484" y="-315098"/>
                          <a:pt x="480961" y="138118"/>
                        </a:cubicBezTo>
                        <a:cubicBezTo>
                          <a:pt x="771438" y="591334"/>
                          <a:pt x="1065143" y="3185652"/>
                          <a:pt x="1742862" y="3193760"/>
                        </a:cubicBezTo>
                      </a:path>
                    </a:pathLst>
                  </a:custGeom>
                  <a:noFill/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cxnSp>
                <p:nvCxnSpPr>
                  <p:cNvPr id="44" name="Straight Arrow Connector 21">
                    <a:extLst>
                      <a:ext uri="{FF2B5EF4-FFF2-40B4-BE49-F238E27FC236}">
                        <a16:creationId xmlns="" xmlns:a16="http://schemas.microsoft.com/office/drawing/2014/main" id="{3033C3D8-0858-4021-9B16-DB2EBC612BB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796253" y="749573"/>
                    <a:ext cx="0" cy="2679427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22">
                    <a:extLst>
                      <a:ext uri="{FF2B5EF4-FFF2-40B4-BE49-F238E27FC236}">
                        <a16:creationId xmlns="" xmlns:a16="http://schemas.microsoft.com/office/drawing/2014/main" id="{3285A412-DF37-4FC8-872A-3BD7F388A832}"/>
                      </a:ext>
                    </a:extLst>
                  </p:cNvPr>
                  <p:cNvCxnSpPr/>
                  <p:nvPr/>
                </p:nvCxnSpPr>
                <p:spPr>
                  <a:xfrm>
                    <a:off x="1796253" y="3429000"/>
                    <a:ext cx="4299747" cy="0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TextBox 23">
                    <a:extLst>
                      <a:ext uri="{FF2B5EF4-FFF2-40B4-BE49-F238E27FC236}">
                        <a16:creationId xmlns="" xmlns:a16="http://schemas.microsoft.com/office/drawing/2014/main" id="{3B36F23F-8887-4C72-8BC1-6B0528C885D1}"/>
                      </a:ext>
                    </a:extLst>
                  </p:cNvPr>
                  <p:cNvSpPr txBox="1"/>
                  <p:nvPr/>
                </p:nvSpPr>
                <p:spPr>
                  <a:xfrm>
                    <a:off x="2046948" y="1709303"/>
                    <a:ext cx="16573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Decoys (only F)</a:t>
                    </a:r>
                  </a:p>
                </p:txBody>
              </p:sp>
              <p:sp>
                <p:nvSpPr>
                  <p:cNvPr id="47" name="TextBox 24">
                    <a:extLst>
                      <a:ext uri="{FF2B5EF4-FFF2-40B4-BE49-F238E27FC236}">
                        <a16:creationId xmlns="" xmlns:a16="http://schemas.microsoft.com/office/drawing/2014/main" id="{7037B295-27AC-4BD5-AE63-03E5B60F95DF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271" y="2833685"/>
                    <a:ext cx="28917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dirty="0"/>
                      <a:t>Targets (T+F aka noisy labels)</a:t>
                    </a:r>
                  </a:p>
                </p:txBody>
              </p:sp>
            </p:grpSp>
            <p:sp>
              <p:nvSpPr>
                <p:cNvPr id="40" name="TextBox 17">
                  <a:extLst>
                    <a:ext uri="{FF2B5EF4-FFF2-40B4-BE49-F238E27FC236}">
                      <a16:creationId xmlns="" xmlns:a16="http://schemas.microsoft.com/office/drawing/2014/main" id="{A3A0665E-DD88-4DAE-96BB-3CAA7A0E9E61}"/>
                    </a:ext>
                  </a:extLst>
                </p:cNvPr>
                <p:cNvSpPr txBox="1"/>
                <p:nvPr/>
              </p:nvSpPr>
              <p:spPr>
                <a:xfrm>
                  <a:off x="2091739" y="2714748"/>
                  <a:ext cx="6846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score</a:t>
                  </a:r>
                </a:p>
              </p:txBody>
            </p:sp>
            <p:sp>
              <p:nvSpPr>
                <p:cNvPr id="41" name="TextBox 18">
                  <a:extLst>
                    <a:ext uri="{FF2B5EF4-FFF2-40B4-BE49-F238E27FC236}">
                      <a16:creationId xmlns="" xmlns:a16="http://schemas.microsoft.com/office/drawing/2014/main" id="{F39BFFF6-ADCF-453D-A3FA-3FE00347F3E7}"/>
                    </a:ext>
                  </a:extLst>
                </p:cNvPr>
                <p:cNvSpPr txBox="1"/>
                <p:nvPr/>
              </p:nvSpPr>
              <p:spPr>
                <a:xfrm rot="16200000">
                  <a:off x="-376683" y="1161670"/>
                  <a:ext cx="11306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de-DE" dirty="0"/>
                    <a:t>frequency</a:t>
                  </a:r>
                </a:p>
              </p:txBody>
            </p:sp>
          </p:grpSp>
          <p:sp>
            <p:nvSpPr>
              <p:cNvPr id="38" name="Freeform: Shape 25">
                <a:extLst>
                  <a:ext uri="{FF2B5EF4-FFF2-40B4-BE49-F238E27FC236}">
                    <a16:creationId xmlns="" xmlns:a16="http://schemas.microsoft.com/office/drawing/2014/main" id="{0C3EC7D1-22C2-485E-8733-CB445C62968B}"/>
                  </a:ext>
                </a:extLst>
              </p:cNvPr>
              <p:cNvSpPr/>
              <p:nvPr/>
            </p:nvSpPr>
            <p:spPr>
              <a:xfrm>
                <a:off x="6073261" y="1494781"/>
                <a:ext cx="1801806" cy="1216256"/>
              </a:xfrm>
              <a:custGeom>
                <a:avLst/>
                <a:gdLst>
                  <a:gd name="connsiteX0" fmla="*/ 0 w 5755861"/>
                  <a:gd name="connsiteY0" fmla="*/ 2902226 h 3180054"/>
                  <a:gd name="connsiteX1" fmla="*/ 1435653 w 5755861"/>
                  <a:gd name="connsiteY1" fmla="*/ 2893392 h 3180054"/>
                  <a:gd name="connsiteX2" fmla="*/ 2866887 w 5755861"/>
                  <a:gd name="connsiteY2" fmla="*/ 0 h 3180054"/>
                  <a:gd name="connsiteX3" fmla="*/ 4311374 w 5755861"/>
                  <a:gd name="connsiteY3" fmla="*/ 2902226 h 3180054"/>
                  <a:gd name="connsiteX4" fmla="*/ 5755861 w 5755861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180054"/>
                  <a:gd name="connsiteX1" fmla="*/ 1419955 w 5740163"/>
                  <a:gd name="connsiteY1" fmla="*/ 2893392 h 3180054"/>
                  <a:gd name="connsiteX2" fmla="*/ 2851189 w 5740163"/>
                  <a:gd name="connsiteY2" fmla="*/ 0 h 3180054"/>
                  <a:gd name="connsiteX3" fmla="*/ 4295676 w 5740163"/>
                  <a:gd name="connsiteY3" fmla="*/ 2902226 h 3180054"/>
                  <a:gd name="connsiteX4" fmla="*/ 5740163 w 5740163"/>
                  <a:gd name="connsiteY4" fmla="*/ 2897809 h 3180054"/>
                  <a:gd name="connsiteX0" fmla="*/ 0 w 5740163"/>
                  <a:gd name="connsiteY0" fmla="*/ 2898302 h 3009131"/>
                  <a:gd name="connsiteX1" fmla="*/ 1419955 w 5740163"/>
                  <a:gd name="connsiteY1" fmla="*/ 2893392 h 3009131"/>
                  <a:gd name="connsiteX2" fmla="*/ 2851189 w 5740163"/>
                  <a:gd name="connsiteY2" fmla="*/ 0 h 3009131"/>
                  <a:gd name="connsiteX3" fmla="*/ 4295676 w 5740163"/>
                  <a:gd name="connsiteY3" fmla="*/ 2902226 h 3009131"/>
                  <a:gd name="connsiteX4" fmla="*/ 5740163 w 5740163"/>
                  <a:gd name="connsiteY4" fmla="*/ 2897809 h 3009131"/>
                  <a:gd name="connsiteX0" fmla="*/ 0 w 5740163"/>
                  <a:gd name="connsiteY0" fmla="*/ 2898302 h 2908395"/>
                  <a:gd name="connsiteX1" fmla="*/ 1419955 w 5740163"/>
                  <a:gd name="connsiteY1" fmla="*/ 2893392 h 2908395"/>
                  <a:gd name="connsiteX2" fmla="*/ 2851189 w 5740163"/>
                  <a:gd name="connsiteY2" fmla="*/ 0 h 2908395"/>
                  <a:gd name="connsiteX3" fmla="*/ 4295676 w 5740163"/>
                  <a:gd name="connsiteY3" fmla="*/ 2902226 h 2908395"/>
                  <a:gd name="connsiteX4" fmla="*/ 5740163 w 5740163"/>
                  <a:gd name="connsiteY4" fmla="*/ 2897809 h 2908395"/>
                  <a:gd name="connsiteX0" fmla="*/ 0 w 4320208"/>
                  <a:gd name="connsiteY0" fmla="*/ 2893392 h 2902226"/>
                  <a:gd name="connsiteX1" fmla="*/ 1431234 w 4320208"/>
                  <a:gd name="connsiteY1" fmla="*/ 0 h 2902226"/>
                  <a:gd name="connsiteX2" fmla="*/ 2875721 w 4320208"/>
                  <a:gd name="connsiteY2" fmla="*/ 2902226 h 2902226"/>
                  <a:gd name="connsiteX3" fmla="*/ 4320208 w 4320208"/>
                  <a:gd name="connsiteY3" fmla="*/ 2897809 h 2902226"/>
                  <a:gd name="connsiteX0" fmla="*/ 0 w 2875721"/>
                  <a:gd name="connsiteY0" fmla="*/ 2893392 h 2902226"/>
                  <a:gd name="connsiteX1" fmla="*/ 1431234 w 2875721"/>
                  <a:gd name="connsiteY1" fmla="*/ 0 h 2902226"/>
                  <a:gd name="connsiteX2" fmla="*/ 2875721 w 2875721"/>
                  <a:gd name="connsiteY2" fmla="*/ 2902226 h 2902226"/>
                  <a:gd name="connsiteX0" fmla="*/ 0 w 2483634"/>
                  <a:gd name="connsiteY0" fmla="*/ 2895499 h 2895499"/>
                  <a:gd name="connsiteX1" fmla="*/ 1431234 w 2483634"/>
                  <a:gd name="connsiteY1" fmla="*/ 2107 h 2895499"/>
                  <a:gd name="connsiteX2" fmla="*/ 2483634 w 2483634"/>
                  <a:gd name="connsiteY2" fmla="*/ 2390387 h 2895499"/>
                  <a:gd name="connsiteX0" fmla="*/ 0 w 2483634"/>
                  <a:gd name="connsiteY0" fmla="*/ 2895999 h 2895999"/>
                  <a:gd name="connsiteX1" fmla="*/ 1431234 w 2483634"/>
                  <a:gd name="connsiteY1" fmla="*/ 2607 h 2895999"/>
                  <a:gd name="connsiteX2" fmla="*/ 2483634 w 2483634"/>
                  <a:gd name="connsiteY2" fmla="*/ 2390887 h 2895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83634" h="2895999">
                    <a:moveTo>
                      <a:pt x="0" y="2895999"/>
                    </a:moveTo>
                    <a:cubicBezTo>
                      <a:pt x="761684" y="2864262"/>
                      <a:pt x="1017295" y="86792"/>
                      <a:pt x="1431234" y="2607"/>
                    </a:cubicBezTo>
                    <a:cubicBezTo>
                      <a:pt x="1845173" y="-81578"/>
                      <a:pt x="1915700" y="1896868"/>
                      <a:pt x="2483634" y="2390887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B165FFCA-8C00-44CC-9AC5-77DDB063DA47}"/>
                </a:ext>
              </a:extLst>
            </p:cNvPr>
            <p:cNvCxnSpPr>
              <a:cxnSpLocks/>
            </p:cNvCxnSpPr>
            <p:nvPr/>
          </p:nvCxnSpPr>
          <p:spPr>
            <a:xfrm>
              <a:off x="2538788" y="3213111"/>
              <a:ext cx="0" cy="259652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32DE0C1-9052-48BD-B15F-027053698D8C}"/>
              </a:ext>
            </a:extLst>
          </p:cNvPr>
          <p:cNvSpPr txBox="1"/>
          <p:nvPr/>
        </p:nvSpPr>
        <p:spPr>
          <a:xfrm>
            <a:off x="837724" y="2061155"/>
            <a:ext cx="10516076" cy="3531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smtClean="0"/>
              <a:t>Goal</a:t>
            </a:r>
            <a:r>
              <a:rPr lang="de-DE" sz="2800" dirty="0"/>
              <a:t>: Separate false hits from true hits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/>
              <a:t>Idea: Use decoys as false hits and best </a:t>
            </a:r>
            <a:r>
              <a:rPr lang="de-DE" sz="2800"/>
              <a:t>targets </a:t>
            </a:r>
            <a:r>
              <a:rPr lang="de-DE" sz="2800" smtClean="0"/>
              <a:t>as </a:t>
            </a:r>
            <a:r>
              <a:rPr lang="de-DE" sz="2800" dirty="0"/>
              <a:t>true hits to learn a </a:t>
            </a:r>
            <a:r>
              <a:rPr lang="de-DE" sz="2800"/>
              <a:t>discriminative </a:t>
            </a:r>
            <a:r>
              <a:rPr lang="de-DE" sz="2800" smtClean="0"/>
              <a:t>function</a:t>
            </a:r>
          </a:p>
          <a:p>
            <a:pPr marL="288000" indent="-285750">
              <a:buFont typeface="Arial" panose="020B0604020202020204" pitchFamily="34" charset="0"/>
              <a:buChar char="•"/>
            </a:pPr>
            <a:r>
              <a:rPr lang="de-DE" sz="2800" smtClean="0"/>
              <a:t>Re-score hits and repeat with new </a:t>
            </a:r>
          </a:p>
          <a:p>
            <a:pPr marL="288000">
              <a:lnSpc>
                <a:spcPts val="3300"/>
              </a:lnSpc>
            </a:pPr>
            <a:r>
              <a:rPr lang="de-DE" sz="2800" smtClean="0"/>
              <a:t>positive examples</a:t>
            </a:r>
            <a:endParaRPr lang="de-DE" sz="2800" dirty="0"/>
          </a:p>
          <a:p>
            <a:pPr marL="288000" indent="-285750">
              <a:buFont typeface="Arial" panose="020B0604020202020204" pitchFamily="34" charset="0"/>
              <a:buChar char="•"/>
            </a:pPr>
            <a:r>
              <a:rPr lang="de-DE" sz="2800"/>
              <a:t>Not </a:t>
            </a:r>
            <a:r>
              <a:rPr lang="de-DE" sz="2800" smtClean="0"/>
              <a:t>one </a:t>
            </a:r>
            <a:r>
              <a:rPr lang="de-DE" sz="2800" dirty="0"/>
              <a:t>score but </a:t>
            </a:r>
            <a:r>
              <a:rPr lang="de-DE" sz="2800"/>
              <a:t>multiple </a:t>
            </a:r>
            <a:endParaRPr lang="de-DE" sz="2800" smtClean="0"/>
          </a:p>
          <a:p>
            <a:pPr marL="288000">
              <a:lnSpc>
                <a:spcPts val="3300"/>
              </a:lnSpc>
            </a:pPr>
            <a:r>
              <a:rPr lang="de-DE" sz="2800" smtClean="0"/>
              <a:t>(our data: 52)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Can </a:t>
            </a:r>
            <a:r>
              <a:rPr lang="en-US" sz="2800"/>
              <a:t>improve </a:t>
            </a:r>
            <a:r>
              <a:rPr lang="en-US" sz="2800" smtClean="0"/>
              <a:t>the identification rate</a:t>
            </a:r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314503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Background: </a:t>
            </a:r>
            <a:r>
              <a:rPr lang="en-US" smtClean="0"/>
              <a:t>Annotated PSMs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698" r="12698"/>
          <a:stretch/>
        </p:blipFill>
        <p:spPr>
          <a:xfrm>
            <a:off x="-1044000" y="2945331"/>
            <a:ext cx="11386754" cy="1803916"/>
          </a:xfrm>
        </p:spPr>
      </p:pic>
      <p:sp>
        <p:nvSpPr>
          <p:cNvPr id="6" name="Rechteck 5"/>
          <p:cNvSpPr/>
          <p:nvPr/>
        </p:nvSpPr>
        <p:spPr>
          <a:xfrm>
            <a:off x="3474720" y="2820202"/>
            <a:ext cx="510139" cy="2088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2904178" y="2328769"/>
            <a:ext cx="16512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Target or Decoy</a:t>
            </a:r>
          </a:p>
        </p:txBody>
      </p:sp>
      <p:sp>
        <p:nvSpPr>
          <p:cNvPr id="8" name="Geschweifte Klammer links 7"/>
          <p:cNvSpPr/>
          <p:nvPr/>
        </p:nvSpPr>
        <p:spPr>
          <a:xfrm rot="16200000">
            <a:off x="5680830" y="3120652"/>
            <a:ext cx="592919" cy="3850108"/>
          </a:xfrm>
          <a:prstGeom prst="leftBrace">
            <a:avLst>
              <a:gd name="adj1" fmla="val 41668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5411110" y="5540682"/>
            <a:ext cx="9920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290614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Background: </a:t>
            </a:r>
            <a:r>
              <a:rPr lang="en-US" smtClean="0"/>
              <a:t>Challenges </a:t>
            </a:r>
            <a:r>
              <a:rPr lang="en-US" dirty="0"/>
              <a:t>of Cross-link identification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9586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Cross-links are:</a:t>
                </a:r>
              </a:p>
              <a:p>
                <a:r>
                  <a:rPr lang="en-US" dirty="0"/>
                  <a:t>harder to detect by current algorithms </a:t>
                </a:r>
              </a:p>
              <a:p>
                <a:r>
                  <a:rPr lang="en-US" dirty="0"/>
                  <a:t>measured in lower quantities than linear peptides</a:t>
                </a:r>
              </a:p>
              <a:p>
                <a:r>
                  <a:rPr lang="en-US" dirty="0"/>
                  <a:t>more complex and characterized by additional features (e.g. the cross-linked nucleotide)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mtClean="0"/>
                  <a:t> Can the existing </a:t>
                </a:r>
                <a:r>
                  <a:rPr lang="en-US"/>
                  <a:t>algorithm </a:t>
                </a:r>
                <a:r>
                  <a:rPr lang="en-US" smtClean="0"/>
                  <a:t>be </a:t>
                </a:r>
                <a:r>
                  <a:rPr lang="en-US" dirty="0"/>
                  <a:t>adapted to </a:t>
                </a:r>
                <a:r>
                  <a:rPr lang="en-US"/>
                  <a:t>cross-link </a:t>
                </a:r>
                <a:r>
                  <a:rPr lang="en-US" smtClean="0"/>
                  <a:t>identification?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95869"/>
                <a:ext cx="10515600" cy="4351338"/>
              </a:xfrm>
              <a:blipFill rotWithShape="0"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5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uppieren 26"/>
          <p:cNvGrpSpPr/>
          <p:nvPr/>
        </p:nvGrpSpPr>
        <p:grpSpPr>
          <a:xfrm>
            <a:off x="86628" y="1451614"/>
            <a:ext cx="9567512" cy="5099935"/>
            <a:chOff x="86627" y="67376"/>
            <a:chExt cx="12018746" cy="672324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feld 17">
                  <a:extLst>
                    <a:ext uri="{FF2B5EF4-FFF2-40B4-BE49-F238E27FC236}">
                      <a16:creationId xmlns="" xmlns:a16="http://schemas.microsoft.com/office/drawing/2014/main" id="{F5D0278F-8592-4DAF-B8F8-9583A0E369A0}"/>
                    </a:ext>
                  </a:extLst>
                </p:cNvPr>
                <p:cNvSpPr txBox="1"/>
                <p:nvPr/>
              </p:nvSpPr>
              <p:spPr>
                <a:xfrm>
                  <a:off x="5368011" y="4706609"/>
                  <a:ext cx="1091646" cy="17851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8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m:oMathPara>
                  </a14:m>
                  <a:endParaRPr lang="de-DE" sz="8000" b="0" dirty="0"/>
                </a:p>
                <a:p>
                  <a:endParaRPr lang="de-DE" b="0" dirty="0"/>
                </a:p>
                <a:p>
                  <a:endParaRPr lang="en-GB" dirty="0"/>
                </a:p>
              </p:txBody>
            </p:sp>
          </mc:Choice>
          <mc:Fallback>
            <p:sp>
              <p:nvSpPr>
                <p:cNvPr id="18" name="Textfeld 1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F5D0278F-8592-4DAF-B8F8-9583A0E36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8011" y="4706609"/>
                  <a:ext cx="1091646" cy="178510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Geschweifte Klammer links 20">
              <a:extLst>
                <a:ext uri="{FF2B5EF4-FFF2-40B4-BE49-F238E27FC236}">
                  <a16:creationId xmlns="" xmlns:a16="http://schemas.microsoft.com/office/drawing/2014/main" id="{46F583E0-3500-4365-8D3A-584974DC1F32}"/>
                </a:ext>
              </a:extLst>
            </p:cNvPr>
            <p:cNvSpPr/>
            <p:nvPr/>
          </p:nvSpPr>
          <p:spPr>
            <a:xfrm>
              <a:off x="6196553" y="1070897"/>
              <a:ext cx="411522" cy="1760695"/>
            </a:xfrm>
            <a:prstGeom prst="leftBrace">
              <a:avLst>
                <a:gd name="adj1" fmla="val 8333"/>
                <a:gd name="adj2" fmla="val 1504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uppieren 19"/>
            <p:cNvGrpSpPr/>
            <p:nvPr/>
          </p:nvGrpSpPr>
          <p:grpSpPr>
            <a:xfrm>
              <a:off x="308093" y="480658"/>
              <a:ext cx="4549140" cy="2312432"/>
              <a:chOff x="308093" y="480659"/>
              <a:chExt cx="4549140" cy="2312432"/>
            </a:xfrm>
          </p:grpSpPr>
          <p:sp>
            <p:nvSpPr>
              <p:cNvPr id="4" name="Abgerundetes Rechteck 3"/>
              <p:cNvSpPr/>
              <p:nvPr/>
            </p:nvSpPr>
            <p:spPr>
              <a:xfrm>
                <a:off x="308093" y="9581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Abgerundetes Rechteck 4"/>
              <p:cNvSpPr/>
              <p:nvPr/>
            </p:nvSpPr>
            <p:spPr>
              <a:xfrm>
                <a:off x="1824473" y="9581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Abgerundetes Rechteck 5"/>
              <p:cNvSpPr/>
              <p:nvPr/>
            </p:nvSpPr>
            <p:spPr>
              <a:xfrm>
                <a:off x="3340853" y="9581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bgerundetes Rechteck 6"/>
              <p:cNvSpPr/>
              <p:nvPr/>
            </p:nvSpPr>
            <p:spPr>
              <a:xfrm>
                <a:off x="308093" y="16058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bgerundetes Rechteck 7"/>
              <p:cNvSpPr/>
              <p:nvPr/>
            </p:nvSpPr>
            <p:spPr>
              <a:xfrm>
                <a:off x="1824473" y="16058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bgerundetes Rechteck 8"/>
              <p:cNvSpPr/>
              <p:nvPr/>
            </p:nvSpPr>
            <p:spPr>
              <a:xfrm>
                <a:off x="3340853" y="16058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bgerundetes Rechteck 9"/>
              <p:cNvSpPr/>
              <p:nvPr/>
            </p:nvSpPr>
            <p:spPr>
              <a:xfrm>
                <a:off x="315713" y="22535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bgerundetes Rechteck 10"/>
              <p:cNvSpPr/>
              <p:nvPr/>
            </p:nvSpPr>
            <p:spPr>
              <a:xfrm>
                <a:off x="1832093" y="2253595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bgerundetes Rechteck 11"/>
              <p:cNvSpPr/>
              <p:nvPr/>
            </p:nvSpPr>
            <p:spPr>
              <a:xfrm>
                <a:off x="3348473" y="2253595"/>
                <a:ext cx="150876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feld 36"/>
              <p:cNvSpPr txBox="1"/>
              <p:nvPr/>
            </p:nvSpPr>
            <p:spPr>
              <a:xfrm>
                <a:off x="315713" y="480659"/>
                <a:ext cx="301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  <p:sp>
            <p:nvSpPr>
              <p:cNvPr id="38" name="Textfeld 37"/>
              <p:cNvSpPr txBox="1"/>
              <p:nvPr/>
            </p:nvSpPr>
            <p:spPr>
              <a:xfrm>
                <a:off x="3333234" y="480659"/>
                <a:ext cx="1516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4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Validation</a:t>
                </a:r>
              </a:p>
            </p:txBody>
          </p:sp>
        </p:grpSp>
        <p:grpSp>
          <p:nvGrpSpPr>
            <p:cNvPr id="23" name="Gruppieren 22"/>
            <p:cNvGrpSpPr/>
            <p:nvPr/>
          </p:nvGrpSpPr>
          <p:grpSpPr>
            <a:xfrm>
              <a:off x="7314990" y="519159"/>
              <a:ext cx="4567130" cy="2312432"/>
              <a:chOff x="7314990" y="519160"/>
              <a:chExt cx="4567130" cy="2312432"/>
            </a:xfrm>
          </p:grpSpPr>
          <p:sp>
            <p:nvSpPr>
              <p:cNvPr id="17" name="Abgerundetes Rechteck 16"/>
              <p:cNvSpPr/>
              <p:nvPr/>
            </p:nvSpPr>
            <p:spPr>
              <a:xfrm>
                <a:off x="7317614" y="9966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Abgerundetes Rechteck 18"/>
              <p:cNvSpPr/>
              <p:nvPr/>
            </p:nvSpPr>
            <p:spPr>
              <a:xfrm>
                <a:off x="10365740" y="9966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bgerundetes Rechteck 21"/>
              <p:cNvSpPr/>
              <p:nvPr/>
            </p:nvSpPr>
            <p:spPr>
              <a:xfrm>
                <a:off x="10365740" y="16443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bgerundetes Rechteck 24"/>
              <p:cNvSpPr/>
              <p:nvPr/>
            </p:nvSpPr>
            <p:spPr>
              <a:xfrm>
                <a:off x="10373360" y="2292096"/>
                <a:ext cx="1508760" cy="539496"/>
              </a:xfrm>
              <a:prstGeom prst="round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bgerundetes Rechteck 27"/>
              <p:cNvSpPr/>
              <p:nvPr/>
            </p:nvSpPr>
            <p:spPr>
              <a:xfrm>
                <a:off x="8324638" y="996696"/>
                <a:ext cx="1028955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Abgerundetes Rechteck 28"/>
              <p:cNvSpPr/>
              <p:nvPr/>
            </p:nvSpPr>
            <p:spPr>
              <a:xfrm>
                <a:off x="9353594" y="996696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bgerundetes Rechteck 29"/>
              <p:cNvSpPr/>
              <p:nvPr/>
            </p:nvSpPr>
            <p:spPr>
              <a:xfrm>
                <a:off x="7314990" y="1644396"/>
                <a:ext cx="1004400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Abgerundetes Rechteck 30"/>
              <p:cNvSpPr/>
              <p:nvPr/>
            </p:nvSpPr>
            <p:spPr>
              <a:xfrm>
                <a:off x="8322014" y="1644396"/>
                <a:ext cx="1028955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bgerundetes Rechteck 31"/>
              <p:cNvSpPr/>
              <p:nvPr/>
            </p:nvSpPr>
            <p:spPr>
              <a:xfrm>
                <a:off x="9350970" y="16443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bgerundetes Rechteck 32"/>
              <p:cNvSpPr/>
              <p:nvPr/>
            </p:nvSpPr>
            <p:spPr>
              <a:xfrm>
                <a:off x="7327858" y="22920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bgerundetes Rechteck 33"/>
              <p:cNvSpPr/>
              <p:nvPr/>
            </p:nvSpPr>
            <p:spPr>
              <a:xfrm>
                <a:off x="8334882" y="2292096"/>
                <a:ext cx="1028955" cy="53949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bgerundetes Rechteck 34"/>
              <p:cNvSpPr/>
              <p:nvPr/>
            </p:nvSpPr>
            <p:spPr>
              <a:xfrm>
                <a:off x="9363838" y="2292096"/>
                <a:ext cx="1004400" cy="539496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feld 38"/>
              <p:cNvSpPr txBox="1"/>
              <p:nvPr/>
            </p:nvSpPr>
            <p:spPr>
              <a:xfrm>
                <a:off x="7314990" y="519160"/>
                <a:ext cx="20437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Training</a:t>
                </a:r>
              </a:p>
            </p:txBody>
          </p:sp>
          <p:sp>
            <p:nvSpPr>
              <p:cNvPr id="40" name="Textfeld 39"/>
              <p:cNvSpPr txBox="1"/>
              <p:nvPr/>
            </p:nvSpPr>
            <p:spPr>
              <a:xfrm>
                <a:off x="9127717" y="519161"/>
                <a:ext cx="1461277" cy="486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Validation</a:t>
                </a:r>
              </a:p>
            </p:txBody>
          </p:sp>
        </p:grpSp>
        <p:grpSp>
          <p:nvGrpSpPr>
            <p:cNvPr id="24" name="Gruppieren 23"/>
            <p:cNvGrpSpPr/>
            <p:nvPr/>
          </p:nvGrpSpPr>
          <p:grpSpPr>
            <a:xfrm>
              <a:off x="7712868" y="3363819"/>
              <a:ext cx="3732454" cy="2672969"/>
              <a:chOff x="7712868" y="3363820"/>
              <a:chExt cx="3732454" cy="2672969"/>
            </a:xfrm>
          </p:grpSpPr>
          <p:grpSp>
            <p:nvGrpSpPr>
              <p:cNvPr id="68" name="Gruppieren 67"/>
              <p:cNvGrpSpPr/>
              <p:nvPr/>
            </p:nvGrpSpPr>
            <p:grpSpPr>
              <a:xfrm>
                <a:off x="7740055" y="3388967"/>
                <a:ext cx="3679376" cy="2262896"/>
                <a:chOff x="7327858" y="3537448"/>
                <a:chExt cx="3679376" cy="2262896"/>
              </a:xfrm>
            </p:grpSpPr>
            <p:grpSp>
              <p:nvGrpSpPr>
                <p:cNvPr id="16" name="Gruppieren 15"/>
                <p:cNvGrpSpPr/>
                <p:nvPr/>
              </p:nvGrpSpPr>
              <p:grpSpPr>
                <a:xfrm rot="10800000">
                  <a:off x="8940944" y="3965448"/>
                  <a:ext cx="557530" cy="1834896"/>
                  <a:chOff x="5791200" y="996696"/>
                  <a:chExt cx="557530" cy="1834896"/>
                </a:xfrm>
              </p:grpSpPr>
              <p:sp>
                <p:nvSpPr>
                  <p:cNvPr id="13" name="Geschweifte Klammer links 12"/>
                  <p:cNvSpPr/>
                  <p:nvPr/>
                </p:nvSpPr>
                <p:spPr>
                  <a:xfrm>
                    <a:off x="5955030" y="996696"/>
                    <a:ext cx="393700" cy="1834896"/>
                  </a:xfrm>
                  <a:prstGeom prst="leftBrace">
                    <a:avLst>
                      <a:gd name="adj1" fmla="val 8333"/>
                      <a:gd name="adj2" fmla="val 51038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hteck 14"/>
                  <p:cNvSpPr/>
                  <p:nvPr/>
                </p:nvSpPr>
                <p:spPr>
                  <a:xfrm>
                    <a:off x="5791200" y="1787144"/>
                    <a:ext cx="156210" cy="254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5" name="Abgerundetes Rechteck 44"/>
                <p:cNvSpPr/>
                <p:nvPr/>
              </p:nvSpPr>
              <p:spPr>
                <a:xfrm>
                  <a:off x="7327858" y="39654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Abgerundetes Rechteck 45"/>
                <p:cNvSpPr/>
                <p:nvPr/>
              </p:nvSpPr>
              <p:spPr>
                <a:xfrm>
                  <a:off x="7327858" y="46131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bgerundetes Rechteck 46"/>
                <p:cNvSpPr/>
                <p:nvPr/>
              </p:nvSpPr>
              <p:spPr>
                <a:xfrm>
                  <a:off x="7335478" y="5260848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bgerundetes Rechteck 52"/>
                <p:cNvSpPr/>
                <p:nvPr/>
              </p:nvSpPr>
              <p:spPr>
                <a:xfrm>
                  <a:off x="9498474" y="3965448"/>
                  <a:ext cx="1508760" cy="18348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feld 53"/>
                <p:cNvSpPr txBox="1"/>
                <p:nvPr/>
              </p:nvSpPr>
              <p:spPr>
                <a:xfrm>
                  <a:off x="7327858" y="3537448"/>
                  <a:ext cx="36793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Score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Normalization</a:t>
                  </a:r>
                </a:p>
              </p:txBody>
            </p:sp>
          </p:grpSp>
          <p:sp>
            <p:nvSpPr>
              <p:cNvPr id="75" name="Abgerundetes Rechteck 74"/>
              <p:cNvSpPr/>
              <p:nvPr/>
            </p:nvSpPr>
            <p:spPr>
              <a:xfrm>
                <a:off x="7712868" y="3363820"/>
                <a:ext cx="3732454" cy="2672969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Abgerundetes Rechteck 82"/>
            <p:cNvSpPr/>
            <p:nvPr/>
          </p:nvSpPr>
          <p:spPr>
            <a:xfrm>
              <a:off x="86627" y="67376"/>
              <a:ext cx="12018746" cy="672324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uppieren 25"/>
            <p:cNvGrpSpPr/>
            <p:nvPr/>
          </p:nvGrpSpPr>
          <p:grpSpPr>
            <a:xfrm>
              <a:off x="1035050" y="3365863"/>
              <a:ext cx="5631549" cy="2688571"/>
              <a:chOff x="1035050" y="3365863"/>
              <a:chExt cx="5631549" cy="2688570"/>
            </a:xfrm>
          </p:grpSpPr>
          <p:grpSp>
            <p:nvGrpSpPr>
              <p:cNvPr id="79" name="Gruppieren 78"/>
              <p:cNvGrpSpPr/>
              <p:nvPr/>
            </p:nvGrpSpPr>
            <p:grpSpPr>
              <a:xfrm>
                <a:off x="1035050" y="3365863"/>
                <a:ext cx="3079750" cy="2688570"/>
                <a:chOff x="1035050" y="3562350"/>
                <a:chExt cx="3079750" cy="2688570"/>
              </a:xfrm>
            </p:grpSpPr>
            <p:sp>
              <p:nvSpPr>
                <p:cNvPr id="72" name="Abgerundetes Rechteck 71"/>
                <p:cNvSpPr/>
                <p:nvPr/>
              </p:nvSpPr>
              <p:spPr>
                <a:xfrm>
                  <a:off x="1035050" y="3562350"/>
                  <a:ext cx="3079750" cy="2672968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" name="Gruppieren 65"/>
                <p:cNvGrpSpPr/>
                <p:nvPr/>
              </p:nvGrpSpPr>
              <p:grpSpPr>
                <a:xfrm>
                  <a:off x="1062473" y="5061720"/>
                  <a:ext cx="3025140" cy="539496"/>
                  <a:chOff x="1586842" y="4783312"/>
                  <a:chExt cx="3025140" cy="539496"/>
                </a:xfrm>
              </p:grpSpPr>
              <p:sp>
                <p:nvSpPr>
                  <p:cNvPr id="56" name="Abgerundetes Rechteck 55"/>
                  <p:cNvSpPr/>
                  <p:nvPr/>
                </p:nvSpPr>
                <p:spPr>
                  <a:xfrm>
                    <a:off x="1586842" y="4783312"/>
                    <a:ext cx="3025140" cy="539496"/>
                  </a:xfrm>
                  <a:prstGeom prst="roundRect">
                    <a:avLst/>
                  </a:prstGeom>
                  <a:pattFill prst="wdDnDiag">
                    <a:fgClr>
                      <a:srgbClr val="FF0000"/>
                    </a:fgClr>
                    <a:bgClr>
                      <a:schemeClr val="accent1"/>
                    </a:bgClr>
                  </a:patt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Abgerundetes Rechteck 56"/>
                  <p:cNvSpPr/>
                  <p:nvPr/>
                </p:nvSpPr>
                <p:spPr>
                  <a:xfrm>
                    <a:off x="4051300" y="4783312"/>
                    <a:ext cx="560682" cy="539496"/>
                  </a:xfrm>
                  <a:prstGeom prst="roundRect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Abgerundetes Rechteck 57"/>
                  <p:cNvSpPr/>
                  <p:nvPr/>
                </p:nvSpPr>
                <p:spPr>
                  <a:xfrm>
                    <a:off x="4051300" y="4783312"/>
                    <a:ext cx="234950" cy="539496"/>
                  </a:xfrm>
                  <a:prstGeom prst="roundRect">
                    <a:avLst/>
                  </a:prstGeom>
                  <a:pattFill prst="wdDnDiag">
                    <a:fgClr>
                      <a:srgbClr val="C00000"/>
                    </a:fgClr>
                    <a:bgClr>
                      <a:srgbClr val="00B050"/>
                    </a:bgClr>
                  </a:patt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9" name="Abgerundetes Rechteck 58"/>
                <p:cNvSpPr/>
                <p:nvPr/>
              </p:nvSpPr>
              <p:spPr>
                <a:xfrm>
                  <a:off x="1062474" y="4125495"/>
                  <a:ext cx="1508760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Abgerundetes Rechteck 59"/>
                <p:cNvSpPr/>
                <p:nvPr/>
              </p:nvSpPr>
              <p:spPr>
                <a:xfrm>
                  <a:off x="2578854" y="4125495"/>
                  <a:ext cx="1508760" cy="53949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feld 60"/>
                <p:cNvSpPr txBox="1"/>
                <p:nvPr/>
              </p:nvSpPr>
              <p:spPr>
                <a:xfrm>
                  <a:off x="1062474" y="5764030"/>
                  <a:ext cx="1508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C0000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Decoys</a:t>
                  </a:r>
                </a:p>
              </p:txBody>
            </p:sp>
            <p:sp>
              <p:nvSpPr>
                <p:cNvPr id="62" name="Textfeld 61"/>
                <p:cNvSpPr txBox="1"/>
                <p:nvPr/>
              </p:nvSpPr>
              <p:spPr>
                <a:xfrm>
                  <a:off x="2405546" y="5764030"/>
                  <a:ext cx="1617983" cy="486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rgbClr val="00B050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5% q-value</a:t>
                  </a:r>
                </a:p>
              </p:txBody>
            </p:sp>
            <p:sp>
              <p:nvSpPr>
                <p:cNvPr id="65" name="Textfeld 64"/>
                <p:cNvSpPr txBox="1"/>
                <p:nvPr/>
              </p:nvSpPr>
              <p:spPr>
                <a:xfrm>
                  <a:off x="1062473" y="3587497"/>
                  <a:ext cx="3025140" cy="486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smtClean="0">
                      <a:solidFill>
                        <a:schemeClr val="accent1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Training of the C-SVM</a:t>
                  </a:r>
                  <a:endParaRPr lang="en-US" b="1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2" name="Gruppieren 1"/>
              <p:cNvGrpSpPr/>
              <p:nvPr/>
            </p:nvGrpSpPr>
            <p:grpSpPr>
              <a:xfrm>
                <a:off x="5157839" y="3388967"/>
                <a:ext cx="1508760" cy="1072950"/>
                <a:chOff x="5157839" y="3388967"/>
                <a:chExt cx="1508760" cy="1072950"/>
              </a:xfrm>
            </p:grpSpPr>
            <p:sp>
              <p:nvSpPr>
                <p:cNvPr id="63" name="Abgerundetes Rechteck 62"/>
                <p:cNvSpPr/>
                <p:nvPr/>
              </p:nvSpPr>
              <p:spPr>
                <a:xfrm>
                  <a:off x="5157839" y="3922421"/>
                  <a:ext cx="1508760" cy="539496"/>
                </a:xfrm>
                <a:prstGeom prst="roundRect">
                  <a:avLst/>
                </a:prstGeom>
                <a:solidFill>
                  <a:schemeClr val="accent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Textfeld 63"/>
                <p:cNvSpPr txBox="1"/>
                <p:nvPr/>
              </p:nvSpPr>
              <p:spPr>
                <a:xfrm>
                  <a:off x="5157839" y="3388967"/>
                  <a:ext cx="15087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accent4"/>
                      </a:solidFill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Scoring</a:t>
                  </a:r>
                </a:p>
              </p:txBody>
            </p:sp>
          </p:grpSp>
        </p:grpSp>
        <p:sp>
          <p:nvSpPr>
            <p:cNvPr id="14" name="Textfeld 13">
              <a:extLst>
                <a:ext uri="{FF2B5EF4-FFF2-40B4-BE49-F238E27FC236}">
                  <a16:creationId xmlns="" xmlns:a16="http://schemas.microsoft.com/office/drawing/2014/main" id="{B7A1D8F8-C5CC-49C4-8BF5-E32BD02D994F}"/>
                </a:ext>
              </a:extLst>
            </p:cNvPr>
            <p:cNvSpPr txBox="1"/>
            <p:nvPr/>
          </p:nvSpPr>
          <p:spPr>
            <a:xfrm>
              <a:off x="5550241" y="4705226"/>
              <a:ext cx="1239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3x</a:t>
              </a:r>
              <a:endParaRPr lang="en-GB" sz="28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aphicFrame>
        <p:nvGraphicFramePr>
          <p:cNvPr id="36" name="Tabel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200642"/>
              </p:ext>
            </p:extLst>
          </p:nvPr>
        </p:nvGraphicFramePr>
        <p:xfrm>
          <a:off x="4033536" y="2500227"/>
          <a:ext cx="1673456" cy="980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83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836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1836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1836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07482"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1700" baseline="30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en-US" sz="1700" baseline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2699">
                <a:tc rowSpan="3">
                  <a:txBody>
                    <a:bodyPr/>
                    <a:lstStyle/>
                    <a:p>
                      <a:r>
                        <a:rPr lang="en-US" sz="3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r>
                        <a:rPr lang="en-US" sz="3000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endParaRPr lang="en-US" sz="3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marL="53132" marR="53132" marT="26566" marB="2656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0.1</a:t>
                      </a: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2699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0.3</a:t>
                      </a: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2699">
                <a:tc v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</a:p>
                  </a:txBody>
                  <a:tcPr marL="53132" marR="53132" marT="26566" marB="265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100</a:t>
                      </a:r>
                    </a:p>
                  </a:txBody>
                  <a:tcPr marL="53132" marR="53132" marT="26566" marB="2656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7" name="Titel 1"/>
          <p:cNvSpPr>
            <a:spLocks noGrp="1"/>
          </p:cNvSpPr>
          <p:nvPr>
            <p:ph type="title"/>
          </p:nvPr>
        </p:nvSpPr>
        <p:spPr>
          <a:xfrm>
            <a:off x="262925" y="126047"/>
            <a:ext cx="11666150" cy="1325563"/>
          </a:xfrm>
        </p:spPr>
        <p:txBody>
          <a:bodyPr>
            <a:normAutofit/>
          </a:bodyPr>
          <a:lstStyle/>
          <a:p>
            <a:r>
              <a:rPr lang="en-US" b="1" smtClean="0"/>
              <a:t>Pycolator</a:t>
            </a:r>
            <a:r>
              <a:rPr lang="en-US" smtClean="0"/>
              <a:t> – </a:t>
            </a:r>
            <a:r>
              <a:rPr lang="en-US"/>
              <a:t>Percolator reimplementation </a:t>
            </a:r>
            <a:r>
              <a:rPr lang="en-US"/>
              <a:t>in </a:t>
            </a:r>
            <a:r>
              <a:rPr lang="en-US" smtClean="0"/>
              <a:t>Python</a:t>
            </a:r>
            <a:endParaRPr lang="en-US" dirty="0"/>
          </a:p>
        </p:txBody>
      </p:sp>
      <p:sp>
        <p:nvSpPr>
          <p:cNvPr id="43" name="Nach oben gekrümmter Pfeil 42"/>
          <p:cNvSpPr/>
          <p:nvPr/>
        </p:nvSpPr>
        <p:spPr>
          <a:xfrm rot="16200000">
            <a:off x="8288080" y="2913925"/>
            <a:ext cx="5099937" cy="217530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6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Repeat</a:t>
            </a:r>
          </a:p>
          <a:p>
            <a:pPr algn="ctr"/>
            <a:r>
              <a:rPr lang="en-US" sz="36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10 x</a:t>
            </a:r>
            <a:endParaRPr lang="en-US" sz="360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33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" t="11144" r="5431"/>
          <a:stretch/>
        </p:blipFill>
        <p:spPr>
          <a:xfrm>
            <a:off x="3019425" y="1714628"/>
            <a:ext cx="6153150" cy="4017338"/>
          </a:xfr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Performance metric: </a:t>
            </a:r>
            <a:r>
              <a:rPr lang="en-US" dirty="0"/>
              <a:t>pseudo </a:t>
            </a:r>
            <a:r>
              <a:rPr lang="en-US"/>
              <a:t>ROC </a:t>
            </a:r>
            <a:r>
              <a:rPr lang="en-US" smtClean="0"/>
              <a:t>curves</a:t>
            </a:r>
            <a:endParaRPr lang="en-US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2635250" y="1588524"/>
            <a:ext cx="4195716" cy="4269545"/>
            <a:chOff x="653533" y="1925052"/>
            <a:chExt cx="3394294" cy="3454021"/>
          </a:xfrm>
        </p:grpSpPr>
        <p:sp>
          <p:nvSpPr>
            <p:cNvPr id="5" name="Textfeld 4"/>
            <p:cNvSpPr txBox="1"/>
            <p:nvPr/>
          </p:nvSpPr>
          <p:spPr>
            <a:xfrm>
              <a:off x="3114983" y="5009741"/>
              <a:ext cx="932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Arial" panose="020B0604020202020204" pitchFamily="34" charset="0"/>
                  <a:cs typeface="Arial" panose="020B0604020202020204" pitchFamily="34" charset="0"/>
                </a:rPr>
                <a:t>q</a:t>
              </a:r>
              <a:r>
                <a:rPr lang="en-US" smtClean="0">
                  <a:latin typeface="Arial" panose="020B0604020202020204" pitchFamily="34" charset="0"/>
                  <a:cs typeface="Arial" panose="020B0604020202020204" pitchFamily="34" charset="0"/>
                </a:rPr>
                <a:t>-value</a:t>
              </a: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feld 5"/>
            <p:cNvSpPr txBox="1"/>
            <p:nvPr/>
          </p:nvSpPr>
          <p:spPr>
            <a:xfrm rot="16200000">
              <a:off x="-720727" y="3299312"/>
              <a:ext cx="31178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latin typeface="Arial" panose="020B0604020202020204" pitchFamily="34" charset="0"/>
                  <a:cs typeface="Arial" panose="020B0604020202020204" pitchFamily="34" charset="0"/>
                </a:rPr>
                <a:t>Identified Cross-linked PSMs</a:t>
              </a: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81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787</Words>
  <Application>Microsoft Office PowerPoint</Application>
  <PresentationFormat>Breitbild</PresentationFormat>
  <Paragraphs>162</Paragraphs>
  <Slides>18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Semi-supervised Learning  for Nucleic Acid Cross-linking  Mass Spectrometry</vt:lpstr>
      <vt:lpstr>Outline</vt:lpstr>
      <vt:lpstr>Background - Nucleic-Acid protein interactions</vt:lpstr>
      <vt:lpstr>Background: Cross-linking mass spectrometry</vt:lpstr>
      <vt:lpstr>Background: Score post-processing using semi-supervised learning (Percolator)</vt:lpstr>
      <vt:lpstr>Background: Annotated PSMs</vt:lpstr>
      <vt:lpstr>Background: Challenges of Cross-link identification</vt:lpstr>
      <vt:lpstr>Pycolator – Percolator reimplementation in Python</vt:lpstr>
      <vt:lpstr>Performance metric: pseudo ROC curves</vt:lpstr>
      <vt:lpstr>optimalRanking - Methods</vt:lpstr>
      <vt:lpstr>AUC increase of 1% compared to top hit only.</vt:lpstr>
      <vt:lpstr>Small Datasets - Methods</vt:lpstr>
      <vt:lpstr>Small Datasets – Results &amp; Discussion</vt:lpstr>
      <vt:lpstr>Imputation</vt:lpstr>
      <vt:lpstr>Proportions of Different Classes - Results</vt:lpstr>
      <vt:lpstr>Proportions of Different Classes - Results</vt:lpstr>
      <vt:lpstr>PowerPoint-Präsentation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Learning  for Nucleic Acid Cross-linking Mass Spectrometry</dc:title>
  <dc:creator>Emil Paulitz</dc:creator>
  <cp:lastModifiedBy>Emil Paulitz</cp:lastModifiedBy>
  <cp:revision>50</cp:revision>
  <dcterms:created xsi:type="dcterms:W3CDTF">2020-09-08T15:09:42Z</dcterms:created>
  <dcterms:modified xsi:type="dcterms:W3CDTF">2020-09-13T12:55:54Z</dcterms:modified>
</cp:coreProperties>
</file>